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Default Extension="jpg" ContentType="image/jpg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Default Extension="png" ContentType="image/png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x="10693400" cy="7562850"/>
  <p:notesSz cx="10693400" cy="7562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514"/>
            <a:ext cx="9624060" cy="12100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726440" y="7037166"/>
            <a:ext cx="4464050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studopedia.ru/9_116035_setevie-chervi.html" TargetMode="External"/><Relationship Id="rId3" Type="http://schemas.openxmlformats.org/officeDocument/2006/relationships/hyperlink" Target="http://www.opennet.ru/" TargetMode="Externa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geektimes.ru/company/ua-hosting/blog/295125/" TargetMode="Externa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ru.wikipedia.org/wiki/" TargetMode="Externa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docs.microsoft.com/ru-ru/windows/device-security/tpm/trusted-platform-module-overview" TargetMode="Externa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713751"/>
            <a:ext cx="9259570" cy="2319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  <a:tabLst>
                <a:tab pos="8716645" algn="l"/>
              </a:tabLst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Безопасность</a:t>
            </a:r>
            <a:r>
              <a:rPr dirty="0" sz="1400" spc="5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операционных</a:t>
            </a:r>
            <a:r>
              <a:rPr dirty="0" sz="1400" spc="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систем	</a:t>
            </a:r>
            <a:r>
              <a:rPr dirty="0" sz="1400" b="1">
                <a:latin typeface="Times New Roman"/>
                <a:cs typeface="Times New Roman"/>
              </a:rPr>
              <a:t>1 из</a:t>
            </a:r>
            <a:r>
              <a:rPr dirty="0" sz="1400" spc="-9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50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5" b="1">
                <a:latin typeface="Times New Roman"/>
                <a:cs typeface="Times New Roman"/>
              </a:rPr>
              <a:t>Классификация вредоносных программ: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Жизненный цикл вредоносных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программ.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Основные каналы </a:t>
            </a:r>
            <a:r>
              <a:rPr dirty="0" sz="1600">
                <a:latin typeface="Times New Roman"/>
                <a:cs typeface="Times New Roman"/>
              </a:rPr>
              <a:t>распространения </a:t>
            </a:r>
            <a:r>
              <a:rPr dirty="0" sz="1600" spc="-5">
                <a:latin typeface="Times New Roman"/>
                <a:cs typeface="Times New Roman"/>
              </a:rPr>
              <a:t>вредоносных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программ.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1600" spc="-20">
                <a:latin typeface="Times New Roman"/>
                <a:cs typeface="Times New Roman"/>
              </a:rPr>
              <a:t>Уязвимости </a:t>
            </a:r>
            <a:r>
              <a:rPr dirty="0" sz="1600" spc="-5">
                <a:latin typeface="Times New Roman"/>
                <a:cs typeface="Times New Roman"/>
              </a:rPr>
              <a:t>программного обеспечения («переполнение </a:t>
            </a:r>
            <a:r>
              <a:rPr dirty="0" sz="1600" spc="-20">
                <a:latin typeface="Times New Roman"/>
                <a:cs typeface="Times New Roman"/>
              </a:rPr>
              <a:t>буфера», </a:t>
            </a:r>
            <a:r>
              <a:rPr dirty="0" sz="1600" spc="-10">
                <a:latin typeface="Times New Roman"/>
                <a:cs typeface="Times New Roman"/>
              </a:rPr>
              <a:t>«манипуляция указателя» </a:t>
            </a:r>
            <a:r>
              <a:rPr dirty="0" sz="1600">
                <a:latin typeface="Times New Roman"/>
                <a:cs typeface="Times New Roman"/>
              </a:rPr>
              <a:t>и</a:t>
            </a:r>
            <a:r>
              <a:rPr dirty="0" sz="1600" spc="5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др.).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База данных уязвимостей</a:t>
            </a:r>
            <a:r>
              <a:rPr dirty="0" sz="1600">
                <a:latin typeface="Times New Roman"/>
                <a:cs typeface="Times New Roman"/>
              </a:rPr>
              <a:t> CVE.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713751"/>
            <a:ext cx="34264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Безопасность операционных</a:t>
            </a:r>
            <a:r>
              <a:rPr dirty="0" sz="1400" spc="1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систем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24340" y="713751"/>
            <a:ext cx="6438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10 из</a:t>
            </a:r>
            <a:r>
              <a:rPr dirty="0" sz="1400" spc="-9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50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8410" y="1090942"/>
            <a:ext cx="8728075" cy="5346700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243840" indent="-180340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243840" algn="l"/>
              </a:tabLst>
            </a:pPr>
            <a:r>
              <a:rPr dirty="0" sz="1600" spc="-5">
                <a:latin typeface="Times New Roman"/>
                <a:cs typeface="Times New Roman"/>
              </a:rPr>
              <a:t>утилиты </a:t>
            </a:r>
            <a:r>
              <a:rPr dirty="0" sz="1600" spc="-15">
                <a:latin typeface="Times New Roman"/>
                <a:cs typeface="Times New Roman"/>
              </a:rPr>
              <a:t>автоматизации </a:t>
            </a:r>
            <a:r>
              <a:rPr dirty="0" sz="1600" spc="-10">
                <a:latin typeface="Times New Roman"/>
                <a:cs typeface="Times New Roman"/>
              </a:rPr>
              <a:t>создания </a:t>
            </a:r>
            <a:r>
              <a:rPr dirty="0" sz="1600" spc="-5">
                <a:latin typeface="Times New Roman"/>
                <a:cs typeface="Times New Roman"/>
              </a:rPr>
              <a:t>вирусов, червей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троянских программ</a:t>
            </a:r>
            <a:r>
              <a:rPr dirty="0" sz="1600" spc="55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(конструкторы);</a:t>
            </a:r>
            <a:endParaRPr sz="1600">
              <a:latin typeface="Times New Roman"/>
              <a:cs typeface="Times New Roman"/>
            </a:endParaRPr>
          </a:p>
          <a:p>
            <a:pPr marL="243840" indent="-18034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243840" algn="l"/>
              </a:tabLst>
            </a:pPr>
            <a:r>
              <a:rPr dirty="0" sz="1600" spc="-5">
                <a:latin typeface="Times New Roman"/>
                <a:cs typeface="Times New Roman"/>
              </a:rPr>
              <a:t>программные </a:t>
            </a:r>
            <a:r>
              <a:rPr dirty="0" sz="1600" spc="-10">
                <a:latin typeface="Times New Roman"/>
                <a:cs typeface="Times New Roman"/>
              </a:rPr>
              <a:t>библиотеки, </a:t>
            </a:r>
            <a:r>
              <a:rPr dirty="0" sz="1600" spc="-5">
                <a:latin typeface="Times New Roman"/>
                <a:cs typeface="Times New Roman"/>
              </a:rPr>
              <a:t>разработанные для </a:t>
            </a:r>
            <a:r>
              <a:rPr dirty="0" sz="1600" spc="-10">
                <a:latin typeface="Times New Roman"/>
                <a:cs typeface="Times New Roman"/>
              </a:rPr>
              <a:t>создания </a:t>
            </a:r>
            <a:r>
              <a:rPr dirty="0" sz="1600" spc="-5">
                <a:latin typeface="Times New Roman"/>
                <a:cs typeface="Times New Roman"/>
              </a:rPr>
              <a:t>вредоносного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ПО;</a:t>
            </a:r>
            <a:endParaRPr sz="1600">
              <a:latin typeface="Times New Roman"/>
              <a:cs typeface="Times New Roman"/>
            </a:endParaRPr>
          </a:p>
          <a:p>
            <a:pPr marL="243840" marR="5080" indent="-180340">
              <a:lnSpc>
                <a:spcPts val="2210"/>
              </a:lnSpc>
              <a:spcBef>
                <a:spcPts val="110"/>
              </a:spcBef>
              <a:buFont typeface="Arial"/>
              <a:buChar char="•"/>
              <a:tabLst>
                <a:tab pos="243840" algn="l"/>
                <a:tab pos="1341755" algn="l"/>
                <a:tab pos="2314575" algn="l"/>
                <a:tab pos="3270250" algn="l"/>
                <a:tab pos="3885565" algn="l"/>
                <a:tab pos="5167630" algn="l"/>
                <a:tab pos="6034405" algn="l"/>
                <a:tab pos="6460490" algn="l"/>
                <a:tab pos="7908925" algn="l"/>
              </a:tabLst>
            </a:pPr>
            <a:r>
              <a:rPr dirty="0" sz="1600" spc="-25">
                <a:latin typeface="Times New Roman"/>
                <a:cs typeface="Times New Roman"/>
              </a:rPr>
              <a:t>х</a:t>
            </a:r>
            <a:r>
              <a:rPr dirty="0" sz="1600" spc="-15">
                <a:latin typeface="Times New Roman"/>
                <a:cs typeface="Times New Roman"/>
              </a:rPr>
              <a:t>а</a:t>
            </a:r>
            <a:r>
              <a:rPr dirty="0" sz="1600" spc="-40">
                <a:latin typeface="Times New Roman"/>
                <a:cs typeface="Times New Roman"/>
              </a:rPr>
              <a:t>к</a:t>
            </a:r>
            <a:r>
              <a:rPr dirty="0" sz="1600" spc="-5">
                <a:latin typeface="Times New Roman"/>
                <a:cs typeface="Times New Roman"/>
              </a:rPr>
              <a:t>ерс</a:t>
            </a:r>
            <a:r>
              <a:rPr dirty="0" sz="1600">
                <a:latin typeface="Times New Roman"/>
                <a:cs typeface="Times New Roman"/>
              </a:rPr>
              <a:t>кие	ути</a:t>
            </a:r>
            <a:r>
              <a:rPr dirty="0" sz="1600" spc="-10">
                <a:latin typeface="Times New Roman"/>
                <a:cs typeface="Times New Roman"/>
              </a:rPr>
              <a:t>л</a:t>
            </a:r>
            <a:r>
              <a:rPr dirty="0" sz="1600">
                <a:latin typeface="Times New Roman"/>
                <a:cs typeface="Times New Roman"/>
              </a:rPr>
              <a:t>иты	</a:t>
            </a:r>
            <a:r>
              <a:rPr dirty="0" sz="1600" spc="-5">
                <a:latin typeface="Times New Roman"/>
                <a:cs typeface="Times New Roman"/>
              </a:rPr>
              <a:t>с</a:t>
            </a:r>
            <a:r>
              <a:rPr dirty="0" sz="1600">
                <a:latin typeface="Times New Roman"/>
                <a:cs typeface="Times New Roman"/>
              </a:rPr>
              <a:t>кры</a:t>
            </a:r>
            <a:r>
              <a:rPr dirty="0" sz="1600" spc="-10">
                <a:latin typeface="Times New Roman"/>
                <a:cs typeface="Times New Roman"/>
              </a:rPr>
              <a:t>т</a:t>
            </a:r>
            <a:r>
              <a:rPr dirty="0" sz="1600">
                <a:latin typeface="Times New Roman"/>
                <a:cs typeface="Times New Roman"/>
              </a:rPr>
              <a:t>ия	</a:t>
            </a:r>
            <a:r>
              <a:rPr dirty="0" sz="1600" spc="-80">
                <a:latin typeface="Times New Roman"/>
                <a:cs typeface="Times New Roman"/>
              </a:rPr>
              <a:t>к</a:t>
            </a:r>
            <a:r>
              <a:rPr dirty="0" sz="1600" spc="-50">
                <a:latin typeface="Times New Roman"/>
                <a:cs typeface="Times New Roman"/>
              </a:rPr>
              <a:t>о</a:t>
            </a:r>
            <a:r>
              <a:rPr dirty="0" sz="1600" spc="-5">
                <a:latin typeface="Times New Roman"/>
                <a:cs typeface="Times New Roman"/>
              </a:rPr>
              <a:t>д</a:t>
            </a:r>
            <a:r>
              <a:rPr dirty="0" sz="1600">
                <a:latin typeface="Times New Roman"/>
                <a:cs typeface="Times New Roman"/>
              </a:rPr>
              <a:t>а	</a:t>
            </a:r>
            <a:r>
              <a:rPr dirty="0" sz="1600" spc="-5">
                <a:latin typeface="Times New Roman"/>
                <a:cs typeface="Times New Roman"/>
              </a:rPr>
              <a:t>зара</a:t>
            </a:r>
            <a:r>
              <a:rPr dirty="0" sz="1600" spc="-30">
                <a:latin typeface="Times New Roman"/>
                <a:cs typeface="Times New Roman"/>
              </a:rPr>
              <a:t>ж</a:t>
            </a:r>
            <a:r>
              <a:rPr dirty="0" sz="1600" spc="-5">
                <a:latin typeface="Times New Roman"/>
                <a:cs typeface="Times New Roman"/>
              </a:rPr>
              <a:t>е</a:t>
            </a:r>
            <a:r>
              <a:rPr dirty="0" sz="1600">
                <a:latin typeface="Times New Roman"/>
                <a:cs typeface="Times New Roman"/>
              </a:rPr>
              <a:t>нных	ф</a:t>
            </a:r>
            <a:r>
              <a:rPr dirty="0" sz="1600" spc="-15">
                <a:latin typeface="Times New Roman"/>
                <a:cs typeface="Times New Roman"/>
              </a:rPr>
              <a:t>а</a:t>
            </a:r>
            <a:r>
              <a:rPr dirty="0" sz="1600">
                <a:latin typeface="Times New Roman"/>
                <a:cs typeface="Times New Roman"/>
              </a:rPr>
              <a:t>йлов	</a:t>
            </a:r>
            <a:r>
              <a:rPr dirty="0" sz="1600" spc="-25">
                <a:latin typeface="Times New Roman"/>
                <a:cs typeface="Times New Roman"/>
              </a:rPr>
              <a:t>о</a:t>
            </a:r>
            <a:r>
              <a:rPr dirty="0" sz="1600">
                <a:latin typeface="Times New Roman"/>
                <a:cs typeface="Times New Roman"/>
              </a:rPr>
              <a:t>т	</a:t>
            </a:r>
            <a:r>
              <a:rPr dirty="0" sz="1600" spc="-15">
                <a:latin typeface="Times New Roman"/>
                <a:cs typeface="Times New Roman"/>
              </a:rPr>
              <a:t>а</a:t>
            </a:r>
            <a:r>
              <a:rPr dirty="0" sz="1600">
                <a:latin typeface="Times New Roman"/>
                <a:cs typeface="Times New Roman"/>
              </a:rPr>
              <a:t>нти</a:t>
            </a:r>
            <a:r>
              <a:rPr dirty="0" sz="1600" spc="-10">
                <a:latin typeface="Times New Roman"/>
                <a:cs typeface="Times New Roman"/>
              </a:rPr>
              <a:t>в</a:t>
            </a:r>
            <a:r>
              <a:rPr dirty="0" sz="1600">
                <a:latin typeface="Times New Roman"/>
                <a:cs typeface="Times New Roman"/>
              </a:rPr>
              <a:t>и</a:t>
            </a:r>
            <a:r>
              <a:rPr dirty="0" sz="1600" spc="-25">
                <a:latin typeface="Times New Roman"/>
                <a:cs typeface="Times New Roman"/>
              </a:rPr>
              <a:t>р</a:t>
            </a:r>
            <a:r>
              <a:rPr dirty="0" sz="1600">
                <a:latin typeface="Times New Roman"/>
                <a:cs typeface="Times New Roman"/>
              </a:rPr>
              <a:t>усн</a:t>
            </a:r>
            <a:r>
              <a:rPr dirty="0" sz="1600" spc="-10">
                <a:latin typeface="Times New Roman"/>
                <a:cs typeface="Times New Roman"/>
              </a:rPr>
              <a:t>о</a:t>
            </a:r>
            <a:r>
              <a:rPr dirty="0" sz="1600">
                <a:latin typeface="Times New Roman"/>
                <a:cs typeface="Times New Roman"/>
              </a:rPr>
              <a:t>й	пр</a:t>
            </a:r>
            <a:r>
              <a:rPr dirty="0" sz="1600" spc="-10">
                <a:latin typeface="Times New Roman"/>
                <a:cs typeface="Times New Roman"/>
              </a:rPr>
              <a:t>ов</a:t>
            </a:r>
            <a:r>
              <a:rPr dirty="0" sz="1600" spc="-5">
                <a:latin typeface="Times New Roman"/>
                <a:cs typeface="Times New Roman"/>
              </a:rPr>
              <a:t>ер</a:t>
            </a:r>
            <a:r>
              <a:rPr dirty="0" sz="1600">
                <a:latin typeface="Times New Roman"/>
                <a:cs typeface="Times New Roman"/>
              </a:rPr>
              <a:t>ки  </a:t>
            </a:r>
            <a:r>
              <a:rPr dirty="0" sz="1600" spc="-5">
                <a:latin typeface="Times New Roman"/>
                <a:cs typeface="Times New Roman"/>
              </a:rPr>
              <a:t>(шифровальщики файлов);</a:t>
            </a:r>
            <a:endParaRPr sz="1600">
              <a:latin typeface="Times New Roman"/>
              <a:cs typeface="Times New Roman"/>
            </a:endParaRPr>
          </a:p>
          <a:p>
            <a:pPr marL="243840" indent="-180340">
              <a:lnSpc>
                <a:spcPct val="100000"/>
              </a:lnSpc>
              <a:spcBef>
                <a:spcPts val="160"/>
              </a:spcBef>
              <a:buFont typeface="Arial"/>
              <a:buChar char="•"/>
              <a:tabLst>
                <a:tab pos="243840" algn="l"/>
              </a:tabLst>
            </a:pPr>
            <a:r>
              <a:rPr dirty="0" sz="1600" spc="-5">
                <a:latin typeface="Times New Roman"/>
                <a:cs typeface="Times New Roman"/>
              </a:rPr>
              <a:t>«злые шутки», </a:t>
            </a:r>
            <a:r>
              <a:rPr dirty="0" sz="1600" spc="-15">
                <a:latin typeface="Times New Roman"/>
                <a:cs typeface="Times New Roman"/>
              </a:rPr>
              <a:t>затрудняющие </a:t>
            </a:r>
            <a:r>
              <a:rPr dirty="0" sz="1600" spc="-10">
                <a:latin typeface="Times New Roman"/>
                <a:cs typeface="Times New Roman"/>
              </a:rPr>
              <a:t>работу </a:t>
            </a:r>
            <a:r>
              <a:rPr dirty="0" sz="1600">
                <a:latin typeface="Times New Roman"/>
                <a:cs typeface="Times New Roman"/>
              </a:rPr>
              <a:t>с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компьютером;</a:t>
            </a:r>
            <a:endParaRPr sz="1600">
              <a:latin typeface="Times New Roman"/>
              <a:cs typeface="Times New Roman"/>
            </a:endParaRPr>
          </a:p>
          <a:p>
            <a:pPr marL="243840" marR="5715" indent="-180340">
              <a:lnSpc>
                <a:spcPct val="114599"/>
              </a:lnSpc>
              <a:spcBef>
                <a:spcPts val="10"/>
              </a:spcBef>
              <a:buFont typeface="Arial"/>
              <a:buChar char="•"/>
              <a:tabLst>
                <a:tab pos="243840" algn="l"/>
              </a:tabLst>
            </a:pPr>
            <a:r>
              <a:rPr dirty="0" sz="1600" spc="-5">
                <a:latin typeface="Times New Roman"/>
                <a:cs typeface="Times New Roman"/>
              </a:rPr>
              <a:t>программы, сообщающие </a:t>
            </a:r>
            <a:r>
              <a:rPr dirty="0" sz="1600" spc="-15">
                <a:latin typeface="Times New Roman"/>
                <a:cs typeface="Times New Roman"/>
              </a:rPr>
              <a:t>пользователю заведомо </a:t>
            </a:r>
            <a:r>
              <a:rPr dirty="0" sz="1600" spc="-10">
                <a:latin typeface="Times New Roman"/>
                <a:cs typeface="Times New Roman"/>
              </a:rPr>
              <a:t>ложную информацию </a:t>
            </a:r>
            <a:r>
              <a:rPr dirty="0" sz="1600">
                <a:latin typeface="Times New Roman"/>
                <a:cs typeface="Times New Roman"/>
              </a:rPr>
              <a:t>о </a:t>
            </a:r>
            <a:r>
              <a:rPr dirty="0" sz="1600" spc="-5">
                <a:latin typeface="Times New Roman"/>
                <a:cs typeface="Times New Roman"/>
              </a:rPr>
              <a:t>своих действиях </a:t>
            </a:r>
            <a:r>
              <a:rPr dirty="0" sz="1600">
                <a:latin typeface="Times New Roman"/>
                <a:cs typeface="Times New Roman"/>
              </a:rPr>
              <a:t>в  </a:t>
            </a:r>
            <a:r>
              <a:rPr dirty="0" sz="1600" spc="-5">
                <a:latin typeface="Times New Roman"/>
                <a:cs typeface="Times New Roman"/>
              </a:rPr>
              <a:t>системе;</a:t>
            </a:r>
            <a:endParaRPr sz="1600">
              <a:latin typeface="Times New Roman"/>
              <a:cs typeface="Times New Roman"/>
            </a:endParaRPr>
          </a:p>
          <a:p>
            <a:pPr marL="243840" marR="5080" indent="-180340">
              <a:lnSpc>
                <a:spcPct val="114599"/>
              </a:lnSpc>
              <a:spcBef>
                <a:spcPts val="10"/>
              </a:spcBef>
              <a:buFont typeface="Arial"/>
              <a:buChar char="•"/>
              <a:tabLst>
                <a:tab pos="243840" algn="l"/>
              </a:tabLst>
            </a:pPr>
            <a:r>
              <a:rPr dirty="0" sz="1600" spc="-10">
                <a:latin typeface="Times New Roman"/>
                <a:cs typeface="Times New Roman"/>
              </a:rPr>
              <a:t>прочие </a:t>
            </a:r>
            <a:r>
              <a:rPr dirty="0" sz="1600" spc="-5">
                <a:latin typeface="Times New Roman"/>
                <a:cs typeface="Times New Roman"/>
              </a:rPr>
              <a:t>программы, </a:t>
            </a:r>
            <a:r>
              <a:rPr dirty="0" sz="1600">
                <a:latin typeface="Times New Roman"/>
                <a:cs typeface="Times New Roman"/>
              </a:rPr>
              <a:t>тем </a:t>
            </a:r>
            <a:r>
              <a:rPr dirty="0" sz="1600" spc="-5">
                <a:latin typeface="Times New Roman"/>
                <a:cs typeface="Times New Roman"/>
              </a:rPr>
              <a:t>или иным способом намеренно </a:t>
            </a:r>
            <a:r>
              <a:rPr dirty="0" sz="1600">
                <a:latin typeface="Times New Roman"/>
                <a:cs typeface="Times New Roman"/>
              </a:rPr>
              <a:t>наносящие </a:t>
            </a:r>
            <a:r>
              <a:rPr dirty="0" sz="1600" spc="-5">
                <a:latin typeface="Times New Roman"/>
                <a:cs typeface="Times New Roman"/>
              </a:rPr>
              <a:t>прямой или </a:t>
            </a:r>
            <a:r>
              <a:rPr dirty="0" sz="1600" spc="-10">
                <a:latin typeface="Times New Roman"/>
                <a:cs typeface="Times New Roman"/>
              </a:rPr>
              <a:t>косвенный </a:t>
            </a:r>
            <a:r>
              <a:rPr dirty="0" sz="1600" spc="-5">
                <a:latin typeface="Times New Roman"/>
                <a:cs typeface="Times New Roman"/>
              </a:rPr>
              <a:t>ущерб  </a:t>
            </a:r>
            <a:r>
              <a:rPr dirty="0" sz="1600" spc="-10">
                <a:latin typeface="Times New Roman"/>
                <a:cs typeface="Times New Roman"/>
              </a:rPr>
              <a:t>данному </a:t>
            </a:r>
            <a:r>
              <a:rPr dirty="0" sz="1600" spc="-5">
                <a:latin typeface="Times New Roman"/>
                <a:cs typeface="Times New Roman"/>
              </a:rPr>
              <a:t>или </a:t>
            </a:r>
            <a:r>
              <a:rPr dirty="0" sz="1600" spc="-15">
                <a:latin typeface="Times New Roman"/>
                <a:cs typeface="Times New Roman"/>
              </a:rPr>
              <a:t>удаленным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компьютерам.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600" spc="-5">
                <a:latin typeface="Times New Roman"/>
                <a:cs typeface="Times New Roman"/>
              </a:rPr>
              <a:t>Представителями </a:t>
            </a:r>
            <a:r>
              <a:rPr dirty="0" sz="1600" spc="-15">
                <a:latin typeface="Times New Roman"/>
                <a:cs typeface="Times New Roman"/>
              </a:rPr>
              <a:t>таковых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являются:</a:t>
            </a:r>
            <a:endParaRPr sz="1600">
              <a:latin typeface="Times New Roman"/>
              <a:cs typeface="Times New Roman"/>
            </a:endParaRPr>
          </a:p>
          <a:p>
            <a:pPr marL="243840" indent="-18034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243840" algn="l"/>
              </a:tabLst>
            </a:pPr>
            <a:r>
              <a:rPr dirty="0" sz="1600" spc="-5">
                <a:latin typeface="Times New Roman"/>
                <a:cs typeface="Times New Roman"/>
              </a:rPr>
              <a:t>DoS, </a:t>
            </a:r>
            <a:r>
              <a:rPr dirty="0" sz="1600">
                <a:latin typeface="Times New Roman"/>
                <a:cs typeface="Times New Roman"/>
              </a:rPr>
              <a:t>DDoS – сетевые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атаки;</a:t>
            </a:r>
            <a:endParaRPr sz="1600">
              <a:latin typeface="Times New Roman"/>
              <a:cs typeface="Times New Roman"/>
            </a:endParaRPr>
          </a:p>
          <a:p>
            <a:pPr marL="243840" indent="-18034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243840" algn="l"/>
              </a:tabLst>
            </a:pPr>
            <a:r>
              <a:rPr dirty="0" sz="1600" spc="-5">
                <a:latin typeface="Times New Roman"/>
                <a:cs typeface="Times New Roman"/>
              </a:rPr>
              <a:t>Exploit, </a:t>
            </a:r>
            <a:r>
              <a:rPr dirty="0" sz="1600" spc="-20">
                <a:latin typeface="Times New Roman"/>
                <a:cs typeface="Times New Roman"/>
              </a:rPr>
              <a:t>HackTool </a:t>
            </a:r>
            <a:r>
              <a:rPr dirty="0" sz="1600">
                <a:latin typeface="Times New Roman"/>
                <a:cs typeface="Times New Roman"/>
              </a:rPr>
              <a:t>– </a:t>
            </a:r>
            <a:r>
              <a:rPr dirty="0" sz="1600" spc="-10">
                <a:latin typeface="Times New Roman"/>
                <a:cs typeface="Times New Roman"/>
              </a:rPr>
              <a:t>взломщики </a:t>
            </a:r>
            <a:r>
              <a:rPr dirty="0" sz="1600" spc="-15">
                <a:latin typeface="Times New Roman"/>
                <a:cs typeface="Times New Roman"/>
              </a:rPr>
              <a:t>удаленных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компьютеров;</a:t>
            </a:r>
            <a:endParaRPr sz="1600">
              <a:latin typeface="Times New Roman"/>
              <a:cs typeface="Times New Roman"/>
            </a:endParaRPr>
          </a:p>
          <a:p>
            <a:pPr marL="243840" indent="-18034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243840" algn="l"/>
              </a:tabLst>
            </a:pPr>
            <a:r>
              <a:rPr dirty="0" sz="1600" spc="-5">
                <a:latin typeface="Times New Roman"/>
                <a:cs typeface="Times New Roman"/>
              </a:rPr>
              <a:t>Flooder </a:t>
            </a:r>
            <a:r>
              <a:rPr dirty="0" sz="1600">
                <a:latin typeface="Times New Roman"/>
                <a:cs typeface="Times New Roman"/>
              </a:rPr>
              <a:t>– </a:t>
            </a:r>
            <a:r>
              <a:rPr dirty="0" sz="1600" spc="-5">
                <a:latin typeface="Times New Roman"/>
                <a:cs typeface="Times New Roman"/>
              </a:rPr>
              <a:t>«замусоривание»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сети;</a:t>
            </a:r>
            <a:endParaRPr sz="1600">
              <a:latin typeface="Times New Roman"/>
              <a:cs typeface="Times New Roman"/>
            </a:endParaRPr>
          </a:p>
          <a:p>
            <a:pPr marL="243840" indent="-18034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243840" algn="l"/>
              </a:tabLst>
            </a:pPr>
            <a:r>
              <a:rPr dirty="0" sz="1600" spc="-5">
                <a:latin typeface="Times New Roman"/>
                <a:cs typeface="Times New Roman"/>
              </a:rPr>
              <a:t>Constructor </a:t>
            </a:r>
            <a:r>
              <a:rPr dirty="0" sz="1600">
                <a:latin typeface="Times New Roman"/>
                <a:cs typeface="Times New Roman"/>
              </a:rPr>
              <a:t>– </a:t>
            </a:r>
            <a:r>
              <a:rPr dirty="0" sz="1600" spc="-15">
                <a:latin typeface="Times New Roman"/>
                <a:cs typeface="Times New Roman"/>
              </a:rPr>
              <a:t>конструкторы </a:t>
            </a:r>
            <a:r>
              <a:rPr dirty="0" sz="1600" spc="-5">
                <a:latin typeface="Times New Roman"/>
                <a:cs typeface="Times New Roman"/>
              </a:rPr>
              <a:t>вирусов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троянских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программ;</a:t>
            </a:r>
            <a:endParaRPr sz="1600">
              <a:latin typeface="Times New Roman"/>
              <a:cs typeface="Times New Roman"/>
            </a:endParaRPr>
          </a:p>
          <a:p>
            <a:pPr marL="243840" indent="-18034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243840" algn="l"/>
              </a:tabLst>
            </a:pPr>
            <a:r>
              <a:rPr dirty="0" sz="1600" spc="-5">
                <a:latin typeface="Times New Roman"/>
                <a:cs typeface="Times New Roman"/>
              </a:rPr>
              <a:t>Nuker </a:t>
            </a:r>
            <a:r>
              <a:rPr dirty="0" sz="1600">
                <a:latin typeface="Times New Roman"/>
                <a:cs typeface="Times New Roman"/>
              </a:rPr>
              <a:t>– </a:t>
            </a:r>
            <a:r>
              <a:rPr dirty="0" sz="1600" spc="-5">
                <a:latin typeface="Times New Roman"/>
                <a:cs typeface="Times New Roman"/>
              </a:rPr>
              <a:t>фатальные </a:t>
            </a:r>
            <a:r>
              <a:rPr dirty="0" sz="1600">
                <a:latin typeface="Times New Roman"/>
                <a:cs typeface="Times New Roman"/>
              </a:rPr>
              <a:t>сетевые </a:t>
            </a:r>
            <a:r>
              <a:rPr dirty="0" sz="1600" spc="-10">
                <a:latin typeface="Times New Roman"/>
                <a:cs typeface="Times New Roman"/>
              </a:rPr>
              <a:t>атаки;</a:t>
            </a:r>
            <a:endParaRPr sz="1600">
              <a:latin typeface="Times New Roman"/>
              <a:cs typeface="Times New Roman"/>
            </a:endParaRPr>
          </a:p>
          <a:p>
            <a:pPr marL="243840" indent="-18034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243840" algn="l"/>
              </a:tabLst>
            </a:pPr>
            <a:r>
              <a:rPr dirty="0" sz="1600" spc="-5">
                <a:latin typeface="Times New Roman"/>
                <a:cs typeface="Times New Roman"/>
              </a:rPr>
              <a:t>Bad-Joke, </a:t>
            </a:r>
            <a:r>
              <a:rPr dirty="0" sz="1600">
                <a:latin typeface="Times New Roman"/>
                <a:cs typeface="Times New Roman"/>
              </a:rPr>
              <a:t>Hoax – </a:t>
            </a:r>
            <a:r>
              <a:rPr dirty="0" sz="1600" spc="-5">
                <a:latin typeface="Times New Roman"/>
                <a:cs typeface="Times New Roman"/>
              </a:rPr>
              <a:t>злые шутки, </a:t>
            </a:r>
            <a:r>
              <a:rPr dirty="0" sz="1600" spc="-10">
                <a:latin typeface="Times New Roman"/>
                <a:cs typeface="Times New Roman"/>
              </a:rPr>
              <a:t>введение пользователя </a:t>
            </a:r>
            <a:r>
              <a:rPr dirty="0" sz="1600">
                <a:latin typeface="Times New Roman"/>
                <a:cs typeface="Times New Roman"/>
              </a:rPr>
              <a:t>в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заблуждение;</a:t>
            </a:r>
            <a:endParaRPr sz="1600">
              <a:latin typeface="Times New Roman"/>
              <a:cs typeface="Times New Roman"/>
            </a:endParaRPr>
          </a:p>
          <a:p>
            <a:pPr marL="243840" indent="-18034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243840" algn="l"/>
              </a:tabLst>
            </a:pPr>
            <a:r>
              <a:rPr dirty="0" sz="1600" spc="-10">
                <a:latin typeface="Times New Roman"/>
                <a:cs typeface="Times New Roman"/>
              </a:rPr>
              <a:t>FileCryptor, </a:t>
            </a:r>
            <a:r>
              <a:rPr dirty="0" sz="1600" spc="-5">
                <a:latin typeface="Times New Roman"/>
                <a:cs typeface="Times New Roman"/>
              </a:rPr>
              <a:t>PolyCryptor </a:t>
            </a:r>
            <a:r>
              <a:rPr dirty="0" sz="1600">
                <a:latin typeface="Times New Roman"/>
                <a:cs typeface="Times New Roman"/>
              </a:rPr>
              <a:t>– </a:t>
            </a:r>
            <a:r>
              <a:rPr dirty="0" sz="1600" spc="-5">
                <a:latin typeface="Times New Roman"/>
                <a:cs typeface="Times New Roman"/>
              </a:rPr>
              <a:t>скрытие </a:t>
            </a:r>
            <a:r>
              <a:rPr dirty="0" sz="1600" spc="-15">
                <a:latin typeface="Times New Roman"/>
                <a:cs typeface="Times New Roman"/>
              </a:rPr>
              <a:t>от </a:t>
            </a:r>
            <a:r>
              <a:rPr dirty="0" sz="1600" spc="-5">
                <a:latin typeface="Times New Roman"/>
                <a:cs typeface="Times New Roman"/>
              </a:rPr>
              <a:t>антивирусных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программ;</a:t>
            </a:r>
            <a:endParaRPr sz="1600">
              <a:latin typeface="Times New Roman"/>
              <a:cs typeface="Times New Roman"/>
            </a:endParaRPr>
          </a:p>
          <a:p>
            <a:pPr marL="243840" indent="-18034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243840" algn="l"/>
              </a:tabLst>
            </a:pPr>
            <a:r>
              <a:rPr dirty="0" sz="1600" spc="-5">
                <a:latin typeface="Times New Roman"/>
                <a:cs typeface="Times New Roman"/>
              </a:rPr>
              <a:t>PolyEngine </a:t>
            </a:r>
            <a:r>
              <a:rPr dirty="0" sz="1600">
                <a:latin typeface="Times New Roman"/>
                <a:cs typeface="Times New Roman"/>
              </a:rPr>
              <a:t>– </a:t>
            </a:r>
            <a:r>
              <a:rPr dirty="0" sz="1600" spc="-5">
                <a:latin typeface="Times New Roman"/>
                <a:cs typeface="Times New Roman"/>
              </a:rPr>
              <a:t>полиморфные </a:t>
            </a:r>
            <a:r>
              <a:rPr dirty="0" sz="1600" spc="-15">
                <a:latin typeface="Times New Roman"/>
                <a:cs typeface="Times New Roman"/>
              </a:rPr>
              <a:t>генераторы;</a:t>
            </a:r>
            <a:endParaRPr sz="1600">
              <a:latin typeface="Times New Roman"/>
              <a:cs typeface="Times New Roman"/>
            </a:endParaRPr>
          </a:p>
          <a:p>
            <a:pPr marL="243840" indent="-18034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243840" algn="l"/>
              </a:tabLst>
            </a:pPr>
            <a:r>
              <a:rPr dirty="0" sz="1600" spc="-35">
                <a:latin typeface="Times New Roman"/>
                <a:cs typeface="Times New Roman"/>
              </a:rPr>
              <a:t>VirTool </a:t>
            </a:r>
            <a:r>
              <a:rPr dirty="0" sz="1600">
                <a:latin typeface="Times New Roman"/>
                <a:cs typeface="Times New Roman"/>
              </a:rPr>
              <a:t>– </a:t>
            </a:r>
            <a:r>
              <a:rPr dirty="0" sz="1600" spc="-5">
                <a:latin typeface="Times New Roman"/>
                <a:cs typeface="Times New Roman"/>
              </a:rPr>
              <a:t>утилиты, </a:t>
            </a:r>
            <a:r>
              <a:rPr dirty="0" sz="1600" spc="-10">
                <a:latin typeface="Times New Roman"/>
                <a:cs typeface="Times New Roman"/>
              </a:rPr>
              <a:t>предназначенные </a:t>
            </a:r>
            <a:r>
              <a:rPr dirty="0" sz="1600" spc="-5">
                <a:latin typeface="Times New Roman"/>
                <a:cs typeface="Times New Roman"/>
              </a:rPr>
              <a:t>для </a:t>
            </a:r>
            <a:r>
              <a:rPr dirty="0" sz="1600" spc="-10">
                <a:latin typeface="Times New Roman"/>
                <a:cs typeface="Times New Roman"/>
              </a:rPr>
              <a:t>облегчения </a:t>
            </a:r>
            <a:r>
              <a:rPr dirty="0" sz="1600" spc="-5">
                <a:latin typeface="Times New Roman"/>
                <a:cs typeface="Times New Roman"/>
              </a:rPr>
              <a:t>написания </a:t>
            </a:r>
            <a:r>
              <a:rPr dirty="0" sz="1600" spc="-15">
                <a:latin typeface="Times New Roman"/>
                <a:cs typeface="Times New Roman"/>
              </a:rPr>
              <a:t>компьютерных</a:t>
            </a:r>
            <a:r>
              <a:rPr dirty="0" sz="1600" spc="7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вирусов.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713751"/>
            <a:ext cx="34264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Безопасность операционных</a:t>
            </a:r>
            <a:r>
              <a:rPr dirty="0" sz="1400" spc="1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систем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34500" y="713751"/>
            <a:ext cx="63373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40" b="1">
                <a:latin typeface="Times New Roman"/>
                <a:cs typeface="Times New Roman"/>
              </a:rPr>
              <a:t>11 </a:t>
            </a:r>
            <a:r>
              <a:rPr dirty="0" sz="1400" b="1">
                <a:latin typeface="Times New Roman"/>
                <a:cs typeface="Times New Roman"/>
              </a:rPr>
              <a:t>из</a:t>
            </a:r>
            <a:r>
              <a:rPr dirty="0" sz="1400" spc="-6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50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47595" y="1153172"/>
            <a:ext cx="5977910" cy="3559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69950" y="4697741"/>
            <a:ext cx="8949690" cy="726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5725" marR="5080" indent="-73660">
              <a:lnSpc>
                <a:spcPct val="143800"/>
              </a:lnSpc>
              <a:spcBef>
                <a:spcPts val="100"/>
              </a:spcBef>
            </a:pPr>
            <a:r>
              <a:rPr dirty="0" sz="1600" spc="-5" b="1">
                <a:latin typeface="Times New Roman"/>
                <a:cs typeface="Times New Roman"/>
              </a:rPr>
              <a:t>Распространение </a:t>
            </a:r>
            <a:r>
              <a:rPr dirty="0" sz="1600" spc="-20" b="1">
                <a:latin typeface="Times New Roman"/>
                <a:cs typeface="Times New Roman"/>
              </a:rPr>
              <a:t>вирусов </a:t>
            </a:r>
            <a:r>
              <a:rPr dirty="0" sz="1600" spc="-5" b="1">
                <a:latin typeface="Times New Roman"/>
                <a:cs typeface="Times New Roman"/>
              </a:rPr>
              <a:t>за последние </a:t>
            </a:r>
            <a:r>
              <a:rPr dirty="0" sz="1600" b="1">
                <a:latin typeface="Times New Roman"/>
                <a:cs typeface="Times New Roman"/>
              </a:rPr>
              <a:t>10 </a:t>
            </a:r>
            <a:r>
              <a:rPr dirty="0" sz="1600" spc="-35" b="1">
                <a:latin typeface="Times New Roman"/>
                <a:cs typeface="Times New Roman"/>
              </a:rPr>
              <a:t>лет. </a:t>
            </a:r>
            <a:r>
              <a:rPr dirty="0" sz="1600" spc="-5" b="1">
                <a:latin typeface="Times New Roman"/>
                <a:cs typeface="Times New Roman"/>
              </a:rPr>
              <a:t>На </a:t>
            </a:r>
            <a:r>
              <a:rPr dirty="0" sz="1600" spc="-10" b="1">
                <a:latin typeface="Times New Roman"/>
                <a:cs typeface="Times New Roman"/>
              </a:rPr>
              <a:t>конец </a:t>
            </a:r>
            <a:r>
              <a:rPr dirty="0" sz="1600" b="1">
                <a:latin typeface="Times New Roman"/>
                <a:cs typeface="Times New Roman"/>
              </a:rPr>
              <a:t>2017 </a:t>
            </a:r>
            <a:r>
              <a:rPr dirty="0" sz="1600" spc="-25" b="1">
                <a:latin typeface="Times New Roman"/>
                <a:cs typeface="Times New Roman"/>
              </a:rPr>
              <a:t>года </a:t>
            </a:r>
            <a:r>
              <a:rPr dirty="0" sz="1600" spc="-10" b="1">
                <a:latin typeface="Times New Roman"/>
                <a:cs typeface="Times New Roman"/>
              </a:rPr>
              <a:t>количество </a:t>
            </a:r>
            <a:r>
              <a:rPr dirty="0" sz="1600" spc="-5" b="1">
                <a:latin typeface="Times New Roman"/>
                <a:cs typeface="Times New Roman"/>
              </a:rPr>
              <a:t>известных </a:t>
            </a:r>
            <a:r>
              <a:rPr dirty="0" sz="1600" spc="-20" b="1">
                <a:latin typeface="Times New Roman"/>
                <a:cs typeface="Times New Roman"/>
              </a:rPr>
              <a:t>вирусов  </a:t>
            </a:r>
            <a:r>
              <a:rPr dirty="0" sz="1600" spc="-5" b="1">
                <a:latin typeface="Times New Roman"/>
                <a:cs typeface="Times New Roman"/>
              </a:rPr>
              <a:t>превысило </a:t>
            </a:r>
            <a:r>
              <a:rPr dirty="0" sz="1600" b="1">
                <a:latin typeface="Times New Roman"/>
                <a:cs typeface="Times New Roman"/>
              </a:rPr>
              <a:t>700 </a:t>
            </a:r>
            <a:r>
              <a:rPr dirty="0" sz="1600" spc="-5" b="1">
                <a:latin typeface="Times New Roman"/>
                <a:cs typeface="Times New Roman"/>
              </a:rPr>
              <a:t>млн</a:t>
            </a:r>
            <a:r>
              <a:rPr dirty="0" sz="1600" spc="114" b="1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(https://ichip.ru/sovety/sravnivaem-15-antivirusov-s-zashhitnikom-windows-271392)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713751"/>
            <a:ext cx="9270365" cy="5941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  <a:tabLst>
                <a:tab pos="8627745" algn="l"/>
              </a:tabLst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Безопасность</a:t>
            </a:r>
            <a:r>
              <a:rPr dirty="0" sz="1400" spc="5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операционных</a:t>
            </a:r>
            <a:r>
              <a:rPr dirty="0" sz="1400" spc="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систем	</a:t>
            </a:r>
            <a:r>
              <a:rPr dirty="0" sz="1400" b="1">
                <a:latin typeface="Times New Roman"/>
                <a:cs typeface="Times New Roman"/>
              </a:rPr>
              <a:t>12 из</a:t>
            </a:r>
            <a:r>
              <a:rPr dirty="0" sz="1400" spc="-8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50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43700"/>
              </a:lnSpc>
              <a:spcBef>
                <a:spcPts val="740"/>
              </a:spcBef>
            </a:pPr>
            <a:r>
              <a:rPr dirty="0" sz="1600" spc="-10" b="1">
                <a:latin typeface="Times New Roman"/>
                <a:cs typeface="Times New Roman"/>
              </a:rPr>
              <a:t>Сигнатура </a:t>
            </a:r>
            <a:r>
              <a:rPr dirty="0" sz="1600" spc="-15" b="1">
                <a:latin typeface="Times New Roman"/>
                <a:cs typeface="Times New Roman"/>
              </a:rPr>
              <a:t>вируса </a:t>
            </a:r>
            <a:r>
              <a:rPr dirty="0" sz="1600">
                <a:latin typeface="Times New Roman"/>
                <a:cs typeface="Times New Roman"/>
              </a:rPr>
              <a:t>– в </a:t>
            </a:r>
            <a:r>
              <a:rPr dirty="0" sz="1600" spc="-20">
                <a:latin typeface="Times New Roman"/>
                <a:cs typeface="Times New Roman"/>
              </a:rPr>
              <a:t>широком </a:t>
            </a:r>
            <a:r>
              <a:rPr dirty="0" sz="1600" spc="-5">
                <a:latin typeface="Times New Roman"/>
                <a:cs typeface="Times New Roman"/>
              </a:rPr>
              <a:t>смысле, </a:t>
            </a:r>
            <a:r>
              <a:rPr dirty="0" sz="1600" spc="-10">
                <a:latin typeface="Times New Roman"/>
                <a:cs typeface="Times New Roman"/>
              </a:rPr>
              <a:t>информация, позволяющая </a:t>
            </a:r>
            <a:r>
              <a:rPr dirty="0" sz="1600" spc="-15">
                <a:latin typeface="Times New Roman"/>
                <a:cs typeface="Times New Roman"/>
              </a:rPr>
              <a:t>однозначно </a:t>
            </a:r>
            <a:r>
              <a:rPr dirty="0" sz="1600" spc="-5">
                <a:latin typeface="Times New Roman"/>
                <a:cs typeface="Times New Roman"/>
              </a:rPr>
              <a:t>определить наличие  </a:t>
            </a:r>
            <a:r>
              <a:rPr dirty="0" sz="1600" spc="-10">
                <a:latin typeface="Times New Roman"/>
                <a:cs typeface="Times New Roman"/>
              </a:rPr>
              <a:t>данного </a:t>
            </a:r>
            <a:r>
              <a:rPr dirty="0" sz="1600" spc="-5">
                <a:latin typeface="Times New Roman"/>
                <a:cs typeface="Times New Roman"/>
              </a:rPr>
              <a:t>вируса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файле или </a:t>
            </a:r>
            <a:r>
              <a:rPr dirty="0" sz="1600" spc="-15">
                <a:latin typeface="Times New Roman"/>
                <a:cs typeface="Times New Roman"/>
              </a:rPr>
              <a:t>ином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spc="-30">
                <a:latin typeface="Times New Roman"/>
                <a:cs typeface="Times New Roman"/>
              </a:rPr>
              <a:t>коде.</a:t>
            </a:r>
            <a:endParaRPr sz="1600">
              <a:latin typeface="Times New Roman"/>
              <a:cs typeface="Times New Roman"/>
            </a:endParaRPr>
          </a:p>
          <a:p>
            <a:pPr marL="12700" marR="9525">
              <a:lnSpc>
                <a:spcPct val="143800"/>
              </a:lnSpc>
            </a:pPr>
            <a:r>
              <a:rPr dirty="0" sz="1600" spc="-5">
                <a:latin typeface="Times New Roman"/>
                <a:cs typeface="Times New Roman"/>
              </a:rPr>
              <a:t>Пример </a:t>
            </a:r>
            <a:r>
              <a:rPr dirty="0" sz="1600" spc="-10">
                <a:latin typeface="Times New Roman"/>
                <a:cs typeface="Times New Roman"/>
              </a:rPr>
              <a:t>сигнатуры </a:t>
            </a:r>
            <a:r>
              <a:rPr dirty="0" sz="1600">
                <a:latin typeface="Times New Roman"/>
                <a:cs typeface="Times New Roman"/>
              </a:rPr>
              <a:t>– </a:t>
            </a:r>
            <a:r>
              <a:rPr dirty="0" sz="1600" spc="-5">
                <a:latin typeface="Times New Roman"/>
                <a:cs typeface="Times New Roman"/>
              </a:rPr>
              <a:t>уникальная последовательность </a:t>
            </a:r>
            <a:r>
              <a:rPr dirty="0" sz="1600" spc="-30">
                <a:latin typeface="Times New Roman"/>
                <a:cs typeface="Times New Roman"/>
              </a:rPr>
              <a:t>байт, </a:t>
            </a:r>
            <a:r>
              <a:rPr dirty="0" sz="1600" spc="-10">
                <a:latin typeface="Times New Roman"/>
                <a:cs typeface="Times New Roman"/>
              </a:rPr>
              <a:t>присутствующая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0">
                <a:latin typeface="Times New Roman"/>
                <a:cs typeface="Times New Roman"/>
              </a:rPr>
              <a:t>данном </a:t>
            </a:r>
            <a:r>
              <a:rPr dirty="0" sz="1600" spc="-5">
                <a:latin typeface="Times New Roman"/>
                <a:cs typeface="Times New Roman"/>
              </a:rPr>
              <a:t>вирусе </a:t>
            </a:r>
            <a:r>
              <a:rPr dirty="0" sz="1600">
                <a:latin typeface="Times New Roman"/>
                <a:cs typeface="Times New Roman"/>
              </a:rPr>
              <a:t>и не  </a:t>
            </a:r>
            <a:r>
              <a:rPr dirty="0" sz="1600" spc="-10">
                <a:latin typeface="Times New Roman"/>
                <a:cs typeface="Times New Roman"/>
              </a:rPr>
              <a:t>встречающаяся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0">
                <a:latin typeface="Times New Roman"/>
                <a:cs typeface="Times New Roman"/>
              </a:rPr>
              <a:t>других </a:t>
            </a:r>
            <a:r>
              <a:rPr dirty="0" sz="1600" spc="-5">
                <a:latin typeface="Times New Roman"/>
                <a:cs typeface="Times New Roman"/>
              </a:rPr>
              <a:t>программах; </a:t>
            </a:r>
            <a:r>
              <a:rPr dirty="0" sz="1600" spc="-15">
                <a:latin typeface="Times New Roman"/>
                <a:cs typeface="Times New Roman"/>
              </a:rPr>
              <a:t>контрольная сумма </a:t>
            </a:r>
            <a:r>
              <a:rPr dirty="0" sz="1600" spc="-20">
                <a:latin typeface="Times New Roman"/>
                <a:cs typeface="Times New Roman"/>
              </a:rPr>
              <a:t>такой</a:t>
            </a:r>
            <a:r>
              <a:rPr dirty="0" sz="1600" spc="6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последовательности.</a:t>
            </a:r>
            <a:endParaRPr sz="1600">
              <a:latin typeface="Times New Roman"/>
              <a:cs typeface="Times New Roman"/>
            </a:endParaRPr>
          </a:p>
          <a:p>
            <a:pPr marL="12700" marR="6985">
              <a:lnSpc>
                <a:spcPct val="143800"/>
              </a:lnSpc>
            </a:pPr>
            <a:r>
              <a:rPr dirty="0" sz="1600" spc="-5">
                <a:latin typeface="Times New Roman"/>
                <a:cs typeface="Times New Roman"/>
              </a:rPr>
              <a:t>Современные вредоносные программы </a:t>
            </a:r>
            <a:r>
              <a:rPr dirty="0" sz="1600" spc="-15">
                <a:latin typeface="Times New Roman"/>
                <a:cs typeface="Times New Roman"/>
              </a:rPr>
              <a:t>используют </a:t>
            </a:r>
            <a:r>
              <a:rPr dirty="0" sz="1600" spc="-10">
                <a:latin typeface="Times New Roman"/>
                <a:cs typeface="Times New Roman"/>
              </a:rPr>
              <a:t>сложные технологии </a:t>
            </a:r>
            <a:r>
              <a:rPr dirty="0" sz="1600" spc="-5">
                <a:latin typeface="Times New Roman"/>
                <a:cs typeface="Times New Roman"/>
              </a:rPr>
              <a:t>маскировки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защиты своих  </a:t>
            </a:r>
            <a:r>
              <a:rPr dirty="0" sz="1600" spc="-15">
                <a:latin typeface="Times New Roman"/>
                <a:cs typeface="Times New Roman"/>
              </a:rPr>
              <a:t>копий, </a:t>
            </a:r>
            <a:r>
              <a:rPr dirty="0" sz="1600" spc="-20">
                <a:latin typeface="Times New Roman"/>
                <a:cs typeface="Times New Roman"/>
              </a:rPr>
              <a:t>которые </a:t>
            </a:r>
            <a:r>
              <a:rPr dirty="0" sz="1600" spc="-15">
                <a:latin typeface="Times New Roman"/>
                <a:cs typeface="Times New Roman"/>
              </a:rPr>
              <a:t>обуславливают необходимость </a:t>
            </a:r>
            <a:r>
              <a:rPr dirty="0" sz="1600" spc="-5">
                <a:latin typeface="Times New Roman"/>
                <a:cs typeface="Times New Roman"/>
              </a:rPr>
              <a:t>применение специальных </a:t>
            </a:r>
            <a:r>
              <a:rPr dirty="0" sz="1600" spc="-10">
                <a:latin typeface="Times New Roman"/>
                <a:cs typeface="Times New Roman"/>
              </a:rPr>
              <a:t>средств </a:t>
            </a:r>
            <a:r>
              <a:rPr dirty="0" sz="1600" spc="-5">
                <a:latin typeface="Times New Roman"/>
                <a:cs typeface="Times New Roman"/>
              </a:rPr>
              <a:t>для их</a:t>
            </a:r>
            <a:r>
              <a:rPr dirty="0" sz="1600" spc="1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анализа.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600" spc="-15">
                <a:latin typeface="Times New Roman"/>
                <a:cs typeface="Times New Roman"/>
              </a:rPr>
              <a:t>Технологии </a:t>
            </a:r>
            <a:r>
              <a:rPr dirty="0" sz="1600" spc="-10">
                <a:latin typeface="Times New Roman"/>
                <a:cs typeface="Times New Roman"/>
              </a:rPr>
              <a:t>создании </a:t>
            </a:r>
            <a:r>
              <a:rPr dirty="0" sz="1600" spc="-20">
                <a:latin typeface="Times New Roman"/>
                <a:cs typeface="Times New Roman"/>
              </a:rPr>
              <a:t>копий </a:t>
            </a:r>
            <a:r>
              <a:rPr dirty="0" sz="1600" spc="-5">
                <a:latin typeface="Times New Roman"/>
                <a:cs typeface="Times New Roman"/>
              </a:rPr>
              <a:t>для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маскировки: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Шифрование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Метаморфизм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600" spc="-5">
                <a:latin typeface="Times New Roman"/>
                <a:cs typeface="Times New Roman"/>
              </a:rPr>
              <a:t>Сочетание этих </a:t>
            </a:r>
            <a:r>
              <a:rPr dirty="0" sz="1600" spc="-20">
                <a:latin typeface="Times New Roman"/>
                <a:cs typeface="Times New Roman"/>
              </a:rPr>
              <a:t>двух </a:t>
            </a:r>
            <a:r>
              <a:rPr dirty="0" sz="1600" spc="-10">
                <a:latin typeface="Times New Roman"/>
                <a:cs typeface="Times New Roman"/>
              </a:rPr>
              <a:t>технологий приводит </a:t>
            </a:r>
            <a:r>
              <a:rPr dirty="0" sz="1600">
                <a:latin typeface="Times New Roman"/>
                <a:cs typeface="Times New Roman"/>
              </a:rPr>
              <a:t>к </a:t>
            </a:r>
            <a:r>
              <a:rPr dirty="0" sz="1600" spc="-10">
                <a:latin typeface="Times New Roman"/>
                <a:cs typeface="Times New Roman"/>
              </a:rPr>
              <a:t>появлению следующих </a:t>
            </a:r>
            <a:r>
              <a:rPr dirty="0" sz="1600" spc="-5">
                <a:latin typeface="Times New Roman"/>
                <a:cs typeface="Times New Roman"/>
              </a:rPr>
              <a:t>типов</a:t>
            </a:r>
            <a:r>
              <a:rPr dirty="0" sz="1600" spc="7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вирусов.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Шифрованный </a:t>
            </a:r>
            <a:r>
              <a:rPr dirty="0" sz="1600" spc="-10">
                <a:latin typeface="Times New Roman"/>
                <a:cs typeface="Times New Roman"/>
              </a:rPr>
              <a:t>вирус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Метаморфный </a:t>
            </a:r>
            <a:r>
              <a:rPr dirty="0" sz="1600" spc="-10">
                <a:latin typeface="Times New Roman"/>
                <a:cs typeface="Times New Roman"/>
              </a:rPr>
              <a:t>вирус</a:t>
            </a:r>
            <a:endParaRPr sz="1600">
              <a:latin typeface="Times New Roman"/>
              <a:cs typeface="Times New Roman"/>
            </a:endParaRPr>
          </a:p>
          <a:p>
            <a:pPr marL="12700" marR="5974080" indent="228600">
              <a:lnSpc>
                <a:spcPct val="1437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Полиморфный </a:t>
            </a:r>
            <a:r>
              <a:rPr dirty="0" sz="1600" spc="-10">
                <a:latin typeface="Times New Roman"/>
                <a:cs typeface="Times New Roman"/>
              </a:rPr>
              <a:t>вирус  </a:t>
            </a:r>
            <a:r>
              <a:rPr dirty="0" sz="1600" spc="-5" b="1">
                <a:latin typeface="Times New Roman"/>
                <a:cs typeface="Times New Roman"/>
              </a:rPr>
              <a:t>Программные </a:t>
            </a:r>
            <a:r>
              <a:rPr dirty="0" sz="1600" spc="-10" b="1">
                <a:latin typeface="Times New Roman"/>
                <a:cs typeface="Times New Roman"/>
              </a:rPr>
              <a:t>уязвимости  </a:t>
            </a:r>
            <a:r>
              <a:rPr dirty="0" sz="1600" spc="-15">
                <a:latin typeface="Times New Roman"/>
                <a:cs typeface="Times New Roman"/>
              </a:rPr>
              <a:t>Согласно </a:t>
            </a:r>
            <a:r>
              <a:rPr dirty="0" sz="1600" spc="-10">
                <a:latin typeface="Times New Roman"/>
                <a:cs typeface="Times New Roman"/>
              </a:rPr>
              <a:t>терминологии </a:t>
            </a:r>
            <a:r>
              <a:rPr dirty="0" sz="1600" spc="-5">
                <a:latin typeface="Times New Roman"/>
                <a:cs typeface="Times New Roman"/>
              </a:rPr>
              <a:t>MITRE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CVE: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600" spc="-15">
                <a:latin typeface="Times New Roman"/>
                <a:cs typeface="Times New Roman"/>
              </a:rPr>
              <a:t>Уязвимость—это </a:t>
            </a:r>
            <a:r>
              <a:rPr dirty="0" sz="1600" spc="-5">
                <a:latin typeface="Times New Roman"/>
                <a:cs typeface="Times New Roman"/>
              </a:rPr>
              <a:t>состояние вычислительной системы (или </a:t>
            </a:r>
            <a:r>
              <a:rPr dirty="0" sz="1600" spc="-10">
                <a:latin typeface="Times New Roman"/>
                <a:cs typeface="Times New Roman"/>
              </a:rPr>
              <a:t>нескольких </a:t>
            </a:r>
            <a:r>
              <a:rPr dirty="0" sz="1600" spc="-5">
                <a:latin typeface="Times New Roman"/>
                <a:cs typeface="Times New Roman"/>
              </a:rPr>
              <a:t>систем), </a:t>
            </a:r>
            <a:r>
              <a:rPr dirty="0" sz="1600" spc="-20">
                <a:latin typeface="Times New Roman"/>
                <a:cs typeface="Times New Roman"/>
              </a:rPr>
              <a:t>которое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позволяет: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713751"/>
            <a:ext cx="9269095" cy="5240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  <a:tabLst>
                <a:tab pos="8627745" algn="l"/>
              </a:tabLst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Безопасность</a:t>
            </a:r>
            <a:r>
              <a:rPr dirty="0" sz="1400" spc="5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операционных</a:t>
            </a:r>
            <a:r>
              <a:rPr dirty="0" sz="1400" spc="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систем	</a:t>
            </a:r>
            <a:r>
              <a:rPr dirty="0" sz="1400" b="1">
                <a:latin typeface="Times New Roman"/>
                <a:cs typeface="Times New Roman"/>
              </a:rPr>
              <a:t>13 из</a:t>
            </a:r>
            <a:r>
              <a:rPr dirty="0" sz="1400" spc="-8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50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исполнять </a:t>
            </a:r>
            <a:r>
              <a:rPr dirty="0" sz="1600" spc="-25">
                <a:latin typeface="Times New Roman"/>
                <a:cs typeface="Times New Roman"/>
              </a:rPr>
              <a:t>команды </a:t>
            </a:r>
            <a:r>
              <a:rPr dirty="0" sz="1600" spc="-15">
                <a:latin typeface="Times New Roman"/>
                <a:cs typeface="Times New Roman"/>
              </a:rPr>
              <a:t>от </a:t>
            </a:r>
            <a:r>
              <a:rPr dirty="0" sz="1600" spc="-5">
                <a:latin typeface="Times New Roman"/>
                <a:cs typeface="Times New Roman"/>
              </a:rPr>
              <a:t>имени </a:t>
            </a:r>
            <a:r>
              <a:rPr dirty="0" sz="1600" spc="-20">
                <a:latin typeface="Times New Roman"/>
                <a:cs typeface="Times New Roman"/>
              </a:rPr>
              <a:t>другого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пользователя;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1600" spc="-10">
                <a:latin typeface="Times New Roman"/>
                <a:cs typeface="Times New Roman"/>
              </a:rPr>
              <a:t>получать </a:t>
            </a:r>
            <a:r>
              <a:rPr dirty="0" sz="1600">
                <a:latin typeface="Times New Roman"/>
                <a:cs typeface="Times New Roman"/>
              </a:rPr>
              <a:t>доступ к </a:t>
            </a:r>
            <a:r>
              <a:rPr dirty="0" sz="1600" spc="-10">
                <a:latin typeface="Times New Roman"/>
                <a:cs typeface="Times New Roman"/>
              </a:rPr>
              <a:t>информации, </a:t>
            </a:r>
            <a:r>
              <a:rPr dirty="0" sz="1600" spc="-5">
                <a:latin typeface="Times New Roman"/>
                <a:cs typeface="Times New Roman"/>
              </a:rPr>
              <a:t>закрытой </a:t>
            </a:r>
            <a:r>
              <a:rPr dirty="0" sz="1600" spc="-15">
                <a:latin typeface="Times New Roman"/>
                <a:cs typeface="Times New Roman"/>
              </a:rPr>
              <a:t>от </a:t>
            </a:r>
            <a:r>
              <a:rPr dirty="0" sz="1600">
                <a:latin typeface="Times New Roman"/>
                <a:cs typeface="Times New Roman"/>
              </a:rPr>
              <a:t>доступа </a:t>
            </a:r>
            <a:r>
              <a:rPr dirty="0" sz="1600" spc="-5">
                <a:latin typeface="Times New Roman"/>
                <a:cs typeface="Times New Roman"/>
              </a:rPr>
              <a:t>для </a:t>
            </a:r>
            <a:r>
              <a:rPr dirty="0" sz="1600" spc="-10">
                <a:latin typeface="Times New Roman"/>
                <a:cs typeface="Times New Roman"/>
              </a:rPr>
              <a:t>данного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пользователя;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1600" spc="-15">
                <a:latin typeface="Times New Roman"/>
                <a:cs typeface="Times New Roman"/>
              </a:rPr>
              <a:t>показывать </a:t>
            </a:r>
            <a:r>
              <a:rPr dirty="0" sz="1600" spc="-10">
                <a:latin typeface="Times New Roman"/>
                <a:cs typeface="Times New Roman"/>
              </a:rPr>
              <a:t>себя </a:t>
            </a:r>
            <a:r>
              <a:rPr dirty="0" sz="1600" spc="-15">
                <a:latin typeface="Times New Roman"/>
                <a:cs typeface="Times New Roman"/>
              </a:rPr>
              <a:t>как </a:t>
            </a:r>
            <a:r>
              <a:rPr dirty="0" sz="1600" spc="-10">
                <a:latin typeface="Times New Roman"/>
                <a:cs typeface="Times New Roman"/>
              </a:rPr>
              <a:t>иного пользователя </a:t>
            </a:r>
            <a:r>
              <a:rPr dirty="0" sz="1600" spc="-5">
                <a:latin typeface="Times New Roman"/>
                <a:cs typeface="Times New Roman"/>
              </a:rPr>
              <a:t>или</a:t>
            </a:r>
            <a:r>
              <a:rPr dirty="0" sz="1600" spc="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ресурс;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1600" spc="-10">
                <a:latin typeface="Times New Roman"/>
                <a:cs typeface="Times New Roman"/>
              </a:rPr>
              <a:t>производить </a:t>
            </a:r>
            <a:r>
              <a:rPr dirty="0" sz="1600" spc="-15">
                <a:latin typeface="Times New Roman"/>
                <a:cs typeface="Times New Roman"/>
              </a:rPr>
              <a:t>атаку </a:t>
            </a:r>
            <a:r>
              <a:rPr dirty="0" sz="1600" spc="-5">
                <a:latin typeface="Times New Roman"/>
                <a:cs typeface="Times New Roman"/>
              </a:rPr>
              <a:t>типа </a:t>
            </a:r>
            <a:r>
              <a:rPr dirty="0" sz="1600" spc="-10">
                <a:latin typeface="Times New Roman"/>
                <a:cs typeface="Times New Roman"/>
              </a:rPr>
              <a:t>«отказ </a:t>
            </a:r>
            <a:r>
              <a:rPr dirty="0" sz="1600">
                <a:latin typeface="Times New Roman"/>
                <a:cs typeface="Times New Roman"/>
              </a:rPr>
              <a:t>в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обслуживании».</a:t>
            </a:r>
            <a:endParaRPr sz="1600">
              <a:latin typeface="Times New Roman"/>
              <a:cs typeface="Times New Roman"/>
            </a:endParaRPr>
          </a:p>
          <a:p>
            <a:pPr marL="12700" marR="6985">
              <a:lnSpc>
                <a:spcPct val="143800"/>
              </a:lnSpc>
            </a:pP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MITRE </a:t>
            </a:r>
            <a:r>
              <a:rPr dirty="0" sz="1600" spc="-25">
                <a:latin typeface="Times New Roman"/>
                <a:cs typeface="Times New Roman"/>
              </a:rPr>
              <a:t>считают, </a:t>
            </a:r>
            <a:r>
              <a:rPr dirty="0" sz="1600" spc="-10">
                <a:latin typeface="Times New Roman"/>
                <a:cs typeface="Times New Roman"/>
              </a:rPr>
              <a:t>что </a:t>
            </a:r>
            <a:r>
              <a:rPr dirty="0" sz="1600" spc="-15">
                <a:latin typeface="Times New Roman"/>
                <a:cs typeface="Times New Roman"/>
              </a:rPr>
              <a:t>атака, </a:t>
            </a:r>
            <a:r>
              <a:rPr dirty="0" sz="1600" spc="-10">
                <a:latin typeface="Times New Roman"/>
                <a:cs typeface="Times New Roman"/>
              </a:rPr>
              <a:t>производимая вследствие </a:t>
            </a:r>
            <a:r>
              <a:rPr dirty="0" sz="1600" spc="-5">
                <a:latin typeface="Times New Roman"/>
                <a:cs typeface="Times New Roman"/>
              </a:rPr>
              <a:t>слабой или неверно настроенной </a:t>
            </a:r>
            <a:r>
              <a:rPr dirty="0" sz="1600" spc="-10">
                <a:latin typeface="Times New Roman"/>
                <a:cs typeface="Times New Roman"/>
              </a:rPr>
              <a:t>политики  </a:t>
            </a:r>
            <a:r>
              <a:rPr dirty="0" sz="1600" spc="-5">
                <a:latin typeface="Times New Roman"/>
                <a:cs typeface="Times New Roman"/>
              </a:rPr>
              <a:t>безопасности, лучше описывается </a:t>
            </a:r>
            <a:r>
              <a:rPr dirty="0" sz="1600" spc="-10">
                <a:latin typeface="Times New Roman"/>
                <a:cs typeface="Times New Roman"/>
              </a:rPr>
              <a:t>термином </a:t>
            </a:r>
            <a:r>
              <a:rPr dirty="0" sz="1600" spc="-5">
                <a:latin typeface="Times New Roman"/>
                <a:cs typeface="Times New Roman"/>
              </a:rPr>
              <a:t>«открытость»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(exposure).</a:t>
            </a:r>
            <a:endParaRPr sz="1600">
              <a:latin typeface="Times New Roman"/>
              <a:cs typeface="Times New Roman"/>
            </a:endParaRPr>
          </a:p>
          <a:p>
            <a:pPr marL="12700" marR="8890">
              <a:lnSpc>
                <a:spcPct val="143800"/>
              </a:lnSpc>
            </a:pPr>
            <a:r>
              <a:rPr dirty="0" sz="1600" spc="-5">
                <a:latin typeface="Times New Roman"/>
                <a:cs typeface="Times New Roman"/>
              </a:rPr>
              <a:t>Открытость </a:t>
            </a:r>
            <a:r>
              <a:rPr dirty="0" sz="1600">
                <a:latin typeface="Times New Roman"/>
                <a:cs typeface="Times New Roman"/>
              </a:rPr>
              <a:t>— </a:t>
            </a:r>
            <a:r>
              <a:rPr dirty="0" sz="1600" spc="-10">
                <a:latin typeface="Times New Roman"/>
                <a:cs typeface="Times New Roman"/>
              </a:rPr>
              <a:t>это </a:t>
            </a:r>
            <a:r>
              <a:rPr dirty="0" sz="1600" spc="-5">
                <a:latin typeface="Times New Roman"/>
                <a:cs typeface="Times New Roman"/>
              </a:rPr>
              <a:t>состояние вычислительной системы (или </a:t>
            </a:r>
            <a:r>
              <a:rPr dirty="0" sz="1600" spc="-10">
                <a:latin typeface="Times New Roman"/>
                <a:cs typeface="Times New Roman"/>
              </a:rPr>
              <a:t>нескольких </a:t>
            </a:r>
            <a:r>
              <a:rPr dirty="0" sz="1600" spc="-5">
                <a:latin typeface="Times New Roman"/>
                <a:cs typeface="Times New Roman"/>
              </a:rPr>
              <a:t>систем), </a:t>
            </a:r>
            <a:r>
              <a:rPr dirty="0" sz="1600" spc="-20">
                <a:latin typeface="Times New Roman"/>
                <a:cs typeface="Times New Roman"/>
              </a:rPr>
              <a:t>которое </a:t>
            </a:r>
            <a:r>
              <a:rPr dirty="0" sz="1600">
                <a:latin typeface="Times New Roman"/>
                <a:cs typeface="Times New Roman"/>
              </a:rPr>
              <a:t>не </a:t>
            </a:r>
            <a:r>
              <a:rPr dirty="0" sz="1600" spc="-5">
                <a:latin typeface="Times New Roman"/>
                <a:cs typeface="Times New Roman"/>
              </a:rPr>
              <a:t>является  уязвимостью, </a:t>
            </a:r>
            <a:r>
              <a:rPr dirty="0" sz="1600">
                <a:latin typeface="Times New Roman"/>
                <a:cs typeface="Times New Roman"/>
              </a:rPr>
              <a:t>но: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1600" spc="-10">
                <a:latin typeface="Times New Roman"/>
                <a:cs typeface="Times New Roman"/>
              </a:rPr>
              <a:t>позволяет атакующему производить </a:t>
            </a:r>
            <a:r>
              <a:rPr dirty="0" sz="1600">
                <a:latin typeface="Times New Roman"/>
                <a:cs typeface="Times New Roman"/>
              </a:rPr>
              <a:t>сбор </a:t>
            </a:r>
            <a:r>
              <a:rPr dirty="0" sz="1600" spc="-5">
                <a:latin typeface="Times New Roman"/>
                <a:cs typeface="Times New Roman"/>
              </a:rPr>
              <a:t>защищенной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информации;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1600" spc="-10">
                <a:latin typeface="Times New Roman"/>
                <a:cs typeface="Times New Roman"/>
              </a:rPr>
              <a:t>позволяет атакующему </a:t>
            </a:r>
            <a:r>
              <a:rPr dirty="0" sz="1600" spc="-15">
                <a:latin typeface="Times New Roman"/>
                <a:cs typeface="Times New Roman"/>
              </a:rPr>
              <a:t>скрывать </a:t>
            </a:r>
            <a:r>
              <a:rPr dirty="0" sz="1600" spc="-10">
                <a:latin typeface="Times New Roman"/>
                <a:cs typeface="Times New Roman"/>
              </a:rPr>
              <a:t>свою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деятельность;</a:t>
            </a:r>
            <a:endParaRPr sz="1600">
              <a:latin typeface="Times New Roman"/>
              <a:cs typeface="Times New Roman"/>
            </a:endParaRPr>
          </a:p>
          <a:p>
            <a:pPr marL="469900" marR="5715" indent="-228600">
              <a:lnSpc>
                <a:spcPct val="143800"/>
              </a:lnSpc>
              <a:buFont typeface="Arial"/>
              <a:buChar char="•"/>
              <a:tabLst>
                <a:tab pos="469265" algn="l"/>
                <a:tab pos="469900" algn="l"/>
                <a:tab pos="1430655" algn="l"/>
                <a:tab pos="2765425" algn="l"/>
                <a:tab pos="3610610" algn="l"/>
                <a:tab pos="4566285" algn="l"/>
                <a:tab pos="5637530" algn="l"/>
                <a:tab pos="5991225" algn="l"/>
                <a:tab pos="6637020" algn="l"/>
                <a:tab pos="7200265" algn="l"/>
                <a:tab pos="7807959" algn="l"/>
                <a:tab pos="9158605" algn="l"/>
              </a:tabLst>
            </a:pPr>
            <a:r>
              <a:rPr dirty="0" sz="1600" spc="-5">
                <a:latin typeface="Times New Roman"/>
                <a:cs typeface="Times New Roman"/>
              </a:rPr>
              <a:t>с</a:t>
            </a:r>
            <a:r>
              <a:rPr dirty="0" sz="1600" spc="-45">
                <a:latin typeface="Times New Roman"/>
                <a:cs typeface="Times New Roman"/>
              </a:rPr>
              <a:t>о</a:t>
            </a:r>
            <a:r>
              <a:rPr dirty="0" sz="1600" spc="-5">
                <a:latin typeface="Times New Roman"/>
                <a:cs typeface="Times New Roman"/>
              </a:rPr>
              <a:t>дер</a:t>
            </a:r>
            <a:r>
              <a:rPr dirty="0" sz="1600" spc="-10">
                <a:latin typeface="Times New Roman"/>
                <a:cs typeface="Times New Roman"/>
              </a:rPr>
              <a:t>ж</a:t>
            </a:r>
            <a:r>
              <a:rPr dirty="0" sz="1600">
                <a:latin typeface="Times New Roman"/>
                <a:cs typeface="Times New Roman"/>
              </a:rPr>
              <a:t>ит	</a:t>
            </a:r>
            <a:r>
              <a:rPr dirty="0" sz="1600" spc="-20">
                <a:latin typeface="Times New Roman"/>
                <a:cs typeface="Times New Roman"/>
              </a:rPr>
              <a:t>в</a:t>
            </a:r>
            <a:r>
              <a:rPr dirty="0" sz="1600">
                <a:latin typeface="Times New Roman"/>
                <a:cs typeface="Times New Roman"/>
              </a:rPr>
              <a:t>о</a:t>
            </a:r>
            <a:r>
              <a:rPr dirty="0" sz="1600" spc="-25">
                <a:latin typeface="Times New Roman"/>
                <a:cs typeface="Times New Roman"/>
              </a:rPr>
              <a:t>з</a:t>
            </a:r>
            <a:r>
              <a:rPr dirty="0" sz="1600" spc="-5">
                <a:latin typeface="Times New Roman"/>
                <a:cs typeface="Times New Roman"/>
              </a:rPr>
              <a:t>м</a:t>
            </a:r>
            <a:r>
              <a:rPr dirty="0" sz="1600" spc="-40">
                <a:latin typeface="Times New Roman"/>
                <a:cs typeface="Times New Roman"/>
              </a:rPr>
              <a:t>о</a:t>
            </a:r>
            <a:r>
              <a:rPr dirty="0" sz="1600">
                <a:latin typeface="Times New Roman"/>
                <a:cs typeface="Times New Roman"/>
              </a:rPr>
              <a:t>жн</a:t>
            </a:r>
            <a:r>
              <a:rPr dirty="0" sz="1600" spc="35">
                <a:latin typeface="Times New Roman"/>
                <a:cs typeface="Times New Roman"/>
              </a:rPr>
              <a:t>о</a:t>
            </a:r>
            <a:r>
              <a:rPr dirty="0" sz="1600" spc="-5">
                <a:latin typeface="Times New Roman"/>
                <a:cs typeface="Times New Roman"/>
              </a:rPr>
              <a:t>с</a:t>
            </a:r>
            <a:r>
              <a:rPr dirty="0" sz="1600" spc="-15">
                <a:latin typeface="Times New Roman"/>
                <a:cs typeface="Times New Roman"/>
              </a:rPr>
              <a:t>т</a:t>
            </a:r>
            <a:r>
              <a:rPr dirty="0" sz="1600">
                <a:latin typeface="Times New Roman"/>
                <a:cs typeface="Times New Roman"/>
              </a:rPr>
              <a:t>и,	</a:t>
            </a:r>
            <a:r>
              <a:rPr dirty="0" sz="1600" spc="-90">
                <a:latin typeface="Times New Roman"/>
                <a:cs typeface="Times New Roman"/>
              </a:rPr>
              <a:t>к</a:t>
            </a:r>
            <a:r>
              <a:rPr dirty="0" sz="1600" spc="-25">
                <a:latin typeface="Times New Roman"/>
                <a:cs typeface="Times New Roman"/>
              </a:rPr>
              <a:t>о</a:t>
            </a:r>
            <a:r>
              <a:rPr dirty="0" sz="1600" spc="-20">
                <a:latin typeface="Times New Roman"/>
                <a:cs typeface="Times New Roman"/>
              </a:rPr>
              <a:t>т</a:t>
            </a:r>
            <a:r>
              <a:rPr dirty="0" sz="1600">
                <a:latin typeface="Times New Roman"/>
                <a:cs typeface="Times New Roman"/>
              </a:rPr>
              <a:t>орые	ра</a:t>
            </a:r>
            <a:r>
              <a:rPr dirty="0" sz="1600" spc="-5">
                <a:latin typeface="Times New Roman"/>
                <a:cs typeface="Times New Roman"/>
              </a:rPr>
              <a:t>б</a:t>
            </a:r>
            <a:r>
              <a:rPr dirty="0" sz="1600" spc="-25">
                <a:latin typeface="Times New Roman"/>
                <a:cs typeface="Times New Roman"/>
              </a:rPr>
              <a:t>о</a:t>
            </a:r>
            <a:r>
              <a:rPr dirty="0" sz="1600" spc="15">
                <a:latin typeface="Times New Roman"/>
                <a:cs typeface="Times New Roman"/>
              </a:rPr>
              <a:t>т</a:t>
            </a:r>
            <a:r>
              <a:rPr dirty="0" sz="1600" spc="-5">
                <a:latin typeface="Times New Roman"/>
                <a:cs typeface="Times New Roman"/>
              </a:rPr>
              <a:t>а</a:t>
            </a:r>
            <a:r>
              <a:rPr dirty="0" sz="1600" spc="-30">
                <a:latin typeface="Times New Roman"/>
                <a:cs typeface="Times New Roman"/>
              </a:rPr>
              <a:t>ю</a:t>
            </a:r>
            <a:r>
              <a:rPr dirty="0" sz="1600">
                <a:latin typeface="Times New Roman"/>
                <a:cs typeface="Times New Roman"/>
              </a:rPr>
              <a:t>т	</a:t>
            </a:r>
            <a:r>
              <a:rPr dirty="0" sz="1600" spc="-80">
                <a:latin typeface="Times New Roman"/>
                <a:cs typeface="Times New Roman"/>
              </a:rPr>
              <a:t>к</a:t>
            </a:r>
            <a:r>
              <a:rPr dirty="0" sz="1600">
                <a:latin typeface="Times New Roman"/>
                <a:cs typeface="Times New Roman"/>
              </a:rPr>
              <a:t>орр</a:t>
            </a:r>
            <a:r>
              <a:rPr dirty="0" sz="1600" spc="-10">
                <a:latin typeface="Times New Roman"/>
                <a:cs typeface="Times New Roman"/>
              </a:rPr>
              <a:t>е</a:t>
            </a:r>
            <a:r>
              <a:rPr dirty="0" sz="1600" spc="-20">
                <a:latin typeface="Times New Roman"/>
                <a:cs typeface="Times New Roman"/>
              </a:rPr>
              <a:t>к</a:t>
            </a:r>
            <a:r>
              <a:rPr dirty="0" sz="1600">
                <a:latin typeface="Times New Roman"/>
                <a:cs typeface="Times New Roman"/>
              </a:rPr>
              <a:t>тно,	но	</a:t>
            </a:r>
            <a:r>
              <a:rPr dirty="0" sz="1600" spc="-5">
                <a:latin typeface="Times New Roman"/>
                <a:cs typeface="Times New Roman"/>
              </a:rPr>
              <a:t>м</a:t>
            </a:r>
            <a:r>
              <a:rPr dirty="0" sz="1600">
                <a:latin typeface="Times New Roman"/>
                <a:cs typeface="Times New Roman"/>
              </a:rPr>
              <a:t>ог</a:t>
            </a:r>
            <a:r>
              <a:rPr dirty="0" sz="1600" spc="-10">
                <a:latin typeface="Times New Roman"/>
                <a:cs typeface="Times New Roman"/>
              </a:rPr>
              <a:t>у</a:t>
            </a:r>
            <a:r>
              <a:rPr dirty="0" sz="1600">
                <a:latin typeface="Times New Roman"/>
                <a:cs typeface="Times New Roman"/>
              </a:rPr>
              <a:t>т	</a:t>
            </a:r>
            <a:r>
              <a:rPr dirty="0" sz="1600" spc="-5">
                <a:latin typeface="Times New Roman"/>
                <a:cs typeface="Times New Roman"/>
              </a:rPr>
              <a:t>б</a:t>
            </a:r>
            <a:r>
              <a:rPr dirty="0" sz="1600">
                <a:latin typeface="Times New Roman"/>
                <a:cs typeface="Times New Roman"/>
              </a:rPr>
              <a:t>ыть	ле</a:t>
            </a:r>
            <a:r>
              <a:rPr dirty="0" sz="1600" spc="-10">
                <a:latin typeface="Times New Roman"/>
                <a:cs typeface="Times New Roman"/>
              </a:rPr>
              <a:t>г</a:t>
            </a:r>
            <a:r>
              <a:rPr dirty="0" sz="1600" spc="-80">
                <a:latin typeface="Times New Roman"/>
                <a:cs typeface="Times New Roman"/>
              </a:rPr>
              <a:t>к</a:t>
            </a:r>
            <a:r>
              <a:rPr dirty="0" sz="1600">
                <a:latin typeface="Times New Roman"/>
                <a:cs typeface="Times New Roman"/>
              </a:rPr>
              <a:t>о	и</a:t>
            </a:r>
            <a:r>
              <a:rPr dirty="0" sz="1600" spc="-15">
                <a:latin typeface="Times New Roman"/>
                <a:cs typeface="Times New Roman"/>
              </a:rPr>
              <a:t>с</a:t>
            </a:r>
            <a:r>
              <a:rPr dirty="0" sz="1600">
                <a:latin typeface="Times New Roman"/>
                <a:cs typeface="Times New Roman"/>
              </a:rPr>
              <a:t>п</a:t>
            </a:r>
            <a:r>
              <a:rPr dirty="0" sz="1600" spc="-25">
                <a:latin typeface="Times New Roman"/>
                <a:cs typeface="Times New Roman"/>
              </a:rPr>
              <a:t>о</a:t>
            </a:r>
            <a:r>
              <a:rPr dirty="0" sz="1600">
                <a:latin typeface="Times New Roman"/>
                <a:cs typeface="Times New Roman"/>
              </a:rPr>
              <a:t>ль</a:t>
            </a:r>
            <a:r>
              <a:rPr dirty="0" sz="1600" spc="-15">
                <a:latin typeface="Times New Roman"/>
                <a:cs typeface="Times New Roman"/>
              </a:rPr>
              <a:t>з</a:t>
            </a:r>
            <a:r>
              <a:rPr dirty="0" sz="1600">
                <a:latin typeface="Times New Roman"/>
                <a:cs typeface="Times New Roman"/>
              </a:rPr>
              <a:t>о</a:t>
            </a:r>
            <a:r>
              <a:rPr dirty="0" sz="1600" spc="-30">
                <a:latin typeface="Times New Roman"/>
                <a:cs typeface="Times New Roman"/>
              </a:rPr>
              <a:t>в</a:t>
            </a:r>
            <a:r>
              <a:rPr dirty="0" sz="1600" spc="-5">
                <a:latin typeface="Times New Roman"/>
                <a:cs typeface="Times New Roman"/>
              </a:rPr>
              <a:t>а</a:t>
            </a:r>
            <a:r>
              <a:rPr dirty="0" sz="1600">
                <a:latin typeface="Times New Roman"/>
                <a:cs typeface="Times New Roman"/>
              </a:rPr>
              <a:t>ны	в  </a:t>
            </a:r>
            <a:r>
              <a:rPr dirty="0" sz="1600" spc="-10">
                <a:latin typeface="Times New Roman"/>
                <a:cs typeface="Times New Roman"/>
              </a:rPr>
              <a:t>неблаговидных</a:t>
            </a:r>
            <a:r>
              <a:rPr dirty="0" sz="1600" spc="-5">
                <a:latin typeface="Times New Roman"/>
                <a:cs typeface="Times New Roman"/>
              </a:rPr>
              <a:t> целях;</a:t>
            </a:r>
            <a:endParaRPr sz="1600">
              <a:latin typeface="Times New Roman"/>
              <a:cs typeface="Times New Roman"/>
            </a:endParaRPr>
          </a:p>
          <a:p>
            <a:pPr marL="469900" marR="5080" indent="-228600">
              <a:lnSpc>
                <a:spcPct val="1437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является первичной </a:t>
            </a:r>
            <a:r>
              <a:rPr dirty="0" sz="1600" spc="-30">
                <a:latin typeface="Times New Roman"/>
                <a:cs typeface="Times New Roman"/>
              </a:rPr>
              <a:t>точкой </a:t>
            </a:r>
            <a:r>
              <a:rPr dirty="0" sz="1600" spc="-25">
                <a:latin typeface="Times New Roman"/>
                <a:cs typeface="Times New Roman"/>
              </a:rPr>
              <a:t>входа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25">
                <a:latin typeface="Times New Roman"/>
                <a:cs typeface="Times New Roman"/>
              </a:rPr>
              <a:t>систему, которую </a:t>
            </a:r>
            <a:r>
              <a:rPr dirty="0" sz="1600" spc="-10">
                <a:latin typeface="Times New Roman"/>
                <a:cs typeface="Times New Roman"/>
              </a:rPr>
              <a:t>атакующий </a:t>
            </a:r>
            <a:r>
              <a:rPr dirty="0" sz="1600" spc="-20">
                <a:latin typeface="Times New Roman"/>
                <a:cs typeface="Times New Roman"/>
              </a:rPr>
              <a:t>может </a:t>
            </a:r>
            <a:r>
              <a:rPr dirty="0" sz="1600" spc="-10">
                <a:latin typeface="Times New Roman"/>
                <a:cs typeface="Times New Roman"/>
              </a:rPr>
              <a:t>использовать </a:t>
            </a:r>
            <a:r>
              <a:rPr dirty="0" sz="1600" spc="-5">
                <a:latin typeface="Times New Roman"/>
                <a:cs typeface="Times New Roman"/>
              </a:rPr>
              <a:t>для получения  </a:t>
            </a:r>
            <a:r>
              <a:rPr dirty="0" sz="1600">
                <a:latin typeface="Times New Roman"/>
                <a:cs typeface="Times New Roman"/>
              </a:rPr>
              <a:t>доступа </a:t>
            </a:r>
            <a:r>
              <a:rPr dirty="0" sz="1600" spc="-5">
                <a:latin typeface="Times New Roman"/>
                <a:cs typeface="Times New Roman"/>
              </a:rPr>
              <a:t>или</a:t>
            </a:r>
            <a:r>
              <a:rPr dirty="0" sz="1600" spc="-10">
                <a:latin typeface="Times New Roman"/>
                <a:cs typeface="Times New Roman"/>
              </a:rPr>
              <a:t> информации.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713751"/>
            <a:ext cx="9259570" cy="683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  <a:tabLst>
                <a:tab pos="8627745" algn="l"/>
              </a:tabLst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Безопасность</a:t>
            </a:r>
            <a:r>
              <a:rPr dirty="0" sz="1400" spc="5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операционных</a:t>
            </a:r>
            <a:r>
              <a:rPr dirty="0" sz="1400" spc="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систем	</a:t>
            </a:r>
            <a:r>
              <a:rPr dirty="0" sz="1400" b="1">
                <a:latin typeface="Times New Roman"/>
                <a:cs typeface="Times New Roman"/>
              </a:rPr>
              <a:t>14 из</a:t>
            </a:r>
            <a:r>
              <a:rPr dirty="0" sz="1400" spc="-9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50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20" b="1">
                <a:latin typeface="Times New Roman"/>
                <a:cs typeface="Times New Roman"/>
              </a:rPr>
              <a:t>Уязвимости </a:t>
            </a:r>
            <a:r>
              <a:rPr dirty="0" sz="1600" spc="-10" b="1">
                <a:latin typeface="Times New Roman"/>
                <a:cs typeface="Times New Roman"/>
              </a:rPr>
              <a:t>программного обеспечения </a:t>
            </a:r>
            <a:r>
              <a:rPr dirty="0" sz="1600" spc="-5" b="1">
                <a:latin typeface="Times New Roman"/>
                <a:cs typeface="Times New Roman"/>
              </a:rPr>
              <a:t>(«переполнение </a:t>
            </a:r>
            <a:r>
              <a:rPr dirty="0" sz="1600" spc="-20" b="1">
                <a:latin typeface="Times New Roman"/>
                <a:cs typeface="Times New Roman"/>
              </a:rPr>
              <a:t>буфера», </a:t>
            </a:r>
            <a:r>
              <a:rPr dirty="0" sz="1600" spc="-10" b="1">
                <a:latin typeface="Times New Roman"/>
                <a:cs typeface="Times New Roman"/>
              </a:rPr>
              <a:t>«манипуляция указателя» </a:t>
            </a:r>
            <a:r>
              <a:rPr dirty="0" sz="1600" b="1">
                <a:latin typeface="Times New Roman"/>
                <a:cs typeface="Times New Roman"/>
              </a:rPr>
              <a:t>и</a:t>
            </a:r>
            <a:r>
              <a:rPr dirty="0" sz="1600" spc="11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др.).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713751"/>
            <a:ext cx="34264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Безопасность операционных</a:t>
            </a:r>
            <a:r>
              <a:rPr dirty="0" sz="1400" spc="1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систем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24340" y="713751"/>
            <a:ext cx="6438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15 из</a:t>
            </a:r>
            <a:r>
              <a:rPr dirty="0" sz="1400" spc="-9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50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659" y="1127772"/>
            <a:ext cx="388366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latin typeface="Times New Roman"/>
                <a:cs typeface="Times New Roman"/>
              </a:rPr>
              <a:t>База данных </a:t>
            </a:r>
            <a:r>
              <a:rPr dirty="0" sz="1600" spc="-10" b="1">
                <a:latin typeface="Times New Roman"/>
                <a:cs typeface="Times New Roman"/>
              </a:rPr>
              <a:t>уязвимостей </a:t>
            </a:r>
            <a:r>
              <a:rPr dirty="0" sz="1600" spc="-5" b="1">
                <a:latin typeface="Times New Roman"/>
                <a:cs typeface="Times New Roman"/>
              </a:rPr>
              <a:t>CVE </a:t>
            </a:r>
            <a:r>
              <a:rPr dirty="0" sz="1600" b="1">
                <a:latin typeface="Times New Roman"/>
                <a:cs typeface="Times New Roman"/>
              </a:rPr>
              <a:t>и</a:t>
            </a:r>
            <a:r>
              <a:rPr dirty="0" sz="1600" spc="-2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ФСТЭК.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8659" y="2423172"/>
            <a:ext cx="4416425" cy="1076960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dirty="0" sz="1600" spc="-10" b="1">
                <a:latin typeface="Times New Roman"/>
                <a:cs typeface="Times New Roman"/>
              </a:rPr>
              <a:t>Литература:</a:t>
            </a:r>
            <a:endParaRPr sz="1600">
              <a:latin typeface="Times New Roman"/>
              <a:cs typeface="Times New Roman"/>
            </a:endParaRPr>
          </a:p>
          <a:p>
            <a:pPr marL="215900" indent="-203200">
              <a:lnSpc>
                <a:spcPct val="100000"/>
              </a:lnSpc>
              <a:spcBef>
                <a:spcPts val="840"/>
              </a:spcBef>
              <a:buClr>
                <a:srgbClr val="000000"/>
              </a:buClr>
              <a:buAutoNum type="arabicPeriod"/>
              <a:tabLst>
                <a:tab pos="215900" algn="l"/>
              </a:tabLst>
            </a:pPr>
            <a:r>
              <a:rPr dirty="0" u="sng" sz="1600" spc="-5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imes New Roman"/>
                <a:cs typeface="Times New Roman"/>
                <a:hlinkClick r:id="rId2"/>
              </a:rPr>
              <a:t>https://studopedia.ru/9_116035_setevie-chervi.html</a:t>
            </a:r>
            <a:endParaRPr sz="1600">
              <a:latin typeface="Times New Roman"/>
              <a:cs typeface="Times New Roman"/>
            </a:endParaRPr>
          </a:p>
          <a:p>
            <a:pPr marL="215900" indent="-2032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15900" algn="l"/>
              </a:tabLst>
            </a:pPr>
            <a:r>
              <a:rPr dirty="0" sz="1600" spc="-10">
                <a:latin typeface="Times New Roman"/>
                <a:cs typeface="Times New Roman"/>
              </a:rPr>
              <a:t>https://</a:t>
            </a:r>
            <a:r>
              <a:rPr dirty="0" sz="1600" spc="-10">
                <a:latin typeface="Times New Roman"/>
                <a:cs typeface="Times New Roman"/>
                <a:hlinkClick r:id="rId3"/>
              </a:rPr>
              <a:t>www.opennet.ru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713751"/>
            <a:ext cx="9264650" cy="20853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  <a:tabLst>
                <a:tab pos="8627745" algn="l"/>
              </a:tabLst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Безопасность</a:t>
            </a:r>
            <a:r>
              <a:rPr dirty="0" sz="1400" spc="5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операционных</a:t>
            </a:r>
            <a:r>
              <a:rPr dirty="0" sz="1400" spc="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систем	</a:t>
            </a:r>
            <a:r>
              <a:rPr dirty="0" sz="1400" b="1">
                <a:latin typeface="Times New Roman"/>
                <a:cs typeface="Times New Roman"/>
              </a:rPr>
              <a:t>16 из</a:t>
            </a:r>
            <a:r>
              <a:rPr dirty="0" sz="1400" spc="-8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50</a:t>
            </a:r>
            <a:endParaRPr sz="1400">
              <a:latin typeface="Times New Roman"/>
              <a:cs typeface="Times New Roman"/>
            </a:endParaRPr>
          </a:p>
          <a:p>
            <a:pPr marL="12700" marR="3140075">
              <a:lnSpc>
                <a:spcPct val="143700"/>
              </a:lnSpc>
              <a:spcBef>
                <a:spcPts val="740"/>
              </a:spcBef>
            </a:pPr>
            <a:r>
              <a:rPr dirty="0" sz="1600" spc="-5" b="1">
                <a:latin typeface="Times New Roman"/>
                <a:cs typeface="Times New Roman"/>
              </a:rPr>
              <a:t>Специализированные </a:t>
            </a:r>
            <a:r>
              <a:rPr dirty="0" sz="1600" spc="-10" b="1">
                <a:latin typeface="Times New Roman"/>
                <a:cs typeface="Times New Roman"/>
              </a:rPr>
              <a:t>средства </a:t>
            </a:r>
            <a:r>
              <a:rPr dirty="0" sz="1600" b="1">
                <a:latin typeface="Times New Roman"/>
                <a:cs typeface="Times New Roman"/>
              </a:rPr>
              <a:t>и </a:t>
            </a:r>
            <a:r>
              <a:rPr dirty="0" sz="1600" spc="-20" b="1">
                <a:latin typeface="Times New Roman"/>
                <a:cs typeface="Times New Roman"/>
              </a:rPr>
              <a:t>методы </a:t>
            </a:r>
            <a:r>
              <a:rPr dirty="0" sz="1600" spc="-10" b="1">
                <a:latin typeface="Times New Roman"/>
                <a:cs typeface="Times New Roman"/>
              </a:rPr>
              <a:t>выявления вредоносных  </a:t>
            </a:r>
            <a:r>
              <a:rPr dirty="0" sz="1600" spc="-5" b="1">
                <a:latin typeface="Times New Roman"/>
                <a:cs typeface="Times New Roman"/>
              </a:rPr>
              <a:t>программ:</a:t>
            </a:r>
            <a:endParaRPr sz="1600">
              <a:latin typeface="Times New Roman"/>
              <a:cs typeface="Times New Roman"/>
            </a:endParaRPr>
          </a:p>
          <a:p>
            <a:pPr marL="469900" marR="5080" indent="-228600">
              <a:lnSpc>
                <a:spcPct val="1438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Сигнатурное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эвристическое </a:t>
            </a:r>
            <a:r>
              <a:rPr dirty="0" sz="1600" spc="-10">
                <a:latin typeface="Times New Roman"/>
                <a:cs typeface="Times New Roman"/>
              </a:rPr>
              <a:t>сканирование, </a:t>
            </a:r>
            <a:r>
              <a:rPr dirty="0" sz="1600" spc="-15">
                <a:latin typeface="Times New Roman"/>
                <a:cs typeface="Times New Roman"/>
              </a:rPr>
              <a:t>контроль </a:t>
            </a:r>
            <a:r>
              <a:rPr dirty="0" sz="1600">
                <a:latin typeface="Times New Roman"/>
                <a:cs typeface="Times New Roman"/>
              </a:rPr>
              <a:t>целостности, </a:t>
            </a:r>
            <a:r>
              <a:rPr dirty="0" sz="1600" spc="-5">
                <a:latin typeface="Times New Roman"/>
                <a:cs typeface="Times New Roman"/>
              </a:rPr>
              <a:t>мониторинг </a:t>
            </a:r>
            <a:r>
              <a:rPr dirty="0" sz="1600" spc="-10">
                <a:latin typeface="Times New Roman"/>
                <a:cs typeface="Times New Roman"/>
              </a:rPr>
              <a:t>информационных  </a:t>
            </a:r>
            <a:r>
              <a:rPr dirty="0" sz="1600" spc="-20">
                <a:latin typeface="Times New Roman"/>
                <a:cs typeface="Times New Roman"/>
              </a:rPr>
              <a:t>потоков, </a:t>
            </a:r>
            <a:r>
              <a:rPr dirty="0" sz="1600" spc="-10">
                <a:latin typeface="Times New Roman"/>
                <a:cs typeface="Times New Roman"/>
              </a:rPr>
              <a:t>изолированная </a:t>
            </a:r>
            <a:r>
              <a:rPr dirty="0" sz="1600" spc="-5">
                <a:latin typeface="Times New Roman"/>
                <a:cs typeface="Times New Roman"/>
              </a:rPr>
              <a:t>программная </a:t>
            </a:r>
            <a:r>
              <a:rPr dirty="0" sz="1600" spc="-10">
                <a:latin typeface="Times New Roman"/>
                <a:cs typeface="Times New Roman"/>
              </a:rPr>
              <a:t>среда, </a:t>
            </a:r>
            <a:r>
              <a:rPr dirty="0" sz="1600" spc="-5">
                <a:latin typeface="Times New Roman"/>
                <a:cs typeface="Times New Roman"/>
              </a:rPr>
              <a:t>программные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ловушки.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Антивирусные программы </a:t>
            </a:r>
            <a:r>
              <a:rPr dirty="0" sz="1600">
                <a:latin typeface="Times New Roman"/>
                <a:cs typeface="Times New Roman"/>
              </a:rPr>
              <a:t>и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комплексы.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713751"/>
            <a:ext cx="9268460" cy="5941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0480">
              <a:lnSpc>
                <a:spcPct val="100000"/>
              </a:lnSpc>
              <a:spcBef>
                <a:spcPts val="100"/>
              </a:spcBef>
              <a:tabLst>
                <a:tab pos="8627745" algn="l"/>
              </a:tabLst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Безопасность</a:t>
            </a:r>
            <a:r>
              <a:rPr dirty="0" sz="1400" spc="5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операционных</a:t>
            </a:r>
            <a:r>
              <a:rPr dirty="0" sz="1400" spc="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систем	</a:t>
            </a:r>
            <a:r>
              <a:rPr dirty="0" sz="1400" b="1">
                <a:latin typeface="Times New Roman"/>
                <a:cs typeface="Times New Roman"/>
              </a:rPr>
              <a:t>17 из</a:t>
            </a:r>
            <a:r>
              <a:rPr dirty="0" sz="1400" spc="-8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50</a:t>
            </a:r>
            <a:endParaRPr sz="1400">
              <a:latin typeface="Times New Roman"/>
              <a:cs typeface="Times New Roman"/>
            </a:endParaRPr>
          </a:p>
          <a:p>
            <a:pPr algn="just" marL="12700" marR="6350">
              <a:lnSpc>
                <a:spcPct val="143700"/>
              </a:lnSpc>
              <a:spcBef>
                <a:spcPts val="740"/>
              </a:spcBef>
            </a:pPr>
            <a:r>
              <a:rPr dirty="0" sz="1600" spc="-10" b="1">
                <a:latin typeface="Times New Roman"/>
                <a:cs typeface="Times New Roman"/>
              </a:rPr>
              <a:t>Сигнатурное </a:t>
            </a:r>
            <a:r>
              <a:rPr dirty="0" sz="1600" b="1">
                <a:latin typeface="Times New Roman"/>
                <a:cs typeface="Times New Roman"/>
              </a:rPr>
              <a:t>и </a:t>
            </a:r>
            <a:r>
              <a:rPr dirty="0" sz="1600" spc="-5" b="1">
                <a:latin typeface="Times New Roman"/>
                <a:cs typeface="Times New Roman"/>
              </a:rPr>
              <a:t>эвристическое </a:t>
            </a:r>
            <a:r>
              <a:rPr dirty="0" sz="1600" spc="-10" b="1">
                <a:latin typeface="Times New Roman"/>
                <a:cs typeface="Times New Roman"/>
              </a:rPr>
              <a:t>сканирование, контроль </a:t>
            </a:r>
            <a:r>
              <a:rPr dirty="0" sz="1600" spc="-5" b="1">
                <a:latin typeface="Times New Roman"/>
                <a:cs typeface="Times New Roman"/>
              </a:rPr>
              <a:t>целостности, </a:t>
            </a:r>
            <a:r>
              <a:rPr dirty="0" sz="1600" spc="-10" b="1">
                <a:latin typeface="Times New Roman"/>
                <a:cs typeface="Times New Roman"/>
              </a:rPr>
              <a:t>мониторинг </a:t>
            </a:r>
            <a:r>
              <a:rPr dirty="0" sz="1600" spc="-5" b="1">
                <a:latin typeface="Times New Roman"/>
                <a:cs typeface="Times New Roman"/>
              </a:rPr>
              <a:t>информационных  </a:t>
            </a:r>
            <a:r>
              <a:rPr dirty="0" sz="1600" spc="-20" b="1">
                <a:latin typeface="Times New Roman"/>
                <a:cs typeface="Times New Roman"/>
              </a:rPr>
              <a:t>потоков, </a:t>
            </a:r>
            <a:r>
              <a:rPr dirty="0" sz="1600" spc="-10" b="1">
                <a:latin typeface="Times New Roman"/>
                <a:cs typeface="Times New Roman"/>
              </a:rPr>
              <a:t>изолированная </a:t>
            </a:r>
            <a:r>
              <a:rPr dirty="0" sz="1600" spc="-5" b="1">
                <a:latin typeface="Times New Roman"/>
                <a:cs typeface="Times New Roman"/>
              </a:rPr>
              <a:t>программная </a:t>
            </a:r>
            <a:r>
              <a:rPr dirty="0" sz="1600" spc="-10" b="1">
                <a:latin typeface="Times New Roman"/>
                <a:cs typeface="Times New Roman"/>
              </a:rPr>
              <a:t>среда, </a:t>
            </a:r>
            <a:r>
              <a:rPr dirty="0" sz="1600" spc="-5" b="1">
                <a:latin typeface="Times New Roman"/>
                <a:cs typeface="Times New Roman"/>
              </a:rPr>
              <a:t>программные</a:t>
            </a:r>
            <a:r>
              <a:rPr dirty="0" sz="1600" spc="35" b="1">
                <a:latin typeface="Times New Roman"/>
                <a:cs typeface="Times New Roman"/>
              </a:rPr>
              <a:t> </a:t>
            </a:r>
            <a:r>
              <a:rPr dirty="0" sz="1600" spc="-15" b="1">
                <a:latin typeface="Times New Roman"/>
                <a:cs typeface="Times New Roman"/>
              </a:rPr>
              <a:t>ловушки.</a:t>
            </a:r>
            <a:endParaRPr sz="1600">
              <a:latin typeface="Times New Roman"/>
              <a:cs typeface="Times New Roman"/>
            </a:endParaRPr>
          </a:p>
          <a:p>
            <a:pPr algn="just" marL="12700" marR="5080" indent="450850">
              <a:lnSpc>
                <a:spcPct val="143800"/>
              </a:lnSpc>
            </a:pPr>
            <a:r>
              <a:rPr dirty="0" sz="1600" spc="-10">
                <a:latin typeface="Times New Roman"/>
                <a:cs typeface="Times New Roman"/>
              </a:rPr>
              <a:t>Традиционный </a:t>
            </a:r>
            <a:r>
              <a:rPr dirty="0" sz="1600" spc="-30">
                <a:latin typeface="Times New Roman"/>
                <a:cs typeface="Times New Roman"/>
              </a:rPr>
              <a:t>подход </a:t>
            </a:r>
            <a:r>
              <a:rPr dirty="0" sz="1600" spc="-5">
                <a:latin typeface="Times New Roman"/>
                <a:cs typeface="Times New Roman"/>
              </a:rPr>
              <a:t>при </a:t>
            </a:r>
            <a:r>
              <a:rPr dirty="0" sz="1600" spc="-10">
                <a:latin typeface="Times New Roman"/>
                <a:cs typeface="Times New Roman"/>
              </a:rPr>
              <a:t>обнаружении </a:t>
            </a:r>
            <a:r>
              <a:rPr dirty="0" sz="1600" spc="-5">
                <a:latin typeface="Times New Roman"/>
                <a:cs typeface="Times New Roman"/>
              </a:rPr>
              <a:t>вредоносных программ (ВП) </a:t>
            </a:r>
            <a:r>
              <a:rPr dirty="0" sz="1600" spc="-10">
                <a:latin typeface="Times New Roman"/>
                <a:cs typeface="Times New Roman"/>
              </a:rPr>
              <a:t>заключается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анализе  образцов </a:t>
            </a:r>
            <a:r>
              <a:rPr dirty="0" sz="1600" spc="-30">
                <a:latin typeface="Times New Roman"/>
                <a:cs typeface="Times New Roman"/>
              </a:rPr>
              <a:t>кода, </a:t>
            </a:r>
            <a:r>
              <a:rPr dirty="0" sz="1600" spc="-25">
                <a:latin typeface="Times New Roman"/>
                <a:cs typeface="Times New Roman"/>
              </a:rPr>
              <a:t>которые </a:t>
            </a:r>
            <a:r>
              <a:rPr dirty="0" sz="1600" spc="-10">
                <a:latin typeface="Times New Roman"/>
                <a:cs typeface="Times New Roman"/>
              </a:rPr>
              <a:t>являются </a:t>
            </a:r>
            <a:r>
              <a:rPr dirty="0" sz="1600" spc="-5">
                <a:latin typeface="Times New Roman"/>
                <a:cs typeface="Times New Roman"/>
              </a:rPr>
              <a:t>уникальными для </a:t>
            </a:r>
            <a:r>
              <a:rPr dirty="0" sz="1600" spc="-10">
                <a:latin typeface="Times New Roman"/>
                <a:cs typeface="Times New Roman"/>
              </a:rPr>
              <a:t>определенного </a:t>
            </a:r>
            <a:r>
              <a:rPr dirty="0" sz="1600" spc="-5">
                <a:latin typeface="Times New Roman"/>
                <a:cs typeface="Times New Roman"/>
              </a:rPr>
              <a:t>вредоносного </a:t>
            </a:r>
            <a:r>
              <a:rPr dirty="0" sz="1600" spc="-10">
                <a:latin typeface="Times New Roman"/>
                <a:cs typeface="Times New Roman"/>
              </a:rPr>
              <a:t>приложения. </a:t>
            </a:r>
            <a:r>
              <a:rPr dirty="0" sz="1600" spc="-20">
                <a:latin typeface="Times New Roman"/>
                <a:cs typeface="Times New Roman"/>
              </a:rPr>
              <a:t>Исходный  </a:t>
            </a:r>
            <a:r>
              <a:rPr dirty="0" sz="1600" spc="-5">
                <a:latin typeface="Times New Roman"/>
                <a:cs typeface="Times New Roman"/>
              </a:rPr>
              <a:t>образец </a:t>
            </a:r>
            <a:r>
              <a:rPr dirty="0" sz="1600" spc="-10">
                <a:latin typeface="Times New Roman"/>
                <a:cs typeface="Times New Roman"/>
              </a:rPr>
              <a:t>служит </a:t>
            </a:r>
            <a:r>
              <a:rPr dirty="0" sz="1600" spc="-5">
                <a:latin typeface="Times New Roman"/>
                <a:cs typeface="Times New Roman"/>
              </a:rPr>
              <a:t>для </a:t>
            </a:r>
            <a:r>
              <a:rPr dirty="0" sz="1600" spc="-15">
                <a:latin typeface="Times New Roman"/>
                <a:cs typeface="Times New Roman"/>
              </a:rPr>
              <a:t>того, </a:t>
            </a:r>
            <a:r>
              <a:rPr dirty="0" sz="1600" spc="-10">
                <a:latin typeface="Times New Roman"/>
                <a:cs typeface="Times New Roman"/>
              </a:rPr>
              <a:t>чтобы </a:t>
            </a:r>
            <a:r>
              <a:rPr dirty="0" sz="1600" spc="-15">
                <a:latin typeface="Times New Roman"/>
                <a:cs typeface="Times New Roman"/>
              </a:rPr>
              <a:t>создать </a:t>
            </a:r>
            <a:r>
              <a:rPr dirty="0" sz="1600" spc="-5">
                <a:latin typeface="Times New Roman"/>
                <a:cs typeface="Times New Roman"/>
              </a:rPr>
              <a:t>по </a:t>
            </a:r>
            <a:r>
              <a:rPr dirty="0" sz="1600" spc="-40">
                <a:latin typeface="Times New Roman"/>
                <a:cs typeface="Times New Roman"/>
              </a:rPr>
              <a:t>нему, </a:t>
            </a:r>
            <a:r>
              <a:rPr dirty="0" sz="1600">
                <a:latin typeface="Times New Roman"/>
                <a:cs typeface="Times New Roman"/>
              </a:rPr>
              <a:t>так </a:t>
            </a:r>
            <a:r>
              <a:rPr dirty="0" sz="1600" spc="-5">
                <a:latin typeface="Times New Roman"/>
                <a:cs typeface="Times New Roman"/>
              </a:rPr>
              <a:t>называемую, </a:t>
            </a:r>
            <a:r>
              <a:rPr dirty="0" sz="1600" spc="-30">
                <a:latin typeface="Times New Roman"/>
                <a:cs typeface="Times New Roman"/>
              </a:rPr>
              <a:t>сигнатуру,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состоит обычно </a:t>
            </a:r>
            <a:r>
              <a:rPr dirty="0" sz="1600">
                <a:latin typeface="Times New Roman"/>
                <a:cs typeface="Times New Roman"/>
              </a:rPr>
              <a:t>из  </a:t>
            </a:r>
            <a:r>
              <a:rPr dirty="0" sz="1600" spc="-10">
                <a:latin typeface="Times New Roman"/>
                <a:cs typeface="Times New Roman"/>
              </a:rPr>
              <a:t>нескольких </a:t>
            </a:r>
            <a:r>
              <a:rPr dirty="0" sz="1600" spc="-15">
                <a:latin typeface="Times New Roman"/>
                <a:cs typeface="Times New Roman"/>
              </a:rPr>
              <a:t>участков </a:t>
            </a:r>
            <a:r>
              <a:rPr dirty="0" sz="1600" spc="-35">
                <a:latin typeface="Times New Roman"/>
                <a:cs typeface="Times New Roman"/>
              </a:rPr>
              <a:t>кода </a:t>
            </a:r>
            <a:r>
              <a:rPr dirty="0" sz="1600" spc="-5">
                <a:latin typeface="Times New Roman"/>
                <a:cs typeface="Times New Roman"/>
              </a:rPr>
              <a:t>программы. </a:t>
            </a:r>
            <a:r>
              <a:rPr dirty="0" sz="1600" spc="-10">
                <a:latin typeface="Times New Roman"/>
                <a:cs typeface="Times New Roman"/>
              </a:rPr>
              <a:t>Например, сигнатура должна </a:t>
            </a:r>
            <a:r>
              <a:rPr dirty="0" sz="1600" spc="-5">
                <a:latin typeface="Times New Roman"/>
                <a:cs typeface="Times New Roman"/>
              </a:rPr>
              <a:t>быть идентична </a:t>
            </a:r>
            <a:r>
              <a:rPr dirty="0" sz="1600">
                <a:latin typeface="Times New Roman"/>
                <a:cs typeface="Times New Roman"/>
              </a:rPr>
              <a:t>трем </a:t>
            </a:r>
            <a:r>
              <a:rPr dirty="0" sz="1600" spc="-10">
                <a:latin typeface="Times New Roman"/>
                <a:cs typeface="Times New Roman"/>
              </a:rPr>
              <a:t>частям </a:t>
            </a:r>
            <a:r>
              <a:rPr dirty="0" sz="1600" spc="-35">
                <a:latin typeface="Times New Roman"/>
                <a:cs typeface="Times New Roman"/>
              </a:rPr>
              <a:t>кода </a:t>
            </a:r>
            <a:r>
              <a:rPr dirty="0" sz="1600">
                <a:latin typeface="Times New Roman"/>
                <a:cs typeface="Times New Roman"/>
              </a:rPr>
              <a:t>по  50 </a:t>
            </a:r>
            <a:r>
              <a:rPr dirty="0" sz="1600" spc="-30">
                <a:latin typeface="Times New Roman"/>
                <a:cs typeface="Times New Roman"/>
              </a:rPr>
              <a:t>байт, </a:t>
            </a:r>
            <a:r>
              <a:rPr dirty="0" sz="1600" spc="-10">
                <a:latin typeface="Times New Roman"/>
                <a:cs typeface="Times New Roman"/>
              </a:rPr>
              <a:t>расположенных друг </a:t>
            </a:r>
            <a:r>
              <a:rPr dirty="0" sz="1600" spc="-15">
                <a:latin typeface="Times New Roman"/>
                <a:cs typeface="Times New Roman"/>
              </a:rPr>
              <a:t>от </a:t>
            </a:r>
            <a:r>
              <a:rPr dirty="0" sz="1600" spc="-10">
                <a:latin typeface="Times New Roman"/>
                <a:cs typeface="Times New Roman"/>
              </a:rPr>
              <a:t>друга </a:t>
            </a:r>
            <a:r>
              <a:rPr dirty="0" sz="1600" spc="-5">
                <a:latin typeface="Times New Roman"/>
                <a:cs typeface="Times New Roman"/>
              </a:rPr>
              <a:t>на </a:t>
            </a:r>
            <a:r>
              <a:rPr dirty="0" sz="1600" spc="-10">
                <a:latin typeface="Times New Roman"/>
                <a:cs typeface="Times New Roman"/>
              </a:rPr>
              <a:t>определенном расстоянии </a:t>
            </a:r>
            <a:r>
              <a:rPr dirty="0" sz="1600" spc="-5">
                <a:latin typeface="Times New Roman"/>
                <a:cs typeface="Times New Roman"/>
              </a:rPr>
              <a:t>по </a:t>
            </a:r>
            <a:r>
              <a:rPr dirty="0" sz="1600" spc="-35">
                <a:latin typeface="Times New Roman"/>
                <a:cs typeface="Times New Roman"/>
              </a:rPr>
              <a:t>коду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файле. </a:t>
            </a:r>
            <a:r>
              <a:rPr dirty="0" sz="1600" spc="-15">
                <a:latin typeface="Times New Roman"/>
                <a:cs typeface="Times New Roman"/>
              </a:rPr>
              <a:t>Комбинация </a:t>
            </a:r>
            <a:r>
              <a:rPr dirty="0" sz="1600" spc="-5">
                <a:latin typeface="Times New Roman"/>
                <a:cs typeface="Times New Roman"/>
              </a:rPr>
              <a:t>частей  </a:t>
            </a:r>
            <a:r>
              <a:rPr dirty="0" sz="1600" spc="-10">
                <a:latin typeface="Times New Roman"/>
                <a:cs typeface="Times New Roman"/>
              </a:rPr>
              <a:t>переделенного </a:t>
            </a:r>
            <a:r>
              <a:rPr dirty="0" sz="1600" spc="-35">
                <a:latin typeface="Times New Roman"/>
                <a:cs typeface="Times New Roman"/>
              </a:rPr>
              <a:t>кода </a:t>
            </a:r>
            <a:r>
              <a:rPr dirty="0" sz="1600">
                <a:latin typeface="Times New Roman"/>
                <a:cs typeface="Times New Roman"/>
              </a:rPr>
              <a:t>и их </a:t>
            </a:r>
            <a:r>
              <a:rPr dirty="0" sz="1600" spc="-10">
                <a:latin typeface="Times New Roman"/>
                <a:cs typeface="Times New Roman"/>
              </a:rPr>
              <a:t>взаимного расположения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составляют обычную </a:t>
            </a:r>
            <a:r>
              <a:rPr dirty="0" sz="1600" spc="-30">
                <a:latin typeface="Times New Roman"/>
                <a:cs typeface="Times New Roman"/>
              </a:rPr>
              <a:t>сигнатуру, </a:t>
            </a:r>
            <a:r>
              <a:rPr dirty="0" sz="1600" spc="-5">
                <a:latin typeface="Times New Roman"/>
                <a:cs typeface="Times New Roman"/>
              </a:rPr>
              <a:t>по </a:t>
            </a:r>
            <a:r>
              <a:rPr dirty="0" sz="1600" spc="-20">
                <a:latin typeface="Times New Roman"/>
                <a:cs typeface="Times New Roman"/>
              </a:rPr>
              <a:t>которой </a:t>
            </a:r>
            <a:r>
              <a:rPr dirty="0" sz="1600" spc="-10">
                <a:latin typeface="Times New Roman"/>
                <a:cs typeface="Times New Roman"/>
              </a:rPr>
              <a:t>можно  </a:t>
            </a:r>
            <a:r>
              <a:rPr dirty="0" sz="1600" spc="-15">
                <a:latin typeface="Times New Roman"/>
                <a:cs typeface="Times New Roman"/>
              </a:rPr>
              <a:t>однозначно </a:t>
            </a:r>
            <a:r>
              <a:rPr dirty="0" sz="1600" spc="-5">
                <a:latin typeface="Times New Roman"/>
                <a:cs typeface="Times New Roman"/>
              </a:rPr>
              <a:t>определить, </a:t>
            </a:r>
            <a:r>
              <a:rPr dirty="0" sz="1600">
                <a:latin typeface="Times New Roman"/>
                <a:cs typeface="Times New Roman"/>
              </a:rPr>
              <a:t>к </a:t>
            </a:r>
            <a:r>
              <a:rPr dirty="0" sz="1600" spc="-30">
                <a:latin typeface="Times New Roman"/>
                <a:cs typeface="Times New Roman"/>
              </a:rPr>
              <a:t>какому </a:t>
            </a:r>
            <a:r>
              <a:rPr dirty="0" sz="1600" spc="-10">
                <a:latin typeface="Times New Roman"/>
                <a:cs typeface="Times New Roman"/>
              </a:rPr>
              <a:t>приложению </a:t>
            </a:r>
            <a:r>
              <a:rPr dirty="0" sz="1600">
                <a:latin typeface="Times New Roman"/>
                <a:cs typeface="Times New Roman"/>
              </a:rPr>
              <a:t>относится </a:t>
            </a:r>
            <a:r>
              <a:rPr dirty="0" sz="1600" spc="-10">
                <a:latin typeface="Times New Roman"/>
                <a:cs typeface="Times New Roman"/>
              </a:rPr>
              <a:t>запускаемый</a:t>
            </a:r>
            <a:r>
              <a:rPr dirty="0" sz="1600" spc="6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файл.</a:t>
            </a:r>
            <a:endParaRPr sz="16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840"/>
              </a:spcBef>
            </a:pPr>
            <a:r>
              <a:rPr dirty="0" sz="1600" spc="-10" b="1">
                <a:latin typeface="Times New Roman"/>
                <a:cs typeface="Times New Roman"/>
              </a:rPr>
              <a:t>Основные </a:t>
            </a:r>
            <a:r>
              <a:rPr dirty="0" sz="1600" spc="-15" b="1">
                <a:latin typeface="Times New Roman"/>
                <a:cs typeface="Times New Roman"/>
              </a:rPr>
              <a:t>методы сигнатурного </a:t>
            </a:r>
            <a:r>
              <a:rPr dirty="0" sz="1600" spc="-10" b="1">
                <a:latin typeface="Times New Roman"/>
                <a:cs typeface="Times New Roman"/>
              </a:rPr>
              <a:t>обнаружения вредоносного</a:t>
            </a:r>
            <a:r>
              <a:rPr dirty="0" sz="1600" spc="40" b="1">
                <a:latin typeface="Times New Roman"/>
                <a:cs typeface="Times New Roman"/>
              </a:rPr>
              <a:t> </a:t>
            </a:r>
            <a:r>
              <a:rPr dirty="0" sz="1600" spc="-15" b="1">
                <a:latin typeface="Times New Roman"/>
                <a:cs typeface="Times New Roman"/>
              </a:rPr>
              <a:t>кода: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1600" spc="-20">
                <a:latin typeface="Times New Roman"/>
                <a:cs typeface="Times New Roman"/>
              </a:rPr>
              <a:t>Метод </a:t>
            </a:r>
            <a:r>
              <a:rPr dirty="0" sz="1600" spc="-10">
                <a:latin typeface="Times New Roman"/>
                <a:cs typeface="Times New Roman"/>
              </a:rPr>
              <a:t>прямого поиска («грубой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силы»).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1600" spc="-10">
                <a:latin typeface="Times New Roman"/>
                <a:cs typeface="Times New Roman"/>
              </a:rPr>
              <a:t>Алгоритм </a:t>
            </a:r>
            <a:r>
              <a:rPr dirty="0" sz="1600" spc="-5">
                <a:latin typeface="Times New Roman"/>
                <a:cs typeface="Times New Roman"/>
              </a:rPr>
              <a:t>Рабина.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1600" spc="-10">
                <a:latin typeface="Times New Roman"/>
                <a:cs typeface="Times New Roman"/>
              </a:rPr>
              <a:t>Алгоритм Бойера-Мура.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1600" spc="-10">
                <a:latin typeface="Times New Roman"/>
                <a:cs typeface="Times New Roman"/>
              </a:rPr>
              <a:t>Алгоритм </a:t>
            </a:r>
            <a:r>
              <a:rPr dirty="0" sz="1600" spc="-20">
                <a:latin typeface="Times New Roman"/>
                <a:cs typeface="Times New Roman"/>
              </a:rPr>
              <a:t>Ахо-Корасика.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1600" spc="-20">
                <a:latin typeface="Times New Roman"/>
                <a:cs typeface="Times New Roman"/>
              </a:rPr>
              <a:t>Метод</a:t>
            </a:r>
            <a:r>
              <a:rPr dirty="0" sz="1600" spc="-10">
                <a:latin typeface="Times New Roman"/>
                <a:cs typeface="Times New Roman"/>
              </a:rPr>
              <a:t> дерева.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1600">
                <a:latin typeface="Times New Roman"/>
                <a:cs typeface="Times New Roman"/>
              </a:rPr>
              <a:t>Нейросетевые</a:t>
            </a:r>
            <a:r>
              <a:rPr dirty="0" sz="1600" spc="-10">
                <a:latin typeface="Times New Roman"/>
                <a:cs typeface="Times New Roman"/>
              </a:rPr>
              <a:t> классификаторы.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713751"/>
            <a:ext cx="9268460" cy="5234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  <a:tabLst>
                <a:tab pos="8627745" algn="l"/>
              </a:tabLst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Безопасность</a:t>
            </a:r>
            <a:r>
              <a:rPr dirty="0" sz="1400" spc="5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операционных</a:t>
            </a:r>
            <a:r>
              <a:rPr dirty="0" sz="1400" spc="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систем	</a:t>
            </a:r>
            <a:r>
              <a:rPr dirty="0" sz="1400" b="1">
                <a:latin typeface="Times New Roman"/>
                <a:cs typeface="Times New Roman"/>
              </a:rPr>
              <a:t>18 из</a:t>
            </a:r>
            <a:r>
              <a:rPr dirty="0" sz="1400" spc="-8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50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10" b="1">
                <a:latin typeface="Times New Roman"/>
                <a:cs typeface="Times New Roman"/>
              </a:rPr>
              <a:t>Антивирусные </a:t>
            </a:r>
            <a:r>
              <a:rPr dirty="0" sz="1600" spc="-5" b="1">
                <a:latin typeface="Times New Roman"/>
                <a:cs typeface="Times New Roman"/>
              </a:rPr>
              <a:t>программы </a:t>
            </a:r>
            <a:r>
              <a:rPr dirty="0" sz="1600" b="1">
                <a:latin typeface="Times New Roman"/>
                <a:cs typeface="Times New Roman"/>
              </a:rPr>
              <a:t>и </a:t>
            </a:r>
            <a:r>
              <a:rPr dirty="0" sz="1600" spc="-15" b="1">
                <a:latin typeface="Times New Roman"/>
                <a:cs typeface="Times New Roman"/>
              </a:rPr>
              <a:t>комплексы </a:t>
            </a:r>
            <a:r>
              <a:rPr dirty="0" sz="1600" spc="-10" b="1">
                <a:latin typeface="Times New Roman"/>
                <a:cs typeface="Times New Roman"/>
              </a:rPr>
              <a:t>(средства обнаружения вредоносного</a:t>
            </a:r>
            <a:r>
              <a:rPr dirty="0" sz="1600" spc="35" b="1">
                <a:latin typeface="Times New Roman"/>
                <a:cs typeface="Times New Roman"/>
              </a:rPr>
              <a:t> </a:t>
            </a:r>
            <a:r>
              <a:rPr dirty="0" sz="1600" spc="-15" b="1">
                <a:latin typeface="Times New Roman"/>
                <a:cs typeface="Times New Roman"/>
              </a:rPr>
              <a:t>кода).</a:t>
            </a:r>
            <a:endParaRPr sz="1600">
              <a:latin typeface="Times New Roman"/>
              <a:cs typeface="Times New Roman"/>
            </a:endParaRPr>
          </a:p>
          <a:p>
            <a:pPr marL="552450">
              <a:lnSpc>
                <a:spcPct val="100000"/>
              </a:lnSpc>
              <a:spcBef>
                <a:spcPts val="840"/>
              </a:spcBef>
            </a:pPr>
            <a:r>
              <a:rPr dirty="0" sz="1600" spc="-5">
                <a:latin typeface="Times New Roman"/>
                <a:cs typeface="Times New Roman"/>
              </a:rPr>
              <a:t>Чаще</a:t>
            </a:r>
            <a:r>
              <a:rPr dirty="0" sz="1600" spc="9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всего</a:t>
            </a:r>
            <a:r>
              <a:rPr dirty="0" sz="1600" spc="9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серьезные</a:t>
            </a:r>
            <a:r>
              <a:rPr dirty="0" sz="1600" spc="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программные</a:t>
            </a:r>
            <a:r>
              <a:rPr dirty="0" sz="1600" spc="8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средства</a:t>
            </a:r>
            <a:r>
              <a:rPr dirty="0" sz="1600" spc="9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обнаружения</a:t>
            </a:r>
            <a:r>
              <a:rPr dirty="0" sz="1600" spc="1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вредоносного</a:t>
            </a:r>
            <a:r>
              <a:rPr dirty="0" sz="1600" spc="85">
                <a:latin typeface="Times New Roman"/>
                <a:cs typeface="Times New Roman"/>
              </a:rPr>
              <a:t> </a:t>
            </a:r>
            <a:r>
              <a:rPr dirty="0" sz="1600" spc="-35">
                <a:latin typeface="Times New Roman"/>
                <a:cs typeface="Times New Roman"/>
              </a:rPr>
              <a:t>кода</a:t>
            </a:r>
            <a:r>
              <a:rPr dirty="0" sz="1600" spc="1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носят</a:t>
            </a:r>
            <a:r>
              <a:rPr dirty="0" sz="1600" spc="8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название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600" spc="-5">
                <a:latin typeface="Times New Roman"/>
                <a:cs typeface="Times New Roman"/>
              </a:rPr>
              <a:t>«антивирус». Их принято </a:t>
            </a:r>
            <a:r>
              <a:rPr dirty="0" sz="1600" spc="-10">
                <a:latin typeface="Times New Roman"/>
                <a:cs typeface="Times New Roman"/>
              </a:rPr>
              <a:t>разделять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на:</a:t>
            </a:r>
            <a:endParaRPr sz="1600">
              <a:latin typeface="Times New Roman"/>
              <a:cs typeface="Times New Roman"/>
            </a:endParaRPr>
          </a:p>
          <a:p>
            <a:pPr marL="783590" indent="-18034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783590" algn="l"/>
              </a:tabLst>
            </a:pPr>
            <a:r>
              <a:rPr dirty="0" sz="1600" spc="-10">
                <a:latin typeface="Times New Roman"/>
                <a:cs typeface="Times New Roman"/>
              </a:rPr>
              <a:t>Сканеры </a:t>
            </a:r>
            <a:r>
              <a:rPr dirty="0" sz="1600" spc="-5">
                <a:latin typeface="Times New Roman"/>
                <a:cs typeface="Times New Roman"/>
              </a:rPr>
              <a:t>(устаревший </a:t>
            </a:r>
            <a:r>
              <a:rPr dirty="0" sz="1600" spc="-10">
                <a:latin typeface="Times New Roman"/>
                <a:cs typeface="Times New Roman"/>
              </a:rPr>
              <a:t>вариант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«полифаги»);</a:t>
            </a:r>
            <a:endParaRPr sz="1600">
              <a:latin typeface="Times New Roman"/>
              <a:cs typeface="Times New Roman"/>
            </a:endParaRPr>
          </a:p>
          <a:p>
            <a:pPr marL="783590" indent="-18034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783590" algn="l"/>
              </a:tabLst>
            </a:pPr>
            <a:r>
              <a:rPr dirty="0" sz="1600" spc="-10">
                <a:latin typeface="Times New Roman"/>
                <a:cs typeface="Times New Roman"/>
              </a:rPr>
              <a:t>Ревизоры;</a:t>
            </a:r>
            <a:endParaRPr sz="1600">
              <a:latin typeface="Times New Roman"/>
              <a:cs typeface="Times New Roman"/>
            </a:endParaRPr>
          </a:p>
          <a:p>
            <a:pPr marL="783590" indent="-18034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783590" algn="l"/>
              </a:tabLst>
            </a:pPr>
            <a:r>
              <a:rPr dirty="0" sz="1600" spc="-15">
                <a:latin typeface="Times New Roman"/>
                <a:cs typeface="Times New Roman"/>
              </a:rPr>
              <a:t>Сторожам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(мониторы);</a:t>
            </a:r>
            <a:endParaRPr sz="1600">
              <a:latin typeface="Times New Roman"/>
              <a:cs typeface="Times New Roman"/>
            </a:endParaRPr>
          </a:p>
          <a:p>
            <a:pPr marL="783590" indent="-18034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783590" algn="l"/>
              </a:tabLst>
            </a:pPr>
            <a:r>
              <a:rPr dirty="0" sz="1600" spc="-5">
                <a:latin typeface="Times New Roman"/>
                <a:cs typeface="Times New Roman"/>
              </a:rPr>
              <a:t>Вакцины.</a:t>
            </a:r>
            <a:endParaRPr sz="1600">
              <a:latin typeface="Times New Roman"/>
              <a:cs typeface="Times New Roman"/>
            </a:endParaRPr>
          </a:p>
          <a:p>
            <a:pPr algn="just" marL="12700" indent="539750">
              <a:lnSpc>
                <a:spcPct val="100000"/>
              </a:lnSpc>
              <a:spcBef>
                <a:spcPts val="280"/>
              </a:spcBef>
            </a:pPr>
            <a:r>
              <a:rPr dirty="0" sz="1600" spc="-10">
                <a:latin typeface="Times New Roman"/>
                <a:cs typeface="Times New Roman"/>
              </a:rPr>
              <a:t>Сканеры определяют </a:t>
            </a:r>
            <a:r>
              <a:rPr dirty="0" sz="1600">
                <a:latin typeface="Times New Roman"/>
                <a:cs typeface="Times New Roman"/>
              </a:rPr>
              <a:t>наличие </a:t>
            </a:r>
            <a:r>
              <a:rPr dirty="0" sz="1600" spc="-5">
                <a:latin typeface="Times New Roman"/>
                <a:cs typeface="Times New Roman"/>
              </a:rPr>
              <a:t>вируса </a:t>
            </a:r>
            <a:r>
              <a:rPr dirty="0" sz="1600">
                <a:latin typeface="Times New Roman"/>
                <a:cs typeface="Times New Roman"/>
              </a:rPr>
              <a:t>по </a:t>
            </a:r>
            <a:r>
              <a:rPr dirty="0" sz="1600" spc="-5">
                <a:latin typeface="Times New Roman"/>
                <a:cs typeface="Times New Roman"/>
              </a:rPr>
              <a:t>базе данных, хранящей </a:t>
            </a:r>
            <a:r>
              <a:rPr dirty="0" sz="1600" spc="-10">
                <a:latin typeface="Times New Roman"/>
                <a:cs typeface="Times New Roman"/>
              </a:rPr>
              <a:t>сигнатуры </a:t>
            </a:r>
            <a:r>
              <a:rPr dirty="0" sz="1600" spc="-5">
                <a:latin typeface="Times New Roman"/>
                <a:cs typeface="Times New Roman"/>
              </a:rPr>
              <a:t>(или</a:t>
            </a:r>
            <a:r>
              <a:rPr dirty="0" sz="1600" spc="-19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их </a:t>
            </a:r>
            <a:r>
              <a:rPr dirty="0" sz="1600" spc="-10">
                <a:latin typeface="Times New Roman"/>
                <a:cs typeface="Times New Roman"/>
              </a:rPr>
              <a:t>контрольные</a:t>
            </a:r>
            <a:endParaRPr sz="1600">
              <a:latin typeface="Times New Roman"/>
              <a:cs typeface="Times New Roman"/>
            </a:endParaRPr>
          </a:p>
          <a:p>
            <a:pPr algn="just" marL="12700" marR="8255">
              <a:lnSpc>
                <a:spcPct val="114599"/>
              </a:lnSpc>
              <a:spcBef>
                <a:spcPts val="10"/>
              </a:spcBef>
            </a:pPr>
            <a:r>
              <a:rPr dirty="0" sz="1600" spc="-10">
                <a:latin typeface="Times New Roman"/>
                <a:cs typeface="Times New Roman"/>
              </a:rPr>
              <a:t>суммы) </a:t>
            </a:r>
            <a:r>
              <a:rPr dirty="0" sz="1600" spc="-5">
                <a:latin typeface="Times New Roman"/>
                <a:cs typeface="Times New Roman"/>
              </a:rPr>
              <a:t>вирусов. </a:t>
            </a:r>
            <a:r>
              <a:rPr dirty="0" sz="1600">
                <a:latin typeface="Times New Roman"/>
                <a:cs typeface="Times New Roman"/>
              </a:rPr>
              <a:t>Их </a:t>
            </a:r>
            <a:r>
              <a:rPr dirty="0" sz="1600" spc="-5">
                <a:latin typeface="Times New Roman"/>
                <a:cs typeface="Times New Roman"/>
              </a:rPr>
              <a:t>эффективность определяется акутальностью </a:t>
            </a:r>
            <a:r>
              <a:rPr dirty="0" sz="1600" spc="-10">
                <a:latin typeface="Times New Roman"/>
                <a:cs typeface="Times New Roman"/>
              </a:rPr>
              <a:t>вирусной </a:t>
            </a:r>
            <a:r>
              <a:rPr dirty="0" sz="1600" spc="-5">
                <a:latin typeface="Times New Roman"/>
                <a:cs typeface="Times New Roman"/>
              </a:rPr>
              <a:t>базы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наличием  </a:t>
            </a:r>
            <a:r>
              <a:rPr dirty="0" sz="1600" spc="-10">
                <a:latin typeface="Times New Roman"/>
                <a:cs typeface="Times New Roman"/>
              </a:rPr>
              <a:t>эвристического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анализатора.</a:t>
            </a:r>
            <a:endParaRPr sz="1600">
              <a:latin typeface="Times New Roman"/>
              <a:cs typeface="Times New Roman"/>
            </a:endParaRPr>
          </a:p>
          <a:p>
            <a:pPr algn="just" marL="12700" marR="10160" indent="539750">
              <a:lnSpc>
                <a:spcPct val="114599"/>
              </a:lnSpc>
              <a:spcBef>
                <a:spcPts val="10"/>
              </a:spcBef>
            </a:pPr>
            <a:r>
              <a:rPr dirty="0" sz="1600" spc="-10">
                <a:latin typeface="Times New Roman"/>
                <a:cs typeface="Times New Roman"/>
              </a:rPr>
              <a:t>Ревизоры </a:t>
            </a:r>
            <a:r>
              <a:rPr dirty="0" sz="1600" spc="-15">
                <a:latin typeface="Times New Roman"/>
                <a:cs typeface="Times New Roman"/>
              </a:rPr>
              <a:t>запоминают </a:t>
            </a:r>
            <a:r>
              <a:rPr dirty="0" sz="1600" spc="-10">
                <a:latin typeface="Times New Roman"/>
                <a:cs typeface="Times New Roman"/>
              </a:rPr>
              <a:t>состояние </a:t>
            </a:r>
            <a:r>
              <a:rPr dirty="0" sz="1600" spc="-5">
                <a:latin typeface="Times New Roman"/>
                <a:cs typeface="Times New Roman"/>
              </a:rPr>
              <a:t>файловой системы, </a:t>
            </a:r>
            <a:r>
              <a:rPr dirty="0" sz="1600" spc="-10">
                <a:latin typeface="Times New Roman"/>
                <a:cs typeface="Times New Roman"/>
              </a:rPr>
              <a:t>что </a:t>
            </a:r>
            <a:r>
              <a:rPr dirty="0" sz="1600" spc="-5">
                <a:latin typeface="Times New Roman"/>
                <a:cs typeface="Times New Roman"/>
              </a:rPr>
              <a:t>делает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дальнейшем </a:t>
            </a:r>
            <a:r>
              <a:rPr dirty="0" sz="1600" spc="-15">
                <a:latin typeface="Times New Roman"/>
                <a:cs typeface="Times New Roman"/>
              </a:rPr>
              <a:t>возможным </a:t>
            </a:r>
            <a:r>
              <a:rPr dirty="0" sz="1600">
                <a:latin typeface="Times New Roman"/>
                <a:cs typeface="Times New Roman"/>
              </a:rPr>
              <a:t>анализ  </a:t>
            </a:r>
            <a:r>
              <a:rPr dirty="0" sz="1600" spc="-5">
                <a:latin typeface="Times New Roman"/>
                <a:cs typeface="Times New Roman"/>
              </a:rPr>
              <a:t>изменений. (Класс </a:t>
            </a:r>
            <a:r>
              <a:rPr dirty="0" sz="1600" spc="-10">
                <a:latin typeface="Times New Roman"/>
                <a:cs typeface="Times New Roman"/>
              </a:rPr>
              <a:t>близкий </a:t>
            </a:r>
            <a:r>
              <a:rPr dirty="0" sz="1600">
                <a:latin typeface="Times New Roman"/>
                <a:cs typeface="Times New Roman"/>
              </a:rPr>
              <a:t>к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IDS).</a:t>
            </a:r>
            <a:endParaRPr sz="1600">
              <a:latin typeface="Times New Roman"/>
              <a:cs typeface="Times New Roman"/>
            </a:endParaRPr>
          </a:p>
          <a:p>
            <a:pPr algn="just" marL="12700" marR="5080" indent="539750">
              <a:lnSpc>
                <a:spcPct val="114599"/>
              </a:lnSpc>
              <a:spcBef>
                <a:spcPts val="10"/>
              </a:spcBef>
            </a:pPr>
            <a:r>
              <a:rPr dirty="0" sz="1600" spc="-15">
                <a:latin typeface="Times New Roman"/>
                <a:cs typeface="Times New Roman"/>
              </a:rPr>
              <a:t>Сторожа </a:t>
            </a:r>
            <a:r>
              <a:rPr dirty="0" sz="1600" spc="-10">
                <a:latin typeface="Times New Roman"/>
                <a:cs typeface="Times New Roman"/>
              </a:rPr>
              <a:t>отслеживают </a:t>
            </a:r>
            <a:r>
              <a:rPr dirty="0" sz="1600" spc="-5">
                <a:latin typeface="Times New Roman"/>
                <a:cs typeface="Times New Roman"/>
              </a:rPr>
              <a:t>потенциально опасные операции, </a:t>
            </a:r>
            <a:r>
              <a:rPr dirty="0" sz="1600" spc="-10">
                <a:latin typeface="Times New Roman"/>
                <a:cs typeface="Times New Roman"/>
              </a:rPr>
              <a:t>выдавая пользователю соответствующий  </a:t>
            </a:r>
            <a:r>
              <a:rPr dirty="0" sz="1600">
                <a:latin typeface="Times New Roman"/>
                <a:cs typeface="Times New Roman"/>
              </a:rPr>
              <a:t>запрос на </a:t>
            </a:r>
            <a:r>
              <a:rPr dirty="0" sz="1600" spc="-5">
                <a:latin typeface="Times New Roman"/>
                <a:cs typeface="Times New Roman"/>
              </a:rPr>
              <a:t>разрешение </a:t>
            </a:r>
            <a:r>
              <a:rPr dirty="0" sz="1600">
                <a:latin typeface="Times New Roman"/>
                <a:cs typeface="Times New Roman"/>
              </a:rPr>
              <a:t>или </a:t>
            </a:r>
            <a:r>
              <a:rPr dirty="0" sz="1600" spc="-5">
                <a:latin typeface="Times New Roman"/>
                <a:cs typeface="Times New Roman"/>
              </a:rPr>
              <a:t>запрещение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операции.</a:t>
            </a:r>
            <a:endParaRPr sz="1600">
              <a:latin typeface="Times New Roman"/>
              <a:cs typeface="Times New Roman"/>
            </a:endParaRPr>
          </a:p>
          <a:p>
            <a:pPr algn="just" marL="12700" marR="6350" indent="539750">
              <a:lnSpc>
                <a:spcPct val="114799"/>
              </a:lnSpc>
              <a:spcBef>
                <a:spcPts val="5"/>
              </a:spcBef>
            </a:pPr>
            <a:r>
              <a:rPr dirty="0" sz="1600" spc="-5">
                <a:latin typeface="Times New Roman"/>
                <a:cs typeface="Times New Roman"/>
              </a:rPr>
              <a:t>Вакцины </a:t>
            </a:r>
            <a:r>
              <a:rPr dirty="0" sz="1600" spc="-10">
                <a:latin typeface="Times New Roman"/>
                <a:cs typeface="Times New Roman"/>
              </a:rPr>
              <a:t>изменяют прививаемый </a:t>
            </a:r>
            <a:r>
              <a:rPr dirty="0" sz="1600" spc="-5">
                <a:latin typeface="Times New Roman"/>
                <a:cs typeface="Times New Roman"/>
              </a:rPr>
              <a:t>файл </a:t>
            </a:r>
            <a:r>
              <a:rPr dirty="0" sz="1600">
                <a:latin typeface="Times New Roman"/>
                <a:cs typeface="Times New Roman"/>
              </a:rPr>
              <a:t>таким </a:t>
            </a:r>
            <a:r>
              <a:rPr dirty="0" sz="1600" spc="-10">
                <a:latin typeface="Times New Roman"/>
                <a:cs typeface="Times New Roman"/>
              </a:rPr>
              <a:t>образом, чтобы вирус, против </a:t>
            </a:r>
            <a:r>
              <a:rPr dirty="0" sz="1600" spc="-25">
                <a:latin typeface="Times New Roman"/>
                <a:cs typeface="Times New Roman"/>
              </a:rPr>
              <a:t>которого </a:t>
            </a:r>
            <a:r>
              <a:rPr dirty="0" sz="1600" spc="-5">
                <a:latin typeface="Times New Roman"/>
                <a:cs typeface="Times New Roman"/>
              </a:rPr>
              <a:t>делается  </a:t>
            </a:r>
            <a:r>
              <a:rPr dirty="0" sz="1600" spc="-10">
                <a:latin typeface="Times New Roman"/>
                <a:cs typeface="Times New Roman"/>
              </a:rPr>
              <a:t>прививка, </a:t>
            </a:r>
            <a:r>
              <a:rPr dirty="0" sz="1600" spc="-20">
                <a:latin typeface="Times New Roman"/>
                <a:cs typeface="Times New Roman"/>
              </a:rPr>
              <a:t>уже </a:t>
            </a:r>
            <a:r>
              <a:rPr dirty="0" sz="1600" spc="-5">
                <a:latin typeface="Times New Roman"/>
                <a:cs typeface="Times New Roman"/>
              </a:rPr>
              <a:t>считал файл </a:t>
            </a:r>
            <a:r>
              <a:rPr dirty="0" sz="1600" spc="-10">
                <a:latin typeface="Times New Roman"/>
                <a:cs typeface="Times New Roman"/>
              </a:rPr>
              <a:t>зараженным.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современных условиях, </a:t>
            </a:r>
            <a:r>
              <a:rPr dirty="0" sz="1600" spc="-35">
                <a:latin typeface="Times New Roman"/>
                <a:cs typeface="Times New Roman"/>
              </a:rPr>
              <a:t>когда </a:t>
            </a:r>
            <a:r>
              <a:rPr dirty="0" sz="1600" spc="-15">
                <a:latin typeface="Times New Roman"/>
                <a:cs typeface="Times New Roman"/>
              </a:rPr>
              <a:t>количество возможных </a:t>
            </a:r>
            <a:r>
              <a:rPr dirty="0" sz="1600" spc="-5">
                <a:latin typeface="Times New Roman"/>
                <a:cs typeface="Times New Roman"/>
              </a:rPr>
              <a:t>вирусов  измеряется десятками тысяч, </a:t>
            </a:r>
            <a:r>
              <a:rPr dirty="0" sz="1600" spc="-15">
                <a:latin typeface="Times New Roman"/>
                <a:cs typeface="Times New Roman"/>
              </a:rPr>
              <a:t>этот </a:t>
            </a:r>
            <a:r>
              <a:rPr dirty="0" sz="1600" spc="-30">
                <a:latin typeface="Times New Roman"/>
                <a:cs typeface="Times New Roman"/>
              </a:rPr>
              <a:t>подход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неприменим.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713751"/>
            <a:ext cx="34264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Безопасность операционных</a:t>
            </a:r>
            <a:r>
              <a:rPr dirty="0" sz="1400" spc="1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систем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24340" y="713751"/>
            <a:ext cx="6438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19 из</a:t>
            </a:r>
            <a:r>
              <a:rPr dirty="0" sz="1400" spc="-9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50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659" y="1127772"/>
            <a:ext cx="3597910" cy="3934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 b="1">
                <a:latin typeface="Times New Roman"/>
                <a:cs typeface="Times New Roman"/>
              </a:rPr>
              <a:t>Популярные антивирусные</a:t>
            </a:r>
            <a:r>
              <a:rPr dirty="0" sz="1600" spc="-3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продукты: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1600" spc="-30">
                <a:latin typeface="Times New Roman"/>
                <a:cs typeface="Times New Roman"/>
              </a:rPr>
              <a:t>Avira</a:t>
            </a:r>
            <a:r>
              <a:rPr dirty="0" sz="1600" spc="-90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AntiVir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1600" spc="-30">
                <a:latin typeface="Times New Roman"/>
                <a:cs typeface="Times New Roman"/>
              </a:rPr>
              <a:t>Avas</a:t>
            </a:r>
            <a:r>
              <a:rPr dirty="0" sz="1600" spc="-1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Antivirus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1600" spc="-75">
                <a:latin typeface="Times New Roman"/>
                <a:cs typeface="Times New Roman"/>
              </a:rPr>
              <a:t>AVG</a:t>
            </a:r>
            <a:r>
              <a:rPr dirty="0" sz="1600" spc="-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Anti-virus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1600" spc="-40">
                <a:latin typeface="Times New Roman"/>
                <a:cs typeface="Times New Roman"/>
              </a:rPr>
              <a:t>ClamAV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1600" spc="-40">
                <a:latin typeface="Times New Roman"/>
                <a:cs typeface="Times New Roman"/>
              </a:rPr>
              <a:t>Dr.Web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Eset NOD32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Kaspersky</a:t>
            </a:r>
            <a:r>
              <a:rPr dirty="0" sz="1600" spc="-90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Anti-Virus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McAfee</a:t>
            </a:r>
            <a:r>
              <a:rPr dirty="0" sz="1600" spc="-9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Antivirus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Microsoft Security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Essentials.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Symantec Norton</a:t>
            </a:r>
            <a:r>
              <a:rPr dirty="0" sz="1600" spc="-85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AntiVirus.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Panda</a:t>
            </a:r>
            <a:r>
              <a:rPr dirty="0" sz="1600" spc="-1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Antivirus.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713751"/>
            <a:ext cx="34264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Безопасность операционных</a:t>
            </a:r>
            <a:r>
              <a:rPr dirty="0" sz="1400" spc="1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систем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13240" y="713751"/>
            <a:ext cx="5549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2 из</a:t>
            </a:r>
            <a:r>
              <a:rPr dirty="0" sz="1400" spc="-9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50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659" y="1127772"/>
            <a:ext cx="9269730" cy="5527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 b="1">
                <a:latin typeface="Times New Roman"/>
                <a:cs typeface="Times New Roman"/>
              </a:rPr>
              <a:t>Определение </a:t>
            </a:r>
            <a:r>
              <a:rPr dirty="0" sz="1600" spc="-15" b="1">
                <a:latin typeface="Times New Roman"/>
                <a:cs typeface="Times New Roman"/>
              </a:rPr>
              <a:t>вируса согласно </a:t>
            </a:r>
            <a:r>
              <a:rPr dirty="0" sz="1600" spc="-10" b="1">
                <a:latin typeface="Times New Roman"/>
                <a:cs typeface="Times New Roman"/>
              </a:rPr>
              <a:t>ГОСТ </a:t>
            </a:r>
            <a:r>
              <a:rPr dirty="0" sz="1600" b="1">
                <a:latin typeface="Times New Roman"/>
                <a:cs typeface="Times New Roman"/>
              </a:rPr>
              <a:t>P</a:t>
            </a:r>
            <a:r>
              <a:rPr dirty="0" sz="1600" spc="-35" b="1">
                <a:latin typeface="Times New Roman"/>
                <a:cs typeface="Times New Roman"/>
              </a:rPr>
              <a:t> </a:t>
            </a:r>
            <a:r>
              <a:rPr dirty="0" sz="1600" spc="-15" b="1">
                <a:latin typeface="Times New Roman"/>
                <a:cs typeface="Times New Roman"/>
              </a:rPr>
              <a:t>51198-98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50">
              <a:latin typeface="Times New Roman"/>
              <a:cs typeface="Times New Roman"/>
            </a:endParaRPr>
          </a:p>
          <a:p>
            <a:pPr algn="just" marL="12700" marR="8255">
              <a:lnSpc>
                <a:spcPct val="143800"/>
              </a:lnSpc>
            </a:pPr>
            <a:r>
              <a:rPr dirty="0" sz="1600" spc="-15" b="1">
                <a:latin typeface="Times New Roman"/>
                <a:cs typeface="Times New Roman"/>
              </a:rPr>
              <a:t>Вирус </a:t>
            </a:r>
            <a:r>
              <a:rPr dirty="0" sz="1600" b="1">
                <a:latin typeface="Times New Roman"/>
                <a:cs typeface="Times New Roman"/>
              </a:rPr>
              <a:t>– </a:t>
            </a:r>
            <a:r>
              <a:rPr dirty="0" sz="1600" spc="-5">
                <a:latin typeface="Times New Roman"/>
                <a:cs typeface="Times New Roman"/>
              </a:rPr>
              <a:t>программа, </a:t>
            </a:r>
            <a:r>
              <a:rPr dirty="0" sz="1600">
                <a:latin typeface="Times New Roman"/>
                <a:cs typeface="Times New Roman"/>
              </a:rPr>
              <a:t>способная </a:t>
            </a:r>
            <a:r>
              <a:rPr dirty="0" sz="1600" spc="-15">
                <a:latin typeface="Times New Roman"/>
                <a:cs typeface="Times New Roman"/>
              </a:rPr>
              <a:t>создавать </a:t>
            </a:r>
            <a:r>
              <a:rPr dirty="0" sz="1600" spc="-10">
                <a:latin typeface="Times New Roman"/>
                <a:cs typeface="Times New Roman"/>
              </a:rPr>
              <a:t>свои </a:t>
            </a:r>
            <a:r>
              <a:rPr dirty="0" sz="1600" spc="-20">
                <a:latin typeface="Times New Roman"/>
                <a:cs typeface="Times New Roman"/>
              </a:rPr>
              <a:t>копии </a:t>
            </a:r>
            <a:r>
              <a:rPr dirty="0" sz="1600" spc="-10">
                <a:latin typeface="Times New Roman"/>
                <a:cs typeface="Times New Roman"/>
              </a:rPr>
              <a:t>(необязательно </a:t>
            </a:r>
            <a:r>
              <a:rPr dirty="0" sz="1600" spc="-5">
                <a:latin typeface="Times New Roman"/>
                <a:cs typeface="Times New Roman"/>
              </a:rPr>
              <a:t>совпадающие </a:t>
            </a:r>
            <a:r>
              <a:rPr dirty="0" sz="1600">
                <a:latin typeface="Times New Roman"/>
                <a:cs typeface="Times New Roman"/>
              </a:rPr>
              <a:t>с </a:t>
            </a:r>
            <a:r>
              <a:rPr dirty="0" sz="1600" spc="-5">
                <a:latin typeface="Times New Roman"/>
                <a:cs typeface="Times New Roman"/>
              </a:rPr>
              <a:t>оригиналом) </a:t>
            </a:r>
            <a:r>
              <a:rPr dirty="0" sz="1600">
                <a:latin typeface="Times New Roman"/>
                <a:cs typeface="Times New Roman"/>
              </a:rPr>
              <a:t>и  </a:t>
            </a:r>
            <a:r>
              <a:rPr dirty="0" sz="1600" spc="-5">
                <a:latin typeface="Times New Roman"/>
                <a:cs typeface="Times New Roman"/>
              </a:rPr>
              <a:t>внедрять </a:t>
            </a:r>
            <a:r>
              <a:rPr dirty="0" sz="1600">
                <a:latin typeface="Times New Roman"/>
                <a:cs typeface="Times New Roman"/>
              </a:rPr>
              <a:t>их в </a:t>
            </a:r>
            <a:r>
              <a:rPr dirty="0" sz="1600" spc="-5">
                <a:latin typeface="Times New Roman"/>
                <a:cs typeface="Times New Roman"/>
              </a:rPr>
              <a:t>файлы, системные </a:t>
            </a:r>
            <a:r>
              <a:rPr dirty="0" sz="1600" spc="-10">
                <a:latin typeface="Times New Roman"/>
                <a:cs typeface="Times New Roman"/>
              </a:rPr>
              <a:t>области </a:t>
            </a:r>
            <a:r>
              <a:rPr dirty="0" sz="1600" spc="-15">
                <a:latin typeface="Times New Roman"/>
                <a:cs typeface="Times New Roman"/>
              </a:rPr>
              <a:t>компьютера, компьютерных </a:t>
            </a:r>
            <a:r>
              <a:rPr dirty="0" sz="1600" spc="-5">
                <a:latin typeface="Times New Roman"/>
                <a:cs typeface="Times New Roman"/>
              </a:rPr>
              <a:t>сетей, </a:t>
            </a:r>
            <a:r>
              <a:rPr dirty="0" sz="1600">
                <a:latin typeface="Times New Roman"/>
                <a:cs typeface="Times New Roman"/>
              </a:rPr>
              <a:t>а </a:t>
            </a:r>
            <a:r>
              <a:rPr dirty="0" sz="1600" spc="-5">
                <a:latin typeface="Times New Roman"/>
                <a:cs typeface="Times New Roman"/>
              </a:rPr>
              <a:t>также </a:t>
            </a:r>
            <a:r>
              <a:rPr dirty="0" sz="1600">
                <a:latin typeface="Times New Roman"/>
                <a:cs typeface="Times New Roman"/>
              </a:rPr>
              <a:t>осуществлять </a:t>
            </a:r>
            <a:r>
              <a:rPr dirty="0" sz="1600" spc="-5">
                <a:latin typeface="Times New Roman"/>
                <a:cs typeface="Times New Roman"/>
              </a:rPr>
              <a:t>иные  деструктивные действия. </a:t>
            </a:r>
            <a:r>
              <a:rPr dirty="0" sz="1600">
                <a:latin typeface="Times New Roman"/>
                <a:cs typeface="Times New Roman"/>
              </a:rPr>
              <a:t>При </a:t>
            </a:r>
            <a:r>
              <a:rPr dirty="0" sz="1600" spc="-15">
                <a:latin typeface="Times New Roman"/>
                <a:cs typeface="Times New Roman"/>
              </a:rPr>
              <a:t>этом </a:t>
            </a:r>
            <a:r>
              <a:rPr dirty="0" sz="1600" spc="-20">
                <a:latin typeface="Times New Roman"/>
                <a:cs typeface="Times New Roman"/>
              </a:rPr>
              <a:t>копии  </a:t>
            </a:r>
            <a:r>
              <a:rPr dirty="0" sz="1600" spc="-10">
                <a:latin typeface="Times New Roman"/>
                <a:cs typeface="Times New Roman"/>
              </a:rPr>
              <a:t>сохраняют </a:t>
            </a:r>
            <a:r>
              <a:rPr dirty="0" sz="1600">
                <a:latin typeface="Times New Roman"/>
                <a:cs typeface="Times New Roman"/>
              </a:rPr>
              <a:t>способность </a:t>
            </a:r>
            <a:r>
              <a:rPr dirty="0" sz="1600" spc="-10">
                <a:latin typeface="Times New Roman"/>
                <a:cs typeface="Times New Roman"/>
              </a:rPr>
              <a:t>дальнейшего </a:t>
            </a:r>
            <a:r>
              <a:rPr dirty="0" sz="1600">
                <a:latin typeface="Times New Roman"/>
                <a:cs typeface="Times New Roman"/>
              </a:rPr>
              <a:t>распространения.  </a:t>
            </a:r>
            <a:r>
              <a:rPr dirty="0" sz="1600" spc="-15">
                <a:latin typeface="Times New Roman"/>
                <a:cs typeface="Times New Roman"/>
              </a:rPr>
              <a:t>Компьютерный </a:t>
            </a:r>
            <a:r>
              <a:rPr dirty="0" sz="1600" spc="-10">
                <a:latin typeface="Times New Roman"/>
                <a:cs typeface="Times New Roman"/>
              </a:rPr>
              <a:t>вирус </a:t>
            </a:r>
            <a:r>
              <a:rPr dirty="0" sz="1600">
                <a:latin typeface="Times New Roman"/>
                <a:cs typeface="Times New Roman"/>
              </a:rPr>
              <a:t>относится к </a:t>
            </a:r>
            <a:r>
              <a:rPr dirty="0" sz="1600" spc="-5">
                <a:latin typeface="Times New Roman"/>
                <a:cs typeface="Times New Roman"/>
              </a:rPr>
              <a:t>вредоносным программам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algn="just" marL="12700" marR="8255">
              <a:lnSpc>
                <a:spcPct val="143800"/>
              </a:lnSpc>
            </a:pPr>
            <a:r>
              <a:rPr dirty="0" sz="1600" spc="-10">
                <a:latin typeface="Times New Roman"/>
                <a:cs typeface="Times New Roman"/>
              </a:rPr>
              <a:t>Проблема </a:t>
            </a:r>
            <a:r>
              <a:rPr dirty="0" sz="1600">
                <a:latin typeface="Times New Roman"/>
                <a:cs typeface="Times New Roman"/>
              </a:rPr>
              <a:t>– </a:t>
            </a:r>
            <a:r>
              <a:rPr dirty="0" sz="1600" spc="-20">
                <a:latin typeface="Times New Roman"/>
                <a:cs typeface="Times New Roman"/>
              </a:rPr>
              <a:t>под</a:t>
            </a:r>
            <a:r>
              <a:rPr dirty="0" sz="1600" spc="36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вирусом </a:t>
            </a:r>
            <a:r>
              <a:rPr dirty="0" sz="1600" spc="-5">
                <a:latin typeface="Times New Roman"/>
                <a:cs typeface="Times New Roman"/>
              </a:rPr>
              <a:t>чаще </a:t>
            </a:r>
            <a:r>
              <a:rPr dirty="0" sz="1600" spc="-10">
                <a:latin typeface="Times New Roman"/>
                <a:cs typeface="Times New Roman"/>
              </a:rPr>
              <a:t>всего </a:t>
            </a:r>
            <a:r>
              <a:rPr dirty="0" sz="1600" spc="-5">
                <a:latin typeface="Times New Roman"/>
                <a:cs typeface="Times New Roman"/>
              </a:rPr>
              <a:t>понимается практически любая вредоносная программа. </a:t>
            </a:r>
            <a:r>
              <a:rPr dirty="0" sz="1600" spc="-10">
                <a:latin typeface="Times New Roman"/>
                <a:cs typeface="Times New Roman"/>
              </a:rPr>
              <a:t>Это  приводит </a:t>
            </a:r>
            <a:r>
              <a:rPr dirty="0" sz="1600">
                <a:latin typeface="Times New Roman"/>
                <a:cs typeface="Times New Roman"/>
              </a:rPr>
              <a:t>к путанице в </a:t>
            </a:r>
            <a:r>
              <a:rPr dirty="0" sz="1600" spc="-10">
                <a:latin typeface="Times New Roman"/>
                <a:cs typeface="Times New Roman"/>
              </a:rPr>
              <a:t>терминологии, </a:t>
            </a:r>
            <a:r>
              <a:rPr dirty="0" sz="1600" spc="-5">
                <a:latin typeface="Times New Roman"/>
                <a:cs typeface="Times New Roman"/>
              </a:rPr>
              <a:t>осложненной еще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тем, </a:t>
            </a:r>
            <a:r>
              <a:rPr dirty="0" sz="1600" spc="-10">
                <a:latin typeface="Times New Roman"/>
                <a:cs typeface="Times New Roman"/>
              </a:rPr>
              <a:t>что </a:t>
            </a:r>
            <a:r>
              <a:rPr dirty="0" sz="1600" spc="-15">
                <a:latin typeface="Times New Roman"/>
                <a:cs typeface="Times New Roman"/>
              </a:rPr>
              <a:t>сегодня </a:t>
            </a:r>
            <a:r>
              <a:rPr dirty="0" sz="1600" spc="-5">
                <a:latin typeface="Times New Roman"/>
                <a:cs typeface="Times New Roman"/>
              </a:rPr>
              <a:t>практически любой </a:t>
            </a:r>
            <a:r>
              <a:rPr dirty="0" sz="1600" spc="-10">
                <a:latin typeface="Times New Roman"/>
                <a:cs typeface="Times New Roman"/>
              </a:rPr>
              <a:t>антивирус  </a:t>
            </a:r>
            <a:r>
              <a:rPr dirty="0" sz="1600" spc="-5">
                <a:latin typeface="Times New Roman"/>
                <a:cs typeface="Times New Roman"/>
              </a:rPr>
              <a:t>способен </a:t>
            </a:r>
            <a:r>
              <a:rPr dirty="0" sz="1600" spc="-10">
                <a:latin typeface="Times New Roman"/>
                <a:cs typeface="Times New Roman"/>
              </a:rPr>
              <a:t>выявлять </a:t>
            </a:r>
            <a:r>
              <a:rPr dirty="0" sz="1600">
                <a:latin typeface="Times New Roman"/>
                <a:cs typeface="Times New Roman"/>
              </a:rPr>
              <a:t>все </a:t>
            </a:r>
            <a:r>
              <a:rPr dirty="0" sz="1600" spc="-5">
                <a:latin typeface="Times New Roman"/>
                <a:cs typeface="Times New Roman"/>
              </a:rPr>
              <a:t>типы вредоносных программ, </a:t>
            </a:r>
            <a:r>
              <a:rPr dirty="0" sz="1600">
                <a:latin typeface="Times New Roman"/>
                <a:cs typeface="Times New Roman"/>
              </a:rPr>
              <a:t>таким </a:t>
            </a:r>
            <a:r>
              <a:rPr dirty="0" sz="1600" spc="-10">
                <a:latin typeface="Times New Roman"/>
                <a:cs typeface="Times New Roman"/>
              </a:rPr>
              <a:t>образом </a:t>
            </a:r>
            <a:r>
              <a:rPr dirty="0" sz="1600" spc="-5">
                <a:latin typeface="Times New Roman"/>
                <a:cs typeface="Times New Roman"/>
              </a:rPr>
              <a:t>ассоциация «вредоносная  программа-вирус» </a:t>
            </a:r>
            <a:r>
              <a:rPr dirty="0" sz="1600">
                <a:latin typeface="Times New Roman"/>
                <a:cs typeface="Times New Roman"/>
              </a:rPr>
              <a:t>становится </a:t>
            </a:r>
            <a:r>
              <a:rPr dirty="0" sz="1600" spc="-5">
                <a:latin typeface="Times New Roman"/>
                <a:cs typeface="Times New Roman"/>
              </a:rPr>
              <a:t>все </a:t>
            </a:r>
            <a:r>
              <a:rPr dirty="0" sz="1600" spc="-10">
                <a:latin typeface="Times New Roman"/>
                <a:cs typeface="Times New Roman"/>
              </a:rPr>
              <a:t>более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устойчивой.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43700"/>
              </a:lnSpc>
            </a:pPr>
            <a:r>
              <a:rPr dirty="0" sz="1600" spc="-5" b="1">
                <a:latin typeface="Times New Roman"/>
                <a:cs typeface="Times New Roman"/>
              </a:rPr>
              <a:t>Вредоносная программа </a:t>
            </a:r>
            <a:r>
              <a:rPr dirty="0" sz="1600">
                <a:latin typeface="Times New Roman"/>
                <a:cs typeface="Times New Roman"/>
              </a:rPr>
              <a:t>– </a:t>
            </a:r>
            <a:r>
              <a:rPr dirty="0" sz="1600" spc="-15">
                <a:latin typeface="Times New Roman"/>
                <a:cs typeface="Times New Roman"/>
              </a:rPr>
              <a:t>компьютерная </a:t>
            </a:r>
            <a:r>
              <a:rPr dirty="0" sz="1600" spc="-5">
                <a:latin typeface="Times New Roman"/>
                <a:cs typeface="Times New Roman"/>
              </a:rPr>
              <a:t>программа или переносной </a:t>
            </a:r>
            <a:r>
              <a:rPr dirty="0" sz="1600" spc="-35">
                <a:latin typeface="Times New Roman"/>
                <a:cs typeface="Times New Roman"/>
              </a:rPr>
              <a:t>код, </a:t>
            </a:r>
            <a:r>
              <a:rPr dirty="0" sz="1600" spc="-10">
                <a:latin typeface="Times New Roman"/>
                <a:cs typeface="Times New Roman"/>
              </a:rPr>
              <a:t>предназначенный </a:t>
            </a:r>
            <a:r>
              <a:rPr dirty="0" sz="1600" spc="-5">
                <a:latin typeface="Times New Roman"/>
                <a:cs typeface="Times New Roman"/>
              </a:rPr>
              <a:t>для  </a:t>
            </a:r>
            <a:r>
              <a:rPr dirty="0" sz="1600">
                <a:latin typeface="Times New Roman"/>
                <a:cs typeface="Times New Roman"/>
              </a:rPr>
              <a:t>реализации угроз </a:t>
            </a:r>
            <a:r>
              <a:rPr dirty="0" sz="1600" spc="-10">
                <a:latin typeface="Times New Roman"/>
                <a:cs typeface="Times New Roman"/>
              </a:rPr>
              <a:t>информации, </a:t>
            </a:r>
            <a:r>
              <a:rPr dirty="0" sz="1600" spc="-5">
                <a:latin typeface="Times New Roman"/>
                <a:cs typeface="Times New Roman"/>
              </a:rPr>
              <a:t>хранящейся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5">
                <a:latin typeface="Times New Roman"/>
                <a:cs typeface="Times New Roman"/>
              </a:rPr>
              <a:t>компьютерной </a:t>
            </a:r>
            <a:r>
              <a:rPr dirty="0" sz="1600" spc="-5">
                <a:latin typeface="Times New Roman"/>
                <a:cs typeface="Times New Roman"/>
              </a:rPr>
              <a:t>системе </a:t>
            </a:r>
            <a:r>
              <a:rPr dirty="0" sz="1600" spc="-15">
                <a:latin typeface="Times New Roman"/>
                <a:cs typeface="Times New Roman"/>
              </a:rPr>
              <a:t>(КС), </a:t>
            </a:r>
            <a:r>
              <a:rPr dirty="0" sz="1600" spc="-5">
                <a:latin typeface="Times New Roman"/>
                <a:cs typeface="Times New Roman"/>
              </a:rPr>
              <a:t>либо для </a:t>
            </a:r>
            <a:r>
              <a:rPr dirty="0" sz="1600" spc="-10">
                <a:latin typeface="Times New Roman"/>
                <a:cs typeface="Times New Roman"/>
              </a:rPr>
              <a:t>скрытого нецелевого  использования </a:t>
            </a:r>
            <a:r>
              <a:rPr dirty="0" sz="1600">
                <a:latin typeface="Times New Roman"/>
                <a:cs typeface="Times New Roman"/>
              </a:rPr>
              <a:t>ресурсов </a:t>
            </a:r>
            <a:r>
              <a:rPr dirty="0" sz="1600" spc="-15">
                <a:latin typeface="Times New Roman"/>
                <a:cs typeface="Times New Roman"/>
              </a:rPr>
              <a:t>КС, </a:t>
            </a:r>
            <a:r>
              <a:rPr dirty="0" sz="1600" spc="-5">
                <a:latin typeface="Times New Roman"/>
                <a:cs typeface="Times New Roman"/>
              </a:rPr>
              <a:t>либо </a:t>
            </a:r>
            <a:r>
              <a:rPr dirty="0" sz="1600" spc="-10">
                <a:latin typeface="Times New Roman"/>
                <a:cs typeface="Times New Roman"/>
              </a:rPr>
              <a:t>иного воздействия, препятствующего нормальному функционированию  </a:t>
            </a:r>
            <a:r>
              <a:rPr dirty="0" sz="1600" spc="-15">
                <a:latin typeface="Times New Roman"/>
                <a:cs typeface="Times New Roman"/>
              </a:rPr>
              <a:t>КС. </a:t>
            </a:r>
            <a:r>
              <a:rPr dirty="0" sz="1600">
                <a:latin typeface="Times New Roman"/>
                <a:cs typeface="Times New Roman"/>
              </a:rPr>
              <a:t>К </a:t>
            </a:r>
            <a:r>
              <a:rPr dirty="0" sz="1600" spc="-5">
                <a:latin typeface="Times New Roman"/>
                <a:cs typeface="Times New Roman"/>
              </a:rPr>
              <a:t>вредоносным программам относятся </a:t>
            </a:r>
            <a:r>
              <a:rPr dirty="0" sz="1600" spc="-15">
                <a:latin typeface="Times New Roman"/>
                <a:cs typeface="Times New Roman"/>
              </a:rPr>
              <a:t>компьютерные </a:t>
            </a:r>
            <a:r>
              <a:rPr dirty="0" sz="1600" spc="-5">
                <a:latin typeface="Times New Roman"/>
                <a:cs typeface="Times New Roman"/>
              </a:rPr>
              <a:t>вирусы, трояны, сетевые черви </a:t>
            </a:r>
            <a:r>
              <a:rPr dirty="0" sz="1600">
                <a:latin typeface="Times New Roman"/>
                <a:cs typeface="Times New Roman"/>
              </a:rPr>
              <a:t>и</a:t>
            </a:r>
            <a:r>
              <a:rPr dirty="0" sz="1600" spc="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др.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24340" y="713751"/>
            <a:ext cx="6438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20 из</a:t>
            </a:r>
            <a:r>
              <a:rPr dirty="0" sz="1400" spc="-9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50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91451" y="1127772"/>
            <a:ext cx="548830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Times New Roman"/>
                <a:cs typeface="Times New Roman"/>
              </a:rPr>
              <a:t>(https://ichip.ru/sovety/sravnivaem-15-antivirusov-s-zashhitnikom-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659" y="713751"/>
            <a:ext cx="3636645" cy="1033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Безопасность операционных</a:t>
            </a:r>
            <a:r>
              <a:rPr dirty="0" sz="1400" spc="2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систем</a:t>
            </a:r>
            <a:endParaRPr sz="1400">
              <a:latin typeface="Times New Roman"/>
              <a:cs typeface="Times New Roman"/>
            </a:endParaRPr>
          </a:p>
          <a:p>
            <a:pPr marL="12700" marR="5080" indent="450850">
              <a:lnSpc>
                <a:spcPct val="143700"/>
              </a:lnSpc>
              <a:spcBef>
                <a:spcPts val="740"/>
              </a:spcBef>
              <a:tabLst>
                <a:tab pos="2000885" algn="l"/>
                <a:tab pos="2534920" algn="l"/>
              </a:tabLst>
            </a:pPr>
            <a:r>
              <a:rPr dirty="0" sz="1600">
                <a:latin typeface="Times New Roman"/>
                <a:cs typeface="Times New Roman"/>
              </a:rPr>
              <a:t>Ср</a:t>
            </a:r>
            <a:r>
              <a:rPr dirty="0" sz="1600" spc="-10">
                <a:latin typeface="Times New Roman"/>
                <a:cs typeface="Times New Roman"/>
              </a:rPr>
              <a:t>а</a:t>
            </a:r>
            <a:r>
              <a:rPr dirty="0" sz="1600">
                <a:latin typeface="Times New Roman"/>
                <a:cs typeface="Times New Roman"/>
              </a:rPr>
              <a:t>в</a:t>
            </a:r>
            <a:r>
              <a:rPr dirty="0" sz="1600" spc="-10">
                <a:latin typeface="Times New Roman"/>
                <a:cs typeface="Times New Roman"/>
              </a:rPr>
              <a:t>н</a:t>
            </a:r>
            <a:r>
              <a:rPr dirty="0" sz="1600">
                <a:latin typeface="Times New Roman"/>
                <a:cs typeface="Times New Roman"/>
              </a:rPr>
              <a:t>итель</a:t>
            </a:r>
            <a:r>
              <a:rPr dirty="0" sz="1600" spc="-10">
                <a:latin typeface="Times New Roman"/>
                <a:cs typeface="Times New Roman"/>
              </a:rPr>
              <a:t>н</a:t>
            </a:r>
            <a:r>
              <a:rPr dirty="0" sz="1600">
                <a:latin typeface="Times New Roman"/>
                <a:cs typeface="Times New Roman"/>
              </a:rPr>
              <a:t>ый	т</a:t>
            </a:r>
            <a:r>
              <a:rPr dirty="0" sz="1600" spc="40">
                <a:latin typeface="Times New Roman"/>
                <a:cs typeface="Times New Roman"/>
              </a:rPr>
              <a:t>е</a:t>
            </a:r>
            <a:r>
              <a:rPr dirty="0" sz="1600" spc="-5">
                <a:latin typeface="Times New Roman"/>
                <a:cs typeface="Times New Roman"/>
              </a:rPr>
              <a:t>с</a:t>
            </a:r>
            <a:r>
              <a:rPr dirty="0" sz="1600">
                <a:latin typeface="Times New Roman"/>
                <a:cs typeface="Times New Roman"/>
              </a:rPr>
              <a:t>т	</a:t>
            </a:r>
            <a:r>
              <a:rPr dirty="0" sz="1600" spc="-5">
                <a:latin typeface="Times New Roman"/>
                <a:cs typeface="Times New Roman"/>
              </a:rPr>
              <a:t>а</a:t>
            </a:r>
            <a:r>
              <a:rPr dirty="0" sz="1600" spc="-10">
                <a:latin typeface="Times New Roman"/>
                <a:cs typeface="Times New Roman"/>
              </a:rPr>
              <a:t>н</a:t>
            </a:r>
            <a:r>
              <a:rPr dirty="0" sz="1600">
                <a:latin typeface="Times New Roman"/>
                <a:cs typeface="Times New Roman"/>
              </a:rPr>
              <a:t>ти</a:t>
            </a:r>
            <a:r>
              <a:rPr dirty="0" sz="1600" spc="-10">
                <a:latin typeface="Times New Roman"/>
                <a:cs typeface="Times New Roman"/>
              </a:rPr>
              <a:t>в</a:t>
            </a:r>
            <a:r>
              <a:rPr dirty="0" sz="1600">
                <a:latin typeface="Times New Roman"/>
                <a:cs typeface="Times New Roman"/>
              </a:rPr>
              <a:t>и</a:t>
            </a:r>
            <a:r>
              <a:rPr dirty="0" sz="1600" spc="-25">
                <a:latin typeface="Times New Roman"/>
                <a:cs typeface="Times New Roman"/>
              </a:rPr>
              <a:t>р</a:t>
            </a:r>
            <a:r>
              <a:rPr dirty="0" sz="1600">
                <a:latin typeface="Times New Roman"/>
                <a:cs typeface="Times New Roman"/>
              </a:rPr>
              <a:t>усов  </a:t>
            </a:r>
            <a:r>
              <a:rPr dirty="0" sz="1600" spc="-5">
                <a:latin typeface="Times New Roman"/>
                <a:cs typeface="Times New Roman"/>
              </a:rPr>
              <a:t>windows-271392):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0090" y="1854212"/>
            <a:ext cx="9251950" cy="4709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713751"/>
            <a:ext cx="9269730" cy="3487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0480">
              <a:lnSpc>
                <a:spcPct val="100000"/>
              </a:lnSpc>
              <a:spcBef>
                <a:spcPts val="100"/>
              </a:spcBef>
              <a:tabLst>
                <a:tab pos="8627745" algn="l"/>
              </a:tabLst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Безопасность</a:t>
            </a:r>
            <a:r>
              <a:rPr dirty="0" sz="1400" spc="5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операционных</a:t>
            </a:r>
            <a:r>
              <a:rPr dirty="0" sz="1400" spc="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систем	</a:t>
            </a:r>
            <a:r>
              <a:rPr dirty="0" sz="1400" b="1">
                <a:latin typeface="Times New Roman"/>
                <a:cs typeface="Times New Roman"/>
              </a:rPr>
              <a:t>21 из</a:t>
            </a:r>
            <a:r>
              <a:rPr dirty="0" sz="1400" spc="-8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50</a:t>
            </a:r>
            <a:endParaRPr sz="1400">
              <a:latin typeface="Times New Roman"/>
              <a:cs typeface="Times New Roman"/>
            </a:endParaRPr>
          </a:p>
          <a:p>
            <a:pPr algn="just" marL="12700" marR="5080" indent="450850">
              <a:lnSpc>
                <a:spcPct val="143700"/>
              </a:lnSpc>
              <a:spcBef>
                <a:spcPts val="740"/>
              </a:spcBef>
            </a:pPr>
            <a:r>
              <a:rPr dirty="0" sz="1600" spc="-15" b="1">
                <a:latin typeface="Times New Roman"/>
                <a:cs typeface="Times New Roman"/>
              </a:rPr>
              <a:t>Антивирус </a:t>
            </a:r>
            <a:r>
              <a:rPr dirty="0" sz="1600" spc="-40" b="1">
                <a:latin typeface="Times New Roman"/>
                <a:cs typeface="Times New Roman"/>
              </a:rPr>
              <a:t>ClamAV </a:t>
            </a:r>
            <a:r>
              <a:rPr dirty="0" sz="1600" spc="-15" b="1">
                <a:latin typeface="Times New Roman"/>
                <a:cs typeface="Times New Roman"/>
              </a:rPr>
              <a:t>(www.clamav.com). </a:t>
            </a:r>
            <a:r>
              <a:rPr dirty="0" sz="1600" spc="-5">
                <a:latin typeface="Times New Roman"/>
                <a:cs typeface="Times New Roman"/>
              </a:rPr>
              <a:t>Данный антивирус имеет </a:t>
            </a:r>
            <a:r>
              <a:rPr dirty="0" sz="1600" spc="-15">
                <a:latin typeface="Times New Roman"/>
                <a:cs typeface="Times New Roman"/>
              </a:rPr>
              <a:t>статус </a:t>
            </a:r>
            <a:r>
              <a:rPr dirty="0" sz="1600" spc="-5">
                <a:latin typeface="Times New Roman"/>
                <a:cs typeface="Times New Roman"/>
              </a:rPr>
              <a:t>opensource проекта,  </a:t>
            </a:r>
            <a:r>
              <a:rPr dirty="0" sz="1600">
                <a:latin typeface="Times New Roman"/>
                <a:cs typeface="Times New Roman"/>
              </a:rPr>
              <a:t>распространяется </a:t>
            </a:r>
            <a:r>
              <a:rPr dirty="0" sz="1600" spc="-5">
                <a:latin typeface="Times New Roman"/>
                <a:cs typeface="Times New Roman"/>
              </a:rPr>
              <a:t>по лицензии GPLv2.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0">
                <a:latin typeface="Times New Roman"/>
                <a:cs typeface="Times New Roman"/>
              </a:rPr>
              <a:t>настоящее </a:t>
            </a:r>
            <a:r>
              <a:rPr dirty="0" sz="1600" spc="-5">
                <a:latin typeface="Times New Roman"/>
                <a:cs typeface="Times New Roman"/>
              </a:rPr>
              <a:t>время проект куплен </a:t>
            </a:r>
            <a:r>
              <a:rPr dirty="0" sz="1600" spc="-20">
                <a:latin typeface="Times New Roman"/>
                <a:cs typeface="Times New Roman"/>
              </a:rPr>
              <a:t>компанией </a:t>
            </a:r>
            <a:r>
              <a:rPr dirty="0" sz="1600" spc="-5">
                <a:latin typeface="Times New Roman"/>
                <a:cs typeface="Times New Roman"/>
              </a:rPr>
              <a:t>Cisco Systems для  интеграции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сетевое </a:t>
            </a:r>
            <a:r>
              <a:rPr dirty="0" sz="1600" spc="-15">
                <a:latin typeface="Times New Roman"/>
                <a:cs typeface="Times New Roman"/>
              </a:rPr>
              <a:t>оборудование. </a:t>
            </a:r>
            <a:r>
              <a:rPr dirty="0" sz="1600" spc="-5">
                <a:latin typeface="Times New Roman"/>
                <a:cs typeface="Times New Roman"/>
              </a:rPr>
              <a:t>Проект </a:t>
            </a:r>
            <a:r>
              <a:rPr dirty="0" sz="1600" spc="-15">
                <a:latin typeface="Times New Roman"/>
                <a:cs typeface="Times New Roman"/>
              </a:rPr>
              <a:t>начал </a:t>
            </a:r>
            <a:r>
              <a:rPr dirty="0" sz="1600" spc="-10">
                <a:latin typeface="Times New Roman"/>
                <a:cs typeface="Times New Roman"/>
              </a:rPr>
              <a:t>функционировать </a:t>
            </a:r>
            <a:r>
              <a:rPr dirty="0" sz="1600">
                <a:latin typeface="Times New Roman"/>
                <a:cs typeface="Times New Roman"/>
              </a:rPr>
              <a:t>в 2002 </a:t>
            </a:r>
            <a:r>
              <a:rPr dirty="0" sz="1600" spc="-55">
                <a:latin typeface="Times New Roman"/>
                <a:cs typeface="Times New Roman"/>
              </a:rPr>
              <a:t>году. </a:t>
            </a:r>
            <a:r>
              <a:rPr dirty="0" sz="1600" spc="-5">
                <a:latin typeface="Times New Roman"/>
                <a:cs typeface="Times New Roman"/>
              </a:rPr>
              <a:t>Данный антивирус  является фактически </a:t>
            </a:r>
            <a:r>
              <a:rPr dirty="0" sz="1600" spc="-10">
                <a:latin typeface="Times New Roman"/>
                <a:cs typeface="Times New Roman"/>
              </a:rPr>
              <a:t>единственным эффективным антивирусом </a:t>
            </a:r>
            <a:r>
              <a:rPr dirty="0" sz="1600">
                <a:latin typeface="Times New Roman"/>
                <a:cs typeface="Times New Roman"/>
              </a:rPr>
              <a:t>с </a:t>
            </a:r>
            <a:r>
              <a:rPr dirty="0" sz="1600" spc="-5">
                <a:latin typeface="Times New Roman"/>
                <a:cs typeface="Times New Roman"/>
              </a:rPr>
              <a:t>открытым </a:t>
            </a:r>
            <a:r>
              <a:rPr dirty="0" sz="1600" spc="-20">
                <a:latin typeface="Times New Roman"/>
                <a:cs typeface="Times New Roman"/>
              </a:rPr>
              <a:t>исходным </a:t>
            </a:r>
            <a:r>
              <a:rPr dirty="0" sz="1600" spc="-30">
                <a:latin typeface="Times New Roman"/>
                <a:cs typeface="Times New Roman"/>
              </a:rPr>
              <a:t>кодом,  </a:t>
            </a:r>
            <a:r>
              <a:rPr dirty="0" sz="1600" spc="-5">
                <a:latin typeface="Times New Roman"/>
                <a:cs typeface="Times New Roman"/>
              </a:rPr>
              <a:t>составляющий </a:t>
            </a:r>
            <a:r>
              <a:rPr dirty="0" sz="1600" spc="-15">
                <a:latin typeface="Times New Roman"/>
                <a:cs typeface="Times New Roman"/>
              </a:rPr>
              <a:t>конкуренцию коммерческим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антивирусам.</a:t>
            </a:r>
            <a:endParaRPr sz="1600">
              <a:latin typeface="Times New Roman"/>
              <a:cs typeface="Times New Roman"/>
            </a:endParaRPr>
          </a:p>
          <a:p>
            <a:pPr algn="just" marL="12700" marR="6985" indent="450850">
              <a:lnSpc>
                <a:spcPct val="143700"/>
              </a:lnSpc>
            </a:pPr>
            <a:r>
              <a:rPr dirty="0" sz="1600" spc="-5" b="1">
                <a:latin typeface="Times New Roman"/>
                <a:cs typeface="Times New Roman"/>
              </a:rPr>
              <a:t>Особенности </a:t>
            </a:r>
            <a:r>
              <a:rPr dirty="0" sz="1600" spc="-65" b="1">
                <a:latin typeface="Times New Roman"/>
                <a:cs typeface="Times New Roman"/>
              </a:rPr>
              <a:t>ClamAV. </a:t>
            </a:r>
            <a:r>
              <a:rPr dirty="0" sz="1600">
                <a:latin typeface="Times New Roman"/>
                <a:cs typeface="Times New Roman"/>
              </a:rPr>
              <a:t>Основное </a:t>
            </a:r>
            <a:r>
              <a:rPr dirty="0" sz="1600" spc="-10">
                <a:latin typeface="Times New Roman"/>
                <a:cs typeface="Times New Roman"/>
              </a:rPr>
              <a:t>назначение </a:t>
            </a:r>
            <a:r>
              <a:rPr dirty="0" sz="1600" spc="-40">
                <a:latin typeface="Times New Roman"/>
                <a:cs typeface="Times New Roman"/>
              </a:rPr>
              <a:t>ClamAV </a:t>
            </a:r>
            <a:r>
              <a:rPr dirty="0" sz="1600">
                <a:latin typeface="Times New Roman"/>
                <a:cs typeface="Times New Roman"/>
              </a:rPr>
              <a:t>– </a:t>
            </a:r>
            <a:r>
              <a:rPr dirty="0" sz="1600" spc="-10">
                <a:latin typeface="Times New Roman"/>
                <a:cs typeface="Times New Roman"/>
              </a:rPr>
              <a:t>сканирование </a:t>
            </a:r>
            <a:r>
              <a:rPr dirty="0" sz="1600" spc="-5">
                <a:latin typeface="Times New Roman"/>
                <a:cs typeface="Times New Roman"/>
              </a:rPr>
              <a:t>файлов </a:t>
            </a:r>
            <a:r>
              <a:rPr dirty="0" sz="1600">
                <a:latin typeface="Times New Roman"/>
                <a:cs typeface="Times New Roman"/>
              </a:rPr>
              <a:t>на </a:t>
            </a:r>
            <a:r>
              <a:rPr dirty="0" sz="1600" spc="-10">
                <a:latin typeface="Times New Roman"/>
                <a:cs typeface="Times New Roman"/>
              </a:rPr>
              <a:t>почтовых </a:t>
            </a:r>
            <a:r>
              <a:rPr dirty="0" sz="1600" spc="-5">
                <a:latin typeface="Times New Roman"/>
                <a:cs typeface="Times New Roman"/>
              </a:rPr>
              <a:t>серверах 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35">
                <a:latin typeface="Times New Roman"/>
                <a:cs typeface="Times New Roman"/>
              </a:rPr>
              <a:t>т.д. </a:t>
            </a:r>
            <a:r>
              <a:rPr dirty="0" sz="1600" spc="-10">
                <a:latin typeface="Times New Roman"/>
                <a:cs typeface="Times New Roman"/>
              </a:rPr>
              <a:t>Содержит сотни </a:t>
            </a:r>
            <a:r>
              <a:rPr dirty="0" sz="1600" spc="-5">
                <a:latin typeface="Times New Roman"/>
                <a:cs typeface="Times New Roman"/>
              </a:rPr>
              <a:t>тысяч </a:t>
            </a:r>
            <a:r>
              <a:rPr dirty="0" sz="1600" spc="-10">
                <a:latin typeface="Times New Roman"/>
                <a:cs typeface="Times New Roman"/>
              </a:rPr>
              <a:t>сигнатур </a:t>
            </a:r>
            <a:r>
              <a:rPr dirty="0" sz="1600" spc="-5">
                <a:latin typeface="Times New Roman"/>
                <a:cs typeface="Times New Roman"/>
              </a:rPr>
              <a:t>вредоносного </a:t>
            </a:r>
            <a:r>
              <a:rPr dirty="0" sz="1600" spc="-30">
                <a:latin typeface="Times New Roman"/>
                <a:cs typeface="Times New Roman"/>
              </a:rPr>
              <a:t>кода. </a:t>
            </a:r>
            <a:r>
              <a:rPr dirty="0" sz="1600" spc="-5">
                <a:latin typeface="Times New Roman"/>
                <a:cs typeface="Times New Roman"/>
              </a:rPr>
              <a:t>Не </a:t>
            </a:r>
            <a:r>
              <a:rPr dirty="0" sz="1600" spc="-10">
                <a:latin typeface="Times New Roman"/>
                <a:cs typeface="Times New Roman"/>
              </a:rPr>
              <a:t>позволяет лечить </a:t>
            </a:r>
            <a:r>
              <a:rPr dirty="0" sz="1600" spc="-5">
                <a:latin typeface="Times New Roman"/>
                <a:cs typeface="Times New Roman"/>
              </a:rPr>
              <a:t>файлы </a:t>
            </a:r>
            <a:r>
              <a:rPr dirty="0" sz="1600">
                <a:latin typeface="Times New Roman"/>
                <a:cs typeface="Times New Roman"/>
              </a:rPr>
              <a:t>– </a:t>
            </a:r>
            <a:r>
              <a:rPr dirty="0" sz="1600" spc="-5">
                <a:latin typeface="Times New Roman"/>
                <a:cs typeface="Times New Roman"/>
              </a:rPr>
              <a:t>заражённые  файлы либо </a:t>
            </a:r>
            <a:r>
              <a:rPr dirty="0" sz="1600" spc="-15">
                <a:latin typeface="Times New Roman"/>
                <a:cs typeface="Times New Roman"/>
              </a:rPr>
              <a:t>удаляются, </a:t>
            </a:r>
            <a:r>
              <a:rPr dirty="0" sz="1600" spc="-5">
                <a:latin typeface="Times New Roman"/>
                <a:cs typeface="Times New Roman"/>
              </a:rPr>
              <a:t>либо </a:t>
            </a:r>
            <a:r>
              <a:rPr dirty="0" sz="1600" spc="-10">
                <a:latin typeface="Times New Roman"/>
                <a:cs typeface="Times New Roman"/>
              </a:rPr>
              <a:t>помещаются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карантин. </a:t>
            </a:r>
            <a:r>
              <a:rPr dirty="0" sz="1600" spc="-15">
                <a:latin typeface="Times New Roman"/>
                <a:cs typeface="Times New Roman"/>
              </a:rPr>
              <a:t>Использует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основном </a:t>
            </a:r>
            <a:r>
              <a:rPr dirty="0" sz="1600" spc="-10">
                <a:latin typeface="Times New Roman"/>
                <a:cs typeface="Times New Roman"/>
              </a:rPr>
              <a:t>сигнатурный </a:t>
            </a:r>
            <a:r>
              <a:rPr dirty="0" sz="1600" spc="-20">
                <a:latin typeface="Times New Roman"/>
                <a:cs typeface="Times New Roman"/>
              </a:rPr>
              <a:t>метод </a:t>
            </a:r>
            <a:r>
              <a:rPr dirty="0" sz="1600" spc="-10">
                <a:latin typeface="Times New Roman"/>
                <a:cs typeface="Times New Roman"/>
              </a:rPr>
              <a:t>поиска  </a:t>
            </a:r>
            <a:r>
              <a:rPr dirty="0" sz="1600" spc="-15">
                <a:latin typeface="Times New Roman"/>
                <a:cs typeface="Times New Roman"/>
              </a:rPr>
              <a:t>компьютерных </a:t>
            </a:r>
            <a:r>
              <a:rPr dirty="0" sz="1600" spc="-5">
                <a:latin typeface="Times New Roman"/>
                <a:cs typeface="Times New Roman"/>
              </a:rPr>
              <a:t>вирусов. </a:t>
            </a:r>
            <a:r>
              <a:rPr dirty="0" sz="1600" spc="-20">
                <a:latin typeface="Times New Roman"/>
                <a:cs typeface="Times New Roman"/>
              </a:rPr>
              <a:t>Упрощённа </a:t>
            </a:r>
            <a:r>
              <a:rPr dirty="0" sz="1600" spc="-10">
                <a:latin typeface="Times New Roman"/>
                <a:cs typeface="Times New Roman"/>
              </a:rPr>
              <a:t>структура </a:t>
            </a:r>
            <a:r>
              <a:rPr dirty="0" sz="1600" spc="-40">
                <a:latin typeface="Times New Roman"/>
                <a:cs typeface="Times New Roman"/>
              </a:rPr>
              <a:t>ClamAV </a:t>
            </a:r>
            <a:r>
              <a:rPr dirty="0" sz="1600" spc="-5">
                <a:latin typeface="Times New Roman"/>
                <a:cs typeface="Times New Roman"/>
              </a:rPr>
              <a:t>изображена </a:t>
            </a:r>
            <a:r>
              <a:rPr dirty="0" sz="1600">
                <a:latin typeface="Times New Roman"/>
                <a:cs typeface="Times New Roman"/>
              </a:rPr>
              <a:t>на </a:t>
            </a:r>
            <a:r>
              <a:rPr dirty="0" sz="1600" spc="-15">
                <a:latin typeface="Times New Roman"/>
                <a:cs typeface="Times New Roman"/>
              </a:rPr>
              <a:t>рисунке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1.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713751"/>
            <a:ext cx="34264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Безопасность операционных</a:t>
            </a:r>
            <a:r>
              <a:rPr dirty="0" sz="1400" spc="1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систем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24340" y="713751"/>
            <a:ext cx="6438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22 из</a:t>
            </a:r>
            <a:r>
              <a:rPr dirty="0" sz="1400" spc="-9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50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8539" y="1153172"/>
            <a:ext cx="6115685" cy="51047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133089" y="6350012"/>
            <a:ext cx="442658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Times New Roman"/>
                <a:cs typeface="Times New Roman"/>
              </a:rPr>
              <a:t>Рис. </a:t>
            </a:r>
            <a:r>
              <a:rPr dirty="0" sz="1600">
                <a:latin typeface="Times New Roman"/>
                <a:cs typeface="Times New Roman"/>
              </a:rPr>
              <a:t>1. </a:t>
            </a:r>
            <a:r>
              <a:rPr dirty="0" sz="1600" spc="-20">
                <a:latin typeface="Times New Roman"/>
                <a:cs typeface="Times New Roman"/>
              </a:rPr>
              <a:t>Упрощённая </a:t>
            </a:r>
            <a:r>
              <a:rPr dirty="0" sz="1600" spc="-10">
                <a:latin typeface="Times New Roman"/>
                <a:cs typeface="Times New Roman"/>
              </a:rPr>
              <a:t>структура </a:t>
            </a:r>
            <a:r>
              <a:rPr dirty="0" sz="1600" spc="-5">
                <a:latin typeface="Times New Roman"/>
                <a:cs typeface="Times New Roman"/>
              </a:rPr>
              <a:t>антивируса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40">
                <a:latin typeface="Times New Roman"/>
                <a:cs typeface="Times New Roman"/>
              </a:rPr>
              <a:t>ClamAV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713751"/>
            <a:ext cx="9276715" cy="5941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0480">
              <a:lnSpc>
                <a:spcPct val="100000"/>
              </a:lnSpc>
              <a:spcBef>
                <a:spcPts val="100"/>
              </a:spcBef>
              <a:tabLst>
                <a:tab pos="8627745" algn="l"/>
              </a:tabLst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Безопасность</a:t>
            </a:r>
            <a:r>
              <a:rPr dirty="0" sz="1400" spc="5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операционных</a:t>
            </a:r>
            <a:r>
              <a:rPr dirty="0" sz="1400" spc="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систем	</a:t>
            </a:r>
            <a:r>
              <a:rPr dirty="0" sz="1400" b="1">
                <a:latin typeface="Times New Roman"/>
                <a:cs typeface="Times New Roman"/>
              </a:rPr>
              <a:t>23 из</a:t>
            </a:r>
            <a:r>
              <a:rPr dirty="0" sz="1400" spc="-8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50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600" spc="-40">
                <a:latin typeface="Times New Roman"/>
                <a:cs typeface="Times New Roman"/>
              </a:rPr>
              <a:t>ClamAV </a:t>
            </a:r>
            <a:r>
              <a:rPr dirty="0" sz="1600" spc="-15">
                <a:latin typeface="Times New Roman"/>
                <a:cs typeface="Times New Roman"/>
              </a:rPr>
              <a:t>использует </a:t>
            </a:r>
            <a:r>
              <a:rPr dirty="0" sz="1600" spc="-20">
                <a:latin typeface="Times New Roman"/>
                <a:cs typeface="Times New Roman"/>
              </a:rPr>
              <a:t>несколько </a:t>
            </a:r>
            <a:r>
              <a:rPr dirty="0" sz="1600" spc="-10">
                <a:latin typeface="Times New Roman"/>
                <a:cs typeface="Times New Roman"/>
              </a:rPr>
              <a:t>вариантов </a:t>
            </a:r>
            <a:r>
              <a:rPr dirty="0" sz="1600" spc="-5">
                <a:latin typeface="Times New Roman"/>
                <a:cs typeface="Times New Roman"/>
              </a:rPr>
              <a:t>описания </a:t>
            </a:r>
            <a:r>
              <a:rPr dirty="0" sz="1600" spc="-10">
                <a:latin typeface="Times New Roman"/>
                <a:cs typeface="Times New Roman"/>
              </a:rPr>
              <a:t>сигнатур</a:t>
            </a:r>
            <a:r>
              <a:rPr dirty="0" sz="1600" spc="5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вирусов:</a:t>
            </a:r>
            <a:endParaRPr sz="1600">
              <a:latin typeface="Times New Roman"/>
              <a:cs typeface="Times New Roman"/>
            </a:endParaRPr>
          </a:p>
          <a:p>
            <a:pPr algn="just" marL="12700" marR="9525" indent="372110">
              <a:lnSpc>
                <a:spcPct val="143800"/>
              </a:lnSpc>
              <a:tabLst>
                <a:tab pos="1446530" algn="l"/>
                <a:tab pos="2190115" algn="l"/>
                <a:tab pos="3359150" algn="l"/>
                <a:tab pos="4098290" algn="l"/>
                <a:tab pos="5921375" algn="l"/>
                <a:tab pos="6974840" algn="l"/>
                <a:tab pos="8300084" algn="l"/>
              </a:tabLst>
            </a:pPr>
            <a:r>
              <a:rPr dirty="0" sz="1600">
                <a:latin typeface="Times New Roman"/>
                <a:cs typeface="Times New Roman"/>
              </a:rPr>
              <a:t>Описание </a:t>
            </a:r>
            <a:r>
              <a:rPr dirty="0" sz="1600" spc="-10">
                <a:latin typeface="Times New Roman"/>
                <a:cs typeface="Times New Roman"/>
              </a:rPr>
              <a:t>сигнатуры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виде последовательности шестнадцатеричных цифр. Данный тип </a:t>
            </a:r>
            <a:r>
              <a:rPr dirty="0" sz="1600" spc="-15">
                <a:latin typeface="Times New Roman"/>
                <a:cs typeface="Times New Roman"/>
              </a:rPr>
              <a:t>сигнатур  </a:t>
            </a:r>
            <a:r>
              <a:rPr dirty="0" sz="1600">
                <a:latin typeface="Times New Roman"/>
                <a:cs typeface="Times New Roman"/>
              </a:rPr>
              <a:t>храни</a:t>
            </a:r>
            <a:r>
              <a:rPr dirty="0" sz="1600" spc="15">
                <a:latin typeface="Times New Roman"/>
                <a:cs typeface="Times New Roman"/>
              </a:rPr>
              <a:t>т</a:t>
            </a:r>
            <a:r>
              <a:rPr dirty="0" sz="1600" spc="-15">
                <a:latin typeface="Times New Roman"/>
                <a:cs typeface="Times New Roman"/>
              </a:rPr>
              <a:t>с</a:t>
            </a:r>
            <a:r>
              <a:rPr dirty="0" sz="1600">
                <a:latin typeface="Times New Roman"/>
                <a:cs typeface="Times New Roman"/>
              </a:rPr>
              <a:t>я	в	</a:t>
            </a:r>
            <a:r>
              <a:rPr dirty="0" sz="1600" spc="-10">
                <a:latin typeface="Times New Roman"/>
                <a:cs typeface="Times New Roman"/>
              </a:rPr>
              <a:t>ф</a:t>
            </a:r>
            <a:r>
              <a:rPr dirty="0" sz="1600" spc="-5">
                <a:latin typeface="Times New Roman"/>
                <a:cs typeface="Times New Roman"/>
              </a:rPr>
              <a:t>а</a:t>
            </a:r>
            <a:r>
              <a:rPr dirty="0" sz="1600">
                <a:latin typeface="Times New Roman"/>
                <a:cs typeface="Times New Roman"/>
              </a:rPr>
              <a:t>йле	с	рас</a:t>
            </a:r>
            <a:r>
              <a:rPr dirty="0" sz="1600" spc="-5">
                <a:latin typeface="Times New Roman"/>
                <a:cs typeface="Times New Roman"/>
              </a:rPr>
              <a:t>ш</a:t>
            </a:r>
            <a:r>
              <a:rPr dirty="0" sz="1600">
                <a:latin typeface="Times New Roman"/>
                <a:cs typeface="Times New Roman"/>
              </a:rPr>
              <a:t>ир</a:t>
            </a:r>
            <a:r>
              <a:rPr dirty="0" sz="1600" spc="-10">
                <a:latin typeface="Times New Roman"/>
                <a:cs typeface="Times New Roman"/>
              </a:rPr>
              <a:t>е</a:t>
            </a:r>
            <a:r>
              <a:rPr dirty="0" sz="1600">
                <a:latin typeface="Times New Roman"/>
                <a:cs typeface="Times New Roman"/>
              </a:rPr>
              <a:t>ни</a:t>
            </a:r>
            <a:r>
              <a:rPr dirty="0" sz="1600" spc="-5">
                <a:latin typeface="Times New Roman"/>
                <a:cs typeface="Times New Roman"/>
              </a:rPr>
              <a:t>е</a:t>
            </a:r>
            <a:r>
              <a:rPr dirty="0" sz="1600">
                <a:latin typeface="Times New Roman"/>
                <a:cs typeface="Times New Roman"/>
              </a:rPr>
              <a:t>м	*.db.	При</a:t>
            </a:r>
            <a:r>
              <a:rPr dirty="0" sz="1600" spc="-5">
                <a:latin typeface="Times New Roman"/>
                <a:cs typeface="Times New Roman"/>
              </a:rPr>
              <a:t>ме</a:t>
            </a:r>
            <a:r>
              <a:rPr dirty="0" sz="1600">
                <a:latin typeface="Times New Roman"/>
                <a:cs typeface="Times New Roman"/>
              </a:rPr>
              <a:t>р	</a:t>
            </a:r>
            <a:r>
              <a:rPr dirty="0" sz="1600" spc="-5">
                <a:latin typeface="Times New Roman"/>
                <a:cs typeface="Times New Roman"/>
              </a:rPr>
              <a:t>с</a:t>
            </a:r>
            <a:r>
              <a:rPr dirty="0" sz="1600">
                <a:latin typeface="Times New Roman"/>
                <a:cs typeface="Times New Roman"/>
              </a:rPr>
              <a:t>и</a:t>
            </a:r>
            <a:r>
              <a:rPr dirty="0" sz="1600" spc="-10">
                <a:latin typeface="Times New Roman"/>
                <a:cs typeface="Times New Roman"/>
              </a:rPr>
              <a:t>г</a:t>
            </a:r>
            <a:r>
              <a:rPr dirty="0" sz="1600">
                <a:latin typeface="Times New Roman"/>
                <a:cs typeface="Times New Roman"/>
              </a:rPr>
              <a:t>н</a:t>
            </a:r>
            <a:r>
              <a:rPr dirty="0" sz="1600" spc="-40">
                <a:latin typeface="Times New Roman"/>
                <a:cs typeface="Times New Roman"/>
              </a:rPr>
              <a:t>а</a:t>
            </a:r>
            <a:r>
              <a:rPr dirty="0" sz="1600" spc="-20">
                <a:latin typeface="Times New Roman"/>
                <a:cs typeface="Times New Roman"/>
              </a:rPr>
              <a:t>т</a:t>
            </a:r>
            <a:r>
              <a:rPr dirty="0" sz="1600">
                <a:latin typeface="Times New Roman"/>
                <a:cs typeface="Times New Roman"/>
              </a:rPr>
              <a:t>уры:</a:t>
            </a:r>
            <a:endParaRPr sz="1600">
              <a:latin typeface="Times New Roman"/>
              <a:cs typeface="Times New Roman"/>
            </a:endParaRPr>
          </a:p>
          <a:p>
            <a:pPr algn="just" marL="12700" marR="11430">
              <a:lnSpc>
                <a:spcPct val="143800"/>
              </a:lnSpc>
            </a:pPr>
            <a:r>
              <a:rPr dirty="0" sz="1600" spc="-5">
                <a:latin typeface="Times New Roman"/>
                <a:cs typeface="Times New Roman"/>
              </a:rPr>
              <a:t>«Phantom.4=0190e800005e56ba4c0881ea000183ee». Допускается </a:t>
            </a:r>
            <a:r>
              <a:rPr dirty="0" sz="1600" spc="-10">
                <a:latin typeface="Times New Roman"/>
                <a:cs typeface="Times New Roman"/>
              </a:rPr>
              <a:t>использование </a:t>
            </a:r>
            <a:r>
              <a:rPr dirty="0" sz="1600" spc="-5">
                <a:latin typeface="Times New Roman"/>
                <a:cs typeface="Times New Roman"/>
              </a:rPr>
              <a:t>масок, </a:t>
            </a:r>
            <a:r>
              <a:rPr dirty="0" sz="1600" spc="-30">
                <a:latin typeface="Times New Roman"/>
                <a:cs typeface="Times New Roman"/>
              </a:rPr>
              <a:t>т.е. </a:t>
            </a:r>
            <a:r>
              <a:rPr dirty="0" sz="1600" spc="-5">
                <a:latin typeface="Times New Roman"/>
                <a:cs typeface="Times New Roman"/>
              </a:rPr>
              <a:t>замена  шестнадцатеричных </a:t>
            </a:r>
            <a:r>
              <a:rPr dirty="0" sz="1600" spc="-15">
                <a:latin typeface="Times New Roman"/>
                <a:cs typeface="Times New Roman"/>
              </a:rPr>
              <a:t>значений </a:t>
            </a:r>
            <a:r>
              <a:rPr dirty="0" sz="1600" spc="-10">
                <a:latin typeface="Times New Roman"/>
                <a:cs typeface="Times New Roman"/>
              </a:rPr>
              <a:t>символами </a:t>
            </a:r>
            <a:r>
              <a:rPr dirty="0" sz="1600">
                <a:latin typeface="Times New Roman"/>
                <a:cs typeface="Times New Roman"/>
              </a:rPr>
              <a:t>«*», «?» и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35">
                <a:latin typeface="Times New Roman"/>
                <a:cs typeface="Times New Roman"/>
              </a:rPr>
              <a:t>т.д.</a:t>
            </a:r>
            <a:endParaRPr sz="1600">
              <a:latin typeface="Times New Roman"/>
              <a:cs typeface="Times New Roman"/>
            </a:endParaRPr>
          </a:p>
          <a:p>
            <a:pPr algn="just" marL="12700" marR="12700" indent="450850">
              <a:lnSpc>
                <a:spcPct val="143700"/>
              </a:lnSpc>
            </a:pPr>
            <a:r>
              <a:rPr dirty="0" sz="1600" spc="-10">
                <a:latin typeface="Times New Roman"/>
                <a:cs typeface="Times New Roman"/>
              </a:rPr>
              <a:t>Сигнатуры описываются </a:t>
            </a:r>
            <a:r>
              <a:rPr dirty="0" sz="1600">
                <a:latin typeface="Times New Roman"/>
                <a:cs typeface="Times New Roman"/>
              </a:rPr>
              <a:t>так </a:t>
            </a:r>
            <a:r>
              <a:rPr dirty="0" sz="1600" spc="-15">
                <a:latin typeface="Times New Roman"/>
                <a:cs typeface="Times New Roman"/>
              </a:rPr>
              <a:t>же, как </a:t>
            </a:r>
            <a:r>
              <a:rPr dirty="0" sz="1600">
                <a:latin typeface="Times New Roman"/>
                <a:cs typeface="Times New Roman"/>
              </a:rPr>
              <a:t>и в </a:t>
            </a:r>
            <a:r>
              <a:rPr dirty="0" sz="1600" spc="-5">
                <a:latin typeface="Times New Roman"/>
                <a:cs typeface="Times New Roman"/>
              </a:rPr>
              <a:t>предыдущем случае. Дополнительно </a:t>
            </a:r>
            <a:r>
              <a:rPr dirty="0" sz="1600" spc="-10">
                <a:latin typeface="Times New Roman"/>
                <a:cs typeface="Times New Roman"/>
              </a:rPr>
              <a:t>указывается номер </a:t>
            </a:r>
            <a:r>
              <a:rPr dirty="0" sz="1600">
                <a:latin typeface="Times New Roman"/>
                <a:cs typeface="Times New Roman"/>
              </a:rPr>
              <a:t>и  тип </a:t>
            </a:r>
            <a:r>
              <a:rPr dirty="0" sz="1600" spc="-5">
                <a:latin typeface="Times New Roman"/>
                <a:cs typeface="Times New Roman"/>
              </a:rPr>
              <a:t>секции </a:t>
            </a:r>
            <a:r>
              <a:rPr dirty="0" sz="1600" spc="-10">
                <a:latin typeface="Times New Roman"/>
                <a:cs typeface="Times New Roman"/>
              </a:rPr>
              <a:t>исполняемого </a:t>
            </a:r>
            <a:r>
              <a:rPr dirty="0" sz="1600" spc="-5">
                <a:latin typeface="Times New Roman"/>
                <a:cs typeface="Times New Roman"/>
              </a:rPr>
              <a:t>файла,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25">
                <a:latin typeface="Times New Roman"/>
                <a:cs typeface="Times New Roman"/>
              </a:rPr>
              <a:t>котором </a:t>
            </a:r>
            <a:r>
              <a:rPr dirty="0" sz="1600" spc="-20">
                <a:latin typeface="Times New Roman"/>
                <a:cs typeface="Times New Roman"/>
              </a:rPr>
              <a:t>может</a:t>
            </a:r>
            <a:r>
              <a:rPr dirty="0" sz="1600" spc="360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находиться </a:t>
            </a:r>
            <a:r>
              <a:rPr dirty="0" sz="1600" spc="-5">
                <a:latin typeface="Times New Roman"/>
                <a:cs typeface="Times New Roman"/>
              </a:rPr>
              <a:t>вредоносный </a:t>
            </a:r>
            <a:r>
              <a:rPr dirty="0" sz="1600" spc="-35">
                <a:latin typeface="Times New Roman"/>
                <a:cs typeface="Times New Roman"/>
              </a:rPr>
              <a:t>код. </a:t>
            </a:r>
            <a:r>
              <a:rPr dirty="0" sz="1600" spc="-5">
                <a:latin typeface="Times New Roman"/>
                <a:cs typeface="Times New Roman"/>
              </a:rPr>
              <a:t>Дополнительные  </a:t>
            </a:r>
            <a:r>
              <a:rPr dirty="0" sz="1600" spc="-10">
                <a:latin typeface="Times New Roman"/>
                <a:cs typeface="Times New Roman"/>
              </a:rPr>
              <a:t>сведения </a:t>
            </a:r>
            <a:r>
              <a:rPr dirty="0" sz="1600" spc="-15">
                <a:latin typeface="Times New Roman"/>
                <a:cs typeface="Times New Roman"/>
              </a:rPr>
              <a:t>служат </a:t>
            </a:r>
            <a:r>
              <a:rPr dirty="0" sz="1600" spc="-5">
                <a:latin typeface="Times New Roman"/>
                <a:cs typeface="Times New Roman"/>
              </a:rPr>
              <a:t>для увеличения </a:t>
            </a:r>
            <a:r>
              <a:rPr dirty="0" sz="1600" spc="-10">
                <a:latin typeface="Times New Roman"/>
                <a:cs typeface="Times New Roman"/>
              </a:rPr>
              <a:t>скорости </a:t>
            </a:r>
            <a:r>
              <a:rPr dirty="0" sz="1600" spc="-5">
                <a:latin typeface="Times New Roman"/>
                <a:cs typeface="Times New Roman"/>
              </a:rPr>
              <a:t>работы антивируса. Данный тип </a:t>
            </a:r>
            <a:r>
              <a:rPr dirty="0" sz="1600" spc="-10">
                <a:latin typeface="Times New Roman"/>
                <a:cs typeface="Times New Roman"/>
              </a:rPr>
              <a:t>сигнатур </a:t>
            </a:r>
            <a:r>
              <a:rPr dirty="0" sz="1600" spc="-5">
                <a:latin typeface="Times New Roman"/>
                <a:cs typeface="Times New Roman"/>
              </a:rPr>
              <a:t>хранится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файле </a:t>
            </a:r>
            <a:r>
              <a:rPr dirty="0" sz="1600">
                <a:latin typeface="Times New Roman"/>
                <a:cs typeface="Times New Roman"/>
              </a:rPr>
              <a:t>с  </a:t>
            </a:r>
            <a:r>
              <a:rPr dirty="0" sz="1600" spc="-5">
                <a:latin typeface="Times New Roman"/>
                <a:cs typeface="Times New Roman"/>
              </a:rPr>
              <a:t>расширением </a:t>
            </a:r>
            <a:r>
              <a:rPr dirty="0" sz="1600">
                <a:latin typeface="Times New Roman"/>
                <a:cs typeface="Times New Roman"/>
              </a:rPr>
              <a:t>*.ndb. </a:t>
            </a:r>
            <a:r>
              <a:rPr dirty="0" sz="1600" spc="-5">
                <a:latin typeface="Times New Roman"/>
                <a:cs typeface="Times New Roman"/>
              </a:rPr>
              <a:t>Пример </a:t>
            </a:r>
            <a:r>
              <a:rPr dirty="0" sz="1600" spc="-10">
                <a:latin typeface="Times New Roman"/>
                <a:cs typeface="Times New Roman"/>
              </a:rPr>
              <a:t>сигнатуры: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«W32.MyLife.E:1:*:7a6172793230*40656d61696c2e636f6d»</a:t>
            </a:r>
            <a:endParaRPr sz="1600">
              <a:latin typeface="Times New Roman"/>
              <a:cs typeface="Times New Roman"/>
            </a:endParaRPr>
          </a:p>
          <a:p>
            <a:pPr algn="just" marL="12700" marR="5080" indent="450850">
              <a:lnSpc>
                <a:spcPct val="143700"/>
              </a:lnSpc>
            </a:pPr>
            <a:r>
              <a:rPr dirty="0" sz="1600" spc="-10">
                <a:latin typeface="Times New Roman"/>
                <a:cs typeface="Times New Roman"/>
              </a:rPr>
              <a:t>Сигнатура </a:t>
            </a:r>
            <a:r>
              <a:rPr dirty="0" sz="1600" spc="-5">
                <a:latin typeface="Times New Roman"/>
                <a:cs typeface="Times New Roman"/>
              </a:rPr>
              <a:t>представляется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виде </a:t>
            </a:r>
            <a:r>
              <a:rPr dirty="0" sz="1600" spc="-20">
                <a:latin typeface="Times New Roman"/>
                <a:cs typeface="Times New Roman"/>
              </a:rPr>
              <a:t>результата</a:t>
            </a:r>
            <a:r>
              <a:rPr dirty="0" sz="1600" spc="36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вычисления </a:t>
            </a:r>
            <a:r>
              <a:rPr dirty="0" sz="1600" spc="-10">
                <a:latin typeface="Times New Roman"/>
                <a:cs typeface="Times New Roman"/>
              </a:rPr>
              <a:t>хэш-функции </a:t>
            </a:r>
            <a:r>
              <a:rPr dirty="0" sz="1600" spc="-15">
                <a:latin typeface="Times New Roman"/>
                <a:cs typeface="Times New Roman"/>
              </a:rPr>
              <a:t>от </a:t>
            </a:r>
            <a:r>
              <a:rPr dirty="0" sz="1600" spc="-5">
                <a:latin typeface="Times New Roman"/>
                <a:cs typeface="Times New Roman"/>
              </a:rPr>
              <a:t>файла, </a:t>
            </a:r>
            <a:r>
              <a:rPr dirty="0" sz="1600" spc="-15">
                <a:latin typeface="Times New Roman"/>
                <a:cs typeface="Times New Roman"/>
              </a:rPr>
              <a:t>содержащего  </a:t>
            </a:r>
            <a:r>
              <a:rPr dirty="0" sz="1600" spc="-5">
                <a:latin typeface="Times New Roman"/>
                <a:cs typeface="Times New Roman"/>
              </a:rPr>
              <a:t>вредоносный </a:t>
            </a:r>
            <a:r>
              <a:rPr dirty="0" sz="1600" spc="-35">
                <a:latin typeface="Times New Roman"/>
                <a:cs typeface="Times New Roman"/>
              </a:rPr>
              <a:t>код. </a:t>
            </a:r>
            <a:r>
              <a:rPr dirty="0" sz="1600" spc="-5">
                <a:latin typeface="Times New Roman"/>
                <a:cs typeface="Times New Roman"/>
              </a:rPr>
              <a:t>Данный </a:t>
            </a:r>
            <a:r>
              <a:rPr dirty="0" sz="1600" spc="-10">
                <a:latin typeface="Times New Roman"/>
                <a:cs typeface="Times New Roman"/>
              </a:rPr>
              <a:t>вариант </a:t>
            </a:r>
            <a:r>
              <a:rPr dirty="0" sz="1600" spc="-5">
                <a:latin typeface="Times New Roman"/>
                <a:cs typeface="Times New Roman"/>
              </a:rPr>
              <a:t>применим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случае, </a:t>
            </a:r>
            <a:r>
              <a:rPr dirty="0" sz="1600" spc="-35">
                <a:latin typeface="Times New Roman"/>
                <a:cs typeface="Times New Roman"/>
              </a:rPr>
              <a:t>когда </a:t>
            </a:r>
            <a:r>
              <a:rPr dirty="0" sz="1600" spc="-10">
                <a:latin typeface="Times New Roman"/>
                <a:cs typeface="Times New Roman"/>
              </a:rPr>
              <a:t>вирус </a:t>
            </a:r>
            <a:r>
              <a:rPr dirty="0" sz="1600" spc="-5">
                <a:latin typeface="Times New Roman"/>
                <a:cs typeface="Times New Roman"/>
              </a:rPr>
              <a:t>размещается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5">
                <a:latin typeface="Times New Roman"/>
                <a:cs typeface="Times New Roman"/>
              </a:rPr>
              <a:t>отдельном </a:t>
            </a:r>
            <a:r>
              <a:rPr dirty="0" sz="1600" spc="-5">
                <a:latin typeface="Times New Roman"/>
                <a:cs typeface="Times New Roman"/>
              </a:rPr>
              <a:t>файле.  Неприменим для полиморфных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10">
                <a:latin typeface="Times New Roman"/>
                <a:cs typeface="Times New Roman"/>
              </a:rPr>
              <a:t>самошифрующихся вирусов, </a:t>
            </a:r>
            <a:r>
              <a:rPr dirty="0" sz="1600">
                <a:latin typeface="Times New Roman"/>
                <a:cs typeface="Times New Roman"/>
              </a:rPr>
              <a:t>а так </a:t>
            </a:r>
            <a:r>
              <a:rPr dirty="0" sz="1600" spc="-15">
                <a:latin typeface="Times New Roman"/>
                <a:cs typeface="Times New Roman"/>
              </a:rPr>
              <a:t>же </a:t>
            </a:r>
            <a:r>
              <a:rPr dirty="0" sz="1600" spc="-5">
                <a:latin typeface="Times New Roman"/>
                <a:cs typeface="Times New Roman"/>
              </a:rPr>
              <a:t>для вирусов, заражающих другие  файлы. Достоинство </a:t>
            </a:r>
            <a:r>
              <a:rPr dirty="0" sz="1600">
                <a:latin typeface="Times New Roman"/>
                <a:cs typeface="Times New Roman"/>
              </a:rPr>
              <a:t>– </a:t>
            </a:r>
            <a:r>
              <a:rPr dirty="0" sz="1600" spc="-5">
                <a:latin typeface="Times New Roman"/>
                <a:cs typeface="Times New Roman"/>
              </a:rPr>
              <a:t>простота получения </a:t>
            </a:r>
            <a:r>
              <a:rPr dirty="0" sz="1600" spc="-10">
                <a:latin typeface="Times New Roman"/>
                <a:cs typeface="Times New Roman"/>
              </a:rPr>
              <a:t>сигнатуры </a:t>
            </a:r>
            <a:r>
              <a:rPr dirty="0" sz="1600" spc="-5">
                <a:latin typeface="Times New Roman"/>
                <a:cs typeface="Times New Roman"/>
              </a:rPr>
              <a:t>для вируса. Для </a:t>
            </a:r>
            <a:r>
              <a:rPr dirty="0" sz="1600" spc="-15">
                <a:latin typeface="Times New Roman"/>
                <a:cs typeface="Times New Roman"/>
              </a:rPr>
              <a:t>ускорения </a:t>
            </a:r>
            <a:r>
              <a:rPr dirty="0" sz="1600" spc="-5">
                <a:latin typeface="Times New Roman"/>
                <a:cs typeface="Times New Roman"/>
              </a:rPr>
              <a:t>работы антивируса  дополнительно </a:t>
            </a:r>
            <a:r>
              <a:rPr dirty="0" sz="1600" spc="-10">
                <a:latin typeface="Times New Roman"/>
                <a:cs typeface="Times New Roman"/>
              </a:rPr>
              <a:t>указывается размер </a:t>
            </a:r>
            <a:r>
              <a:rPr dirty="0" sz="1600" spc="-5">
                <a:latin typeface="Times New Roman"/>
                <a:cs typeface="Times New Roman"/>
              </a:rPr>
              <a:t>файла, </a:t>
            </a:r>
            <a:r>
              <a:rPr dirty="0" sz="1600" spc="-10">
                <a:latin typeface="Times New Roman"/>
                <a:cs typeface="Times New Roman"/>
              </a:rPr>
              <a:t>содержащий </a:t>
            </a:r>
            <a:r>
              <a:rPr dirty="0" sz="1600" spc="-5">
                <a:latin typeface="Times New Roman"/>
                <a:cs typeface="Times New Roman"/>
              </a:rPr>
              <a:t>вредоносный </a:t>
            </a:r>
            <a:r>
              <a:rPr dirty="0" sz="1600" spc="-35">
                <a:latin typeface="Times New Roman"/>
                <a:cs typeface="Times New Roman"/>
              </a:rPr>
              <a:t>код. </a:t>
            </a:r>
            <a:r>
              <a:rPr dirty="0" sz="1600" spc="-10">
                <a:latin typeface="Times New Roman"/>
                <a:cs typeface="Times New Roman"/>
              </a:rPr>
              <a:t>Это позволяет исключить  </a:t>
            </a:r>
            <a:r>
              <a:rPr dirty="0" sz="1600" spc="-5">
                <a:latin typeface="Times New Roman"/>
                <a:cs typeface="Times New Roman"/>
              </a:rPr>
              <a:t>вычисление </a:t>
            </a:r>
            <a:r>
              <a:rPr dirty="0" sz="1600" spc="-10">
                <a:latin typeface="Times New Roman"/>
                <a:cs typeface="Times New Roman"/>
              </a:rPr>
              <a:t>хэш-функций </a:t>
            </a:r>
            <a:r>
              <a:rPr dirty="0" sz="1600" spc="-5">
                <a:latin typeface="Times New Roman"/>
                <a:cs typeface="Times New Roman"/>
              </a:rPr>
              <a:t>для файлов, </a:t>
            </a:r>
            <a:r>
              <a:rPr dirty="0" sz="1600" spc="-10">
                <a:latin typeface="Times New Roman"/>
                <a:cs typeface="Times New Roman"/>
              </a:rPr>
              <a:t>размер </a:t>
            </a:r>
            <a:r>
              <a:rPr dirty="0" sz="1600" spc="-25">
                <a:latin typeface="Times New Roman"/>
                <a:cs typeface="Times New Roman"/>
              </a:rPr>
              <a:t>которых </a:t>
            </a:r>
            <a:r>
              <a:rPr dirty="0" sz="1600">
                <a:latin typeface="Times New Roman"/>
                <a:cs typeface="Times New Roman"/>
              </a:rPr>
              <a:t>не </a:t>
            </a:r>
            <a:r>
              <a:rPr dirty="0" sz="1600" spc="-15">
                <a:latin typeface="Times New Roman"/>
                <a:cs typeface="Times New Roman"/>
              </a:rPr>
              <a:t>соответствует </a:t>
            </a:r>
            <a:r>
              <a:rPr dirty="0" sz="1600" spc="-10">
                <a:latin typeface="Times New Roman"/>
                <a:cs typeface="Times New Roman"/>
              </a:rPr>
              <a:t>размерам, приведённых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базе  </a:t>
            </a:r>
            <a:r>
              <a:rPr dirty="0" sz="1600" spc="-10">
                <a:latin typeface="Times New Roman"/>
                <a:cs typeface="Times New Roman"/>
              </a:rPr>
              <a:t>сигнатур. </a:t>
            </a:r>
            <a:r>
              <a:rPr dirty="0" sz="1600" spc="-5">
                <a:latin typeface="Times New Roman"/>
                <a:cs typeface="Times New Roman"/>
              </a:rPr>
              <a:t>Данный тип </a:t>
            </a:r>
            <a:r>
              <a:rPr dirty="0" sz="1600" spc="-10">
                <a:latin typeface="Times New Roman"/>
                <a:cs typeface="Times New Roman"/>
              </a:rPr>
              <a:t>сигнатур </a:t>
            </a:r>
            <a:r>
              <a:rPr dirty="0" sz="1600">
                <a:latin typeface="Times New Roman"/>
                <a:cs typeface="Times New Roman"/>
              </a:rPr>
              <a:t>хранится в </a:t>
            </a:r>
            <a:r>
              <a:rPr dirty="0" sz="1600" spc="-5">
                <a:latin typeface="Times New Roman"/>
                <a:cs typeface="Times New Roman"/>
              </a:rPr>
              <a:t>файлах </a:t>
            </a:r>
            <a:r>
              <a:rPr dirty="0" sz="1600">
                <a:latin typeface="Times New Roman"/>
                <a:cs typeface="Times New Roman"/>
              </a:rPr>
              <a:t>с </a:t>
            </a:r>
            <a:r>
              <a:rPr dirty="0" sz="1600" spc="-5">
                <a:latin typeface="Times New Roman"/>
                <a:cs typeface="Times New Roman"/>
              </a:rPr>
              <a:t>расширением *.mdb </a:t>
            </a:r>
            <a:r>
              <a:rPr dirty="0" sz="1600">
                <a:latin typeface="Times New Roman"/>
                <a:cs typeface="Times New Roman"/>
              </a:rPr>
              <a:t>и *.hdb.</a:t>
            </a:r>
            <a:r>
              <a:rPr dirty="0" sz="1600" spc="2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Пример </a:t>
            </a:r>
            <a:r>
              <a:rPr dirty="0" sz="1600" spc="-10">
                <a:latin typeface="Times New Roman"/>
                <a:cs typeface="Times New Roman"/>
              </a:rPr>
              <a:t>сигнатуры: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713751"/>
            <a:ext cx="9266555" cy="20853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  <a:tabLst>
                <a:tab pos="8627745" algn="l"/>
              </a:tabLst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Безопасность</a:t>
            </a:r>
            <a:r>
              <a:rPr dirty="0" sz="1400" spc="5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операционных</a:t>
            </a:r>
            <a:r>
              <a:rPr dirty="0" sz="1400" spc="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систем	</a:t>
            </a:r>
            <a:r>
              <a:rPr dirty="0" sz="1400" b="1">
                <a:latin typeface="Times New Roman"/>
                <a:cs typeface="Times New Roman"/>
              </a:rPr>
              <a:t>24 из</a:t>
            </a:r>
            <a:r>
              <a:rPr dirty="0" sz="1400" spc="-8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50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«36864:d1a320843e3a92fdbb7d49137f9328a0:Trojan.Agent-1701»</a:t>
            </a:r>
            <a:endParaRPr sz="1600">
              <a:latin typeface="Times New Roman"/>
              <a:cs typeface="Times New Roman"/>
            </a:endParaRPr>
          </a:p>
          <a:p>
            <a:pPr algn="just" marL="12700" marR="5080" indent="450850">
              <a:lnSpc>
                <a:spcPct val="143800"/>
              </a:lnSpc>
            </a:pPr>
            <a:r>
              <a:rPr dirty="0" sz="1600" spc="-10" b="1">
                <a:latin typeface="Times New Roman"/>
                <a:cs typeface="Times New Roman"/>
              </a:rPr>
              <a:t>Быстродействие </a:t>
            </a:r>
            <a:r>
              <a:rPr dirty="0" sz="1600" spc="-65" b="1">
                <a:latin typeface="Times New Roman"/>
                <a:cs typeface="Times New Roman"/>
              </a:rPr>
              <a:t>ClamAV.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40">
                <a:latin typeface="Times New Roman"/>
                <a:cs typeface="Times New Roman"/>
              </a:rPr>
              <a:t>ClamAV </a:t>
            </a:r>
            <a:r>
              <a:rPr dirty="0" sz="1600" spc="-5">
                <a:latin typeface="Times New Roman"/>
                <a:cs typeface="Times New Roman"/>
              </a:rPr>
              <a:t>применяется </a:t>
            </a:r>
            <a:r>
              <a:rPr dirty="0" sz="1600">
                <a:latin typeface="Times New Roman"/>
                <a:cs typeface="Times New Roman"/>
              </a:rPr>
              <a:t>три основных </a:t>
            </a:r>
            <a:r>
              <a:rPr dirty="0" sz="1600" spc="-15">
                <a:latin typeface="Times New Roman"/>
                <a:cs typeface="Times New Roman"/>
              </a:rPr>
              <a:t>метода </a:t>
            </a:r>
            <a:r>
              <a:rPr dirty="0" sz="1600" spc="-10">
                <a:latin typeface="Times New Roman"/>
                <a:cs typeface="Times New Roman"/>
              </a:rPr>
              <a:t>поиска сигнатур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файлах:  </a:t>
            </a:r>
            <a:r>
              <a:rPr dirty="0" sz="1600" spc="-15">
                <a:latin typeface="Times New Roman"/>
                <a:cs typeface="Times New Roman"/>
              </a:rPr>
              <a:t>метод </a:t>
            </a:r>
            <a:r>
              <a:rPr dirty="0" sz="1600" spc="-10">
                <a:latin typeface="Times New Roman"/>
                <a:cs typeface="Times New Roman"/>
              </a:rPr>
              <a:t>Бойра-Мура, </a:t>
            </a:r>
            <a:r>
              <a:rPr dirty="0" sz="1600" spc="-15">
                <a:latin typeface="Times New Roman"/>
                <a:cs typeface="Times New Roman"/>
              </a:rPr>
              <a:t>метод </a:t>
            </a:r>
            <a:r>
              <a:rPr dirty="0" sz="1600" spc="-20">
                <a:latin typeface="Times New Roman"/>
                <a:cs typeface="Times New Roman"/>
              </a:rPr>
              <a:t>Ахо-Корасика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сравнение </a:t>
            </a:r>
            <a:r>
              <a:rPr dirty="0" sz="1600" spc="-20">
                <a:latin typeface="Times New Roman"/>
                <a:cs typeface="Times New Roman"/>
              </a:rPr>
              <a:t>результатов </a:t>
            </a:r>
            <a:r>
              <a:rPr dirty="0" sz="1600" spc="-10">
                <a:latin typeface="Times New Roman"/>
                <a:cs typeface="Times New Roman"/>
              </a:rPr>
              <a:t>хэш-функции. Следует отметить, что </a:t>
            </a:r>
            <a:r>
              <a:rPr dirty="0" sz="1600" spc="-5">
                <a:latin typeface="Times New Roman"/>
                <a:cs typeface="Times New Roman"/>
              </a:rPr>
              <a:t>со  времени </a:t>
            </a:r>
            <a:r>
              <a:rPr dirty="0" sz="1600" spc="-10">
                <a:latin typeface="Times New Roman"/>
                <a:cs typeface="Times New Roman"/>
              </a:rPr>
              <a:t>запуска </a:t>
            </a:r>
            <a:r>
              <a:rPr dirty="0" sz="1600" spc="-5">
                <a:latin typeface="Times New Roman"/>
                <a:cs typeface="Times New Roman"/>
              </a:rPr>
              <a:t>проекта </a:t>
            </a:r>
            <a:r>
              <a:rPr dirty="0" sz="1600" spc="-40">
                <a:latin typeface="Times New Roman"/>
                <a:cs typeface="Times New Roman"/>
              </a:rPr>
              <a:t>ClamAV </a:t>
            </a:r>
            <a:r>
              <a:rPr dirty="0" sz="1600" spc="-5">
                <a:latin typeface="Times New Roman"/>
                <a:cs typeface="Times New Roman"/>
              </a:rPr>
              <a:t>(2002 </a:t>
            </a:r>
            <a:r>
              <a:rPr dirty="0" sz="1600" spc="-25">
                <a:latin typeface="Times New Roman"/>
                <a:cs typeface="Times New Roman"/>
              </a:rPr>
              <a:t>год) </a:t>
            </a:r>
            <a:r>
              <a:rPr dirty="0" sz="1600" spc="-5">
                <a:latin typeface="Times New Roman"/>
                <a:cs typeface="Times New Roman"/>
              </a:rPr>
              <a:t>программные </a:t>
            </a:r>
            <a:r>
              <a:rPr dirty="0" sz="1600">
                <a:latin typeface="Times New Roman"/>
                <a:cs typeface="Times New Roman"/>
              </a:rPr>
              <a:t>реализации </a:t>
            </a:r>
            <a:r>
              <a:rPr dirty="0" sz="1600" spc="-15">
                <a:latin typeface="Times New Roman"/>
                <a:cs typeface="Times New Roman"/>
              </a:rPr>
              <a:t>методов </a:t>
            </a:r>
            <a:r>
              <a:rPr dirty="0" sz="1600" spc="-10">
                <a:latin typeface="Times New Roman"/>
                <a:cs typeface="Times New Roman"/>
              </a:rPr>
              <a:t>Бойра-Мура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20">
                <a:latin typeface="Times New Roman"/>
                <a:cs typeface="Times New Roman"/>
              </a:rPr>
              <a:t>Ахо-  </a:t>
            </a:r>
            <a:r>
              <a:rPr dirty="0" sz="1600" spc="-15">
                <a:latin typeface="Times New Roman"/>
                <a:cs typeface="Times New Roman"/>
              </a:rPr>
              <a:t>Корасика </a:t>
            </a:r>
            <a:r>
              <a:rPr dirty="0" sz="1600" spc="-10">
                <a:latin typeface="Times New Roman"/>
                <a:cs typeface="Times New Roman"/>
              </a:rPr>
              <a:t>постоянно совершенствовались, </a:t>
            </a:r>
            <a:r>
              <a:rPr dirty="0" sz="1600" spc="-5">
                <a:latin typeface="Times New Roman"/>
                <a:cs typeface="Times New Roman"/>
              </a:rPr>
              <a:t>особенно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плане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быстродействия.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713751"/>
            <a:ext cx="34264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Безопасность операционных</a:t>
            </a:r>
            <a:r>
              <a:rPr dirty="0" sz="1400" spc="1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систем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24340" y="713751"/>
            <a:ext cx="6438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25 из</a:t>
            </a:r>
            <a:r>
              <a:rPr dirty="0" sz="1400" spc="-9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50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659" y="1021092"/>
            <a:ext cx="9269095" cy="4231640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dirty="0" sz="1600" spc="-10" b="1">
                <a:latin typeface="Times New Roman"/>
                <a:cs typeface="Times New Roman"/>
              </a:rPr>
              <a:t>Основы </a:t>
            </a:r>
            <a:r>
              <a:rPr dirty="0" sz="1600" spc="-5" b="1">
                <a:latin typeface="Times New Roman"/>
                <a:cs typeface="Times New Roman"/>
              </a:rPr>
              <a:t>безопасности операционных</a:t>
            </a:r>
            <a:r>
              <a:rPr dirty="0" sz="1600" spc="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систем: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Классификация </a:t>
            </a:r>
            <a:r>
              <a:rPr dirty="0" sz="1600">
                <a:latin typeface="Times New Roman"/>
                <a:cs typeface="Times New Roman"/>
              </a:rPr>
              <a:t>угроз </a:t>
            </a:r>
            <a:r>
              <a:rPr dirty="0" sz="1600" spc="-5">
                <a:latin typeface="Times New Roman"/>
                <a:cs typeface="Times New Roman"/>
              </a:rPr>
              <a:t>безопасности </a:t>
            </a:r>
            <a:r>
              <a:rPr dirty="0" sz="1600" spc="5">
                <a:latin typeface="Times New Roman"/>
                <a:cs typeface="Times New Roman"/>
              </a:rPr>
              <a:t>ОС, </a:t>
            </a:r>
            <a:r>
              <a:rPr dirty="0" sz="1600" spc="-5">
                <a:latin typeface="Times New Roman"/>
                <a:cs typeface="Times New Roman"/>
              </a:rPr>
              <a:t>типичные </a:t>
            </a:r>
            <a:r>
              <a:rPr dirty="0" sz="1600" spc="-10">
                <a:latin typeface="Times New Roman"/>
                <a:cs typeface="Times New Roman"/>
              </a:rPr>
              <a:t>атаки </a:t>
            </a:r>
            <a:r>
              <a:rPr dirty="0" sz="1600" spc="-5">
                <a:latin typeface="Times New Roman"/>
                <a:cs typeface="Times New Roman"/>
              </a:rPr>
              <a:t>на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ОС.</a:t>
            </a:r>
            <a:endParaRPr sz="1600">
              <a:latin typeface="Times New Roman"/>
              <a:cs typeface="Times New Roman"/>
            </a:endParaRPr>
          </a:p>
          <a:p>
            <a:pPr marL="469900" marR="6350" indent="-228600">
              <a:lnSpc>
                <a:spcPct val="143800"/>
              </a:lnSpc>
              <a:buFont typeface="Arial"/>
              <a:buChar char="•"/>
              <a:tabLst>
                <a:tab pos="469265" algn="l"/>
                <a:tab pos="469900" algn="l"/>
                <a:tab pos="1346200" algn="l"/>
                <a:tab pos="2593340" algn="l"/>
                <a:tab pos="3072765" algn="l"/>
                <a:tab pos="4048760" algn="l"/>
                <a:tab pos="5332730" algn="l"/>
                <a:tab pos="6207125" algn="l"/>
                <a:tab pos="6443980" algn="l"/>
                <a:tab pos="7644130" algn="l"/>
                <a:tab pos="8919210" algn="l"/>
              </a:tabLst>
            </a:pPr>
            <a:r>
              <a:rPr dirty="0" sz="1600">
                <a:latin typeface="Times New Roman"/>
                <a:cs typeface="Times New Roman"/>
              </a:rPr>
              <a:t>По</a:t>
            </a:r>
            <a:r>
              <a:rPr dirty="0" sz="1600" spc="-10">
                <a:latin typeface="Times New Roman"/>
                <a:cs typeface="Times New Roman"/>
              </a:rPr>
              <a:t>н</a:t>
            </a:r>
            <a:r>
              <a:rPr dirty="0" sz="1600">
                <a:latin typeface="Times New Roman"/>
                <a:cs typeface="Times New Roman"/>
              </a:rPr>
              <a:t>ятие	</a:t>
            </a:r>
            <a:r>
              <a:rPr dirty="0" sz="1600" spc="-5">
                <a:latin typeface="Times New Roman"/>
                <a:cs typeface="Times New Roman"/>
              </a:rPr>
              <a:t>защ</a:t>
            </a:r>
            <a:r>
              <a:rPr dirty="0" sz="1600">
                <a:latin typeface="Times New Roman"/>
                <a:cs typeface="Times New Roman"/>
              </a:rPr>
              <a:t>и</a:t>
            </a:r>
            <a:r>
              <a:rPr dirty="0" sz="1600" spc="-5">
                <a:latin typeface="Times New Roman"/>
                <a:cs typeface="Times New Roman"/>
              </a:rPr>
              <a:t>щё</a:t>
            </a:r>
            <a:r>
              <a:rPr dirty="0" sz="1600" spc="-10">
                <a:latin typeface="Times New Roman"/>
                <a:cs typeface="Times New Roman"/>
              </a:rPr>
              <a:t>н</a:t>
            </a:r>
            <a:r>
              <a:rPr dirty="0" sz="1600">
                <a:latin typeface="Times New Roman"/>
                <a:cs typeface="Times New Roman"/>
              </a:rPr>
              <a:t>ной	</a:t>
            </a:r>
            <a:r>
              <a:rPr dirty="0" sz="1600" spc="10">
                <a:latin typeface="Times New Roman"/>
                <a:cs typeface="Times New Roman"/>
              </a:rPr>
              <a:t>О</a:t>
            </a:r>
            <a:r>
              <a:rPr dirty="0" sz="1600">
                <a:latin typeface="Times New Roman"/>
                <a:cs typeface="Times New Roman"/>
              </a:rPr>
              <a:t>С:	</a:t>
            </a:r>
            <a:r>
              <a:rPr dirty="0" sz="1600" spc="35">
                <a:latin typeface="Times New Roman"/>
                <a:cs typeface="Times New Roman"/>
              </a:rPr>
              <a:t>о</a:t>
            </a:r>
            <a:r>
              <a:rPr dirty="0" sz="1600" spc="-15">
                <a:latin typeface="Times New Roman"/>
                <a:cs typeface="Times New Roman"/>
              </a:rPr>
              <a:t>с</a:t>
            </a:r>
            <a:r>
              <a:rPr dirty="0" sz="1600">
                <a:latin typeface="Times New Roman"/>
                <a:cs typeface="Times New Roman"/>
              </a:rPr>
              <a:t>но</a:t>
            </a:r>
            <a:r>
              <a:rPr dirty="0" sz="1600" spc="-5">
                <a:latin typeface="Times New Roman"/>
                <a:cs typeface="Times New Roman"/>
              </a:rPr>
              <a:t>в</a:t>
            </a:r>
            <a:r>
              <a:rPr dirty="0" sz="1600">
                <a:latin typeface="Times New Roman"/>
                <a:cs typeface="Times New Roman"/>
              </a:rPr>
              <a:t>ные	опр</a:t>
            </a:r>
            <a:r>
              <a:rPr dirty="0" sz="1600" spc="-20">
                <a:latin typeface="Times New Roman"/>
                <a:cs typeface="Times New Roman"/>
              </a:rPr>
              <a:t>е</a:t>
            </a:r>
            <a:r>
              <a:rPr dirty="0" sz="1600" spc="-5">
                <a:latin typeface="Times New Roman"/>
                <a:cs typeface="Times New Roman"/>
              </a:rPr>
              <a:t>дел</a:t>
            </a:r>
            <a:r>
              <a:rPr dirty="0" sz="1600" spc="-15">
                <a:latin typeface="Times New Roman"/>
                <a:cs typeface="Times New Roman"/>
              </a:rPr>
              <a:t>е</a:t>
            </a:r>
            <a:r>
              <a:rPr dirty="0" sz="1600">
                <a:latin typeface="Times New Roman"/>
                <a:cs typeface="Times New Roman"/>
              </a:rPr>
              <a:t>ния,	п</a:t>
            </a:r>
            <a:r>
              <a:rPr dirty="0" sz="1600" spc="-50">
                <a:latin typeface="Times New Roman"/>
                <a:cs typeface="Times New Roman"/>
              </a:rPr>
              <a:t>о</a:t>
            </a:r>
            <a:r>
              <a:rPr dirty="0" sz="1600" spc="-5">
                <a:latin typeface="Times New Roman"/>
                <a:cs typeface="Times New Roman"/>
              </a:rPr>
              <a:t>д</a:t>
            </a:r>
            <a:r>
              <a:rPr dirty="0" sz="1600" spc="-65">
                <a:latin typeface="Times New Roman"/>
                <a:cs typeface="Times New Roman"/>
              </a:rPr>
              <a:t>х</a:t>
            </a:r>
            <a:r>
              <a:rPr dirty="0" sz="1600" spc="-50">
                <a:latin typeface="Times New Roman"/>
                <a:cs typeface="Times New Roman"/>
              </a:rPr>
              <a:t>о</a:t>
            </a:r>
            <a:r>
              <a:rPr dirty="0" sz="1600" spc="-5">
                <a:latin typeface="Times New Roman"/>
                <a:cs typeface="Times New Roman"/>
              </a:rPr>
              <a:t>д</a:t>
            </a:r>
            <a:r>
              <a:rPr dirty="0" sz="1600">
                <a:latin typeface="Times New Roman"/>
                <a:cs typeface="Times New Roman"/>
              </a:rPr>
              <a:t>ы	к	п</a:t>
            </a:r>
            <a:r>
              <a:rPr dirty="0" sz="1600" spc="35">
                <a:latin typeface="Times New Roman"/>
                <a:cs typeface="Times New Roman"/>
              </a:rPr>
              <a:t>о</a:t>
            </a:r>
            <a:r>
              <a:rPr dirty="0" sz="1600" spc="-5">
                <a:latin typeface="Times New Roman"/>
                <a:cs typeface="Times New Roman"/>
              </a:rPr>
              <a:t>с</a:t>
            </a:r>
            <a:r>
              <a:rPr dirty="0" sz="1600" spc="15">
                <a:latin typeface="Times New Roman"/>
                <a:cs typeface="Times New Roman"/>
              </a:rPr>
              <a:t>т</a:t>
            </a:r>
            <a:r>
              <a:rPr dirty="0" sz="1600">
                <a:latin typeface="Times New Roman"/>
                <a:cs typeface="Times New Roman"/>
              </a:rPr>
              <a:t>р</a:t>
            </a:r>
            <a:r>
              <a:rPr dirty="0" sz="1600" spc="15">
                <a:latin typeface="Times New Roman"/>
                <a:cs typeface="Times New Roman"/>
              </a:rPr>
              <a:t>о</a:t>
            </a:r>
            <a:r>
              <a:rPr dirty="0" sz="1600" spc="-15">
                <a:latin typeface="Times New Roman"/>
                <a:cs typeface="Times New Roman"/>
              </a:rPr>
              <a:t>е</a:t>
            </a:r>
            <a:r>
              <a:rPr dirty="0" sz="1600">
                <a:latin typeface="Times New Roman"/>
                <a:cs typeface="Times New Roman"/>
              </a:rPr>
              <a:t>нию	</a:t>
            </a:r>
            <a:r>
              <a:rPr dirty="0" sz="1600" spc="-5">
                <a:latin typeface="Times New Roman"/>
                <a:cs typeface="Times New Roman"/>
              </a:rPr>
              <a:t>защ</a:t>
            </a:r>
            <a:r>
              <a:rPr dirty="0" sz="1600">
                <a:latin typeface="Times New Roman"/>
                <a:cs typeface="Times New Roman"/>
              </a:rPr>
              <a:t>и</a:t>
            </a:r>
            <a:r>
              <a:rPr dirty="0" sz="1600" spc="-5">
                <a:latin typeface="Times New Roman"/>
                <a:cs typeface="Times New Roman"/>
              </a:rPr>
              <a:t>щ</a:t>
            </a:r>
            <a:r>
              <a:rPr dirty="0" sz="1600" spc="-15">
                <a:latin typeface="Times New Roman"/>
                <a:cs typeface="Times New Roman"/>
              </a:rPr>
              <a:t>ё</a:t>
            </a:r>
            <a:r>
              <a:rPr dirty="0" sz="1600">
                <a:latin typeface="Times New Roman"/>
                <a:cs typeface="Times New Roman"/>
              </a:rPr>
              <a:t>нных	</a:t>
            </a:r>
            <a:r>
              <a:rPr dirty="0" sz="1600" spc="10">
                <a:latin typeface="Times New Roman"/>
                <a:cs typeface="Times New Roman"/>
              </a:rPr>
              <a:t>О</a:t>
            </a:r>
            <a:r>
              <a:rPr dirty="0" sz="1600">
                <a:latin typeface="Times New Roman"/>
                <a:cs typeface="Times New Roman"/>
              </a:rPr>
              <a:t>С,  </a:t>
            </a:r>
            <a:r>
              <a:rPr dirty="0" sz="1600" spc="-5">
                <a:latin typeface="Times New Roman"/>
                <a:cs typeface="Times New Roman"/>
              </a:rPr>
              <a:t>административные меры защиты, </a:t>
            </a:r>
            <a:r>
              <a:rPr dirty="0" sz="1600" spc="-10">
                <a:latin typeface="Times New Roman"/>
                <a:cs typeface="Times New Roman"/>
              </a:rPr>
              <a:t>адекватная политика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безопасности.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Основные виды уязвимостей </a:t>
            </a:r>
            <a:r>
              <a:rPr dirty="0" sz="1600">
                <a:latin typeface="Times New Roman"/>
                <a:cs typeface="Times New Roman"/>
              </a:rPr>
              <a:t>в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ОС.</a:t>
            </a:r>
            <a:endParaRPr sz="1600">
              <a:latin typeface="Times New Roman"/>
              <a:cs typeface="Times New Roman"/>
            </a:endParaRPr>
          </a:p>
          <a:p>
            <a:pPr algn="just" marL="469900" marR="5080" indent="-228600">
              <a:lnSpc>
                <a:spcPct val="143700"/>
              </a:lnSpc>
              <a:buFont typeface="Arial"/>
              <a:buChar char="•"/>
              <a:tabLst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Основные </a:t>
            </a:r>
            <a:r>
              <a:rPr dirty="0" sz="1600" spc="-15">
                <a:latin typeface="Times New Roman"/>
                <a:cs typeface="Times New Roman"/>
              </a:rPr>
              <a:t>задачи аппаратного </a:t>
            </a:r>
            <a:r>
              <a:rPr dirty="0" sz="1600" spc="-5">
                <a:latin typeface="Times New Roman"/>
                <a:cs typeface="Times New Roman"/>
              </a:rPr>
              <a:t>обеспечения защиты </a:t>
            </a:r>
            <a:r>
              <a:rPr dirty="0" sz="1600" spc="-10">
                <a:latin typeface="Times New Roman"/>
                <a:cs typeface="Times New Roman"/>
              </a:rPr>
              <a:t>информации: </a:t>
            </a:r>
            <a:r>
              <a:rPr dirty="0" sz="1600" spc="-5">
                <a:latin typeface="Times New Roman"/>
                <a:cs typeface="Times New Roman"/>
              </a:rPr>
              <a:t>управление </a:t>
            </a:r>
            <a:r>
              <a:rPr dirty="0" sz="1600" spc="-10">
                <a:latin typeface="Times New Roman"/>
                <a:cs typeface="Times New Roman"/>
              </a:rPr>
              <a:t>оперативной </a:t>
            </a:r>
            <a:r>
              <a:rPr dirty="0" sz="1600" spc="-5">
                <a:latin typeface="Times New Roman"/>
                <a:cs typeface="Times New Roman"/>
              </a:rPr>
              <a:t>памятью,  планирование </a:t>
            </a:r>
            <a:r>
              <a:rPr dirty="0" sz="1600" spc="-15">
                <a:latin typeface="Times New Roman"/>
                <a:cs typeface="Times New Roman"/>
              </a:rPr>
              <a:t>задач, </a:t>
            </a:r>
            <a:r>
              <a:rPr dirty="0" sz="1600" spc="-5">
                <a:latin typeface="Times New Roman"/>
                <a:cs typeface="Times New Roman"/>
              </a:rPr>
              <a:t>синхронизация параллельных </a:t>
            </a:r>
            <a:r>
              <a:rPr dirty="0" sz="1600" spc="-15">
                <a:latin typeface="Times New Roman"/>
                <a:cs typeface="Times New Roman"/>
              </a:rPr>
              <a:t>задач, </a:t>
            </a:r>
            <a:r>
              <a:rPr dirty="0" sz="1600" spc="-5">
                <a:latin typeface="Times New Roman"/>
                <a:cs typeface="Times New Roman"/>
              </a:rPr>
              <a:t>обеспечение </a:t>
            </a:r>
            <a:r>
              <a:rPr dirty="0" sz="1600" spc="-10">
                <a:latin typeface="Times New Roman"/>
                <a:cs typeface="Times New Roman"/>
              </a:rPr>
              <a:t>корректности совместного  </a:t>
            </a:r>
            <a:r>
              <a:rPr dirty="0" sz="1600">
                <a:latin typeface="Times New Roman"/>
                <a:cs typeface="Times New Roman"/>
              </a:rPr>
              <a:t>доступа к </a:t>
            </a:r>
            <a:r>
              <a:rPr dirty="0" sz="1600" spc="-10">
                <a:latin typeface="Times New Roman"/>
                <a:cs typeface="Times New Roman"/>
              </a:rPr>
              <a:t>объектам, </a:t>
            </a:r>
            <a:r>
              <a:rPr dirty="0" sz="1600" spc="-5">
                <a:latin typeface="Times New Roman"/>
                <a:cs typeface="Times New Roman"/>
              </a:rPr>
              <a:t>предотвращение </a:t>
            </a:r>
            <a:r>
              <a:rPr dirty="0" sz="1600" spc="-15">
                <a:latin typeface="Times New Roman"/>
                <a:cs typeface="Times New Roman"/>
              </a:rPr>
              <a:t>тупиковых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ситуаций.</a:t>
            </a:r>
            <a:endParaRPr sz="1600">
              <a:latin typeface="Times New Roman"/>
              <a:cs typeface="Times New Roman"/>
            </a:endParaRPr>
          </a:p>
          <a:p>
            <a:pPr algn="just" marL="469900" marR="8890" indent="-228600">
              <a:lnSpc>
                <a:spcPct val="143800"/>
              </a:lnSpc>
              <a:buFont typeface="Arial"/>
              <a:buChar char="•"/>
              <a:tabLst>
                <a:tab pos="469900" algn="l"/>
              </a:tabLst>
            </a:pPr>
            <a:r>
              <a:rPr dirty="0" sz="1600" spc="-10">
                <a:latin typeface="Times New Roman"/>
                <a:cs typeface="Times New Roman"/>
              </a:rPr>
              <a:t>Аппаратная </a:t>
            </a:r>
            <a:r>
              <a:rPr dirty="0" sz="1600">
                <a:latin typeface="Times New Roman"/>
                <a:cs typeface="Times New Roman"/>
              </a:rPr>
              <a:t>защита в процессорах с </a:t>
            </a:r>
            <a:r>
              <a:rPr dirty="0" sz="1600" spc="-10">
                <a:latin typeface="Times New Roman"/>
                <a:cs typeface="Times New Roman"/>
              </a:rPr>
              <a:t>архитектурами </a:t>
            </a:r>
            <a:r>
              <a:rPr dirty="0" sz="1600">
                <a:latin typeface="Times New Roman"/>
                <a:cs typeface="Times New Roman"/>
              </a:rPr>
              <a:t>х86 и </a:t>
            </a:r>
            <a:r>
              <a:rPr dirty="0" sz="1600" spc="-5">
                <a:latin typeface="Times New Roman"/>
                <a:cs typeface="Times New Roman"/>
              </a:rPr>
              <a:t>x86-64: </a:t>
            </a:r>
            <a:r>
              <a:rPr dirty="0" sz="1600">
                <a:latin typeface="Times New Roman"/>
                <a:cs typeface="Times New Roman"/>
              </a:rPr>
              <a:t>адресация </a:t>
            </a:r>
            <a:r>
              <a:rPr dirty="0" sz="1600" spc="-10">
                <a:latin typeface="Times New Roman"/>
                <a:cs typeface="Times New Roman"/>
              </a:rPr>
              <a:t>оперативной </a:t>
            </a:r>
            <a:r>
              <a:rPr dirty="0" sz="1600" spc="-5">
                <a:latin typeface="Times New Roman"/>
                <a:cs typeface="Times New Roman"/>
              </a:rPr>
              <a:t>памяти,  уровни привилегированности, </a:t>
            </a:r>
            <a:r>
              <a:rPr dirty="0" sz="1600">
                <a:latin typeface="Times New Roman"/>
                <a:cs typeface="Times New Roman"/>
              </a:rPr>
              <a:t>защита </a:t>
            </a:r>
            <a:r>
              <a:rPr dirty="0" sz="1600" spc="-10">
                <a:latin typeface="Times New Roman"/>
                <a:cs typeface="Times New Roman"/>
              </a:rPr>
              <a:t>сегментов оперативной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памяти.</a:t>
            </a:r>
            <a:endParaRPr sz="1600">
              <a:latin typeface="Times New Roman"/>
              <a:cs typeface="Times New Roman"/>
            </a:endParaRPr>
          </a:p>
          <a:p>
            <a:pPr algn="just" marL="469900" marR="8255" indent="-228600">
              <a:lnSpc>
                <a:spcPct val="143800"/>
              </a:lnSpc>
              <a:buFont typeface="Arial"/>
              <a:buChar char="•"/>
              <a:tabLst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Расширения </a:t>
            </a:r>
            <a:r>
              <a:rPr dirty="0" sz="1600" spc="-25">
                <a:latin typeface="Times New Roman"/>
                <a:cs typeface="Times New Roman"/>
              </a:rPr>
              <a:t>команд </a:t>
            </a:r>
            <a:r>
              <a:rPr dirty="0" sz="1600">
                <a:latin typeface="Times New Roman"/>
                <a:cs typeface="Times New Roman"/>
              </a:rPr>
              <a:t>процессоров </a:t>
            </a:r>
            <a:r>
              <a:rPr dirty="0" sz="1600" spc="-5">
                <a:latin typeface="Times New Roman"/>
                <a:cs typeface="Times New Roman"/>
              </a:rPr>
              <a:t>AES-NI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NX-Bit (ND-Bit). </a:t>
            </a:r>
            <a:r>
              <a:rPr dirty="0" sz="1600" spc="-30">
                <a:latin typeface="Times New Roman"/>
                <a:cs typeface="Times New Roman"/>
              </a:rPr>
              <a:t>Модуль </a:t>
            </a:r>
            <a:r>
              <a:rPr dirty="0" sz="1600" spc="-5">
                <a:latin typeface="Times New Roman"/>
                <a:cs typeface="Times New Roman"/>
              </a:rPr>
              <a:t>доверенной </a:t>
            </a:r>
            <a:r>
              <a:rPr dirty="0" sz="1600" spc="-10">
                <a:latin typeface="Times New Roman"/>
                <a:cs typeface="Times New Roman"/>
              </a:rPr>
              <a:t>платформы </a:t>
            </a:r>
            <a:r>
              <a:rPr dirty="0" sz="1600" spc="-15">
                <a:latin typeface="Times New Roman"/>
                <a:cs typeface="Times New Roman"/>
              </a:rPr>
              <a:t>Trusted  </a:t>
            </a:r>
            <a:r>
              <a:rPr dirty="0" sz="1600" spc="-5">
                <a:latin typeface="Times New Roman"/>
                <a:cs typeface="Times New Roman"/>
              </a:rPr>
              <a:t>Platform Module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(TPM).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713751"/>
            <a:ext cx="34264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Безопасность операционных</a:t>
            </a:r>
            <a:r>
              <a:rPr dirty="0" sz="1400" spc="1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систем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24340" y="713751"/>
            <a:ext cx="6438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26 из</a:t>
            </a:r>
            <a:r>
              <a:rPr dirty="0" sz="1400" spc="-9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50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659" y="1021092"/>
            <a:ext cx="9269730" cy="5633720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1699260">
              <a:lnSpc>
                <a:spcPct val="100000"/>
              </a:lnSpc>
              <a:spcBef>
                <a:spcPts val="940"/>
              </a:spcBef>
            </a:pPr>
            <a:r>
              <a:rPr dirty="0" sz="1600" spc="-5" b="1">
                <a:latin typeface="Times New Roman"/>
                <a:cs typeface="Times New Roman"/>
              </a:rPr>
              <a:t>Классификация угроз безопасности </a:t>
            </a:r>
            <a:r>
              <a:rPr dirty="0" sz="1600" b="1">
                <a:latin typeface="Times New Roman"/>
                <a:cs typeface="Times New Roman"/>
              </a:rPr>
              <a:t>ОС, </a:t>
            </a:r>
            <a:r>
              <a:rPr dirty="0" sz="1600" spc="-5" b="1">
                <a:latin typeface="Times New Roman"/>
                <a:cs typeface="Times New Roman"/>
              </a:rPr>
              <a:t>типичные атаки на</a:t>
            </a:r>
            <a:r>
              <a:rPr dirty="0" sz="1600" spc="5" b="1">
                <a:latin typeface="Times New Roman"/>
                <a:cs typeface="Times New Roman"/>
              </a:rPr>
              <a:t> ОС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600" spc="-5">
                <a:latin typeface="Times New Roman"/>
                <a:cs typeface="Times New Roman"/>
              </a:rPr>
              <a:t>Классификация </a:t>
            </a:r>
            <a:r>
              <a:rPr dirty="0" sz="1600">
                <a:latin typeface="Times New Roman"/>
                <a:cs typeface="Times New Roman"/>
              </a:rPr>
              <a:t>угроз по</a:t>
            </a:r>
            <a:r>
              <a:rPr dirty="0" sz="1600" spc="-5">
                <a:latin typeface="Times New Roman"/>
                <a:cs typeface="Times New Roman"/>
              </a:rPr>
              <a:t> цели:</a:t>
            </a:r>
            <a:endParaRPr sz="1600">
              <a:latin typeface="Times New Roman"/>
              <a:cs typeface="Times New Roman"/>
            </a:endParaRPr>
          </a:p>
          <a:p>
            <a:pPr marL="674370" indent="-22860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673735" algn="l"/>
                <a:tab pos="674370" algn="l"/>
              </a:tabLst>
            </a:pPr>
            <a:r>
              <a:rPr dirty="0" sz="1600">
                <a:latin typeface="Times New Roman"/>
                <a:cs typeface="Times New Roman"/>
              </a:rPr>
              <a:t>несанкционированное </a:t>
            </a:r>
            <a:r>
              <a:rPr dirty="0" sz="1600" spc="-5">
                <a:latin typeface="Times New Roman"/>
                <a:cs typeface="Times New Roman"/>
              </a:rPr>
              <a:t>чтение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информации;</a:t>
            </a:r>
            <a:endParaRPr sz="1600">
              <a:latin typeface="Times New Roman"/>
              <a:cs typeface="Times New Roman"/>
            </a:endParaRPr>
          </a:p>
          <a:p>
            <a:pPr marL="674370" indent="-22860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673735" algn="l"/>
                <a:tab pos="674370" algn="l"/>
              </a:tabLst>
            </a:pPr>
            <a:r>
              <a:rPr dirty="0" sz="1600">
                <a:latin typeface="Times New Roman"/>
                <a:cs typeface="Times New Roman"/>
              </a:rPr>
              <a:t>несанкционированное </a:t>
            </a:r>
            <a:r>
              <a:rPr dirty="0" sz="1600" spc="-10">
                <a:latin typeface="Times New Roman"/>
                <a:cs typeface="Times New Roman"/>
              </a:rPr>
              <a:t>изменение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информации;</a:t>
            </a:r>
            <a:endParaRPr sz="1600">
              <a:latin typeface="Times New Roman"/>
              <a:cs typeface="Times New Roman"/>
            </a:endParaRPr>
          </a:p>
          <a:p>
            <a:pPr marL="674370" indent="-22860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673735" algn="l"/>
                <a:tab pos="674370" algn="l"/>
              </a:tabLst>
            </a:pPr>
            <a:r>
              <a:rPr dirty="0" sz="1600">
                <a:latin typeface="Times New Roman"/>
                <a:cs typeface="Times New Roman"/>
              </a:rPr>
              <a:t>несанкционированное </a:t>
            </a:r>
            <a:r>
              <a:rPr dirty="0" sz="1600" spc="-10">
                <a:latin typeface="Times New Roman"/>
                <a:cs typeface="Times New Roman"/>
              </a:rPr>
              <a:t>уничтожение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информации;</a:t>
            </a:r>
            <a:endParaRPr sz="1600">
              <a:latin typeface="Times New Roman"/>
              <a:cs typeface="Times New Roman"/>
            </a:endParaRPr>
          </a:p>
          <a:p>
            <a:pPr marL="674370" indent="-22860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673735" algn="l"/>
                <a:tab pos="674370" algn="l"/>
              </a:tabLst>
            </a:pPr>
            <a:r>
              <a:rPr dirty="0" sz="1600" spc="-5">
                <a:latin typeface="Times New Roman"/>
                <a:cs typeface="Times New Roman"/>
              </a:rPr>
              <a:t>полное или </a:t>
            </a:r>
            <a:r>
              <a:rPr dirty="0" sz="1600">
                <a:latin typeface="Times New Roman"/>
                <a:cs typeface="Times New Roman"/>
              </a:rPr>
              <a:t>частичное </a:t>
            </a:r>
            <a:r>
              <a:rPr dirty="0" sz="1600" spc="-5">
                <a:latin typeface="Times New Roman"/>
                <a:cs typeface="Times New Roman"/>
              </a:rPr>
              <a:t>разрушение операционной системы.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2350">
              <a:latin typeface="Times New Roman"/>
              <a:cs typeface="Times New Roman"/>
            </a:endParaRPr>
          </a:p>
          <a:p>
            <a:pPr algn="just" marL="12700" marR="5080">
              <a:lnSpc>
                <a:spcPct val="143800"/>
              </a:lnSpc>
            </a:pPr>
            <a:r>
              <a:rPr dirty="0" sz="1600" spc="-20">
                <a:latin typeface="Times New Roman"/>
                <a:cs typeface="Times New Roman"/>
              </a:rPr>
              <a:t>Под </a:t>
            </a:r>
            <a:r>
              <a:rPr dirty="0" sz="1600" spc="-5">
                <a:latin typeface="Times New Roman"/>
                <a:cs typeface="Times New Roman"/>
              </a:rPr>
              <a:t>разрушением операционной системы </a:t>
            </a:r>
            <a:r>
              <a:rPr dirty="0" sz="1600">
                <a:latin typeface="Times New Roman"/>
                <a:cs typeface="Times New Roman"/>
              </a:rPr>
              <a:t>(ОС) </a:t>
            </a:r>
            <a:r>
              <a:rPr dirty="0" sz="1600" spc="-5">
                <a:latin typeface="Times New Roman"/>
                <a:cs typeface="Times New Roman"/>
              </a:rPr>
              <a:t>понимается целый </a:t>
            </a:r>
            <a:r>
              <a:rPr dirty="0" sz="1600" spc="-25">
                <a:latin typeface="Times New Roman"/>
                <a:cs typeface="Times New Roman"/>
              </a:rPr>
              <a:t>комплекс </a:t>
            </a:r>
            <a:r>
              <a:rPr dirty="0" sz="1600" spc="-5">
                <a:latin typeface="Times New Roman"/>
                <a:cs typeface="Times New Roman"/>
              </a:rPr>
              <a:t>разрушающих </a:t>
            </a:r>
            <a:r>
              <a:rPr dirty="0" sz="1600" spc="-10">
                <a:latin typeface="Times New Roman"/>
                <a:cs typeface="Times New Roman"/>
              </a:rPr>
              <a:t>воздействий </a:t>
            </a:r>
            <a:r>
              <a:rPr dirty="0" sz="1600" spc="-15">
                <a:latin typeface="Times New Roman"/>
                <a:cs typeface="Times New Roman"/>
              </a:rPr>
              <a:t>от  кратковременного вывода </a:t>
            </a:r>
            <a:r>
              <a:rPr dirty="0" sz="1600" spc="-5">
                <a:latin typeface="Times New Roman"/>
                <a:cs typeface="Times New Roman"/>
              </a:rPr>
              <a:t>из </a:t>
            </a:r>
            <a:r>
              <a:rPr dirty="0" sz="1600" spc="-10">
                <a:latin typeface="Times New Roman"/>
                <a:cs typeface="Times New Roman"/>
              </a:rPr>
              <a:t>строя отдельных </a:t>
            </a:r>
            <a:r>
              <a:rPr dirty="0" sz="1600" spc="-5">
                <a:latin typeface="Times New Roman"/>
                <a:cs typeface="Times New Roman"/>
              </a:rPr>
              <a:t>программных </a:t>
            </a:r>
            <a:r>
              <a:rPr dirty="0" sz="1600" spc="-20">
                <a:latin typeface="Times New Roman"/>
                <a:cs typeface="Times New Roman"/>
              </a:rPr>
              <a:t>модулей </a:t>
            </a:r>
            <a:r>
              <a:rPr dirty="0" sz="1600" spc="-5">
                <a:latin typeface="Times New Roman"/>
                <a:cs typeface="Times New Roman"/>
              </a:rPr>
              <a:t>системы до </a:t>
            </a:r>
            <a:r>
              <a:rPr dirty="0" sz="1600" spc="-10">
                <a:latin typeface="Times New Roman"/>
                <a:cs typeface="Times New Roman"/>
              </a:rPr>
              <a:t>физического </a:t>
            </a:r>
            <a:r>
              <a:rPr dirty="0" sz="1600" spc="-5">
                <a:latin typeface="Times New Roman"/>
                <a:cs typeface="Times New Roman"/>
              </a:rPr>
              <a:t>стирания  системных файлов </a:t>
            </a:r>
            <a:r>
              <a:rPr dirty="0" sz="1600">
                <a:latin typeface="Times New Roman"/>
                <a:cs typeface="Times New Roman"/>
              </a:rPr>
              <a:t>с </a:t>
            </a:r>
            <a:r>
              <a:rPr dirty="0" sz="1600" spc="-15">
                <a:latin typeface="Times New Roman"/>
                <a:cs typeface="Times New Roman"/>
              </a:rPr>
              <a:t>дисков.</a:t>
            </a:r>
            <a:endParaRPr sz="16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840"/>
              </a:spcBef>
            </a:pPr>
            <a:r>
              <a:rPr dirty="0" sz="1600" spc="-5">
                <a:latin typeface="Times New Roman"/>
                <a:cs typeface="Times New Roman"/>
              </a:rPr>
              <a:t>Классификация </a:t>
            </a:r>
            <a:r>
              <a:rPr dirty="0" sz="1600">
                <a:latin typeface="Times New Roman"/>
                <a:cs typeface="Times New Roman"/>
              </a:rPr>
              <a:t>угроз по </a:t>
            </a:r>
            <a:r>
              <a:rPr dirty="0" sz="1600" spc="-5">
                <a:latin typeface="Times New Roman"/>
                <a:cs typeface="Times New Roman"/>
              </a:rPr>
              <a:t>принципу </a:t>
            </a:r>
            <a:r>
              <a:rPr dirty="0" sz="1600" spc="-10">
                <a:latin typeface="Times New Roman"/>
                <a:cs typeface="Times New Roman"/>
              </a:rPr>
              <a:t>воздействия </a:t>
            </a:r>
            <a:r>
              <a:rPr dirty="0" sz="1600">
                <a:latin typeface="Times New Roman"/>
                <a:cs typeface="Times New Roman"/>
              </a:rPr>
              <a:t>на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ОС:</a:t>
            </a:r>
            <a:endParaRPr sz="1600">
              <a:latin typeface="Times New Roman"/>
              <a:cs typeface="Times New Roman"/>
            </a:endParaRPr>
          </a:p>
          <a:p>
            <a:pPr marL="674370" marR="6985" indent="-228600">
              <a:lnSpc>
                <a:spcPct val="143800"/>
              </a:lnSpc>
              <a:buFont typeface="Arial"/>
              <a:buChar char="•"/>
              <a:tabLst>
                <a:tab pos="673735" algn="l"/>
                <a:tab pos="674370" algn="l"/>
                <a:tab pos="2312670" algn="l"/>
                <a:tab pos="3583940" algn="l"/>
                <a:tab pos="4635500" algn="l"/>
                <a:tab pos="5916930" algn="l"/>
                <a:tab pos="7376159" algn="l"/>
                <a:tab pos="8696960" algn="l"/>
              </a:tabLst>
            </a:pPr>
            <a:r>
              <a:rPr dirty="0" sz="1600">
                <a:latin typeface="Times New Roman"/>
                <a:cs typeface="Times New Roman"/>
              </a:rPr>
              <a:t>и</a:t>
            </a:r>
            <a:r>
              <a:rPr dirty="0" sz="1600" spc="-5">
                <a:latin typeface="Times New Roman"/>
                <a:cs typeface="Times New Roman"/>
              </a:rPr>
              <a:t>с</a:t>
            </a:r>
            <a:r>
              <a:rPr dirty="0" sz="1600">
                <a:latin typeface="Times New Roman"/>
                <a:cs typeface="Times New Roman"/>
              </a:rPr>
              <a:t>п</a:t>
            </a:r>
            <a:r>
              <a:rPr dirty="0" sz="1600" spc="-35">
                <a:latin typeface="Times New Roman"/>
                <a:cs typeface="Times New Roman"/>
              </a:rPr>
              <a:t>о</a:t>
            </a:r>
            <a:r>
              <a:rPr dirty="0" sz="1600">
                <a:latin typeface="Times New Roman"/>
                <a:cs typeface="Times New Roman"/>
              </a:rPr>
              <a:t>ль</a:t>
            </a:r>
            <a:r>
              <a:rPr dirty="0" sz="1600" spc="-15">
                <a:latin typeface="Times New Roman"/>
                <a:cs typeface="Times New Roman"/>
              </a:rPr>
              <a:t>з</a:t>
            </a:r>
            <a:r>
              <a:rPr dirty="0" sz="1600" spc="5">
                <a:latin typeface="Times New Roman"/>
                <a:cs typeface="Times New Roman"/>
              </a:rPr>
              <a:t>о</a:t>
            </a:r>
            <a:r>
              <a:rPr dirty="0" sz="1600" spc="-30">
                <a:latin typeface="Times New Roman"/>
                <a:cs typeface="Times New Roman"/>
              </a:rPr>
              <a:t>в</a:t>
            </a:r>
            <a:r>
              <a:rPr dirty="0" sz="1600" spc="-5">
                <a:latin typeface="Times New Roman"/>
                <a:cs typeface="Times New Roman"/>
              </a:rPr>
              <a:t>а</a:t>
            </a:r>
            <a:r>
              <a:rPr dirty="0" sz="1600" spc="-10">
                <a:latin typeface="Times New Roman"/>
                <a:cs typeface="Times New Roman"/>
              </a:rPr>
              <a:t>н</a:t>
            </a:r>
            <a:r>
              <a:rPr dirty="0" sz="1600">
                <a:latin typeface="Times New Roman"/>
                <a:cs typeface="Times New Roman"/>
              </a:rPr>
              <a:t>ие	и</a:t>
            </a:r>
            <a:r>
              <a:rPr dirty="0" sz="1600" spc="-15">
                <a:latin typeface="Times New Roman"/>
                <a:cs typeface="Times New Roman"/>
              </a:rPr>
              <a:t>з</a:t>
            </a:r>
            <a:r>
              <a:rPr dirty="0" sz="1600" spc="-10">
                <a:latin typeface="Times New Roman"/>
                <a:cs typeface="Times New Roman"/>
              </a:rPr>
              <a:t>в</a:t>
            </a:r>
            <a:r>
              <a:rPr dirty="0" sz="1600" spc="35">
                <a:latin typeface="Times New Roman"/>
                <a:cs typeface="Times New Roman"/>
              </a:rPr>
              <a:t>е</a:t>
            </a:r>
            <a:r>
              <a:rPr dirty="0" sz="1600" spc="-5">
                <a:latin typeface="Times New Roman"/>
                <a:cs typeface="Times New Roman"/>
              </a:rPr>
              <a:t>ст</a:t>
            </a:r>
            <a:r>
              <a:rPr dirty="0" sz="1600" spc="-10">
                <a:latin typeface="Times New Roman"/>
                <a:cs typeface="Times New Roman"/>
              </a:rPr>
              <a:t>н</a:t>
            </a:r>
            <a:r>
              <a:rPr dirty="0" sz="1600">
                <a:latin typeface="Times New Roman"/>
                <a:cs typeface="Times New Roman"/>
              </a:rPr>
              <a:t>ых	</a:t>
            </a:r>
            <a:r>
              <a:rPr dirty="0" sz="1600" spc="-30">
                <a:latin typeface="Times New Roman"/>
                <a:cs typeface="Times New Roman"/>
              </a:rPr>
              <a:t>к</a:t>
            </a:r>
            <a:r>
              <a:rPr dirty="0" sz="1600" spc="-5">
                <a:latin typeface="Times New Roman"/>
                <a:cs typeface="Times New Roman"/>
              </a:rPr>
              <a:t>а</a:t>
            </a:r>
            <a:r>
              <a:rPr dirty="0" sz="1600">
                <a:latin typeface="Times New Roman"/>
                <a:cs typeface="Times New Roman"/>
              </a:rPr>
              <a:t>н</a:t>
            </a:r>
            <a:r>
              <a:rPr dirty="0" sz="1600" spc="5">
                <a:latin typeface="Times New Roman"/>
                <a:cs typeface="Times New Roman"/>
              </a:rPr>
              <a:t>а</a:t>
            </a:r>
            <a:r>
              <a:rPr dirty="0" sz="1600">
                <a:latin typeface="Times New Roman"/>
                <a:cs typeface="Times New Roman"/>
              </a:rPr>
              <a:t>лов	п</a:t>
            </a:r>
            <a:r>
              <a:rPr dirty="0" sz="1600" spc="-25">
                <a:latin typeface="Times New Roman"/>
                <a:cs typeface="Times New Roman"/>
              </a:rPr>
              <a:t>о</a:t>
            </a:r>
            <a:r>
              <a:rPr dirty="0" sz="1600">
                <a:latin typeface="Times New Roman"/>
                <a:cs typeface="Times New Roman"/>
              </a:rPr>
              <a:t>лу</a:t>
            </a:r>
            <a:r>
              <a:rPr dirty="0" sz="1600" spc="-5">
                <a:latin typeface="Times New Roman"/>
                <a:cs typeface="Times New Roman"/>
              </a:rPr>
              <a:t>че</a:t>
            </a:r>
            <a:r>
              <a:rPr dirty="0" sz="1600" spc="-10">
                <a:latin typeface="Times New Roman"/>
                <a:cs typeface="Times New Roman"/>
              </a:rPr>
              <a:t>н</a:t>
            </a:r>
            <a:r>
              <a:rPr dirty="0" sz="1600">
                <a:latin typeface="Times New Roman"/>
                <a:cs typeface="Times New Roman"/>
              </a:rPr>
              <a:t>ия	</a:t>
            </a:r>
            <a:r>
              <a:rPr dirty="0" sz="1600" spc="-10">
                <a:latin typeface="Times New Roman"/>
                <a:cs typeface="Times New Roman"/>
              </a:rPr>
              <a:t>и</a:t>
            </a:r>
            <a:r>
              <a:rPr dirty="0" sz="1600">
                <a:latin typeface="Times New Roman"/>
                <a:cs typeface="Times New Roman"/>
              </a:rPr>
              <a:t>нф</a:t>
            </a:r>
            <a:r>
              <a:rPr dirty="0" sz="1600" spc="-10">
                <a:latin typeface="Times New Roman"/>
                <a:cs typeface="Times New Roman"/>
              </a:rPr>
              <a:t>о</a:t>
            </a:r>
            <a:r>
              <a:rPr dirty="0" sz="1600" spc="-25">
                <a:latin typeface="Times New Roman"/>
                <a:cs typeface="Times New Roman"/>
              </a:rPr>
              <a:t>р</a:t>
            </a:r>
            <a:r>
              <a:rPr dirty="0" sz="1600" spc="-15">
                <a:latin typeface="Times New Roman"/>
                <a:cs typeface="Times New Roman"/>
              </a:rPr>
              <a:t>м</a:t>
            </a:r>
            <a:r>
              <a:rPr dirty="0" sz="1600" spc="-5">
                <a:latin typeface="Times New Roman"/>
                <a:cs typeface="Times New Roman"/>
              </a:rPr>
              <a:t>а</a:t>
            </a:r>
            <a:r>
              <a:rPr dirty="0" sz="1600">
                <a:latin typeface="Times New Roman"/>
                <a:cs typeface="Times New Roman"/>
              </a:rPr>
              <a:t>ц</a:t>
            </a:r>
            <a:r>
              <a:rPr dirty="0" sz="1600" spc="-10">
                <a:latin typeface="Times New Roman"/>
                <a:cs typeface="Times New Roman"/>
              </a:rPr>
              <a:t>и</a:t>
            </a:r>
            <a:r>
              <a:rPr dirty="0" sz="1600">
                <a:latin typeface="Times New Roman"/>
                <a:cs typeface="Times New Roman"/>
              </a:rPr>
              <a:t>и	</a:t>
            </a:r>
            <a:r>
              <a:rPr dirty="0" sz="1600" spc="-5">
                <a:latin typeface="Times New Roman"/>
                <a:cs typeface="Times New Roman"/>
              </a:rPr>
              <a:t>(</a:t>
            </a:r>
            <a:r>
              <a:rPr dirty="0" sz="1600">
                <a:latin typeface="Times New Roman"/>
                <a:cs typeface="Times New Roman"/>
              </a:rPr>
              <a:t>н</a:t>
            </a:r>
            <a:r>
              <a:rPr dirty="0" sz="1600" spc="-35">
                <a:latin typeface="Times New Roman"/>
                <a:cs typeface="Times New Roman"/>
              </a:rPr>
              <a:t>а</a:t>
            </a:r>
            <a:r>
              <a:rPr dirty="0" sz="1600">
                <a:latin typeface="Times New Roman"/>
                <a:cs typeface="Times New Roman"/>
              </a:rPr>
              <a:t>при</a:t>
            </a:r>
            <a:r>
              <a:rPr dirty="0" sz="1600" spc="-5">
                <a:latin typeface="Times New Roman"/>
                <a:cs typeface="Times New Roman"/>
              </a:rPr>
              <a:t>мер</a:t>
            </a:r>
            <a:r>
              <a:rPr dirty="0" sz="1600">
                <a:latin typeface="Times New Roman"/>
                <a:cs typeface="Times New Roman"/>
              </a:rPr>
              <a:t>,	</a:t>
            </a:r>
            <a:r>
              <a:rPr dirty="0" sz="1600" spc="-10">
                <a:latin typeface="Times New Roman"/>
                <a:cs typeface="Times New Roman"/>
              </a:rPr>
              <a:t>у</a:t>
            </a:r>
            <a:r>
              <a:rPr dirty="0" sz="1600">
                <a:latin typeface="Times New Roman"/>
                <a:cs typeface="Times New Roman"/>
              </a:rPr>
              <a:t>гро</a:t>
            </a:r>
            <a:r>
              <a:rPr dirty="0" sz="1600" spc="-5">
                <a:latin typeface="Times New Roman"/>
                <a:cs typeface="Times New Roman"/>
              </a:rPr>
              <a:t>з</a:t>
            </a:r>
            <a:r>
              <a:rPr dirty="0" sz="1600">
                <a:latin typeface="Times New Roman"/>
                <a:cs typeface="Times New Roman"/>
              </a:rPr>
              <a:t>а  </a:t>
            </a:r>
            <a:r>
              <a:rPr dirty="0" sz="1600" spc="-5">
                <a:latin typeface="Times New Roman"/>
                <a:cs typeface="Times New Roman"/>
              </a:rPr>
              <a:t>несанкционированного чтения файла, </a:t>
            </a:r>
            <a:r>
              <a:rPr dirty="0" sz="1600">
                <a:latin typeface="Times New Roman"/>
                <a:cs typeface="Times New Roman"/>
              </a:rPr>
              <a:t>доступ к </a:t>
            </a:r>
            <a:r>
              <a:rPr dirty="0" sz="1600" spc="-25">
                <a:latin typeface="Times New Roman"/>
                <a:cs typeface="Times New Roman"/>
              </a:rPr>
              <a:t>которому </a:t>
            </a:r>
            <a:r>
              <a:rPr dirty="0" sz="1600" spc="-5">
                <a:latin typeface="Times New Roman"/>
                <a:cs typeface="Times New Roman"/>
              </a:rPr>
              <a:t>определен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некорректно);</a:t>
            </a:r>
            <a:endParaRPr sz="1600">
              <a:latin typeface="Times New Roman"/>
              <a:cs typeface="Times New Roman"/>
            </a:endParaRPr>
          </a:p>
          <a:p>
            <a:pPr marL="674370" marR="8255" indent="-228600">
              <a:lnSpc>
                <a:spcPct val="143800"/>
              </a:lnSpc>
              <a:buFont typeface="Arial"/>
              <a:buChar char="•"/>
              <a:tabLst>
                <a:tab pos="673735" algn="l"/>
                <a:tab pos="674370" algn="l"/>
                <a:tab pos="2099310" algn="l"/>
                <a:tab pos="3006725" algn="l"/>
                <a:tab pos="3844925" algn="l"/>
                <a:tab pos="4912995" algn="l"/>
                <a:tab pos="6158865" algn="l"/>
                <a:tab pos="7266305" algn="l"/>
                <a:tab pos="7978140" algn="l"/>
              </a:tabLst>
            </a:pPr>
            <a:r>
              <a:rPr dirty="0" sz="1600">
                <a:latin typeface="Times New Roman"/>
                <a:cs typeface="Times New Roman"/>
              </a:rPr>
              <a:t>и</a:t>
            </a:r>
            <a:r>
              <a:rPr dirty="0" sz="1600" spc="-5">
                <a:latin typeface="Times New Roman"/>
                <a:cs typeface="Times New Roman"/>
              </a:rPr>
              <a:t>с</a:t>
            </a:r>
            <a:r>
              <a:rPr dirty="0" sz="1600">
                <a:latin typeface="Times New Roman"/>
                <a:cs typeface="Times New Roman"/>
              </a:rPr>
              <a:t>п</a:t>
            </a:r>
            <a:r>
              <a:rPr dirty="0" sz="1600" spc="-35">
                <a:latin typeface="Times New Roman"/>
                <a:cs typeface="Times New Roman"/>
              </a:rPr>
              <a:t>о</a:t>
            </a:r>
            <a:r>
              <a:rPr dirty="0" sz="1600">
                <a:latin typeface="Times New Roman"/>
                <a:cs typeface="Times New Roman"/>
              </a:rPr>
              <a:t>ль</a:t>
            </a:r>
            <a:r>
              <a:rPr dirty="0" sz="1600" spc="-15">
                <a:latin typeface="Times New Roman"/>
                <a:cs typeface="Times New Roman"/>
              </a:rPr>
              <a:t>з</a:t>
            </a:r>
            <a:r>
              <a:rPr dirty="0" sz="1600" spc="5">
                <a:latin typeface="Times New Roman"/>
                <a:cs typeface="Times New Roman"/>
              </a:rPr>
              <a:t>о</a:t>
            </a:r>
            <a:r>
              <a:rPr dirty="0" sz="1600" spc="-30">
                <a:latin typeface="Times New Roman"/>
                <a:cs typeface="Times New Roman"/>
              </a:rPr>
              <a:t>в</a:t>
            </a:r>
            <a:r>
              <a:rPr dirty="0" sz="1600" spc="-5">
                <a:latin typeface="Times New Roman"/>
                <a:cs typeface="Times New Roman"/>
              </a:rPr>
              <a:t>а</a:t>
            </a:r>
            <a:r>
              <a:rPr dirty="0" sz="1600" spc="-10">
                <a:latin typeface="Times New Roman"/>
                <a:cs typeface="Times New Roman"/>
              </a:rPr>
              <a:t>н</a:t>
            </a:r>
            <a:r>
              <a:rPr dirty="0" sz="1600">
                <a:latin typeface="Times New Roman"/>
                <a:cs typeface="Times New Roman"/>
              </a:rPr>
              <a:t>ие	</a:t>
            </a:r>
            <a:r>
              <a:rPr dirty="0" sz="1600" spc="-5">
                <a:latin typeface="Times New Roman"/>
                <a:cs typeface="Times New Roman"/>
              </a:rPr>
              <a:t>с</a:t>
            </a:r>
            <a:r>
              <a:rPr dirty="0" sz="1600">
                <a:latin typeface="Times New Roman"/>
                <a:cs typeface="Times New Roman"/>
              </a:rPr>
              <a:t>к</a:t>
            </a:r>
            <a:r>
              <a:rPr dirty="0" sz="1600" spc="-10">
                <a:latin typeface="Times New Roman"/>
                <a:cs typeface="Times New Roman"/>
              </a:rPr>
              <a:t>р</a:t>
            </a:r>
            <a:r>
              <a:rPr dirty="0" sz="1600">
                <a:latin typeface="Times New Roman"/>
                <a:cs typeface="Times New Roman"/>
              </a:rPr>
              <a:t>ытых	</a:t>
            </a:r>
            <a:r>
              <a:rPr dirty="0" sz="1600" spc="-30">
                <a:latin typeface="Times New Roman"/>
                <a:cs typeface="Times New Roman"/>
              </a:rPr>
              <a:t>к</a:t>
            </a:r>
            <a:r>
              <a:rPr dirty="0" sz="1600" spc="-5">
                <a:latin typeface="Times New Roman"/>
                <a:cs typeface="Times New Roman"/>
              </a:rPr>
              <a:t>а</a:t>
            </a:r>
            <a:r>
              <a:rPr dirty="0" sz="1600">
                <a:latin typeface="Times New Roman"/>
                <a:cs typeface="Times New Roman"/>
              </a:rPr>
              <a:t>н</a:t>
            </a:r>
            <a:r>
              <a:rPr dirty="0" sz="1600" spc="5">
                <a:latin typeface="Times New Roman"/>
                <a:cs typeface="Times New Roman"/>
              </a:rPr>
              <a:t>а</a:t>
            </a:r>
            <a:r>
              <a:rPr dirty="0" sz="1600">
                <a:latin typeface="Times New Roman"/>
                <a:cs typeface="Times New Roman"/>
              </a:rPr>
              <a:t>лов	п</a:t>
            </a:r>
            <a:r>
              <a:rPr dirty="0" sz="1600" spc="-25">
                <a:latin typeface="Times New Roman"/>
                <a:cs typeface="Times New Roman"/>
              </a:rPr>
              <a:t>о</a:t>
            </a:r>
            <a:r>
              <a:rPr dirty="0" sz="1600">
                <a:latin typeface="Times New Roman"/>
                <a:cs typeface="Times New Roman"/>
              </a:rPr>
              <a:t>лу</a:t>
            </a:r>
            <a:r>
              <a:rPr dirty="0" sz="1600" spc="-5">
                <a:latin typeface="Times New Roman"/>
                <a:cs typeface="Times New Roman"/>
              </a:rPr>
              <a:t>че</a:t>
            </a:r>
            <a:r>
              <a:rPr dirty="0" sz="1600">
                <a:latin typeface="Times New Roman"/>
                <a:cs typeface="Times New Roman"/>
              </a:rPr>
              <a:t>н</a:t>
            </a:r>
            <a:r>
              <a:rPr dirty="0" sz="1600" spc="-10">
                <a:latin typeface="Times New Roman"/>
                <a:cs typeface="Times New Roman"/>
              </a:rPr>
              <a:t>и</a:t>
            </a:r>
            <a:r>
              <a:rPr dirty="0" sz="1600">
                <a:latin typeface="Times New Roman"/>
                <a:cs typeface="Times New Roman"/>
              </a:rPr>
              <a:t>я	</a:t>
            </a:r>
            <a:r>
              <a:rPr dirty="0" sz="1600" spc="-10">
                <a:latin typeface="Times New Roman"/>
                <a:cs typeface="Times New Roman"/>
              </a:rPr>
              <a:t>и</a:t>
            </a:r>
            <a:r>
              <a:rPr dirty="0" sz="1600">
                <a:latin typeface="Times New Roman"/>
                <a:cs typeface="Times New Roman"/>
              </a:rPr>
              <a:t>нф</a:t>
            </a:r>
            <a:r>
              <a:rPr dirty="0" sz="1600" spc="-10">
                <a:latin typeface="Times New Roman"/>
                <a:cs typeface="Times New Roman"/>
              </a:rPr>
              <a:t>о</a:t>
            </a:r>
            <a:r>
              <a:rPr dirty="0" sz="1600" spc="-25">
                <a:latin typeface="Times New Roman"/>
                <a:cs typeface="Times New Roman"/>
              </a:rPr>
              <a:t>р</a:t>
            </a:r>
            <a:r>
              <a:rPr dirty="0" sz="1600" spc="-15">
                <a:latin typeface="Times New Roman"/>
                <a:cs typeface="Times New Roman"/>
              </a:rPr>
              <a:t>м</a:t>
            </a:r>
            <a:r>
              <a:rPr dirty="0" sz="1600" spc="-5">
                <a:latin typeface="Times New Roman"/>
                <a:cs typeface="Times New Roman"/>
              </a:rPr>
              <a:t>а</a:t>
            </a:r>
            <a:r>
              <a:rPr dirty="0" sz="1600">
                <a:latin typeface="Times New Roman"/>
                <a:cs typeface="Times New Roman"/>
              </a:rPr>
              <a:t>ц</a:t>
            </a:r>
            <a:r>
              <a:rPr dirty="0" sz="1600" spc="-10">
                <a:latin typeface="Times New Roman"/>
                <a:cs typeface="Times New Roman"/>
              </a:rPr>
              <a:t>и</a:t>
            </a:r>
            <a:r>
              <a:rPr dirty="0" sz="1600">
                <a:latin typeface="Times New Roman"/>
                <a:cs typeface="Times New Roman"/>
              </a:rPr>
              <a:t>и	</a:t>
            </a:r>
            <a:r>
              <a:rPr dirty="0" sz="1600" spc="-5">
                <a:latin typeface="Times New Roman"/>
                <a:cs typeface="Times New Roman"/>
              </a:rPr>
              <a:t>(</a:t>
            </a:r>
            <a:r>
              <a:rPr dirty="0" sz="1600">
                <a:latin typeface="Times New Roman"/>
                <a:cs typeface="Times New Roman"/>
              </a:rPr>
              <a:t>н</a:t>
            </a:r>
            <a:r>
              <a:rPr dirty="0" sz="1600" spc="-35">
                <a:latin typeface="Times New Roman"/>
                <a:cs typeface="Times New Roman"/>
              </a:rPr>
              <a:t>а</a:t>
            </a:r>
            <a:r>
              <a:rPr dirty="0" sz="1600">
                <a:latin typeface="Times New Roman"/>
                <a:cs typeface="Times New Roman"/>
              </a:rPr>
              <a:t>при</a:t>
            </a:r>
            <a:r>
              <a:rPr dirty="0" sz="1600" spc="-5">
                <a:latin typeface="Times New Roman"/>
                <a:cs typeface="Times New Roman"/>
              </a:rPr>
              <a:t>мер</a:t>
            </a:r>
            <a:r>
              <a:rPr dirty="0" sz="1600">
                <a:latin typeface="Times New Roman"/>
                <a:cs typeface="Times New Roman"/>
              </a:rPr>
              <a:t>,	угро</a:t>
            </a:r>
            <a:r>
              <a:rPr dirty="0" sz="1600" spc="-5">
                <a:latin typeface="Times New Roman"/>
                <a:cs typeface="Times New Roman"/>
              </a:rPr>
              <a:t>з</a:t>
            </a:r>
            <a:r>
              <a:rPr dirty="0" sz="1600">
                <a:latin typeface="Times New Roman"/>
                <a:cs typeface="Times New Roman"/>
              </a:rPr>
              <a:t>а	и</a:t>
            </a:r>
            <a:r>
              <a:rPr dirty="0" sz="1600" spc="-5">
                <a:latin typeface="Times New Roman"/>
                <a:cs typeface="Times New Roman"/>
              </a:rPr>
              <a:t>с</a:t>
            </a:r>
            <a:r>
              <a:rPr dirty="0" sz="1600" spc="-10">
                <a:latin typeface="Times New Roman"/>
                <a:cs typeface="Times New Roman"/>
              </a:rPr>
              <a:t>п</a:t>
            </a:r>
            <a:r>
              <a:rPr dirty="0" sz="1600" spc="-25">
                <a:latin typeface="Times New Roman"/>
                <a:cs typeface="Times New Roman"/>
              </a:rPr>
              <a:t>о</a:t>
            </a:r>
            <a:r>
              <a:rPr dirty="0" sz="1600">
                <a:latin typeface="Times New Roman"/>
                <a:cs typeface="Times New Roman"/>
              </a:rPr>
              <a:t>ль</a:t>
            </a:r>
            <a:r>
              <a:rPr dirty="0" sz="1600" spc="-15">
                <a:latin typeface="Times New Roman"/>
                <a:cs typeface="Times New Roman"/>
              </a:rPr>
              <a:t>з</a:t>
            </a:r>
            <a:r>
              <a:rPr dirty="0" sz="1600">
                <a:latin typeface="Times New Roman"/>
                <a:cs typeface="Times New Roman"/>
              </a:rPr>
              <a:t>о</a:t>
            </a:r>
            <a:r>
              <a:rPr dirty="0" sz="1600" spc="-30">
                <a:latin typeface="Times New Roman"/>
                <a:cs typeface="Times New Roman"/>
              </a:rPr>
              <a:t>в</a:t>
            </a:r>
            <a:r>
              <a:rPr dirty="0" sz="1600" spc="-5">
                <a:latin typeface="Times New Roman"/>
                <a:cs typeface="Times New Roman"/>
              </a:rPr>
              <a:t>а</a:t>
            </a:r>
            <a:r>
              <a:rPr dirty="0" sz="1600">
                <a:latin typeface="Times New Roman"/>
                <a:cs typeface="Times New Roman"/>
              </a:rPr>
              <a:t>ния  </a:t>
            </a:r>
            <a:r>
              <a:rPr dirty="0" sz="1600" spc="-20">
                <a:latin typeface="Times New Roman"/>
                <a:cs typeface="Times New Roman"/>
              </a:rPr>
              <a:t>злоумышленником </a:t>
            </a:r>
            <a:r>
              <a:rPr dirty="0" sz="1600" spc="-10">
                <a:latin typeface="Times New Roman"/>
                <a:cs typeface="Times New Roman"/>
              </a:rPr>
              <a:t>недокументированных возможностей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ОС);</a:t>
            </a:r>
            <a:endParaRPr sz="1600">
              <a:latin typeface="Times New Roman"/>
              <a:cs typeface="Times New Roman"/>
            </a:endParaRPr>
          </a:p>
          <a:p>
            <a:pPr marL="674370" indent="-22860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673735" algn="l"/>
                <a:tab pos="674370" algn="l"/>
              </a:tabLst>
            </a:pPr>
            <a:r>
              <a:rPr dirty="0" sz="1600" spc="-10">
                <a:latin typeface="Times New Roman"/>
                <a:cs typeface="Times New Roman"/>
              </a:rPr>
              <a:t>создание </a:t>
            </a:r>
            <a:r>
              <a:rPr dirty="0" sz="1600" spc="-5">
                <a:latin typeface="Times New Roman"/>
                <a:cs typeface="Times New Roman"/>
              </a:rPr>
              <a:t>новых каналов получения </a:t>
            </a:r>
            <a:r>
              <a:rPr dirty="0" sz="1600" spc="-10">
                <a:latin typeface="Times New Roman"/>
                <a:cs typeface="Times New Roman"/>
              </a:rPr>
              <a:t>информации </a:t>
            </a:r>
            <a:r>
              <a:rPr dirty="0" sz="1600">
                <a:latin typeface="Times New Roman"/>
                <a:cs typeface="Times New Roman"/>
              </a:rPr>
              <a:t>с </a:t>
            </a:r>
            <a:r>
              <a:rPr dirty="0" sz="1600" spc="-10">
                <a:latin typeface="Times New Roman"/>
                <a:cs typeface="Times New Roman"/>
              </a:rPr>
              <a:t>помощью </a:t>
            </a:r>
            <a:r>
              <a:rPr dirty="0" sz="1600" spc="-5">
                <a:latin typeface="Times New Roman"/>
                <a:cs typeface="Times New Roman"/>
              </a:rPr>
              <a:t>программных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закладок.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713751"/>
            <a:ext cx="9269095" cy="5941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  <a:tabLst>
                <a:tab pos="8627745" algn="l"/>
              </a:tabLst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Безопасность</a:t>
            </a:r>
            <a:r>
              <a:rPr dirty="0" sz="1400" spc="5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операционных</a:t>
            </a:r>
            <a:r>
              <a:rPr dirty="0" sz="1400" spc="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систем	</a:t>
            </a:r>
            <a:r>
              <a:rPr dirty="0" sz="1400" b="1">
                <a:latin typeface="Times New Roman"/>
                <a:cs typeface="Times New Roman"/>
              </a:rPr>
              <a:t>27 из</a:t>
            </a:r>
            <a:r>
              <a:rPr dirty="0" sz="1400" spc="-8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50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Классификация </a:t>
            </a:r>
            <a:r>
              <a:rPr dirty="0" sz="1600">
                <a:latin typeface="Times New Roman"/>
                <a:cs typeface="Times New Roman"/>
              </a:rPr>
              <a:t>угроз по </a:t>
            </a:r>
            <a:r>
              <a:rPr dirty="0" sz="1600" spc="-15">
                <a:latin typeface="Times New Roman"/>
                <a:cs typeface="Times New Roman"/>
              </a:rPr>
              <a:t>характеру </a:t>
            </a:r>
            <a:r>
              <a:rPr dirty="0" sz="1600" spc="-10">
                <a:latin typeface="Times New Roman"/>
                <a:cs typeface="Times New Roman"/>
              </a:rPr>
              <a:t>воздействия </a:t>
            </a:r>
            <a:r>
              <a:rPr dirty="0" sz="1600" spc="-5">
                <a:latin typeface="Times New Roman"/>
                <a:cs typeface="Times New Roman"/>
              </a:rPr>
              <a:t>на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5">
                <a:latin typeface="Times New Roman"/>
                <a:cs typeface="Times New Roman"/>
              </a:rPr>
              <a:t>ОС:</a:t>
            </a:r>
            <a:endParaRPr sz="1600">
              <a:latin typeface="Times New Roman"/>
              <a:cs typeface="Times New Roman"/>
            </a:endParaRPr>
          </a:p>
          <a:p>
            <a:pPr marL="674370" indent="-22860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673735" algn="l"/>
                <a:tab pos="674370" algn="l"/>
              </a:tabLst>
            </a:pPr>
            <a:r>
              <a:rPr dirty="0" sz="1600" spc="-5">
                <a:latin typeface="Times New Roman"/>
                <a:cs typeface="Times New Roman"/>
              </a:rPr>
              <a:t>активное </a:t>
            </a:r>
            <a:r>
              <a:rPr dirty="0" sz="1600" spc="-10">
                <a:latin typeface="Times New Roman"/>
                <a:cs typeface="Times New Roman"/>
              </a:rPr>
              <a:t>воздействие </a:t>
            </a:r>
            <a:r>
              <a:rPr dirty="0" sz="1600">
                <a:latin typeface="Times New Roman"/>
                <a:cs typeface="Times New Roman"/>
              </a:rPr>
              <a:t>– </a:t>
            </a:r>
            <a:r>
              <a:rPr dirty="0" sz="1600" spc="-5">
                <a:latin typeface="Times New Roman"/>
                <a:cs typeface="Times New Roman"/>
              </a:rPr>
              <a:t>несанкционированные действия </a:t>
            </a:r>
            <a:r>
              <a:rPr dirty="0" sz="1600" spc="-15">
                <a:latin typeface="Times New Roman"/>
                <a:cs typeface="Times New Roman"/>
              </a:rPr>
              <a:t>злоумышленника </a:t>
            </a:r>
            <a:r>
              <a:rPr dirty="0" sz="1600">
                <a:latin typeface="Times New Roman"/>
                <a:cs typeface="Times New Roman"/>
              </a:rPr>
              <a:t>в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системе;</a:t>
            </a:r>
            <a:endParaRPr sz="1600">
              <a:latin typeface="Times New Roman"/>
              <a:cs typeface="Times New Roman"/>
            </a:endParaRPr>
          </a:p>
          <a:p>
            <a:pPr marL="674370" marR="6350" indent="-228600">
              <a:lnSpc>
                <a:spcPct val="143800"/>
              </a:lnSpc>
              <a:buFont typeface="Arial"/>
              <a:buChar char="•"/>
              <a:tabLst>
                <a:tab pos="673735" algn="l"/>
                <a:tab pos="674370" algn="l"/>
              </a:tabLst>
            </a:pPr>
            <a:r>
              <a:rPr dirty="0" sz="1600" spc="-5">
                <a:latin typeface="Times New Roman"/>
                <a:cs typeface="Times New Roman"/>
              </a:rPr>
              <a:t>пассивное </a:t>
            </a:r>
            <a:r>
              <a:rPr dirty="0" sz="1600">
                <a:latin typeface="Times New Roman"/>
                <a:cs typeface="Times New Roman"/>
              </a:rPr>
              <a:t>– </a:t>
            </a:r>
            <a:r>
              <a:rPr dirty="0" sz="1600" spc="-5">
                <a:latin typeface="Times New Roman"/>
                <a:cs typeface="Times New Roman"/>
              </a:rPr>
              <a:t>несанкционированное </a:t>
            </a:r>
            <a:r>
              <a:rPr dirty="0" sz="1600" spc="-15">
                <a:latin typeface="Times New Roman"/>
                <a:cs typeface="Times New Roman"/>
              </a:rPr>
              <a:t>наблюдение злоумышленника </a:t>
            </a:r>
            <a:r>
              <a:rPr dirty="0" sz="1600" spc="-5">
                <a:latin typeface="Times New Roman"/>
                <a:cs typeface="Times New Roman"/>
              </a:rPr>
              <a:t>за </a:t>
            </a:r>
            <a:r>
              <a:rPr dirty="0" sz="1600">
                <a:latin typeface="Times New Roman"/>
                <a:cs typeface="Times New Roman"/>
              </a:rPr>
              <a:t>процессами, </a:t>
            </a:r>
            <a:r>
              <a:rPr dirty="0" sz="1600" spc="-15">
                <a:latin typeface="Times New Roman"/>
                <a:cs typeface="Times New Roman"/>
              </a:rPr>
              <a:t>происходящими  </a:t>
            </a:r>
            <a:r>
              <a:rPr dirty="0" sz="1600">
                <a:latin typeface="Times New Roman"/>
                <a:cs typeface="Times New Roman"/>
              </a:rPr>
              <a:t>в</a:t>
            </a:r>
            <a:r>
              <a:rPr dirty="0" sz="1600" spc="-5">
                <a:latin typeface="Times New Roman"/>
                <a:cs typeface="Times New Roman"/>
              </a:rPr>
              <a:t> системе.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4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Классификация </a:t>
            </a:r>
            <a:r>
              <a:rPr dirty="0" sz="1600">
                <a:latin typeface="Times New Roman"/>
                <a:cs typeface="Times New Roman"/>
              </a:rPr>
              <a:t>угроз по </a:t>
            </a:r>
            <a:r>
              <a:rPr dirty="0" sz="1600" spc="-10">
                <a:latin typeface="Times New Roman"/>
                <a:cs typeface="Times New Roman"/>
              </a:rPr>
              <a:t>используемых </a:t>
            </a:r>
            <a:r>
              <a:rPr dirty="0" sz="1600" spc="-20">
                <a:latin typeface="Times New Roman"/>
                <a:cs typeface="Times New Roman"/>
              </a:rPr>
              <a:t>злоумышленником </a:t>
            </a:r>
            <a:r>
              <a:rPr dirty="0" sz="1600">
                <a:latin typeface="Times New Roman"/>
                <a:cs typeface="Times New Roman"/>
              </a:rPr>
              <a:t>слабостей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защиты:</a:t>
            </a:r>
            <a:endParaRPr sz="1600">
              <a:latin typeface="Times New Roman"/>
              <a:cs typeface="Times New Roman"/>
            </a:endParaRPr>
          </a:p>
          <a:p>
            <a:pPr algn="just" marL="716280" indent="-22860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716280" algn="l"/>
              </a:tabLst>
            </a:pPr>
            <a:r>
              <a:rPr dirty="0" sz="1600" spc="-10">
                <a:latin typeface="Times New Roman"/>
                <a:cs typeface="Times New Roman"/>
              </a:rPr>
              <a:t>неадекватная политика </a:t>
            </a:r>
            <a:r>
              <a:rPr dirty="0" sz="1600" spc="-5">
                <a:latin typeface="Times New Roman"/>
                <a:cs typeface="Times New Roman"/>
              </a:rPr>
              <a:t>безопасности,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20">
                <a:latin typeface="Times New Roman"/>
                <a:cs typeface="Times New Roman"/>
              </a:rPr>
              <a:t>том </a:t>
            </a:r>
            <a:r>
              <a:rPr dirty="0" sz="1600" spc="-5">
                <a:latin typeface="Times New Roman"/>
                <a:cs typeface="Times New Roman"/>
              </a:rPr>
              <a:t>числе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ошибки </a:t>
            </a:r>
            <a:r>
              <a:rPr dirty="0" sz="1600" spc="-10">
                <a:latin typeface="Times New Roman"/>
                <a:cs typeface="Times New Roman"/>
              </a:rPr>
              <a:t>администратора</a:t>
            </a:r>
            <a:r>
              <a:rPr dirty="0" sz="1600" spc="6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системы;</a:t>
            </a:r>
            <a:endParaRPr sz="1600">
              <a:latin typeface="Times New Roman"/>
              <a:cs typeface="Times New Roman"/>
            </a:endParaRPr>
          </a:p>
          <a:p>
            <a:pPr algn="just" marL="716280" indent="-22860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716280" algn="l"/>
              </a:tabLst>
            </a:pPr>
            <a:r>
              <a:rPr dirty="0" sz="1600" spc="-5">
                <a:latin typeface="Times New Roman"/>
                <a:cs typeface="Times New Roman"/>
              </a:rPr>
              <a:t>ошибки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10">
                <a:latin typeface="Times New Roman"/>
                <a:cs typeface="Times New Roman"/>
              </a:rPr>
              <a:t>недокументированные возможности </a:t>
            </a:r>
            <a:r>
              <a:rPr dirty="0" sz="1600" spc="-5">
                <a:latin typeface="Times New Roman"/>
                <a:cs typeface="Times New Roman"/>
              </a:rPr>
              <a:t>программного обеспечения </a:t>
            </a:r>
            <a:r>
              <a:rPr dirty="0" sz="1600" spc="5">
                <a:latin typeface="Times New Roman"/>
                <a:cs typeface="Times New Roman"/>
              </a:rPr>
              <a:t>ОС,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20">
                <a:latin typeface="Times New Roman"/>
                <a:cs typeface="Times New Roman"/>
              </a:rPr>
              <a:t>том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числе</a:t>
            </a:r>
            <a:endParaRPr sz="1600">
              <a:latin typeface="Times New Roman"/>
              <a:cs typeface="Times New Roman"/>
            </a:endParaRPr>
          </a:p>
          <a:p>
            <a:pPr algn="just" marL="716280" marR="5080">
              <a:lnSpc>
                <a:spcPct val="143800"/>
              </a:lnSpc>
            </a:pPr>
            <a:r>
              <a:rPr dirty="0" sz="1600" spc="-5">
                <a:latin typeface="Times New Roman"/>
                <a:cs typeface="Times New Roman"/>
              </a:rPr>
              <a:t>«люки» </a:t>
            </a:r>
            <a:r>
              <a:rPr dirty="0" sz="1600">
                <a:latin typeface="Times New Roman"/>
                <a:cs typeface="Times New Roman"/>
              </a:rPr>
              <a:t>– </a:t>
            </a:r>
            <a:r>
              <a:rPr dirty="0" sz="1600" spc="-5">
                <a:latin typeface="Times New Roman"/>
                <a:cs typeface="Times New Roman"/>
              </a:rPr>
              <a:t>случайные или преднамеренно встроенные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систему </a:t>
            </a:r>
            <a:r>
              <a:rPr dirty="0" sz="1600" spc="-10">
                <a:latin typeface="Times New Roman"/>
                <a:cs typeface="Times New Roman"/>
              </a:rPr>
              <a:t>«служебные </a:t>
            </a:r>
            <a:r>
              <a:rPr dirty="0" sz="1600" spc="-20">
                <a:latin typeface="Times New Roman"/>
                <a:cs typeface="Times New Roman"/>
              </a:rPr>
              <a:t>входы»,  </a:t>
            </a:r>
            <a:r>
              <a:rPr dirty="0" sz="1600" spc="-10">
                <a:latin typeface="Times New Roman"/>
                <a:cs typeface="Times New Roman"/>
              </a:rPr>
              <a:t>позволяющие </a:t>
            </a:r>
            <a:r>
              <a:rPr dirty="0" sz="1600" spc="-20">
                <a:latin typeface="Times New Roman"/>
                <a:cs typeface="Times New Roman"/>
              </a:rPr>
              <a:t>входить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систему защиты. Обычно «люки» </a:t>
            </a:r>
            <a:r>
              <a:rPr dirty="0" sz="1600" spc="-10">
                <a:latin typeface="Times New Roman"/>
                <a:cs typeface="Times New Roman"/>
              </a:rPr>
              <a:t>создаются разработчиками  </a:t>
            </a:r>
            <a:r>
              <a:rPr dirty="0" sz="1600" spc="-5">
                <a:latin typeface="Times New Roman"/>
                <a:cs typeface="Times New Roman"/>
              </a:rPr>
              <a:t>программного обеспечения (ПО) для тестирования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10">
                <a:latin typeface="Times New Roman"/>
                <a:cs typeface="Times New Roman"/>
              </a:rPr>
              <a:t>отладки,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20">
                <a:latin typeface="Times New Roman"/>
                <a:cs typeface="Times New Roman"/>
              </a:rPr>
              <a:t>иногда </a:t>
            </a:r>
            <a:r>
              <a:rPr dirty="0" sz="1600" spc="-5">
                <a:latin typeface="Times New Roman"/>
                <a:cs typeface="Times New Roman"/>
              </a:rPr>
              <a:t>разработчики </a:t>
            </a:r>
            <a:r>
              <a:rPr dirty="0" sz="1600" spc="-10">
                <a:latin typeface="Times New Roman"/>
                <a:cs typeface="Times New Roman"/>
              </a:rPr>
              <a:t>забывают </a:t>
            </a:r>
            <a:r>
              <a:rPr dirty="0" sz="1600" spc="-5">
                <a:latin typeface="Times New Roman"/>
                <a:cs typeface="Times New Roman"/>
              </a:rPr>
              <a:t>их  </a:t>
            </a:r>
            <a:r>
              <a:rPr dirty="0" sz="1600" spc="-15">
                <a:latin typeface="Times New Roman"/>
                <a:cs typeface="Times New Roman"/>
              </a:rPr>
              <a:t>удалить </a:t>
            </a:r>
            <a:r>
              <a:rPr dirty="0" sz="1600" spc="-5">
                <a:latin typeface="Times New Roman"/>
                <a:cs typeface="Times New Roman"/>
              </a:rPr>
              <a:t>или оставляют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специально.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Классификация </a:t>
            </a:r>
            <a:r>
              <a:rPr dirty="0" sz="1600">
                <a:latin typeface="Times New Roman"/>
                <a:cs typeface="Times New Roman"/>
              </a:rPr>
              <a:t>угроз по </a:t>
            </a:r>
            <a:r>
              <a:rPr dirty="0" sz="1600" spc="-10">
                <a:latin typeface="Times New Roman"/>
                <a:cs typeface="Times New Roman"/>
              </a:rPr>
              <a:t>способу воздействия </a:t>
            </a:r>
            <a:r>
              <a:rPr dirty="0" sz="1600">
                <a:latin typeface="Times New Roman"/>
                <a:cs typeface="Times New Roman"/>
              </a:rPr>
              <a:t>на </a:t>
            </a:r>
            <a:r>
              <a:rPr dirty="0" sz="1600" spc="-15">
                <a:latin typeface="Times New Roman"/>
                <a:cs typeface="Times New Roman"/>
              </a:rPr>
              <a:t>объект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атаки:</a:t>
            </a:r>
            <a:endParaRPr sz="1600">
              <a:latin typeface="Times New Roman"/>
              <a:cs typeface="Times New Roman"/>
            </a:endParaRPr>
          </a:p>
          <a:p>
            <a:pPr marL="886460" indent="-38100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885825" algn="l"/>
                <a:tab pos="886460" algn="l"/>
              </a:tabLst>
            </a:pPr>
            <a:r>
              <a:rPr dirty="0" sz="1600" spc="-5">
                <a:latin typeface="Times New Roman"/>
                <a:cs typeface="Times New Roman"/>
              </a:rPr>
              <a:t>непосредственное</a:t>
            </a:r>
            <a:r>
              <a:rPr dirty="0" sz="1600" spc="-10">
                <a:latin typeface="Times New Roman"/>
                <a:cs typeface="Times New Roman"/>
              </a:rPr>
              <a:t> воздействие;</a:t>
            </a:r>
            <a:endParaRPr sz="1600">
              <a:latin typeface="Times New Roman"/>
              <a:cs typeface="Times New Roman"/>
            </a:endParaRPr>
          </a:p>
          <a:p>
            <a:pPr marL="886460" indent="-38100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885825" algn="l"/>
                <a:tab pos="886460" algn="l"/>
              </a:tabLst>
            </a:pPr>
            <a:r>
              <a:rPr dirty="0" sz="1600" spc="-5">
                <a:latin typeface="Times New Roman"/>
                <a:cs typeface="Times New Roman"/>
              </a:rPr>
              <a:t>превышение </a:t>
            </a:r>
            <a:r>
              <a:rPr dirty="0" sz="1600" spc="-10">
                <a:latin typeface="Times New Roman"/>
                <a:cs typeface="Times New Roman"/>
              </a:rPr>
              <a:t>пользователем </a:t>
            </a:r>
            <a:r>
              <a:rPr dirty="0" sz="1600" spc="-5">
                <a:latin typeface="Times New Roman"/>
                <a:cs typeface="Times New Roman"/>
              </a:rPr>
              <a:t>своих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полномочий;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713751"/>
            <a:ext cx="9252585" cy="1384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609965" algn="l"/>
              </a:tabLst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Безопасность</a:t>
            </a:r>
            <a:r>
              <a:rPr dirty="0" sz="1400" spc="5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операционных</a:t>
            </a:r>
            <a:r>
              <a:rPr dirty="0" sz="1400" spc="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систем	</a:t>
            </a:r>
            <a:r>
              <a:rPr dirty="0" sz="1400" b="1">
                <a:latin typeface="Times New Roman"/>
                <a:cs typeface="Times New Roman"/>
              </a:rPr>
              <a:t>28 из</a:t>
            </a:r>
            <a:r>
              <a:rPr dirty="0" sz="1400" spc="-8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50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marL="716280" indent="-229235">
              <a:lnSpc>
                <a:spcPct val="100000"/>
              </a:lnSpc>
              <a:buFont typeface="Arial"/>
              <a:buChar char="•"/>
              <a:tabLst>
                <a:tab pos="715645" algn="l"/>
                <a:tab pos="716280" algn="l"/>
              </a:tabLst>
            </a:pPr>
            <a:r>
              <a:rPr dirty="0" sz="1600" spc="-5">
                <a:latin typeface="Times New Roman"/>
                <a:cs typeface="Times New Roman"/>
              </a:rPr>
              <a:t>работа </a:t>
            </a:r>
            <a:r>
              <a:rPr dirty="0" sz="1600" spc="-20">
                <a:latin typeface="Times New Roman"/>
                <a:cs typeface="Times New Roman"/>
              </a:rPr>
              <a:t>от </a:t>
            </a:r>
            <a:r>
              <a:rPr dirty="0" sz="1600" spc="-5">
                <a:latin typeface="Times New Roman"/>
                <a:cs typeface="Times New Roman"/>
              </a:rPr>
              <a:t>имени </a:t>
            </a:r>
            <a:r>
              <a:rPr dirty="0" sz="1600" spc="-20">
                <a:latin typeface="Times New Roman"/>
                <a:cs typeface="Times New Roman"/>
              </a:rPr>
              <a:t>другого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пользователя;</a:t>
            </a:r>
            <a:endParaRPr sz="1600">
              <a:latin typeface="Times New Roman"/>
              <a:cs typeface="Times New Roman"/>
            </a:endParaRPr>
          </a:p>
          <a:p>
            <a:pPr marL="715645" marR="5080" indent="-228600">
              <a:lnSpc>
                <a:spcPct val="143800"/>
              </a:lnSpc>
              <a:buFont typeface="Arial"/>
              <a:buChar char="•"/>
              <a:tabLst>
                <a:tab pos="715645" algn="l"/>
                <a:tab pos="716280" algn="l"/>
                <a:tab pos="2136140" algn="l"/>
                <a:tab pos="3294379" algn="l"/>
                <a:tab pos="4062729" algn="l"/>
                <a:tab pos="4876165" algn="l"/>
                <a:tab pos="6157595" algn="l"/>
                <a:tab pos="7259955" algn="l"/>
              </a:tabLst>
            </a:pPr>
            <a:r>
              <a:rPr dirty="0" sz="1600" spc="-10">
                <a:latin typeface="Times New Roman"/>
                <a:cs typeface="Times New Roman"/>
              </a:rPr>
              <a:t>использование	</a:t>
            </a:r>
            <a:r>
              <a:rPr dirty="0" sz="1600" spc="-20">
                <a:latin typeface="Times New Roman"/>
                <a:cs typeface="Times New Roman"/>
              </a:rPr>
              <a:t>результатов	</a:t>
            </a:r>
            <a:r>
              <a:rPr dirty="0" sz="1600" spc="-5">
                <a:latin typeface="Times New Roman"/>
                <a:cs typeface="Times New Roman"/>
              </a:rPr>
              <a:t>работы	</a:t>
            </a:r>
            <a:r>
              <a:rPr dirty="0" sz="1600" spc="-20">
                <a:latin typeface="Times New Roman"/>
                <a:cs typeface="Times New Roman"/>
              </a:rPr>
              <a:t>другого	</a:t>
            </a:r>
            <a:r>
              <a:rPr dirty="0" sz="1600" spc="-10">
                <a:latin typeface="Times New Roman"/>
                <a:cs typeface="Times New Roman"/>
              </a:rPr>
              <a:t>пользователя	</a:t>
            </a:r>
            <a:r>
              <a:rPr dirty="0" sz="1600" spc="-5">
                <a:latin typeface="Times New Roman"/>
                <a:cs typeface="Times New Roman"/>
              </a:rPr>
              <a:t>(например,	несанкционированный  </a:t>
            </a:r>
            <a:r>
              <a:rPr dirty="0" sz="1600" spc="-15">
                <a:latin typeface="Times New Roman"/>
                <a:cs typeface="Times New Roman"/>
              </a:rPr>
              <a:t>перехват </a:t>
            </a:r>
            <a:r>
              <a:rPr dirty="0" sz="1600" spc="-10">
                <a:latin typeface="Times New Roman"/>
                <a:cs typeface="Times New Roman"/>
              </a:rPr>
              <a:t>информационных </a:t>
            </a:r>
            <a:r>
              <a:rPr dirty="0" sz="1600" spc="-20">
                <a:latin typeface="Times New Roman"/>
                <a:cs typeface="Times New Roman"/>
              </a:rPr>
              <a:t>потоков, </a:t>
            </a:r>
            <a:r>
              <a:rPr dirty="0" sz="1600" spc="-5">
                <a:latin typeface="Times New Roman"/>
                <a:cs typeface="Times New Roman"/>
              </a:rPr>
              <a:t>инициированных другим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пользователем).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19843" y="3230891"/>
            <a:ext cx="68516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90">
                <a:latin typeface="Times New Roman"/>
                <a:cs typeface="Times New Roman"/>
              </a:rPr>
              <a:t>к</a:t>
            </a:r>
            <a:r>
              <a:rPr dirty="0" sz="1600" spc="-25">
                <a:latin typeface="Times New Roman"/>
                <a:cs typeface="Times New Roman"/>
              </a:rPr>
              <a:t>о</a:t>
            </a:r>
            <a:r>
              <a:rPr dirty="0" sz="1600" spc="-20">
                <a:latin typeface="Times New Roman"/>
                <a:cs typeface="Times New Roman"/>
              </a:rPr>
              <a:t>т</a:t>
            </a:r>
            <a:r>
              <a:rPr dirty="0" sz="1600">
                <a:latin typeface="Times New Roman"/>
                <a:cs typeface="Times New Roman"/>
              </a:rPr>
              <a:t>орая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7321" y="3230891"/>
            <a:ext cx="94805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latin typeface="Times New Roman"/>
                <a:cs typeface="Times New Roman"/>
              </a:rPr>
              <a:t>выполняет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8659" y="2423172"/>
            <a:ext cx="7393305" cy="1427480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dirty="0" sz="1600" spc="-5">
                <a:latin typeface="Times New Roman"/>
                <a:cs typeface="Times New Roman"/>
              </a:rPr>
              <a:t>Классификация </a:t>
            </a:r>
            <a:r>
              <a:rPr dirty="0" sz="1600">
                <a:latin typeface="Times New Roman"/>
                <a:cs typeface="Times New Roman"/>
              </a:rPr>
              <a:t>угроз по </a:t>
            </a:r>
            <a:r>
              <a:rPr dirty="0" sz="1600" spc="-10">
                <a:latin typeface="Times New Roman"/>
                <a:cs typeface="Times New Roman"/>
              </a:rPr>
              <a:t>способу </a:t>
            </a:r>
            <a:r>
              <a:rPr dirty="0" sz="1600" spc="-5">
                <a:latin typeface="Times New Roman"/>
                <a:cs typeface="Times New Roman"/>
              </a:rPr>
              <a:t>действия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злоумышленника:</a:t>
            </a:r>
            <a:endParaRPr sz="1600">
              <a:latin typeface="Times New Roman"/>
              <a:cs typeface="Times New Roman"/>
            </a:endParaRPr>
          </a:p>
          <a:p>
            <a:pPr marL="734060" indent="-22860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733425" algn="l"/>
                <a:tab pos="734060" algn="l"/>
              </a:tabLst>
            </a:pP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0">
                <a:latin typeface="Times New Roman"/>
                <a:cs typeface="Times New Roman"/>
              </a:rPr>
              <a:t>интерактивном </a:t>
            </a:r>
            <a:r>
              <a:rPr dirty="0" sz="1600" spc="-5">
                <a:latin typeface="Times New Roman"/>
                <a:cs typeface="Times New Roman"/>
              </a:rPr>
              <a:t>режиме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(вручную);</a:t>
            </a:r>
            <a:endParaRPr sz="1600">
              <a:latin typeface="Times New Roman"/>
              <a:cs typeface="Times New Roman"/>
            </a:endParaRPr>
          </a:p>
          <a:p>
            <a:pPr marL="734060" marR="5080" indent="-228600">
              <a:lnSpc>
                <a:spcPct val="143800"/>
              </a:lnSpc>
              <a:buFont typeface="Arial"/>
              <a:buChar char="•"/>
              <a:tabLst>
                <a:tab pos="733425" algn="l"/>
                <a:tab pos="734060" algn="l"/>
                <a:tab pos="975994" algn="l"/>
                <a:tab pos="1929764" algn="l"/>
                <a:tab pos="2735580" algn="l"/>
                <a:tab pos="3039745" algn="l"/>
                <a:tab pos="4025265" algn="l"/>
                <a:tab pos="5174615" algn="l"/>
                <a:tab pos="6345555" algn="l"/>
              </a:tabLst>
            </a:pPr>
            <a:r>
              <a:rPr dirty="0" sz="1600">
                <a:latin typeface="Times New Roman"/>
                <a:cs typeface="Times New Roman"/>
              </a:rPr>
              <a:t>в	п</a:t>
            </a:r>
            <a:r>
              <a:rPr dirty="0" sz="1600" spc="-5">
                <a:latin typeface="Times New Roman"/>
                <a:cs typeface="Times New Roman"/>
              </a:rPr>
              <a:t>а</a:t>
            </a:r>
            <a:r>
              <a:rPr dirty="0" sz="1600" spc="-40">
                <a:latin typeface="Times New Roman"/>
                <a:cs typeface="Times New Roman"/>
              </a:rPr>
              <a:t>к</a:t>
            </a:r>
            <a:r>
              <a:rPr dirty="0" sz="1600" spc="-5">
                <a:latin typeface="Times New Roman"/>
                <a:cs typeface="Times New Roman"/>
              </a:rPr>
              <a:t>е</a:t>
            </a:r>
            <a:r>
              <a:rPr dirty="0" sz="1600" spc="-15">
                <a:latin typeface="Times New Roman"/>
                <a:cs typeface="Times New Roman"/>
              </a:rPr>
              <a:t>т</a:t>
            </a:r>
            <a:r>
              <a:rPr dirty="0" sz="1600">
                <a:latin typeface="Times New Roman"/>
                <a:cs typeface="Times New Roman"/>
              </a:rPr>
              <a:t>н</a:t>
            </a:r>
            <a:r>
              <a:rPr dirty="0" sz="1600" spc="-35">
                <a:latin typeface="Times New Roman"/>
                <a:cs typeface="Times New Roman"/>
              </a:rPr>
              <a:t>о</a:t>
            </a:r>
            <a:r>
              <a:rPr dirty="0" sz="1600">
                <a:latin typeface="Times New Roman"/>
                <a:cs typeface="Times New Roman"/>
              </a:rPr>
              <a:t>м	р</a:t>
            </a:r>
            <a:r>
              <a:rPr dirty="0" sz="1600" spc="-10">
                <a:latin typeface="Times New Roman"/>
                <a:cs typeface="Times New Roman"/>
              </a:rPr>
              <a:t>е</a:t>
            </a:r>
            <a:r>
              <a:rPr dirty="0" sz="1600">
                <a:latin typeface="Times New Roman"/>
                <a:cs typeface="Times New Roman"/>
              </a:rPr>
              <a:t>жи</a:t>
            </a:r>
            <a:r>
              <a:rPr dirty="0" sz="1600" spc="-5">
                <a:latin typeface="Times New Roman"/>
                <a:cs typeface="Times New Roman"/>
              </a:rPr>
              <a:t>м</a:t>
            </a:r>
            <a:r>
              <a:rPr dirty="0" sz="1600">
                <a:latin typeface="Times New Roman"/>
                <a:cs typeface="Times New Roman"/>
              </a:rPr>
              <a:t>е	</a:t>
            </a:r>
            <a:r>
              <a:rPr dirty="0" sz="1600" spc="-5">
                <a:latin typeface="Times New Roman"/>
                <a:cs typeface="Times New Roman"/>
              </a:rPr>
              <a:t>(</a:t>
            </a:r>
            <a:r>
              <a:rPr dirty="0" sz="1600">
                <a:latin typeface="Times New Roman"/>
                <a:cs typeface="Times New Roman"/>
              </a:rPr>
              <a:t>с	п</a:t>
            </a:r>
            <a:r>
              <a:rPr dirty="0" sz="1600" spc="-35">
                <a:latin typeface="Times New Roman"/>
                <a:cs typeface="Times New Roman"/>
              </a:rPr>
              <a:t>о</a:t>
            </a:r>
            <a:r>
              <a:rPr dirty="0" sz="1600" spc="-5">
                <a:latin typeface="Times New Roman"/>
                <a:cs typeface="Times New Roman"/>
              </a:rPr>
              <a:t>м</a:t>
            </a:r>
            <a:r>
              <a:rPr dirty="0" sz="1600">
                <a:latin typeface="Times New Roman"/>
                <a:cs typeface="Times New Roman"/>
              </a:rPr>
              <a:t>о</a:t>
            </a:r>
            <a:r>
              <a:rPr dirty="0" sz="1600" spc="-5">
                <a:latin typeface="Times New Roman"/>
                <a:cs typeface="Times New Roman"/>
              </a:rPr>
              <a:t>щь</a:t>
            </a:r>
            <a:r>
              <a:rPr dirty="0" sz="1600">
                <a:latin typeface="Times New Roman"/>
                <a:cs typeface="Times New Roman"/>
              </a:rPr>
              <a:t>ю	</a:t>
            </a:r>
            <a:r>
              <a:rPr dirty="0" sz="1600" spc="-15">
                <a:latin typeface="Times New Roman"/>
                <a:cs typeface="Times New Roman"/>
              </a:rPr>
              <a:t>с</a:t>
            </a:r>
            <a:r>
              <a:rPr dirty="0" sz="1600">
                <a:latin typeface="Times New Roman"/>
                <a:cs typeface="Times New Roman"/>
              </a:rPr>
              <a:t>п</a:t>
            </a:r>
            <a:r>
              <a:rPr dirty="0" sz="1600" spc="-5">
                <a:latin typeface="Times New Roman"/>
                <a:cs typeface="Times New Roman"/>
              </a:rPr>
              <a:t>е</a:t>
            </a:r>
            <a:r>
              <a:rPr dirty="0" sz="1600">
                <a:latin typeface="Times New Roman"/>
                <a:cs typeface="Times New Roman"/>
              </a:rPr>
              <a:t>ци</a:t>
            </a:r>
            <a:r>
              <a:rPr dirty="0" sz="1600" spc="5">
                <a:latin typeface="Times New Roman"/>
                <a:cs typeface="Times New Roman"/>
              </a:rPr>
              <a:t>а</a:t>
            </a:r>
            <a:r>
              <a:rPr dirty="0" sz="1600">
                <a:latin typeface="Times New Roman"/>
                <a:cs typeface="Times New Roman"/>
              </a:rPr>
              <a:t>льно	</a:t>
            </a:r>
            <a:r>
              <a:rPr dirty="0" sz="1600" spc="-10">
                <a:latin typeface="Times New Roman"/>
                <a:cs typeface="Times New Roman"/>
              </a:rPr>
              <a:t>н</a:t>
            </a:r>
            <a:r>
              <a:rPr dirty="0" sz="1600" spc="-25">
                <a:latin typeface="Times New Roman"/>
                <a:cs typeface="Times New Roman"/>
              </a:rPr>
              <a:t>а</a:t>
            </a:r>
            <a:r>
              <a:rPr dirty="0" sz="1600">
                <a:latin typeface="Times New Roman"/>
                <a:cs typeface="Times New Roman"/>
              </a:rPr>
              <a:t>пи</a:t>
            </a:r>
            <a:r>
              <a:rPr dirty="0" sz="1600" spc="15">
                <a:latin typeface="Times New Roman"/>
                <a:cs typeface="Times New Roman"/>
              </a:rPr>
              <a:t>с</a:t>
            </a:r>
            <a:r>
              <a:rPr dirty="0" sz="1600" spc="-15">
                <a:latin typeface="Times New Roman"/>
                <a:cs typeface="Times New Roman"/>
              </a:rPr>
              <a:t>а</a:t>
            </a:r>
            <a:r>
              <a:rPr dirty="0" sz="1600">
                <a:latin typeface="Times New Roman"/>
                <a:cs typeface="Times New Roman"/>
              </a:rPr>
              <a:t>нной	</a:t>
            </a:r>
            <a:r>
              <a:rPr dirty="0" sz="1600" spc="-10">
                <a:latin typeface="Times New Roman"/>
                <a:cs typeface="Times New Roman"/>
              </a:rPr>
              <a:t>п</a:t>
            </a:r>
            <a:r>
              <a:rPr dirty="0" sz="1600">
                <a:latin typeface="Times New Roman"/>
                <a:cs typeface="Times New Roman"/>
              </a:rPr>
              <a:t>рогра</a:t>
            </a:r>
            <a:r>
              <a:rPr dirty="0" sz="1600" spc="-5">
                <a:latin typeface="Times New Roman"/>
                <a:cs typeface="Times New Roman"/>
              </a:rPr>
              <a:t>мм</a:t>
            </a:r>
            <a:r>
              <a:rPr dirty="0" sz="1600">
                <a:latin typeface="Times New Roman"/>
                <a:cs typeface="Times New Roman"/>
              </a:rPr>
              <a:t>ы,  </a:t>
            </a:r>
            <a:r>
              <a:rPr dirty="0" sz="1600" spc="-10">
                <a:latin typeface="Times New Roman"/>
                <a:cs typeface="Times New Roman"/>
              </a:rPr>
              <a:t>негативные воздействия </a:t>
            </a:r>
            <a:r>
              <a:rPr dirty="0" sz="1600">
                <a:latin typeface="Times New Roman"/>
                <a:cs typeface="Times New Roman"/>
              </a:rPr>
              <a:t>на </a:t>
            </a:r>
            <a:r>
              <a:rPr dirty="0" sz="1600" spc="5">
                <a:latin typeface="Times New Roman"/>
                <a:cs typeface="Times New Roman"/>
              </a:rPr>
              <a:t>ОС </a:t>
            </a:r>
            <a:r>
              <a:rPr dirty="0" sz="1600" spc="-5">
                <a:latin typeface="Times New Roman"/>
                <a:cs typeface="Times New Roman"/>
              </a:rPr>
              <a:t>без непосредственного участия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нарушителя).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8659" y="4175772"/>
            <a:ext cx="7355205" cy="1778000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dirty="0" sz="1600" spc="-5">
                <a:latin typeface="Times New Roman"/>
                <a:cs typeface="Times New Roman"/>
              </a:rPr>
              <a:t>Классификация </a:t>
            </a:r>
            <a:r>
              <a:rPr dirty="0" sz="1600">
                <a:latin typeface="Times New Roman"/>
                <a:cs typeface="Times New Roman"/>
              </a:rPr>
              <a:t>угроз по </a:t>
            </a:r>
            <a:r>
              <a:rPr dirty="0" sz="1600" spc="-15">
                <a:latin typeface="Times New Roman"/>
                <a:cs typeface="Times New Roman"/>
              </a:rPr>
              <a:t>объекту</a:t>
            </a:r>
            <a:r>
              <a:rPr dirty="0" sz="1600" spc="-5">
                <a:latin typeface="Times New Roman"/>
                <a:cs typeface="Times New Roman"/>
              </a:rPr>
              <a:t> атаки:</a:t>
            </a:r>
            <a:endParaRPr sz="1600">
              <a:latin typeface="Times New Roman"/>
              <a:cs typeface="Times New Roman"/>
            </a:endParaRPr>
          </a:p>
          <a:p>
            <a:pPr marL="674370" indent="-22860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673735" algn="l"/>
                <a:tab pos="674370" algn="l"/>
              </a:tabLst>
            </a:pPr>
            <a:r>
              <a:rPr dirty="0" sz="1600" spc="-5">
                <a:latin typeface="Times New Roman"/>
                <a:cs typeface="Times New Roman"/>
              </a:rPr>
              <a:t>операционная система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0">
                <a:latin typeface="Times New Roman"/>
                <a:cs typeface="Times New Roman"/>
              </a:rPr>
              <a:t>целом;</a:t>
            </a:r>
            <a:endParaRPr sz="1600">
              <a:latin typeface="Times New Roman"/>
              <a:cs typeface="Times New Roman"/>
            </a:endParaRPr>
          </a:p>
          <a:p>
            <a:pPr marL="674370" indent="-22860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673735" algn="l"/>
                <a:tab pos="674370" algn="l"/>
              </a:tabLst>
            </a:pPr>
            <a:r>
              <a:rPr dirty="0" sz="1600" spc="-10">
                <a:latin typeface="Times New Roman"/>
                <a:cs typeface="Times New Roman"/>
              </a:rPr>
              <a:t>объекты </a:t>
            </a:r>
            <a:r>
              <a:rPr dirty="0" sz="1600" spc="-5">
                <a:latin typeface="Times New Roman"/>
                <a:cs typeface="Times New Roman"/>
              </a:rPr>
              <a:t>операционной системы (файлы, устройства </a:t>
            </a:r>
            <a:r>
              <a:rPr dirty="0" sz="1600">
                <a:latin typeface="Times New Roman"/>
                <a:cs typeface="Times New Roman"/>
              </a:rPr>
              <a:t>и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т.д.);</a:t>
            </a:r>
            <a:endParaRPr sz="1600">
              <a:latin typeface="Times New Roman"/>
              <a:cs typeface="Times New Roman"/>
            </a:endParaRPr>
          </a:p>
          <a:p>
            <a:pPr marL="674370" indent="-22860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673735" algn="l"/>
                <a:tab pos="674370" algn="l"/>
              </a:tabLst>
            </a:pPr>
            <a:r>
              <a:rPr dirty="0" sz="1600" spc="-20">
                <a:latin typeface="Times New Roman"/>
                <a:cs typeface="Times New Roman"/>
              </a:rPr>
              <a:t>субъекты </a:t>
            </a:r>
            <a:r>
              <a:rPr dirty="0" sz="1600" spc="-5">
                <a:latin typeface="Times New Roman"/>
                <a:cs typeface="Times New Roman"/>
              </a:rPr>
              <a:t>операционной системы </a:t>
            </a:r>
            <a:r>
              <a:rPr dirty="0" sz="1600" spc="-10">
                <a:latin typeface="Times New Roman"/>
                <a:cs typeface="Times New Roman"/>
              </a:rPr>
              <a:t>(пользователи, </a:t>
            </a:r>
            <a:r>
              <a:rPr dirty="0" sz="1600" spc="-5">
                <a:latin typeface="Times New Roman"/>
                <a:cs typeface="Times New Roman"/>
              </a:rPr>
              <a:t>системные </a:t>
            </a:r>
            <a:r>
              <a:rPr dirty="0" sz="1600">
                <a:latin typeface="Times New Roman"/>
                <a:cs typeface="Times New Roman"/>
              </a:rPr>
              <a:t>процессы и</a:t>
            </a:r>
            <a:r>
              <a:rPr dirty="0" sz="1600" spc="55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т.д.);</a:t>
            </a:r>
            <a:endParaRPr sz="1600">
              <a:latin typeface="Times New Roman"/>
              <a:cs typeface="Times New Roman"/>
            </a:endParaRPr>
          </a:p>
          <a:p>
            <a:pPr marL="674370" indent="-22860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673735" algn="l"/>
                <a:tab pos="674370" algn="l"/>
              </a:tabLst>
            </a:pPr>
            <a:r>
              <a:rPr dirty="0" sz="1600" spc="-5">
                <a:latin typeface="Times New Roman"/>
                <a:cs typeface="Times New Roman"/>
              </a:rPr>
              <a:t>каналы </a:t>
            </a:r>
            <a:r>
              <a:rPr dirty="0" sz="1600" spc="-15">
                <a:latin typeface="Times New Roman"/>
                <a:cs typeface="Times New Roman"/>
              </a:rPr>
              <a:t>передачи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данных.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713751"/>
            <a:ext cx="9268460" cy="3837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0480">
              <a:lnSpc>
                <a:spcPct val="100000"/>
              </a:lnSpc>
              <a:spcBef>
                <a:spcPts val="100"/>
              </a:spcBef>
              <a:tabLst>
                <a:tab pos="8627745" algn="l"/>
              </a:tabLst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Безопасность</a:t>
            </a:r>
            <a:r>
              <a:rPr dirty="0" sz="1400" spc="5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операционных</a:t>
            </a:r>
            <a:r>
              <a:rPr dirty="0" sz="1400" spc="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систем	</a:t>
            </a:r>
            <a:r>
              <a:rPr dirty="0" sz="1400" b="1">
                <a:latin typeface="Times New Roman"/>
                <a:cs typeface="Times New Roman"/>
              </a:rPr>
              <a:t>29 из</a:t>
            </a:r>
            <a:r>
              <a:rPr dirty="0" sz="1400" spc="-8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50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Классификация </a:t>
            </a:r>
            <a:r>
              <a:rPr dirty="0" sz="1600">
                <a:latin typeface="Times New Roman"/>
                <a:cs typeface="Times New Roman"/>
              </a:rPr>
              <a:t>угроз по </a:t>
            </a:r>
            <a:r>
              <a:rPr dirty="0" sz="1600" spc="-10">
                <a:latin typeface="Times New Roman"/>
                <a:cs typeface="Times New Roman"/>
              </a:rPr>
              <a:t>используемым средствам</a:t>
            </a:r>
            <a:r>
              <a:rPr dirty="0" sz="1600" spc="-5">
                <a:latin typeface="Times New Roman"/>
                <a:cs typeface="Times New Roman"/>
              </a:rPr>
              <a:t> атаки:</a:t>
            </a:r>
            <a:endParaRPr sz="1600">
              <a:latin typeface="Times New Roman"/>
              <a:cs typeface="Times New Roman"/>
            </a:endParaRPr>
          </a:p>
          <a:p>
            <a:pPr algn="just" marL="802640" indent="-22860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802640" algn="l"/>
              </a:tabLst>
            </a:pPr>
            <a:r>
              <a:rPr dirty="0" sz="1600" spc="-10">
                <a:latin typeface="Times New Roman"/>
                <a:cs typeface="Times New Roman"/>
              </a:rPr>
              <a:t>штатные средства </a:t>
            </a:r>
            <a:r>
              <a:rPr dirty="0" sz="1600" spc="10">
                <a:latin typeface="Times New Roman"/>
                <a:cs typeface="Times New Roman"/>
              </a:rPr>
              <a:t>ОС </a:t>
            </a:r>
            <a:r>
              <a:rPr dirty="0" sz="1600" spc="-5">
                <a:latin typeface="Times New Roman"/>
                <a:cs typeface="Times New Roman"/>
              </a:rPr>
              <a:t>без </a:t>
            </a:r>
            <a:r>
              <a:rPr dirty="0" sz="1600" spc="-10">
                <a:latin typeface="Times New Roman"/>
                <a:cs typeface="Times New Roman"/>
              </a:rPr>
              <a:t>использования дополнительного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ПО;</a:t>
            </a:r>
            <a:endParaRPr sz="1600">
              <a:latin typeface="Times New Roman"/>
              <a:cs typeface="Times New Roman"/>
            </a:endParaRPr>
          </a:p>
          <a:p>
            <a:pPr algn="just" marL="802640" marR="5080" indent="-228600">
              <a:lnSpc>
                <a:spcPct val="143800"/>
              </a:lnSpc>
              <a:buFont typeface="Arial"/>
              <a:buChar char="•"/>
              <a:tabLst>
                <a:tab pos="802640" algn="l"/>
              </a:tabLst>
            </a:pPr>
            <a:r>
              <a:rPr dirty="0" sz="1600">
                <a:latin typeface="Times New Roman"/>
                <a:cs typeface="Times New Roman"/>
              </a:rPr>
              <a:t>ПО «третьих» </a:t>
            </a:r>
            <a:r>
              <a:rPr dirty="0" sz="1600" spc="-10">
                <a:latin typeface="Times New Roman"/>
                <a:cs typeface="Times New Roman"/>
              </a:rPr>
              <a:t>фирм </a:t>
            </a:r>
            <a:r>
              <a:rPr dirty="0" sz="1600" spc="-5">
                <a:latin typeface="Times New Roman"/>
                <a:cs typeface="Times New Roman"/>
              </a:rPr>
              <a:t>(к </a:t>
            </a:r>
            <a:r>
              <a:rPr dirty="0" sz="1600" spc="-15">
                <a:latin typeface="Times New Roman"/>
                <a:cs typeface="Times New Roman"/>
              </a:rPr>
              <a:t>этому </a:t>
            </a:r>
            <a:r>
              <a:rPr dirty="0" sz="1600" spc="-5">
                <a:latin typeface="Times New Roman"/>
                <a:cs typeface="Times New Roman"/>
              </a:rPr>
              <a:t>классу </a:t>
            </a:r>
            <a:r>
              <a:rPr dirty="0" sz="1600">
                <a:latin typeface="Times New Roman"/>
                <a:cs typeface="Times New Roman"/>
              </a:rPr>
              <a:t>ПО относятся </a:t>
            </a:r>
            <a:r>
              <a:rPr dirty="0" sz="1600" spc="-15">
                <a:latin typeface="Times New Roman"/>
                <a:cs typeface="Times New Roman"/>
              </a:rPr>
              <a:t>компьютерные </a:t>
            </a:r>
            <a:r>
              <a:rPr dirty="0" sz="1600" spc="-10">
                <a:latin typeface="Times New Roman"/>
                <a:cs typeface="Times New Roman"/>
              </a:rPr>
              <a:t>вирусы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другие вредоносные  программы, </a:t>
            </a:r>
            <a:r>
              <a:rPr dirty="0" sz="1600" spc="-20">
                <a:latin typeface="Times New Roman"/>
                <a:cs typeface="Times New Roman"/>
              </a:rPr>
              <a:t>которые легко </a:t>
            </a:r>
            <a:r>
              <a:rPr dirty="0" sz="1600" spc="-10">
                <a:latin typeface="Times New Roman"/>
                <a:cs typeface="Times New Roman"/>
              </a:rPr>
              <a:t>можно </a:t>
            </a:r>
            <a:r>
              <a:rPr dirty="0" sz="1600" spc="-5">
                <a:latin typeface="Times New Roman"/>
                <a:cs typeface="Times New Roman"/>
              </a:rPr>
              <a:t>найти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Internet, </a:t>
            </a:r>
            <a:r>
              <a:rPr dirty="0" sz="1600">
                <a:latin typeface="Times New Roman"/>
                <a:cs typeface="Times New Roman"/>
              </a:rPr>
              <a:t>а </a:t>
            </a:r>
            <a:r>
              <a:rPr dirty="0" sz="1600" spc="-5">
                <a:latin typeface="Times New Roman"/>
                <a:cs typeface="Times New Roman"/>
              </a:rPr>
              <a:t>также </a:t>
            </a:r>
            <a:r>
              <a:rPr dirty="0" sz="1600">
                <a:latin typeface="Times New Roman"/>
                <a:cs typeface="Times New Roman"/>
              </a:rPr>
              <a:t>ПО, </a:t>
            </a:r>
            <a:r>
              <a:rPr dirty="0" sz="1600" spc="-10">
                <a:latin typeface="Times New Roman"/>
                <a:cs typeface="Times New Roman"/>
              </a:rPr>
              <a:t>изначально </a:t>
            </a:r>
            <a:r>
              <a:rPr dirty="0" sz="1600" spc="-5">
                <a:latin typeface="Times New Roman"/>
                <a:cs typeface="Times New Roman"/>
              </a:rPr>
              <a:t>разработанное для  других целей </a:t>
            </a:r>
            <a:r>
              <a:rPr dirty="0" sz="1600">
                <a:latin typeface="Times New Roman"/>
                <a:cs typeface="Times New Roman"/>
              </a:rPr>
              <a:t>– </a:t>
            </a:r>
            <a:r>
              <a:rPr dirty="0" sz="1600" spc="-10">
                <a:latin typeface="Times New Roman"/>
                <a:cs typeface="Times New Roman"/>
              </a:rPr>
              <a:t>отладчики, </a:t>
            </a:r>
            <a:r>
              <a:rPr dirty="0" sz="1600" spc="-5">
                <a:latin typeface="Times New Roman"/>
                <a:cs typeface="Times New Roman"/>
              </a:rPr>
              <a:t>сетевые мониторы, </a:t>
            </a:r>
            <a:r>
              <a:rPr dirty="0" sz="1600">
                <a:latin typeface="Times New Roman"/>
                <a:cs typeface="Times New Roman"/>
              </a:rPr>
              <a:t>и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т.д.).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Классификация </a:t>
            </a:r>
            <a:r>
              <a:rPr dirty="0" sz="1600">
                <a:latin typeface="Times New Roman"/>
                <a:cs typeface="Times New Roman"/>
              </a:rPr>
              <a:t>угроз по </a:t>
            </a:r>
            <a:r>
              <a:rPr dirty="0" sz="1600" spc="-10">
                <a:latin typeface="Times New Roman"/>
                <a:cs typeface="Times New Roman"/>
              </a:rPr>
              <a:t>состоянию </a:t>
            </a:r>
            <a:r>
              <a:rPr dirty="0" sz="1600" spc="-15">
                <a:latin typeface="Times New Roman"/>
                <a:cs typeface="Times New Roman"/>
              </a:rPr>
              <a:t>атакуемого </a:t>
            </a:r>
            <a:r>
              <a:rPr dirty="0" sz="1600" spc="-10">
                <a:latin typeface="Times New Roman"/>
                <a:cs typeface="Times New Roman"/>
              </a:rPr>
              <a:t>объекта </a:t>
            </a:r>
            <a:r>
              <a:rPr dirty="0" sz="1600" spc="-5">
                <a:latin typeface="Times New Roman"/>
                <a:cs typeface="Times New Roman"/>
              </a:rPr>
              <a:t>операционной системы </a:t>
            </a:r>
            <a:r>
              <a:rPr dirty="0" sz="1600">
                <a:latin typeface="Times New Roman"/>
                <a:cs typeface="Times New Roman"/>
              </a:rPr>
              <a:t>на </a:t>
            </a:r>
            <a:r>
              <a:rPr dirty="0" sz="1600" spc="-10">
                <a:latin typeface="Times New Roman"/>
                <a:cs typeface="Times New Roman"/>
              </a:rPr>
              <a:t>момент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атаки:</a:t>
            </a:r>
            <a:endParaRPr sz="1600">
              <a:latin typeface="Times New Roman"/>
              <a:cs typeface="Times New Roman"/>
            </a:endParaRPr>
          </a:p>
          <a:p>
            <a:pPr marL="674370" indent="-22860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673735" algn="l"/>
                <a:tab pos="674370" algn="l"/>
              </a:tabLst>
            </a:pPr>
            <a:r>
              <a:rPr dirty="0" sz="1600" spc="-5">
                <a:latin typeface="Times New Roman"/>
                <a:cs typeface="Times New Roman"/>
              </a:rPr>
              <a:t>хранение;</a:t>
            </a:r>
            <a:endParaRPr sz="1600">
              <a:latin typeface="Times New Roman"/>
              <a:cs typeface="Times New Roman"/>
            </a:endParaRPr>
          </a:p>
          <a:p>
            <a:pPr marL="674370" indent="-22860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673735" algn="l"/>
                <a:tab pos="674370" algn="l"/>
              </a:tabLst>
            </a:pPr>
            <a:r>
              <a:rPr dirty="0" sz="1600" spc="-15">
                <a:latin typeface="Times New Roman"/>
                <a:cs typeface="Times New Roman"/>
              </a:rPr>
              <a:t>передача;</a:t>
            </a:r>
            <a:endParaRPr sz="1600">
              <a:latin typeface="Times New Roman"/>
              <a:cs typeface="Times New Roman"/>
            </a:endParaRPr>
          </a:p>
          <a:p>
            <a:pPr marL="674370" indent="-22860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673735" algn="l"/>
                <a:tab pos="674370" algn="l"/>
              </a:tabLst>
            </a:pPr>
            <a:r>
              <a:rPr dirty="0" sz="1600" spc="-10">
                <a:latin typeface="Times New Roman"/>
                <a:cs typeface="Times New Roman"/>
              </a:rPr>
              <a:t>обработка.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713751"/>
            <a:ext cx="34264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Безопасность операционных</a:t>
            </a:r>
            <a:r>
              <a:rPr dirty="0" sz="1400" spc="1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систем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13240" y="713751"/>
            <a:ext cx="5549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3 из</a:t>
            </a:r>
            <a:r>
              <a:rPr dirty="0" sz="1400" spc="-9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50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659" y="1021092"/>
            <a:ext cx="9262745" cy="2829560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dirty="0" sz="1600" spc="-5" b="1">
                <a:latin typeface="Times New Roman"/>
                <a:cs typeface="Times New Roman"/>
              </a:rPr>
              <a:t>Классификация </a:t>
            </a:r>
            <a:r>
              <a:rPr dirty="0" sz="1600" spc="-15" b="1">
                <a:latin typeface="Times New Roman"/>
                <a:cs typeface="Times New Roman"/>
              </a:rPr>
              <a:t>компьютерных</a:t>
            </a:r>
            <a:r>
              <a:rPr dirty="0" sz="1600" b="1">
                <a:latin typeface="Times New Roman"/>
                <a:cs typeface="Times New Roman"/>
              </a:rPr>
              <a:t> </a:t>
            </a:r>
            <a:r>
              <a:rPr dirty="0" sz="1600" spc="-20" b="1">
                <a:latin typeface="Times New Roman"/>
                <a:cs typeface="Times New Roman"/>
              </a:rPr>
              <a:t>вирусов: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1600" spc="-10">
                <a:latin typeface="Times New Roman"/>
                <a:cs typeface="Times New Roman"/>
              </a:rPr>
              <a:t>Загрузочные вирусы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Файловые</a:t>
            </a:r>
            <a:r>
              <a:rPr dirty="0" sz="1600" spc="-10">
                <a:latin typeface="Times New Roman"/>
                <a:cs typeface="Times New Roman"/>
              </a:rPr>
              <a:t> вирусы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Макровирусы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Скрипт-вирусы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 marR="5080">
              <a:lnSpc>
                <a:spcPct val="143800"/>
              </a:lnSpc>
            </a:pPr>
            <a:r>
              <a:rPr dirty="0" sz="1600" spc="-5">
                <a:latin typeface="Times New Roman"/>
                <a:cs typeface="Times New Roman"/>
              </a:rPr>
              <a:t>Сетевой червь </a:t>
            </a:r>
            <a:r>
              <a:rPr dirty="0" sz="1600">
                <a:latin typeface="Times New Roman"/>
                <a:cs typeface="Times New Roman"/>
              </a:rPr>
              <a:t>– </a:t>
            </a:r>
            <a:r>
              <a:rPr dirty="0" sz="1600" spc="-5">
                <a:latin typeface="Times New Roman"/>
                <a:cs typeface="Times New Roman"/>
              </a:rPr>
              <a:t>тип вредоносных программ, распространяющихся по сетевым каналам, </a:t>
            </a:r>
            <a:r>
              <a:rPr dirty="0" sz="1600">
                <a:latin typeface="Times New Roman"/>
                <a:cs typeface="Times New Roman"/>
              </a:rPr>
              <a:t>способных к  </a:t>
            </a:r>
            <a:r>
              <a:rPr dirty="0" sz="1600" spc="-15">
                <a:latin typeface="Times New Roman"/>
                <a:cs typeface="Times New Roman"/>
              </a:rPr>
              <a:t>автономному </a:t>
            </a:r>
            <a:r>
              <a:rPr dirty="0" sz="1600" spc="-10">
                <a:latin typeface="Times New Roman"/>
                <a:cs typeface="Times New Roman"/>
              </a:rPr>
              <a:t>преодолению </a:t>
            </a:r>
            <a:r>
              <a:rPr dirty="0" sz="1600" spc="-5">
                <a:latin typeface="Times New Roman"/>
                <a:cs typeface="Times New Roman"/>
              </a:rPr>
              <a:t>систем защиты </a:t>
            </a:r>
            <a:r>
              <a:rPr dirty="0" sz="1600" spc="-15">
                <a:latin typeface="Times New Roman"/>
                <a:cs typeface="Times New Roman"/>
              </a:rPr>
              <a:t>автоматизированных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15">
                <a:latin typeface="Times New Roman"/>
                <a:cs typeface="Times New Roman"/>
              </a:rPr>
              <a:t>компьютерных </a:t>
            </a:r>
            <a:r>
              <a:rPr dirty="0" sz="1600" spc="-5">
                <a:latin typeface="Times New Roman"/>
                <a:cs typeface="Times New Roman"/>
              </a:rPr>
              <a:t>систем, </a:t>
            </a:r>
            <a:r>
              <a:rPr dirty="0" sz="1600">
                <a:latin typeface="Times New Roman"/>
                <a:cs typeface="Times New Roman"/>
              </a:rPr>
              <a:t>а </a:t>
            </a:r>
            <a:r>
              <a:rPr dirty="0" sz="1600" spc="-10">
                <a:latin typeface="Times New Roman"/>
                <a:cs typeface="Times New Roman"/>
              </a:rPr>
              <a:t>также</a:t>
            </a:r>
            <a:r>
              <a:rPr dirty="0" sz="1600" spc="3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к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35424" y="3931932"/>
            <a:ext cx="133921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3204" algn="l"/>
              </a:tabLst>
            </a:pPr>
            <a:r>
              <a:rPr dirty="0" sz="1600">
                <a:latin typeface="Times New Roman"/>
                <a:cs typeface="Times New Roman"/>
              </a:rPr>
              <a:t>с	ор</a:t>
            </a:r>
            <a:r>
              <a:rPr dirty="0" sz="1600" spc="-10">
                <a:latin typeface="Times New Roman"/>
                <a:cs typeface="Times New Roman"/>
              </a:rPr>
              <a:t>и</a:t>
            </a:r>
            <a:r>
              <a:rPr dirty="0" sz="1600">
                <a:latin typeface="Times New Roman"/>
                <a:cs typeface="Times New Roman"/>
              </a:rPr>
              <a:t>гин</a:t>
            </a:r>
            <a:r>
              <a:rPr dirty="0" sz="1600" spc="5">
                <a:latin typeface="Times New Roman"/>
                <a:cs typeface="Times New Roman"/>
              </a:rPr>
              <a:t>а</a:t>
            </a:r>
            <a:r>
              <a:rPr dirty="0" sz="1600">
                <a:latin typeface="Times New Roman"/>
                <a:cs typeface="Times New Roman"/>
              </a:rPr>
              <a:t>л</a:t>
            </a:r>
            <a:r>
              <a:rPr dirty="0" sz="1600" spc="-35">
                <a:latin typeface="Times New Roman"/>
                <a:cs typeface="Times New Roman"/>
              </a:rPr>
              <a:t>о</a:t>
            </a:r>
            <a:r>
              <a:rPr dirty="0" sz="1600" spc="-5">
                <a:latin typeface="Times New Roman"/>
                <a:cs typeface="Times New Roman"/>
              </a:rPr>
              <a:t>м</a:t>
            </a:r>
            <a:r>
              <a:rPr dirty="0" sz="1600">
                <a:latin typeface="Times New Roman"/>
                <a:cs typeface="Times New Roman"/>
              </a:rPr>
              <a:t>,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8659" y="3825252"/>
            <a:ext cx="7810500" cy="2829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3800"/>
              </a:lnSpc>
              <a:spcBef>
                <a:spcPts val="100"/>
              </a:spcBef>
              <a:tabLst>
                <a:tab pos="983615" algn="l"/>
                <a:tab pos="1235075" algn="l"/>
                <a:tab pos="2547620" algn="l"/>
                <a:tab pos="4229100" algn="l"/>
                <a:tab pos="4867275" algn="l"/>
                <a:tab pos="5575300" algn="l"/>
                <a:tab pos="5915025" algn="l"/>
                <a:tab pos="6599555" algn="l"/>
              </a:tabLst>
            </a:pPr>
            <a:r>
              <a:rPr dirty="0" sz="1600" spc="-5">
                <a:latin typeface="Times New Roman"/>
                <a:cs typeface="Times New Roman"/>
              </a:rPr>
              <a:t>со</a:t>
            </a:r>
            <a:r>
              <a:rPr dirty="0" sz="1600" spc="-25">
                <a:latin typeface="Times New Roman"/>
                <a:cs typeface="Times New Roman"/>
              </a:rPr>
              <a:t>з</a:t>
            </a:r>
            <a:r>
              <a:rPr dirty="0" sz="1600" spc="-5">
                <a:latin typeface="Times New Roman"/>
                <a:cs typeface="Times New Roman"/>
              </a:rPr>
              <a:t>да</a:t>
            </a:r>
            <a:r>
              <a:rPr dirty="0" sz="1600" spc="-10">
                <a:latin typeface="Times New Roman"/>
                <a:cs typeface="Times New Roman"/>
              </a:rPr>
              <a:t>н</a:t>
            </a:r>
            <a:r>
              <a:rPr dirty="0" sz="1600">
                <a:latin typeface="Times New Roman"/>
                <a:cs typeface="Times New Roman"/>
              </a:rPr>
              <a:t>ию	и	</a:t>
            </a:r>
            <a:r>
              <a:rPr dirty="0" sz="1600" spc="-5">
                <a:latin typeface="Times New Roman"/>
                <a:cs typeface="Times New Roman"/>
              </a:rPr>
              <a:t>д</a:t>
            </a:r>
            <a:r>
              <a:rPr dirty="0" sz="1600" spc="5">
                <a:latin typeface="Times New Roman"/>
                <a:cs typeface="Times New Roman"/>
              </a:rPr>
              <a:t>а</a:t>
            </a:r>
            <a:r>
              <a:rPr dirty="0" sz="1600">
                <a:latin typeface="Times New Roman"/>
                <a:cs typeface="Times New Roman"/>
              </a:rPr>
              <a:t>льн</a:t>
            </a:r>
            <a:r>
              <a:rPr dirty="0" sz="1600" spc="-5">
                <a:latin typeface="Times New Roman"/>
                <a:cs typeface="Times New Roman"/>
              </a:rPr>
              <a:t>е</a:t>
            </a:r>
            <a:r>
              <a:rPr dirty="0" sz="1600">
                <a:latin typeface="Times New Roman"/>
                <a:cs typeface="Times New Roman"/>
              </a:rPr>
              <a:t>й</a:t>
            </a:r>
            <a:r>
              <a:rPr dirty="0" sz="1600" spc="-5">
                <a:latin typeface="Times New Roman"/>
                <a:cs typeface="Times New Roman"/>
              </a:rPr>
              <a:t>шем</a:t>
            </a:r>
            <a:r>
              <a:rPr dirty="0" sz="1600">
                <a:latin typeface="Times New Roman"/>
                <a:cs typeface="Times New Roman"/>
              </a:rPr>
              <a:t>у	распр</a:t>
            </a:r>
            <a:r>
              <a:rPr dirty="0" sz="1600" spc="35">
                <a:latin typeface="Times New Roman"/>
                <a:cs typeface="Times New Roman"/>
              </a:rPr>
              <a:t>о</a:t>
            </a:r>
            <a:r>
              <a:rPr dirty="0" sz="1600" spc="-5">
                <a:latin typeface="Times New Roman"/>
                <a:cs typeface="Times New Roman"/>
              </a:rPr>
              <a:t>с</a:t>
            </a:r>
            <a:r>
              <a:rPr dirty="0" sz="1600" spc="15">
                <a:latin typeface="Times New Roman"/>
                <a:cs typeface="Times New Roman"/>
              </a:rPr>
              <a:t>т</a:t>
            </a:r>
            <a:r>
              <a:rPr dirty="0" sz="1600">
                <a:latin typeface="Times New Roman"/>
                <a:cs typeface="Times New Roman"/>
              </a:rPr>
              <a:t>ран</a:t>
            </a:r>
            <a:r>
              <a:rPr dirty="0" sz="1600" spc="-15">
                <a:latin typeface="Times New Roman"/>
                <a:cs typeface="Times New Roman"/>
              </a:rPr>
              <a:t>е</a:t>
            </a:r>
            <a:r>
              <a:rPr dirty="0" sz="1600">
                <a:latin typeface="Times New Roman"/>
                <a:cs typeface="Times New Roman"/>
              </a:rPr>
              <a:t>нию	</a:t>
            </a:r>
            <a:r>
              <a:rPr dirty="0" sz="1600" spc="-5">
                <a:latin typeface="Times New Roman"/>
                <a:cs typeface="Times New Roman"/>
              </a:rPr>
              <a:t>с</a:t>
            </a:r>
            <a:r>
              <a:rPr dirty="0" sz="1600" spc="-20">
                <a:latin typeface="Times New Roman"/>
                <a:cs typeface="Times New Roman"/>
              </a:rPr>
              <a:t>в</a:t>
            </a:r>
            <a:r>
              <a:rPr dirty="0" sz="1600">
                <a:latin typeface="Times New Roman"/>
                <a:cs typeface="Times New Roman"/>
              </a:rPr>
              <a:t>оих	</a:t>
            </a:r>
            <a:r>
              <a:rPr dirty="0" sz="1600" spc="-90">
                <a:latin typeface="Times New Roman"/>
                <a:cs typeface="Times New Roman"/>
              </a:rPr>
              <a:t>к</a:t>
            </a:r>
            <a:r>
              <a:rPr dirty="0" sz="1600">
                <a:latin typeface="Times New Roman"/>
                <a:cs typeface="Times New Roman"/>
              </a:rPr>
              <a:t>оп</a:t>
            </a:r>
            <a:r>
              <a:rPr dirty="0" sz="1600" spc="-10">
                <a:latin typeface="Times New Roman"/>
                <a:cs typeface="Times New Roman"/>
              </a:rPr>
              <a:t>и</a:t>
            </a:r>
            <a:r>
              <a:rPr dirty="0" sz="1600">
                <a:latin typeface="Times New Roman"/>
                <a:cs typeface="Times New Roman"/>
              </a:rPr>
              <a:t>й,	</a:t>
            </a:r>
            <a:r>
              <a:rPr dirty="0" sz="1600" spc="-10">
                <a:latin typeface="Times New Roman"/>
                <a:cs typeface="Times New Roman"/>
              </a:rPr>
              <a:t>н</a:t>
            </a:r>
            <a:r>
              <a:rPr dirty="0" sz="1600">
                <a:latin typeface="Times New Roman"/>
                <a:cs typeface="Times New Roman"/>
              </a:rPr>
              <a:t>е	</a:t>
            </a:r>
            <a:r>
              <a:rPr dirty="0" sz="1600" spc="-20">
                <a:latin typeface="Times New Roman"/>
                <a:cs typeface="Times New Roman"/>
              </a:rPr>
              <a:t>в</a:t>
            </a:r>
            <a:r>
              <a:rPr dirty="0" sz="1600" spc="15">
                <a:latin typeface="Times New Roman"/>
                <a:cs typeface="Times New Roman"/>
              </a:rPr>
              <a:t>с</a:t>
            </a:r>
            <a:r>
              <a:rPr dirty="0" sz="1600" spc="-5">
                <a:latin typeface="Times New Roman"/>
                <a:cs typeface="Times New Roman"/>
              </a:rPr>
              <a:t>е</a:t>
            </a:r>
            <a:r>
              <a:rPr dirty="0" sz="1600" spc="-80">
                <a:latin typeface="Times New Roman"/>
                <a:cs typeface="Times New Roman"/>
              </a:rPr>
              <a:t>г</a:t>
            </a:r>
            <a:r>
              <a:rPr dirty="0" sz="1600" spc="-5">
                <a:latin typeface="Times New Roman"/>
                <a:cs typeface="Times New Roman"/>
              </a:rPr>
              <a:t>д</a:t>
            </a:r>
            <a:r>
              <a:rPr dirty="0" sz="1600">
                <a:latin typeface="Times New Roman"/>
                <a:cs typeface="Times New Roman"/>
              </a:rPr>
              <a:t>а	</a:t>
            </a:r>
            <a:r>
              <a:rPr dirty="0" sz="1600" spc="-5">
                <a:latin typeface="Times New Roman"/>
                <a:cs typeface="Times New Roman"/>
              </a:rPr>
              <a:t>со</a:t>
            </a:r>
            <a:r>
              <a:rPr dirty="0" sz="1600" spc="-10">
                <a:latin typeface="Times New Roman"/>
                <a:cs typeface="Times New Roman"/>
              </a:rPr>
              <a:t>в</a:t>
            </a:r>
            <a:r>
              <a:rPr dirty="0" sz="1600">
                <a:latin typeface="Times New Roman"/>
                <a:cs typeface="Times New Roman"/>
              </a:rPr>
              <a:t>п</a:t>
            </a:r>
            <a:r>
              <a:rPr dirty="0" sz="1600" spc="-5">
                <a:latin typeface="Times New Roman"/>
                <a:cs typeface="Times New Roman"/>
              </a:rPr>
              <a:t>ада</a:t>
            </a:r>
            <a:r>
              <a:rPr dirty="0" sz="1600">
                <a:latin typeface="Times New Roman"/>
                <a:cs typeface="Times New Roman"/>
              </a:rPr>
              <a:t>ю</a:t>
            </a:r>
            <a:r>
              <a:rPr dirty="0" sz="1600" spc="-5">
                <a:latin typeface="Times New Roman"/>
                <a:cs typeface="Times New Roman"/>
              </a:rPr>
              <a:t>щ</a:t>
            </a:r>
            <a:r>
              <a:rPr dirty="0" sz="1600">
                <a:latin typeface="Times New Roman"/>
                <a:cs typeface="Times New Roman"/>
              </a:rPr>
              <a:t>их  </a:t>
            </a:r>
            <a:r>
              <a:rPr dirty="0" sz="1600" spc="-5">
                <a:latin typeface="Times New Roman"/>
                <a:cs typeface="Times New Roman"/>
              </a:rPr>
              <a:t>осуществлению </a:t>
            </a:r>
            <a:r>
              <a:rPr dirty="0" sz="1600" spc="-10">
                <a:latin typeface="Times New Roman"/>
                <a:cs typeface="Times New Roman"/>
              </a:rPr>
              <a:t>иного </a:t>
            </a:r>
            <a:r>
              <a:rPr dirty="0" sz="1600" spc="-5">
                <a:latin typeface="Times New Roman"/>
                <a:cs typeface="Times New Roman"/>
              </a:rPr>
              <a:t>вредоносного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воздействия.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600" spc="-5" b="1">
                <a:latin typeface="Times New Roman"/>
                <a:cs typeface="Times New Roman"/>
              </a:rPr>
              <a:t>Классификация сетевых</a:t>
            </a:r>
            <a:r>
              <a:rPr dirty="0" sz="1600" spc="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червей: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зависимости </a:t>
            </a:r>
            <a:r>
              <a:rPr dirty="0" sz="1600" spc="-15">
                <a:latin typeface="Times New Roman"/>
                <a:cs typeface="Times New Roman"/>
              </a:rPr>
              <a:t>от </a:t>
            </a:r>
            <a:r>
              <a:rPr dirty="0" sz="1600" spc="-5">
                <a:latin typeface="Times New Roman"/>
                <a:cs typeface="Times New Roman"/>
              </a:rPr>
              <a:t>путей проникновения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операционную систему черви делятся</a:t>
            </a:r>
            <a:r>
              <a:rPr dirty="0" sz="1600" spc="7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на: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1600" spc="-10">
                <a:latin typeface="Times New Roman"/>
                <a:cs typeface="Times New Roman"/>
              </a:rPr>
              <a:t>Почтовые </a:t>
            </a:r>
            <a:r>
              <a:rPr dirty="0" sz="1600" spc="-15">
                <a:latin typeface="Times New Roman"/>
                <a:cs typeface="Times New Roman"/>
              </a:rPr>
              <a:t>черви(Mail-Worm)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IM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черви(IM-Worm)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P2P</a:t>
            </a:r>
            <a:r>
              <a:rPr dirty="0" sz="1600" spc="-65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черви(P2P-Worm)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Сетевые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черви(Net-Worm)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713751"/>
            <a:ext cx="9268460" cy="4538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0480">
              <a:lnSpc>
                <a:spcPct val="100000"/>
              </a:lnSpc>
              <a:spcBef>
                <a:spcPts val="100"/>
              </a:spcBef>
              <a:tabLst>
                <a:tab pos="8627745" algn="l"/>
              </a:tabLst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Безопасность</a:t>
            </a:r>
            <a:r>
              <a:rPr dirty="0" sz="1400" spc="5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операционных</a:t>
            </a:r>
            <a:r>
              <a:rPr dirty="0" sz="1400" spc="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систем	</a:t>
            </a:r>
            <a:r>
              <a:rPr dirty="0" sz="1400" b="1">
                <a:latin typeface="Times New Roman"/>
                <a:cs typeface="Times New Roman"/>
              </a:rPr>
              <a:t>30 из</a:t>
            </a:r>
            <a:r>
              <a:rPr dirty="0" sz="1400" spc="-8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50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600" spc="-10" b="1">
                <a:latin typeface="Times New Roman"/>
                <a:cs typeface="Times New Roman"/>
              </a:rPr>
              <a:t>Типичные атаки </a:t>
            </a:r>
            <a:r>
              <a:rPr dirty="0" sz="1600" spc="-5" b="1">
                <a:latin typeface="Times New Roman"/>
                <a:cs typeface="Times New Roman"/>
              </a:rPr>
              <a:t>на операционную</a:t>
            </a:r>
            <a:r>
              <a:rPr dirty="0" sz="1600" spc="3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систему</a:t>
            </a:r>
            <a:endParaRPr sz="1600">
              <a:latin typeface="Times New Roman"/>
              <a:cs typeface="Times New Roman"/>
            </a:endParaRPr>
          </a:p>
          <a:p>
            <a:pPr algn="just" marL="12700" marR="6350">
              <a:lnSpc>
                <a:spcPct val="143800"/>
              </a:lnSpc>
              <a:buAutoNum type="arabicPeriod"/>
              <a:tabLst>
                <a:tab pos="217170" algn="l"/>
              </a:tabLst>
            </a:pPr>
            <a:r>
              <a:rPr dirty="0" sz="1600" spc="-10" b="1">
                <a:latin typeface="Times New Roman"/>
                <a:cs typeface="Times New Roman"/>
              </a:rPr>
              <a:t>Сканирование файловой </a:t>
            </a:r>
            <a:r>
              <a:rPr dirty="0" sz="1600" spc="-5" b="1">
                <a:latin typeface="Times New Roman"/>
                <a:cs typeface="Times New Roman"/>
              </a:rPr>
              <a:t>системы. </a:t>
            </a:r>
            <a:r>
              <a:rPr dirty="0" sz="1600" spc="-5">
                <a:latin typeface="Times New Roman"/>
                <a:cs typeface="Times New Roman"/>
              </a:rPr>
              <a:t>Данная </a:t>
            </a:r>
            <a:r>
              <a:rPr dirty="0" sz="1600" spc="-15">
                <a:latin typeface="Times New Roman"/>
                <a:cs typeface="Times New Roman"/>
              </a:rPr>
              <a:t>атака </a:t>
            </a:r>
            <a:r>
              <a:rPr dirty="0" sz="1600" spc="-10">
                <a:latin typeface="Times New Roman"/>
                <a:cs typeface="Times New Roman"/>
              </a:rPr>
              <a:t>является одной </a:t>
            </a:r>
            <a:r>
              <a:rPr dirty="0" sz="1600" spc="-5">
                <a:latin typeface="Times New Roman"/>
                <a:cs typeface="Times New Roman"/>
              </a:rPr>
              <a:t>из </a:t>
            </a:r>
            <a:r>
              <a:rPr dirty="0" sz="1600" spc="-10">
                <a:latin typeface="Times New Roman"/>
                <a:cs typeface="Times New Roman"/>
              </a:rPr>
              <a:t>наиболее </a:t>
            </a:r>
            <a:r>
              <a:rPr dirty="0" sz="1600">
                <a:latin typeface="Times New Roman"/>
                <a:cs typeface="Times New Roman"/>
              </a:rPr>
              <a:t>тривиальных, но в </a:t>
            </a:r>
            <a:r>
              <a:rPr dirty="0" sz="1600" spc="-10">
                <a:latin typeface="Times New Roman"/>
                <a:cs typeface="Times New Roman"/>
              </a:rPr>
              <a:t>то </a:t>
            </a:r>
            <a:r>
              <a:rPr dirty="0" sz="1600" spc="-15">
                <a:latin typeface="Times New Roman"/>
                <a:cs typeface="Times New Roman"/>
              </a:rPr>
              <a:t>же  </a:t>
            </a:r>
            <a:r>
              <a:rPr dirty="0" sz="1600" spc="-5">
                <a:latin typeface="Times New Roman"/>
                <a:cs typeface="Times New Roman"/>
              </a:rPr>
              <a:t>время </a:t>
            </a:r>
            <a:r>
              <a:rPr dirty="0" sz="1600" spc="-15">
                <a:latin typeface="Times New Roman"/>
                <a:cs typeface="Times New Roman"/>
              </a:rPr>
              <a:t>одной </a:t>
            </a:r>
            <a:r>
              <a:rPr dirty="0" sz="1600">
                <a:latin typeface="Times New Roman"/>
                <a:cs typeface="Times New Roman"/>
              </a:rPr>
              <a:t>из </a:t>
            </a:r>
            <a:r>
              <a:rPr dirty="0" sz="1600" spc="-10">
                <a:latin typeface="Times New Roman"/>
                <a:cs typeface="Times New Roman"/>
              </a:rPr>
              <a:t>наиболее </a:t>
            </a:r>
            <a:r>
              <a:rPr dirty="0" sz="1600" spc="-5">
                <a:latin typeface="Times New Roman"/>
                <a:cs typeface="Times New Roman"/>
              </a:rPr>
              <a:t>опасных. </a:t>
            </a:r>
            <a:r>
              <a:rPr dirty="0" sz="1600" spc="-10">
                <a:latin typeface="Times New Roman"/>
                <a:cs typeface="Times New Roman"/>
              </a:rPr>
              <a:t>Суть атаки заключается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20">
                <a:latin typeface="Times New Roman"/>
                <a:cs typeface="Times New Roman"/>
              </a:rPr>
              <a:t>том, </a:t>
            </a:r>
            <a:r>
              <a:rPr dirty="0" sz="1600" spc="-10">
                <a:latin typeface="Times New Roman"/>
                <a:cs typeface="Times New Roman"/>
              </a:rPr>
              <a:t>что злоумышленник </a:t>
            </a:r>
            <a:r>
              <a:rPr dirty="0" sz="1600">
                <a:latin typeface="Times New Roman"/>
                <a:cs typeface="Times New Roman"/>
              </a:rPr>
              <a:t>путем просмотра  </a:t>
            </a:r>
            <a:r>
              <a:rPr dirty="0" sz="1600" spc="-5">
                <a:latin typeface="Times New Roman"/>
                <a:cs typeface="Times New Roman"/>
              </a:rPr>
              <a:t>файловой системы пытается получить </a:t>
            </a:r>
            <a:r>
              <a:rPr dirty="0" sz="1600" spc="-10">
                <a:latin typeface="Times New Roman"/>
                <a:cs typeface="Times New Roman"/>
              </a:rPr>
              <a:t>информацию. </a:t>
            </a:r>
            <a:r>
              <a:rPr dirty="0" sz="1600" spc="-5">
                <a:latin typeface="Times New Roman"/>
                <a:cs typeface="Times New Roman"/>
              </a:rPr>
              <a:t>Данная </a:t>
            </a:r>
            <a:r>
              <a:rPr dirty="0" sz="1600" spc="-15">
                <a:latin typeface="Times New Roman"/>
                <a:cs typeface="Times New Roman"/>
              </a:rPr>
              <a:t>атака </a:t>
            </a:r>
            <a:r>
              <a:rPr dirty="0" sz="1600" spc="-10">
                <a:latin typeface="Times New Roman"/>
                <a:cs typeface="Times New Roman"/>
              </a:rPr>
              <a:t>эффективна </a:t>
            </a:r>
            <a:r>
              <a:rPr dirty="0" sz="1600">
                <a:latin typeface="Times New Roman"/>
                <a:cs typeface="Times New Roman"/>
              </a:rPr>
              <a:t>при </a:t>
            </a:r>
            <a:r>
              <a:rPr dirty="0" sz="1600" spc="-15">
                <a:latin typeface="Times New Roman"/>
                <a:cs typeface="Times New Roman"/>
              </a:rPr>
              <a:t>некорректных  </a:t>
            </a:r>
            <a:r>
              <a:rPr dirty="0" sz="1600" spc="-5">
                <a:latin typeface="Times New Roman"/>
                <a:cs typeface="Times New Roman"/>
              </a:rPr>
              <a:t>настройках прав </a:t>
            </a:r>
            <a:r>
              <a:rPr dirty="0" sz="1600">
                <a:latin typeface="Times New Roman"/>
                <a:cs typeface="Times New Roman"/>
              </a:rPr>
              <a:t>доступа к </a:t>
            </a:r>
            <a:r>
              <a:rPr dirty="0" sz="1600" spc="-5">
                <a:latin typeface="Times New Roman"/>
                <a:cs typeface="Times New Roman"/>
              </a:rPr>
              <a:t>файлам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системы.</a:t>
            </a:r>
            <a:endParaRPr sz="1600">
              <a:latin typeface="Times New Roman"/>
              <a:cs typeface="Times New Roman"/>
            </a:endParaRPr>
          </a:p>
          <a:p>
            <a:pPr algn="just" marL="215900" indent="-2032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15900" algn="l"/>
              </a:tabLst>
            </a:pPr>
            <a:r>
              <a:rPr dirty="0" sz="1600" spc="-5" b="1">
                <a:latin typeface="Times New Roman"/>
                <a:cs typeface="Times New Roman"/>
              </a:rPr>
              <a:t>Кража </a:t>
            </a:r>
            <a:r>
              <a:rPr dirty="0" sz="1600" spc="-15" b="1">
                <a:latin typeface="Times New Roman"/>
                <a:cs typeface="Times New Roman"/>
              </a:rPr>
              <a:t>ключевой</a:t>
            </a:r>
            <a:r>
              <a:rPr dirty="0" sz="1600" spc="-1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информации.</a:t>
            </a:r>
            <a:endParaRPr sz="1600">
              <a:latin typeface="Times New Roman"/>
              <a:cs typeface="Times New Roman"/>
            </a:endParaRPr>
          </a:p>
          <a:p>
            <a:pPr algn="just" marL="215900" indent="-2032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15900" algn="l"/>
              </a:tabLst>
            </a:pPr>
            <a:r>
              <a:rPr dirty="0" sz="1600" spc="-15" b="1">
                <a:latin typeface="Times New Roman"/>
                <a:cs typeface="Times New Roman"/>
              </a:rPr>
              <a:t>Подбор</a:t>
            </a:r>
            <a:r>
              <a:rPr dirty="0" sz="1600" spc="-5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пароля.</a:t>
            </a:r>
            <a:endParaRPr sz="1600">
              <a:latin typeface="Times New Roman"/>
              <a:cs typeface="Times New Roman"/>
            </a:endParaRPr>
          </a:p>
          <a:p>
            <a:pPr algn="just" marL="12700" marR="7620">
              <a:lnSpc>
                <a:spcPct val="143800"/>
              </a:lnSpc>
              <a:buAutoNum type="arabicPeriod"/>
              <a:tabLst>
                <a:tab pos="228600" algn="l"/>
              </a:tabLst>
            </a:pPr>
            <a:r>
              <a:rPr dirty="0" sz="1600" spc="-10" b="1">
                <a:latin typeface="Times New Roman"/>
                <a:cs typeface="Times New Roman"/>
              </a:rPr>
              <a:t>Сборка «мусора». </a:t>
            </a:r>
            <a:r>
              <a:rPr dirty="0" sz="1600">
                <a:latin typeface="Times New Roman"/>
                <a:cs typeface="Times New Roman"/>
              </a:rPr>
              <a:t>Во </a:t>
            </a:r>
            <a:r>
              <a:rPr dirty="0" sz="1600" spc="-5">
                <a:latin typeface="Times New Roman"/>
                <a:cs typeface="Times New Roman"/>
              </a:rPr>
              <a:t>многих операционных системах </a:t>
            </a:r>
            <a:r>
              <a:rPr dirty="0" sz="1600" spc="-10">
                <a:latin typeface="Times New Roman"/>
                <a:cs typeface="Times New Roman"/>
              </a:rPr>
              <a:t>информация, уничтоженная пользователем, </a:t>
            </a:r>
            <a:r>
              <a:rPr dirty="0" sz="1600" spc="-5">
                <a:latin typeface="Times New Roman"/>
                <a:cs typeface="Times New Roman"/>
              </a:rPr>
              <a:t>для  увеличения производительности системы не </a:t>
            </a:r>
            <a:r>
              <a:rPr dirty="0" sz="1600" spc="-10">
                <a:latin typeface="Times New Roman"/>
                <a:cs typeface="Times New Roman"/>
              </a:rPr>
              <a:t>уничтожается </a:t>
            </a:r>
            <a:r>
              <a:rPr dirty="0" sz="1600">
                <a:latin typeface="Times New Roman"/>
                <a:cs typeface="Times New Roman"/>
              </a:rPr>
              <a:t>физически, а </a:t>
            </a:r>
            <a:r>
              <a:rPr dirty="0" sz="1600" spc="-25">
                <a:latin typeface="Times New Roman"/>
                <a:cs typeface="Times New Roman"/>
              </a:rPr>
              <a:t>только </a:t>
            </a:r>
            <a:r>
              <a:rPr dirty="0" sz="1600" spc="-10">
                <a:latin typeface="Times New Roman"/>
                <a:cs typeface="Times New Roman"/>
              </a:rPr>
              <a:t>помечается </a:t>
            </a:r>
            <a:r>
              <a:rPr dirty="0" sz="1600" spc="-15">
                <a:latin typeface="Times New Roman"/>
                <a:cs typeface="Times New Roman"/>
              </a:rPr>
              <a:t>как  </a:t>
            </a:r>
            <a:r>
              <a:rPr dirty="0" sz="1600" spc="-10">
                <a:latin typeface="Times New Roman"/>
                <a:cs typeface="Times New Roman"/>
              </a:rPr>
              <a:t>уничтоженная. Суть </a:t>
            </a:r>
            <a:r>
              <a:rPr dirty="0" sz="1600" spc="-5">
                <a:latin typeface="Times New Roman"/>
                <a:cs typeface="Times New Roman"/>
              </a:rPr>
              <a:t>данной </a:t>
            </a:r>
            <a:r>
              <a:rPr dirty="0" sz="1600" spc="-10">
                <a:latin typeface="Times New Roman"/>
                <a:cs typeface="Times New Roman"/>
              </a:rPr>
              <a:t>атаки заключается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восстановлении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анализе </a:t>
            </a:r>
            <a:r>
              <a:rPr dirty="0" sz="1600" spc="-20">
                <a:latin typeface="Times New Roman"/>
                <a:cs typeface="Times New Roman"/>
              </a:rPr>
              <a:t>такой </a:t>
            </a:r>
            <a:r>
              <a:rPr dirty="0" sz="1600" spc="-10">
                <a:latin typeface="Times New Roman"/>
                <a:cs typeface="Times New Roman"/>
              </a:rPr>
              <a:t>информации </a:t>
            </a:r>
            <a:r>
              <a:rPr dirty="0" sz="1600">
                <a:latin typeface="Times New Roman"/>
                <a:cs typeface="Times New Roman"/>
              </a:rPr>
              <a:t>(так  </a:t>
            </a:r>
            <a:r>
              <a:rPr dirty="0" sz="1600" spc="-10">
                <a:latin typeface="Times New Roman"/>
                <a:cs typeface="Times New Roman"/>
              </a:rPr>
              <a:t>называемого </a:t>
            </a:r>
            <a:r>
              <a:rPr dirty="0" sz="1600" spc="-5">
                <a:latin typeface="Times New Roman"/>
                <a:cs typeface="Times New Roman"/>
              </a:rPr>
              <a:t>мусора) специальными программными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средствами.</a:t>
            </a:r>
            <a:endParaRPr sz="1600">
              <a:latin typeface="Times New Roman"/>
              <a:cs typeface="Times New Roman"/>
            </a:endParaRPr>
          </a:p>
          <a:p>
            <a:pPr algn="just" marL="267335" indent="-25527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67970" algn="l"/>
              </a:tabLst>
            </a:pPr>
            <a:r>
              <a:rPr dirty="0" sz="1600" spc="-5" b="1">
                <a:latin typeface="Times New Roman"/>
                <a:cs typeface="Times New Roman"/>
              </a:rPr>
              <a:t>Превышение </a:t>
            </a:r>
            <a:r>
              <a:rPr dirty="0" sz="1600" spc="-15" b="1">
                <a:latin typeface="Times New Roman"/>
                <a:cs typeface="Times New Roman"/>
              </a:rPr>
              <a:t>полномочий. </a:t>
            </a:r>
            <a:r>
              <a:rPr dirty="0" sz="1600">
                <a:latin typeface="Times New Roman"/>
                <a:cs typeface="Times New Roman"/>
              </a:rPr>
              <a:t>При реализации </a:t>
            </a:r>
            <a:r>
              <a:rPr dirty="0" sz="1600" spc="-5">
                <a:latin typeface="Times New Roman"/>
                <a:cs typeface="Times New Roman"/>
              </a:rPr>
              <a:t>данной угрозы </a:t>
            </a:r>
            <a:r>
              <a:rPr dirty="0" sz="1600" spc="-10">
                <a:latin typeface="Times New Roman"/>
                <a:cs typeface="Times New Roman"/>
              </a:rPr>
              <a:t>злоумышленник, </a:t>
            </a:r>
            <a:r>
              <a:rPr dirty="0" sz="1600" spc="-15">
                <a:latin typeface="Times New Roman"/>
                <a:cs typeface="Times New Roman"/>
              </a:rPr>
              <a:t>используя </a:t>
            </a:r>
            <a:r>
              <a:rPr dirty="0" sz="1600" spc="-5">
                <a:latin typeface="Times New Roman"/>
                <a:cs typeface="Times New Roman"/>
              </a:rPr>
              <a:t>ошибки</a:t>
            </a:r>
            <a:r>
              <a:rPr dirty="0" sz="1600" spc="18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в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0998" y="5334012"/>
            <a:ext cx="312610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5955" algn="l"/>
                <a:tab pos="1537335" algn="l"/>
                <a:tab pos="2791460" algn="l"/>
              </a:tabLst>
            </a:pPr>
            <a:r>
              <a:rPr dirty="0" sz="1600" spc="-5">
                <a:latin typeface="Times New Roman"/>
                <a:cs typeface="Times New Roman"/>
              </a:rPr>
              <a:t>б</a:t>
            </a:r>
            <a:r>
              <a:rPr dirty="0" sz="1600" spc="-25">
                <a:latin typeface="Times New Roman"/>
                <a:cs typeface="Times New Roman"/>
              </a:rPr>
              <a:t>о</a:t>
            </a:r>
            <a:r>
              <a:rPr dirty="0" sz="1600">
                <a:latin typeface="Times New Roman"/>
                <a:cs typeface="Times New Roman"/>
              </a:rPr>
              <a:t>лее	в</a:t>
            </a:r>
            <a:r>
              <a:rPr dirty="0" sz="1600" spc="-5">
                <a:latin typeface="Times New Roman"/>
                <a:cs typeface="Times New Roman"/>
              </a:rPr>
              <a:t>ысо</a:t>
            </a:r>
            <a:r>
              <a:rPr dirty="0" sz="1600">
                <a:latin typeface="Times New Roman"/>
                <a:cs typeface="Times New Roman"/>
              </a:rPr>
              <a:t>кие	</a:t>
            </a:r>
            <a:r>
              <a:rPr dirty="0" sz="1600" spc="-10">
                <a:latin typeface="Times New Roman"/>
                <a:cs typeface="Times New Roman"/>
              </a:rPr>
              <a:t>п</a:t>
            </a:r>
            <a:r>
              <a:rPr dirty="0" sz="1600" spc="-25">
                <a:latin typeface="Times New Roman"/>
                <a:cs typeface="Times New Roman"/>
              </a:rPr>
              <a:t>о</a:t>
            </a:r>
            <a:r>
              <a:rPr dirty="0" sz="1600">
                <a:latin typeface="Times New Roman"/>
                <a:cs typeface="Times New Roman"/>
              </a:rPr>
              <a:t>лн</a:t>
            </a:r>
            <a:r>
              <a:rPr dirty="0" sz="1600" spc="-35">
                <a:latin typeface="Times New Roman"/>
                <a:cs typeface="Times New Roman"/>
              </a:rPr>
              <a:t>о</a:t>
            </a:r>
            <a:r>
              <a:rPr dirty="0" sz="1600" spc="-5">
                <a:latin typeface="Times New Roman"/>
                <a:cs typeface="Times New Roman"/>
              </a:rPr>
              <a:t>м</a:t>
            </a:r>
            <a:r>
              <a:rPr dirty="0" sz="1600" spc="-40">
                <a:latin typeface="Times New Roman"/>
                <a:cs typeface="Times New Roman"/>
              </a:rPr>
              <a:t>о</a:t>
            </a:r>
            <a:r>
              <a:rPr dirty="0" sz="1600" spc="-5">
                <a:latin typeface="Times New Roman"/>
                <a:cs typeface="Times New Roman"/>
              </a:rPr>
              <a:t>ч</a:t>
            </a:r>
            <a:r>
              <a:rPr dirty="0" sz="1600" spc="-10">
                <a:latin typeface="Times New Roman"/>
                <a:cs typeface="Times New Roman"/>
              </a:rPr>
              <a:t>и</a:t>
            </a:r>
            <a:r>
              <a:rPr dirty="0" sz="1600">
                <a:latin typeface="Times New Roman"/>
                <a:cs typeface="Times New Roman"/>
              </a:rPr>
              <a:t>я,	</a:t>
            </a:r>
            <a:r>
              <a:rPr dirty="0" sz="1600" spc="-5">
                <a:latin typeface="Times New Roman"/>
                <a:cs typeface="Times New Roman"/>
              </a:rPr>
              <a:t>ч</a:t>
            </a:r>
            <a:r>
              <a:rPr dirty="0" sz="1600" spc="5">
                <a:latin typeface="Times New Roman"/>
                <a:cs typeface="Times New Roman"/>
              </a:rPr>
              <a:t>е</a:t>
            </a:r>
            <a:r>
              <a:rPr dirty="0" sz="1600">
                <a:latin typeface="Times New Roman"/>
                <a:cs typeface="Times New Roman"/>
              </a:rPr>
              <a:t>м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659" y="5227332"/>
            <a:ext cx="6007100" cy="1076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3700"/>
              </a:lnSpc>
              <a:spcBef>
                <a:spcPts val="100"/>
              </a:spcBef>
              <a:tabLst>
                <a:tab pos="1351280" algn="l"/>
                <a:tab pos="2610485" algn="l"/>
                <a:tab pos="2879090" algn="l"/>
                <a:tab pos="3838575" algn="l"/>
                <a:tab pos="5213350" algn="l"/>
              </a:tabLst>
            </a:pPr>
            <a:r>
              <a:rPr dirty="0" sz="1600">
                <a:latin typeface="Times New Roman"/>
                <a:cs typeface="Times New Roman"/>
              </a:rPr>
              <a:t>програ</a:t>
            </a:r>
            <a:r>
              <a:rPr dirty="0" sz="1600" spc="-5">
                <a:latin typeface="Times New Roman"/>
                <a:cs typeface="Times New Roman"/>
              </a:rPr>
              <a:t>мм</a:t>
            </a:r>
            <a:r>
              <a:rPr dirty="0" sz="1600">
                <a:latin typeface="Times New Roman"/>
                <a:cs typeface="Times New Roman"/>
              </a:rPr>
              <a:t>н</a:t>
            </a:r>
            <a:r>
              <a:rPr dirty="0" sz="1600" spc="-35">
                <a:latin typeface="Times New Roman"/>
                <a:cs typeface="Times New Roman"/>
              </a:rPr>
              <a:t>о</a:t>
            </a:r>
            <a:r>
              <a:rPr dirty="0" sz="1600">
                <a:latin typeface="Times New Roman"/>
                <a:cs typeface="Times New Roman"/>
              </a:rPr>
              <a:t>м	о</a:t>
            </a:r>
            <a:r>
              <a:rPr dirty="0" sz="1600" spc="-25">
                <a:latin typeface="Times New Roman"/>
                <a:cs typeface="Times New Roman"/>
              </a:rPr>
              <a:t>б</a:t>
            </a:r>
            <a:r>
              <a:rPr dirty="0" sz="1600" spc="35">
                <a:latin typeface="Times New Roman"/>
                <a:cs typeface="Times New Roman"/>
              </a:rPr>
              <a:t>е</a:t>
            </a:r>
            <a:r>
              <a:rPr dirty="0" sz="1600" spc="-5">
                <a:latin typeface="Times New Roman"/>
                <a:cs typeface="Times New Roman"/>
              </a:rPr>
              <a:t>с</a:t>
            </a:r>
            <a:r>
              <a:rPr dirty="0" sz="1600">
                <a:latin typeface="Times New Roman"/>
                <a:cs typeface="Times New Roman"/>
              </a:rPr>
              <a:t>п</a:t>
            </a:r>
            <a:r>
              <a:rPr dirty="0" sz="1600" spc="-40">
                <a:latin typeface="Times New Roman"/>
                <a:cs typeface="Times New Roman"/>
              </a:rPr>
              <a:t>е</a:t>
            </a:r>
            <a:r>
              <a:rPr dirty="0" sz="1600" spc="-5">
                <a:latin typeface="Times New Roman"/>
                <a:cs typeface="Times New Roman"/>
              </a:rPr>
              <a:t>че</a:t>
            </a:r>
            <a:r>
              <a:rPr dirty="0" sz="1600">
                <a:latin typeface="Times New Roman"/>
                <a:cs typeface="Times New Roman"/>
              </a:rPr>
              <a:t>н</a:t>
            </a:r>
            <a:r>
              <a:rPr dirty="0" sz="1600" spc="-10">
                <a:latin typeface="Times New Roman"/>
                <a:cs typeface="Times New Roman"/>
              </a:rPr>
              <a:t>и</a:t>
            </a:r>
            <a:r>
              <a:rPr dirty="0" sz="1600">
                <a:latin typeface="Times New Roman"/>
                <a:cs typeface="Times New Roman"/>
              </a:rPr>
              <a:t>и	и	п</a:t>
            </a:r>
            <a:r>
              <a:rPr dirty="0" sz="1600" spc="-25">
                <a:latin typeface="Times New Roman"/>
                <a:cs typeface="Times New Roman"/>
              </a:rPr>
              <a:t>о</a:t>
            </a:r>
            <a:r>
              <a:rPr dirty="0" sz="1600" spc="-10">
                <a:latin typeface="Times New Roman"/>
                <a:cs typeface="Times New Roman"/>
              </a:rPr>
              <a:t>л</a:t>
            </a:r>
            <a:r>
              <a:rPr dirty="0" sz="1600">
                <a:latin typeface="Times New Roman"/>
                <a:cs typeface="Times New Roman"/>
              </a:rPr>
              <a:t>ити</a:t>
            </a:r>
            <a:r>
              <a:rPr dirty="0" sz="1600" spc="-40">
                <a:latin typeface="Times New Roman"/>
                <a:cs typeface="Times New Roman"/>
              </a:rPr>
              <a:t>к</a:t>
            </a:r>
            <a:r>
              <a:rPr dirty="0" sz="1600">
                <a:latin typeface="Times New Roman"/>
                <a:cs typeface="Times New Roman"/>
              </a:rPr>
              <a:t>е	</a:t>
            </a:r>
            <a:r>
              <a:rPr dirty="0" sz="1600" spc="-25">
                <a:latin typeface="Times New Roman"/>
                <a:cs typeface="Times New Roman"/>
              </a:rPr>
              <a:t>б</a:t>
            </a:r>
            <a:r>
              <a:rPr dirty="0" sz="1600" spc="15">
                <a:latin typeface="Times New Roman"/>
                <a:cs typeface="Times New Roman"/>
              </a:rPr>
              <a:t>е</a:t>
            </a:r>
            <a:r>
              <a:rPr dirty="0" sz="1600" spc="-15">
                <a:latin typeface="Times New Roman"/>
                <a:cs typeface="Times New Roman"/>
              </a:rPr>
              <a:t>з</a:t>
            </a:r>
            <a:r>
              <a:rPr dirty="0" sz="1600">
                <a:latin typeface="Times New Roman"/>
                <a:cs typeface="Times New Roman"/>
              </a:rPr>
              <a:t>оп</a:t>
            </a:r>
            <a:r>
              <a:rPr dirty="0" sz="1600" spc="-5">
                <a:latin typeface="Times New Roman"/>
                <a:cs typeface="Times New Roman"/>
              </a:rPr>
              <a:t>а</a:t>
            </a:r>
            <a:r>
              <a:rPr dirty="0" sz="1600" spc="-15">
                <a:latin typeface="Times New Roman"/>
                <a:cs typeface="Times New Roman"/>
              </a:rPr>
              <a:t>с</a:t>
            </a:r>
            <a:r>
              <a:rPr dirty="0" sz="1600">
                <a:latin typeface="Times New Roman"/>
                <a:cs typeface="Times New Roman"/>
              </a:rPr>
              <a:t>н</a:t>
            </a:r>
            <a:r>
              <a:rPr dirty="0" sz="1600" spc="35">
                <a:latin typeface="Times New Roman"/>
                <a:cs typeface="Times New Roman"/>
              </a:rPr>
              <a:t>о</a:t>
            </a:r>
            <a:r>
              <a:rPr dirty="0" sz="1600" spc="-5">
                <a:latin typeface="Times New Roman"/>
                <a:cs typeface="Times New Roman"/>
              </a:rPr>
              <a:t>ст</a:t>
            </a:r>
            <a:r>
              <a:rPr dirty="0" sz="1600">
                <a:latin typeface="Times New Roman"/>
                <a:cs typeface="Times New Roman"/>
              </a:rPr>
              <a:t>и,	п</a:t>
            </a:r>
            <a:r>
              <a:rPr dirty="0" sz="1600" spc="-35">
                <a:latin typeface="Times New Roman"/>
                <a:cs typeface="Times New Roman"/>
              </a:rPr>
              <a:t>о</a:t>
            </a:r>
            <a:r>
              <a:rPr dirty="0" sz="1600">
                <a:latin typeface="Times New Roman"/>
                <a:cs typeface="Times New Roman"/>
              </a:rPr>
              <a:t>лу</a:t>
            </a:r>
            <a:r>
              <a:rPr dirty="0" sz="1600" spc="-5">
                <a:latin typeface="Times New Roman"/>
                <a:cs typeface="Times New Roman"/>
              </a:rPr>
              <a:t>чает  предоставленные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0">
                <a:latin typeface="Times New Roman"/>
                <a:cs typeface="Times New Roman"/>
              </a:rPr>
              <a:t>соответствии </a:t>
            </a:r>
            <a:r>
              <a:rPr dirty="0" sz="1600">
                <a:latin typeface="Times New Roman"/>
                <a:cs typeface="Times New Roman"/>
              </a:rPr>
              <a:t>с </a:t>
            </a:r>
            <a:r>
              <a:rPr dirty="0" sz="1600" spc="-15">
                <a:latin typeface="Times New Roman"/>
                <a:cs typeface="Times New Roman"/>
              </a:rPr>
              <a:t>политикой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безопасности.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600" b="1">
                <a:latin typeface="Times New Roman"/>
                <a:cs typeface="Times New Roman"/>
              </a:rPr>
              <a:t>6. </a:t>
            </a:r>
            <a:r>
              <a:rPr dirty="0" sz="1600" spc="-5" b="1">
                <a:latin typeface="Times New Roman"/>
                <a:cs typeface="Times New Roman"/>
              </a:rPr>
              <a:t>Программные</a:t>
            </a:r>
            <a:r>
              <a:rPr dirty="0" sz="1600" spc="-1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закладки.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8659" y="6385572"/>
            <a:ext cx="927036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5915" algn="l"/>
                <a:tab pos="1475105" algn="l"/>
                <a:tab pos="2771775" algn="l"/>
                <a:tab pos="3999229" algn="l"/>
                <a:tab pos="5191125" algn="l"/>
                <a:tab pos="6393180" algn="l"/>
                <a:tab pos="7891780" algn="l"/>
              </a:tabLst>
            </a:pPr>
            <a:r>
              <a:rPr dirty="0" sz="1600" b="1">
                <a:latin typeface="Times New Roman"/>
                <a:cs typeface="Times New Roman"/>
              </a:rPr>
              <a:t>7.	«</a:t>
            </a:r>
            <a:r>
              <a:rPr dirty="0" sz="1600" spc="-45" b="1">
                <a:latin typeface="Times New Roman"/>
                <a:cs typeface="Times New Roman"/>
              </a:rPr>
              <a:t>Ж</a:t>
            </a:r>
            <a:r>
              <a:rPr dirty="0" sz="1600" b="1">
                <a:latin typeface="Times New Roman"/>
                <a:cs typeface="Times New Roman"/>
              </a:rPr>
              <a:t>ад</a:t>
            </a:r>
            <a:r>
              <a:rPr dirty="0" sz="1600" spc="-5" b="1">
                <a:latin typeface="Times New Roman"/>
                <a:cs typeface="Times New Roman"/>
              </a:rPr>
              <a:t>ные</a:t>
            </a:r>
            <a:r>
              <a:rPr dirty="0" sz="1600" b="1">
                <a:latin typeface="Times New Roman"/>
                <a:cs typeface="Times New Roman"/>
              </a:rPr>
              <a:t>»	</a:t>
            </a:r>
            <a:r>
              <a:rPr dirty="0" sz="1600" spc="-5" b="1">
                <a:latin typeface="Times New Roman"/>
                <a:cs typeface="Times New Roman"/>
              </a:rPr>
              <a:t>пр</a:t>
            </a:r>
            <a:r>
              <a:rPr dirty="0" sz="1600" spc="-10" b="1">
                <a:latin typeface="Times New Roman"/>
                <a:cs typeface="Times New Roman"/>
              </a:rPr>
              <a:t>о</a:t>
            </a:r>
            <a:r>
              <a:rPr dirty="0" sz="1600" b="1">
                <a:latin typeface="Times New Roman"/>
                <a:cs typeface="Times New Roman"/>
              </a:rPr>
              <a:t>г</a:t>
            </a:r>
            <a:r>
              <a:rPr dirty="0" sz="1600" spc="-5" b="1">
                <a:latin typeface="Times New Roman"/>
                <a:cs typeface="Times New Roman"/>
              </a:rPr>
              <a:t>раммы</a:t>
            </a:r>
            <a:r>
              <a:rPr dirty="0" sz="1600" b="1">
                <a:latin typeface="Times New Roman"/>
                <a:cs typeface="Times New Roman"/>
              </a:rPr>
              <a:t>.	</a:t>
            </a:r>
            <a:r>
              <a:rPr dirty="0" sz="1600">
                <a:latin typeface="Times New Roman"/>
                <a:cs typeface="Times New Roman"/>
              </a:rPr>
              <a:t>«</a:t>
            </a:r>
            <a:r>
              <a:rPr dirty="0" sz="1600" spc="-45">
                <a:latin typeface="Times New Roman"/>
                <a:cs typeface="Times New Roman"/>
              </a:rPr>
              <a:t>Ж</a:t>
            </a:r>
            <a:r>
              <a:rPr dirty="0" sz="1600" spc="5">
                <a:latin typeface="Times New Roman"/>
                <a:cs typeface="Times New Roman"/>
              </a:rPr>
              <a:t>а</a:t>
            </a:r>
            <a:r>
              <a:rPr dirty="0" sz="1600" spc="-5">
                <a:latin typeface="Times New Roman"/>
                <a:cs typeface="Times New Roman"/>
              </a:rPr>
              <a:t>д</a:t>
            </a:r>
            <a:r>
              <a:rPr dirty="0" sz="1600" spc="-10">
                <a:latin typeface="Times New Roman"/>
                <a:cs typeface="Times New Roman"/>
              </a:rPr>
              <a:t>н</a:t>
            </a:r>
            <a:r>
              <a:rPr dirty="0" sz="1600">
                <a:latin typeface="Times New Roman"/>
                <a:cs typeface="Times New Roman"/>
              </a:rPr>
              <a:t>ы</a:t>
            </a:r>
            <a:r>
              <a:rPr dirty="0" sz="1600" spc="-5">
                <a:latin typeface="Times New Roman"/>
                <a:cs typeface="Times New Roman"/>
              </a:rPr>
              <a:t>м</a:t>
            </a:r>
            <a:r>
              <a:rPr dirty="0" sz="1600">
                <a:latin typeface="Times New Roman"/>
                <a:cs typeface="Times New Roman"/>
              </a:rPr>
              <a:t>и»	</a:t>
            </a:r>
            <a:r>
              <a:rPr dirty="0" sz="1600" spc="-10">
                <a:latin typeface="Times New Roman"/>
                <a:cs typeface="Times New Roman"/>
              </a:rPr>
              <a:t>н</a:t>
            </a:r>
            <a:r>
              <a:rPr dirty="0" sz="1600" spc="-5">
                <a:latin typeface="Times New Roman"/>
                <a:cs typeface="Times New Roman"/>
              </a:rPr>
              <a:t>аз</a:t>
            </a:r>
            <a:r>
              <a:rPr dirty="0" sz="1600">
                <a:latin typeface="Times New Roman"/>
                <a:cs typeface="Times New Roman"/>
              </a:rPr>
              <a:t>ы</a:t>
            </a:r>
            <a:r>
              <a:rPr dirty="0" sz="1600" spc="-30">
                <a:latin typeface="Times New Roman"/>
                <a:cs typeface="Times New Roman"/>
              </a:rPr>
              <a:t>в</a:t>
            </a:r>
            <a:r>
              <a:rPr dirty="0" sz="1600" spc="-5">
                <a:latin typeface="Times New Roman"/>
                <a:cs typeface="Times New Roman"/>
              </a:rPr>
              <a:t>а</a:t>
            </a:r>
            <a:r>
              <a:rPr dirty="0" sz="1600" spc="-30">
                <a:latin typeface="Times New Roman"/>
                <a:cs typeface="Times New Roman"/>
              </a:rPr>
              <a:t>ю</a:t>
            </a:r>
            <a:r>
              <a:rPr dirty="0" sz="1600" spc="15">
                <a:latin typeface="Times New Roman"/>
                <a:cs typeface="Times New Roman"/>
              </a:rPr>
              <a:t>т</a:t>
            </a:r>
            <a:r>
              <a:rPr dirty="0" sz="1600" spc="-5">
                <a:latin typeface="Times New Roman"/>
                <a:cs typeface="Times New Roman"/>
              </a:rPr>
              <a:t>с</a:t>
            </a:r>
            <a:r>
              <a:rPr dirty="0" sz="1600">
                <a:latin typeface="Times New Roman"/>
                <a:cs typeface="Times New Roman"/>
              </a:rPr>
              <a:t>я	пр</a:t>
            </a:r>
            <a:r>
              <a:rPr dirty="0" sz="1600" spc="-10">
                <a:latin typeface="Times New Roman"/>
                <a:cs typeface="Times New Roman"/>
              </a:rPr>
              <a:t>о</a:t>
            </a:r>
            <a:r>
              <a:rPr dirty="0" sz="1600">
                <a:latin typeface="Times New Roman"/>
                <a:cs typeface="Times New Roman"/>
              </a:rPr>
              <a:t>гра</a:t>
            </a:r>
            <a:r>
              <a:rPr dirty="0" sz="1600" spc="-5">
                <a:latin typeface="Times New Roman"/>
                <a:cs typeface="Times New Roman"/>
              </a:rPr>
              <a:t>мм</a:t>
            </a:r>
            <a:r>
              <a:rPr dirty="0" sz="1600">
                <a:latin typeface="Times New Roman"/>
                <a:cs typeface="Times New Roman"/>
              </a:rPr>
              <a:t>ы,	</a:t>
            </a:r>
            <a:r>
              <a:rPr dirty="0" sz="1600" spc="-10">
                <a:latin typeface="Times New Roman"/>
                <a:cs typeface="Times New Roman"/>
              </a:rPr>
              <a:t>п</a:t>
            </a:r>
            <a:r>
              <a:rPr dirty="0" sz="1600">
                <a:latin typeface="Times New Roman"/>
                <a:cs typeface="Times New Roman"/>
              </a:rPr>
              <a:t>р</a:t>
            </a:r>
            <a:r>
              <a:rPr dirty="0" sz="1600" spc="-20">
                <a:latin typeface="Times New Roman"/>
                <a:cs typeface="Times New Roman"/>
              </a:rPr>
              <a:t>е</a:t>
            </a:r>
            <a:r>
              <a:rPr dirty="0" sz="1600" spc="-5">
                <a:latin typeface="Times New Roman"/>
                <a:cs typeface="Times New Roman"/>
              </a:rPr>
              <a:t>д</a:t>
            </a:r>
            <a:r>
              <a:rPr dirty="0" sz="1600">
                <a:latin typeface="Times New Roman"/>
                <a:cs typeface="Times New Roman"/>
              </a:rPr>
              <a:t>н</a:t>
            </a:r>
            <a:r>
              <a:rPr dirty="0" sz="1600" spc="-5">
                <a:latin typeface="Times New Roman"/>
                <a:cs typeface="Times New Roman"/>
              </a:rPr>
              <a:t>амере</a:t>
            </a:r>
            <a:r>
              <a:rPr dirty="0" sz="1600">
                <a:latin typeface="Times New Roman"/>
                <a:cs typeface="Times New Roman"/>
              </a:rPr>
              <a:t>нно	</a:t>
            </a:r>
            <a:r>
              <a:rPr dirty="0" sz="1600" spc="-5">
                <a:latin typeface="Times New Roman"/>
                <a:cs typeface="Times New Roman"/>
              </a:rPr>
              <a:t>за</a:t>
            </a:r>
            <a:r>
              <a:rPr dirty="0" sz="1600" spc="5">
                <a:latin typeface="Times New Roman"/>
                <a:cs typeface="Times New Roman"/>
              </a:rPr>
              <a:t>х</a:t>
            </a:r>
            <a:r>
              <a:rPr dirty="0" sz="1600" spc="-30">
                <a:latin typeface="Times New Roman"/>
                <a:cs typeface="Times New Roman"/>
              </a:rPr>
              <a:t>в</a:t>
            </a:r>
            <a:r>
              <a:rPr dirty="0" sz="1600" spc="-40">
                <a:latin typeface="Times New Roman"/>
                <a:cs typeface="Times New Roman"/>
              </a:rPr>
              <a:t>а</a:t>
            </a:r>
            <a:r>
              <a:rPr dirty="0" sz="1600" spc="-10">
                <a:latin typeface="Times New Roman"/>
                <a:cs typeface="Times New Roman"/>
              </a:rPr>
              <a:t>т</a:t>
            </a:r>
            <a:r>
              <a:rPr dirty="0" sz="1600">
                <a:latin typeface="Times New Roman"/>
                <a:cs typeface="Times New Roman"/>
              </a:rPr>
              <a:t>ы</a:t>
            </a:r>
            <a:r>
              <a:rPr dirty="0" sz="1600" spc="-30">
                <a:latin typeface="Times New Roman"/>
                <a:cs typeface="Times New Roman"/>
              </a:rPr>
              <a:t>в</a:t>
            </a:r>
            <a:r>
              <a:rPr dirty="0" sz="1600" spc="-5">
                <a:latin typeface="Times New Roman"/>
                <a:cs typeface="Times New Roman"/>
              </a:rPr>
              <a:t>а</a:t>
            </a:r>
            <a:r>
              <a:rPr dirty="0" sz="1600">
                <a:latin typeface="Times New Roman"/>
                <a:cs typeface="Times New Roman"/>
              </a:rPr>
              <a:t>ю</a:t>
            </a:r>
            <a:r>
              <a:rPr dirty="0" sz="1600" spc="-5">
                <a:latin typeface="Times New Roman"/>
                <a:cs typeface="Times New Roman"/>
              </a:rPr>
              <a:t>щ</a:t>
            </a:r>
            <a:r>
              <a:rPr dirty="0" sz="1600">
                <a:latin typeface="Times New Roman"/>
                <a:cs typeface="Times New Roman"/>
              </a:rPr>
              <a:t>ие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713751"/>
            <a:ext cx="9266555" cy="1033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  <a:tabLst>
                <a:tab pos="8627745" algn="l"/>
              </a:tabLst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Безопасность</a:t>
            </a:r>
            <a:r>
              <a:rPr dirty="0" sz="1400" spc="5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операционных</a:t>
            </a:r>
            <a:r>
              <a:rPr dirty="0" sz="1400" spc="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систем	</a:t>
            </a:r>
            <a:r>
              <a:rPr dirty="0" sz="1400" b="1">
                <a:latin typeface="Times New Roman"/>
                <a:cs typeface="Times New Roman"/>
              </a:rPr>
              <a:t>31 из</a:t>
            </a:r>
            <a:r>
              <a:rPr dirty="0" sz="1400" spc="-8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50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43700"/>
              </a:lnSpc>
              <a:spcBef>
                <a:spcPts val="740"/>
              </a:spcBef>
            </a:pPr>
            <a:r>
              <a:rPr dirty="0" sz="1600" spc="-10">
                <a:latin typeface="Times New Roman"/>
                <a:cs typeface="Times New Roman"/>
              </a:rPr>
              <a:t>значительную </a:t>
            </a:r>
            <a:r>
              <a:rPr dirty="0" sz="1600" spc="-5">
                <a:latin typeface="Times New Roman"/>
                <a:cs typeface="Times New Roman"/>
              </a:rPr>
              <a:t>часть </a:t>
            </a:r>
            <a:r>
              <a:rPr dirty="0" sz="1600">
                <a:latin typeface="Times New Roman"/>
                <a:cs typeface="Times New Roman"/>
              </a:rPr>
              <a:t>ресурсов </a:t>
            </a:r>
            <a:r>
              <a:rPr dirty="0" sz="1600" spc="-5">
                <a:latin typeface="Times New Roman"/>
                <a:cs typeface="Times New Roman"/>
              </a:rPr>
              <a:t>системы,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20">
                <a:latin typeface="Times New Roman"/>
                <a:cs typeface="Times New Roman"/>
              </a:rPr>
              <a:t>результате </a:t>
            </a:r>
            <a:r>
              <a:rPr dirty="0" sz="1600" spc="-15">
                <a:latin typeface="Times New Roman"/>
                <a:cs typeface="Times New Roman"/>
              </a:rPr>
              <a:t>чего </a:t>
            </a:r>
            <a:r>
              <a:rPr dirty="0" sz="1600" spc="-10">
                <a:latin typeface="Times New Roman"/>
                <a:cs typeface="Times New Roman"/>
              </a:rPr>
              <a:t>другие </a:t>
            </a:r>
            <a:r>
              <a:rPr dirty="0" sz="1600" spc="-5">
                <a:latin typeface="Times New Roman"/>
                <a:cs typeface="Times New Roman"/>
              </a:rPr>
              <a:t>программы не могут выполняться или  </a:t>
            </a:r>
            <a:r>
              <a:rPr dirty="0" sz="1600" spc="-10">
                <a:latin typeface="Times New Roman"/>
                <a:cs typeface="Times New Roman"/>
              </a:rPr>
              <a:t>выполняются </a:t>
            </a:r>
            <a:r>
              <a:rPr dirty="0" sz="1600" spc="-5">
                <a:latin typeface="Times New Roman"/>
                <a:cs typeface="Times New Roman"/>
              </a:rPr>
              <a:t>крайне медленно </a:t>
            </a:r>
            <a:r>
              <a:rPr dirty="0" sz="1600">
                <a:latin typeface="Times New Roman"/>
                <a:cs typeface="Times New Roman"/>
              </a:rPr>
              <a:t>и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неэффективно.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713751"/>
            <a:ext cx="9272905" cy="5633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4445">
              <a:lnSpc>
                <a:spcPct val="100000"/>
              </a:lnSpc>
              <a:spcBef>
                <a:spcPts val="100"/>
              </a:spcBef>
              <a:tabLst>
                <a:tab pos="8602345" algn="l"/>
              </a:tabLst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Безопасность</a:t>
            </a:r>
            <a:r>
              <a:rPr dirty="0" sz="1400" spc="5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операционных</a:t>
            </a:r>
            <a:r>
              <a:rPr dirty="0" sz="1400" spc="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систем	</a:t>
            </a:r>
            <a:r>
              <a:rPr dirty="0" sz="1400" b="1">
                <a:latin typeface="Times New Roman"/>
                <a:cs typeface="Times New Roman"/>
              </a:rPr>
              <a:t>32 из</a:t>
            </a:r>
            <a:r>
              <a:rPr dirty="0" sz="1400" spc="-8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50</a:t>
            </a:r>
            <a:endParaRPr sz="1400">
              <a:latin typeface="Times New Roman"/>
              <a:cs typeface="Times New Roman"/>
            </a:endParaRPr>
          </a:p>
          <a:p>
            <a:pPr algn="ctr" marL="398780" marR="390525">
              <a:lnSpc>
                <a:spcPct val="143700"/>
              </a:lnSpc>
              <a:spcBef>
                <a:spcPts val="740"/>
              </a:spcBef>
            </a:pPr>
            <a:r>
              <a:rPr dirty="0" sz="1600" spc="-5" b="1">
                <a:latin typeface="Times New Roman"/>
                <a:cs typeface="Times New Roman"/>
              </a:rPr>
              <a:t>Понятие защищённой </a:t>
            </a:r>
            <a:r>
              <a:rPr dirty="0" sz="1600" b="1">
                <a:latin typeface="Times New Roman"/>
                <a:cs typeface="Times New Roman"/>
              </a:rPr>
              <a:t>ОС: </a:t>
            </a:r>
            <a:r>
              <a:rPr dirty="0" sz="1600" spc="-10" b="1">
                <a:latin typeface="Times New Roman"/>
                <a:cs typeface="Times New Roman"/>
              </a:rPr>
              <a:t>основные </a:t>
            </a:r>
            <a:r>
              <a:rPr dirty="0" sz="1600" spc="-5" b="1">
                <a:latin typeface="Times New Roman"/>
                <a:cs typeface="Times New Roman"/>
              </a:rPr>
              <a:t>определения, </a:t>
            </a:r>
            <a:r>
              <a:rPr dirty="0" sz="1600" spc="-30" b="1">
                <a:latin typeface="Times New Roman"/>
                <a:cs typeface="Times New Roman"/>
              </a:rPr>
              <a:t>подходы </a:t>
            </a:r>
            <a:r>
              <a:rPr dirty="0" sz="1600" b="1">
                <a:latin typeface="Times New Roman"/>
                <a:cs typeface="Times New Roman"/>
              </a:rPr>
              <a:t>к </a:t>
            </a:r>
            <a:r>
              <a:rPr dirty="0" sz="1600" spc="-5" b="1">
                <a:latin typeface="Times New Roman"/>
                <a:cs typeface="Times New Roman"/>
              </a:rPr>
              <a:t>построению защищённых </a:t>
            </a:r>
            <a:r>
              <a:rPr dirty="0" sz="1600" b="1">
                <a:latin typeface="Times New Roman"/>
                <a:cs typeface="Times New Roman"/>
              </a:rPr>
              <a:t>ОС,  </a:t>
            </a:r>
            <a:r>
              <a:rPr dirty="0" sz="1600" spc="-5" b="1">
                <a:latin typeface="Times New Roman"/>
                <a:cs typeface="Times New Roman"/>
              </a:rPr>
              <a:t>административные меры защиты, </a:t>
            </a:r>
            <a:r>
              <a:rPr dirty="0" sz="1600" spc="-10" b="1">
                <a:latin typeface="Times New Roman"/>
                <a:cs typeface="Times New Roman"/>
              </a:rPr>
              <a:t>адекватная политика</a:t>
            </a:r>
            <a:r>
              <a:rPr dirty="0" sz="1600" spc="1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безопасности.</a:t>
            </a:r>
            <a:endParaRPr sz="1600">
              <a:latin typeface="Times New Roman"/>
              <a:cs typeface="Times New Roman"/>
            </a:endParaRPr>
          </a:p>
          <a:p>
            <a:pPr algn="just" marL="12700" marR="9525" indent="457200">
              <a:lnSpc>
                <a:spcPct val="124500"/>
              </a:lnSpc>
              <a:spcBef>
                <a:spcPts val="370"/>
              </a:spcBef>
            </a:pPr>
            <a:r>
              <a:rPr dirty="0" sz="1600" spc="-5" b="1">
                <a:latin typeface="Times New Roman"/>
                <a:cs typeface="Times New Roman"/>
              </a:rPr>
              <a:t>Защищенная операционная система </a:t>
            </a:r>
            <a:r>
              <a:rPr dirty="0" sz="1600">
                <a:latin typeface="Times New Roman"/>
                <a:cs typeface="Times New Roman"/>
              </a:rPr>
              <a:t>– </a:t>
            </a:r>
            <a:r>
              <a:rPr dirty="0" sz="1600" spc="-10">
                <a:latin typeface="Times New Roman"/>
                <a:cs typeface="Times New Roman"/>
              </a:rPr>
              <a:t>это </a:t>
            </a:r>
            <a:r>
              <a:rPr dirty="0" sz="1600">
                <a:latin typeface="Times New Roman"/>
                <a:cs typeface="Times New Roman"/>
              </a:rPr>
              <a:t>ОС, </a:t>
            </a:r>
            <a:r>
              <a:rPr dirty="0" sz="1600" spc="-10">
                <a:latin typeface="Times New Roman"/>
                <a:cs typeface="Times New Roman"/>
              </a:rPr>
              <a:t>предусматривающая средства </a:t>
            </a:r>
            <a:r>
              <a:rPr dirty="0" sz="1600" spc="-5">
                <a:latin typeface="Times New Roman"/>
                <a:cs typeface="Times New Roman"/>
              </a:rPr>
              <a:t>защиты </a:t>
            </a:r>
            <a:r>
              <a:rPr dirty="0" sz="1600" spc="-15">
                <a:latin typeface="Times New Roman"/>
                <a:cs typeface="Times New Roman"/>
              </a:rPr>
              <a:t>от </a:t>
            </a:r>
            <a:r>
              <a:rPr dirty="0" sz="1600">
                <a:latin typeface="Times New Roman"/>
                <a:cs typeface="Times New Roman"/>
              </a:rPr>
              <a:t>основных  </a:t>
            </a:r>
            <a:r>
              <a:rPr dirty="0" sz="1600" spc="-5">
                <a:latin typeface="Times New Roman"/>
                <a:cs typeface="Times New Roman"/>
              </a:rPr>
              <a:t>классов </a:t>
            </a:r>
            <a:r>
              <a:rPr dirty="0" sz="1600">
                <a:latin typeface="Times New Roman"/>
                <a:cs typeface="Times New Roman"/>
              </a:rPr>
              <a:t>угроз</a:t>
            </a:r>
            <a:r>
              <a:rPr dirty="0" sz="1600" spc="-5">
                <a:latin typeface="Times New Roman"/>
                <a:cs typeface="Times New Roman"/>
              </a:rPr>
              <a:t> безопасности.</a:t>
            </a:r>
            <a:endParaRPr sz="1600">
              <a:latin typeface="Times New Roman"/>
              <a:cs typeface="Times New Roman"/>
            </a:endParaRPr>
          </a:p>
          <a:p>
            <a:pPr algn="just" marL="12700" marR="8255" indent="457200">
              <a:lnSpc>
                <a:spcPct val="124500"/>
              </a:lnSpc>
            </a:pPr>
            <a:r>
              <a:rPr dirty="0" sz="1600" spc="-5">
                <a:latin typeface="Times New Roman"/>
                <a:cs typeface="Times New Roman"/>
              </a:rPr>
              <a:t>Защищенная </a:t>
            </a:r>
            <a:r>
              <a:rPr dirty="0" sz="1600" spc="5">
                <a:latin typeface="Times New Roman"/>
                <a:cs typeface="Times New Roman"/>
              </a:rPr>
              <a:t>ОС </a:t>
            </a:r>
            <a:r>
              <a:rPr dirty="0" sz="1600" spc="-10">
                <a:latin typeface="Times New Roman"/>
                <a:cs typeface="Times New Roman"/>
              </a:rPr>
              <a:t>обязательно должна </a:t>
            </a:r>
            <a:r>
              <a:rPr dirty="0" sz="1600" spc="-15">
                <a:latin typeface="Times New Roman"/>
                <a:cs typeface="Times New Roman"/>
              </a:rPr>
              <a:t>содержать </a:t>
            </a:r>
            <a:r>
              <a:rPr dirty="0" sz="1600" spc="-10">
                <a:latin typeface="Times New Roman"/>
                <a:cs typeface="Times New Roman"/>
              </a:rPr>
              <a:t>средства </a:t>
            </a:r>
            <a:r>
              <a:rPr dirty="0" sz="1600" spc="-5">
                <a:latin typeface="Times New Roman"/>
                <a:cs typeface="Times New Roman"/>
              </a:rPr>
              <a:t>разграничения доступа </a:t>
            </a:r>
            <a:r>
              <a:rPr dirty="0" sz="1600">
                <a:latin typeface="Times New Roman"/>
                <a:cs typeface="Times New Roman"/>
              </a:rPr>
              <a:t>к </a:t>
            </a:r>
            <a:r>
              <a:rPr dirty="0" sz="1600" spc="-5">
                <a:latin typeface="Times New Roman"/>
                <a:cs typeface="Times New Roman"/>
              </a:rPr>
              <a:t>своим </a:t>
            </a:r>
            <a:r>
              <a:rPr dirty="0" sz="1600">
                <a:latin typeface="Times New Roman"/>
                <a:cs typeface="Times New Roman"/>
              </a:rPr>
              <a:t>ресурсам, а  </a:t>
            </a:r>
            <a:r>
              <a:rPr dirty="0" sz="1600" spc="-5">
                <a:latin typeface="Times New Roman"/>
                <a:cs typeface="Times New Roman"/>
              </a:rPr>
              <a:t>также </a:t>
            </a:r>
            <a:r>
              <a:rPr dirty="0" sz="1600" spc="-10">
                <a:latin typeface="Times New Roman"/>
                <a:cs typeface="Times New Roman"/>
              </a:rPr>
              <a:t>средства </a:t>
            </a:r>
            <a:r>
              <a:rPr dirty="0" sz="1600" spc="-5">
                <a:latin typeface="Times New Roman"/>
                <a:cs typeface="Times New Roman"/>
              </a:rPr>
              <a:t>проверки подлинности </a:t>
            </a:r>
            <a:r>
              <a:rPr dirty="0" sz="1600" spc="-10">
                <a:latin typeface="Times New Roman"/>
                <a:cs typeface="Times New Roman"/>
              </a:rPr>
              <a:t>пользователя, </a:t>
            </a:r>
            <a:r>
              <a:rPr dirty="0" sz="1600" spc="-15">
                <a:latin typeface="Times New Roman"/>
                <a:cs typeface="Times New Roman"/>
              </a:rPr>
              <a:t>начинающего </a:t>
            </a:r>
            <a:r>
              <a:rPr dirty="0" sz="1600" spc="-10">
                <a:latin typeface="Times New Roman"/>
                <a:cs typeface="Times New Roman"/>
              </a:rPr>
              <a:t>работу </a:t>
            </a:r>
            <a:r>
              <a:rPr dirty="0" sz="1600">
                <a:latin typeface="Times New Roman"/>
                <a:cs typeface="Times New Roman"/>
              </a:rPr>
              <a:t>с ОС. </a:t>
            </a:r>
            <a:r>
              <a:rPr dirty="0" sz="1600" spc="-10">
                <a:latin typeface="Times New Roman"/>
                <a:cs typeface="Times New Roman"/>
              </a:rPr>
              <a:t>Кроме </a:t>
            </a:r>
            <a:r>
              <a:rPr dirty="0" sz="1600" spc="-15">
                <a:latin typeface="Times New Roman"/>
                <a:cs typeface="Times New Roman"/>
              </a:rPr>
              <a:t>того, </a:t>
            </a:r>
            <a:r>
              <a:rPr dirty="0" sz="1600" spc="-5">
                <a:latin typeface="Times New Roman"/>
                <a:cs typeface="Times New Roman"/>
              </a:rPr>
              <a:t>защищенная  </a:t>
            </a:r>
            <a:r>
              <a:rPr dirty="0" sz="1600" spc="10">
                <a:latin typeface="Times New Roman"/>
                <a:cs typeface="Times New Roman"/>
              </a:rPr>
              <a:t>ОС </a:t>
            </a:r>
            <a:r>
              <a:rPr dirty="0" sz="1600" spc="-10">
                <a:latin typeface="Times New Roman"/>
                <a:cs typeface="Times New Roman"/>
              </a:rPr>
              <a:t>должна </a:t>
            </a:r>
            <a:r>
              <a:rPr dirty="0" sz="1600" spc="-15">
                <a:latin typeface="Times New Roman"/>
                <a:cs typeface="Times New Roman"/>
              </a:rPr>
              <a:t>содержать </a:t>
            </a:r>
            <a:r>
              <a:rPr dirty="0" sz="1600" spc="-10">
                <a:latin typeface="Times New Roman"/>
                <a:cs typeface="Times New Roman"/>
              </a:rPr>
              <a:t>средства противодействия преднамеренному </a:t>
            </a:r>
            <a:r>
              <a:rPr dirty="0" sz="1600" spc="-15">
                <a:latin typeface="Times New Roman"/>
                <a:cs typeface="Times New Roman"/>
              </a:rPr>
              <a:t>выводу </a:t>
            </a:r>
            <a:r>
              <a:rPr dirty="0" sz="1600" spc="10">
                <a:latin typeface="Times New Roman"/>
                <a:cs typeface="Times New Roman"/>
              </a:rPr>
              <a:t>ОС </a:t>
            </a:r>
            <a:r>
              <a:rPr dirty="0" sz="1600">
                <a:latin typeface="Times New Roman"/>
                <a:cs typeface="Times New Roman"/>
              </a:rPr>
              <a:t>из</a:t>
            </a:r>
            <a:r>
              <a:rPr dirty="0" sz="1600" spc="5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строя.</a:t>
            </a:r>
            <a:endParaRPr sz="1600">
              <a:latin typeface="Times New Roman"/>
              <a:cs typeface="Times New Roman"/>
            </a:endParaRPr>
          </a:p>
          <a:p>
            <a:pPr algn="just" marL="12700" marR="9525" indent="457200">
              <a:lnSpc>
                <a:spcPct val="124500"/>
              </a:lnSpc>
            </a:pPr>
            <a:r>
              <a:rPr dirty="0" sz="1600" spc="-5" b="1">
                <a:latin typeface="Times New Roman"/>
                <a:cs typeface="Times New Roman"/>
              </a:rPr>
              <a:t>Частично защищенная операционная </a:t>
            </a:r>
            <a:r>
              <a:rPr dirty="0" sz="1600" spc="-10" b="1">
                <a:latin typeface="Times New Roman"/>
                <a:cs typeface="Times New Roman"/>
              </a:rPr>
              <a:t>система </a:t>
            </a:r>
            <a:r>
              <a:rPr dirty="0" sz="1600">
                <a:latin typeface="Times New Roman"/>
                <a:cs typeface="Times New Roman"/>
              </a:rPr>
              <a:t>– </a:t>
            </a:r>
            <a:r>
              <a:rPr dirty="0" sz="1600" spc="-10">
                <a:latin typeface="Times New Roman"/>
                <a:cs typeface="Times New Roman"/>
              </a:rPr>
              <a:t>это </a:t>
            </a:r>
            <a:r>
              <a:rPr dirty="0" sz="1600">
                <a:latin typeface="Times New Roman"/>
                <a:cs typeface="Times New Roman"/>
              </a:rPr>
              <a:t>ОС, </a:t>
            </a:r>
            <a:r>
              <a:rPr dirty="0" sz="1600" spc="-10">
                <a:latin typeface="Times New Roman"/>
                <a:cs typeface="Times New Roman"/>
              </a:rPr>
              <a:t>предусматривающая защиту </a:t>
            </a:r>
            <a:r>
              <a:rPr dirty="0" sz="1600">
                <a:latin typeface="Times New Roman"/>
                <a:cs typeface="Times New Roman"/>
              </a:rPr>
              <a:t>не </a:t>
            </a:r>
            <a:r>
              <a:rPr dirty="0" sz="1600" spc="-15">
                <a:latin typeface="Times New Roman"/>
                <a:cs typeface="Times New Roman"/>
              </a:rPr>
              <a:t>от </a:t>
            </a:r>
            <a:r>
              <a:rPr dirty="0" sz="1600" spc="-10">
                <a:latin typeface="Times New Roman"/>
                <a:cs typeface="Times New Roman"/>
              </a:rPr>
              <a:t>всех  </a:t>
            </a:r>
            <a:r>
              <a:rPr dirty="0" sz="1600">
                <a:latin typeface="Times New Roman"/>
                <a:cs typeface="Times New Roman"/>
              </a:rPr>
              <a:t>основных </a:t>
            </a:r>
            <a:r>
              <a:rPr dirty="0" sz="1600" spc="-5">
                <a:latin typeface="Times New Roman"/>
                <a:cs typeface="Times New Roman"/>
              </a:rPr>
              <a:t>классов </a:t>
            </a:r>
            <a:r>
              <a:rPr dirty="0" sz="1600">
                <a:latin typeface="Times New Roman"/>
                <a:cs typeface="Times New Roman"/>
              </a:rPr>
              <a:t>угроз</a:t>
            </a:r>
            <a:r>
              <a:rPr dirty="0" sz="1600" spc="-5">
                <a:latin typeface="Times New Roman"/>
                <a:cs typeface="Times New Roman"/>
              </a:rPr>
              <a:t> безопасности.</a:t>
            </a:r>
            <a:endParaRPr sz="1600">
              <a:latin typeface="Times New Roman"/>
              <a:cs typeface="Times New Roman"/>
            </a:endParaRPr>
          </a:p>
          <a:p>
            <a:pPr algn="just" marL="12700" marR="10795" indent="457200">
              <a:lnSpc>
                <a:spcPct val="124500"/>
              </a:lnSpc>
            </a:pPr>
            <a:r>
              <a:rPr dirty="0" sz="1600" spc="-10" b="1">
                <a:latin typeface="Times New Roman"/>
                <a:cs typeface="Times New Roman"/>
              </a:rPr>
              <a:t>Политика </a:t>
            </a:r>
            <a:r>
              <a:rPr dirty="0" sz="1600" spc="-5" b="1">
                <a:latin typeface="Times New Roman"/>
                <a:cs typeface="Times New Roman"/>
              </a:rPr>
              <a:t>безопасности </a:t>
            </a:r>
            <a:r>
              <a:rPr dirty="0" sz="1600">
                <a:latin typeface="Times New Roman"/>
                <a:cs typeface="Times New Roman"/>
              </a:rPr>
              <a:t>– </a:t>
            </a:r>
            <a:r>
              <a:rPr dirty="0" sz="1600" spc="-10">
                <a:latin typeface="Times New Roman"/>
                <a:cs typeface="Times New Roman"/>
              </a:rPr>
              <a:t>это </a:t>
            </a:r>
            <a:r>
              <a:rPr dirty="0" sz="1600" spc="-5">
                <a:latin typeface="Times New Roman"/>
                <a:cs typeface="Times New Roman"/>
              </a:rPr>
              <a:t>набор </a:t>
            </a:r>
            <a:r>
              <a:rPr dirty="0" sz="1600" spc="-10">
                <a:latin typeface="Times New Roman"/>
                <a:cs typeface="Times New Roman"/>
              </a:rPr>
              <a:t>норм, </a:t>
            </a:r>
            <a:r>
              <a:rPr dirty="0" sz="1600" spc="-5">
                <a:latin typeface="Times New Roman"/>
                <a:cs typeface="Times New Roman"/>
              </a:rPr>
              <a:t>правил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практических приемов, </a:t>
            </a:r>
            <a:r>
              <a:rPr dirty="0" sz="1600" spc="-15">
                <a:latin typeface="Times New Roman"/>
                <a:cs typeface="Times New Roman"/>
              </a:rPr>
              <a:t>регулирующих </a:t>
            </a:r>
            <a:r>
              <a:rPr dirty="0" sz="1600" spc="-5">
                <a:latin typeface="Times New Roman"/>
                <a:cs typeface="Times New Roman"/>
              </a:rPr>
              <a:t>порядок  хранения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обработки ценной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информации.</a:t>
            </a:r>
            <a:endParaRPr sz="1600">
              <a:latin typeface="Times New Roman"/>
              <a:cs typeface="Times New Roman"/>
            </a:endParaRPr>
          </a:p>
          <a:p>
            <a:pPr algn="just" marL="12700" marR="5080" indent="457200">
              <a:lnSpc>
                <a:spcPct val="124500"/>
              </a:lnSpc>
            </a:pPr>
            <a:r>
              <a:rPr dirty="0" sz="1600" spc="-10" b="1">
                <a:latin typeface="Times New Roman"/>
                <a:cs typeface="Times New Roman"/>
              </a:rPr>
              <a:t>Адекватная политика </a:t>
            </a:r>
            <a:r>
              <a:rPr dirty="0" sz="1600" spc="-5" b="1">
                <a:latin typeface="Times New Roman"/>
                <a:cs typeface="Times New Roman"/>
              </a:rPr>
              <a:t>безопасности </a:t>
            </a:r>
            <a:r>
              <a:rPr dirty="0" sz="1600">
                <a:latin typeface="Times New Roman"/>
                <a:cs typeface="Times New Roman"/>
              </a:rPr>
              <a:t>– </a:t>
            </a:r>
            <a:r>
              <a:rPr dirty="0" sz="1600" spc="-10">
                <a:latin typeface="Times New Roman"/>
                <a:cs typeface="Times New Roman"/>
              </a:rPr>
              <a:t>политика </a:t>
            </a:r>
            <a:r>
              <a:rPr dirty="0" sz="1600" spc="-5">
                <a:latin typeface="Times New Roman"/>
                <a:cs typeface="Times New Roman"/>
              </a:rPr>
              <a:t>безопасности, </a:t>
            </a:r>
            <a:r>
              <a:rPr dirty="0" sz="1600" spc="-10">
                <a:latin typeface="Times New Roman"/>
                <a:cs typeface="Times New Roman"/>
              </a:rPr>
              <a:t>обеспечивающая достаточный  </a:t>
            </a:r>
            <a:r>
              <a:rPr dirty="0" sz="1600" spc="-5">
                <a:latin typeface="Times New Roman"/>
                <a:cs typeface="Times New Roman"/>
              </a:rPr>
              <a:t>уровень защищенности </a:t>
            </a:r>
            <a:r>
              <a:rPr dirty="0" sz="1600">
                <a:latin typeface="Times New Roman"/>
                <a:cs typeface="Times New Roman"/>
              </a:rPr>
              <a:t>ОС.</a:t>
            </a:r>
            <a:endParaRPr sz="1600">
              <a:latin typeface="Times New Roman"/>
              <a:cs typeface="Times New Roman"/>
            </a:endParaRPr>
          </a:p>
          <a:p>
            <a:pPr algn="just" marL="12700" marR="12065" indent="457200">
              <a:lnSpc>
                <a:spcPct val="124500"/>
              </a:lnSpc>
            </a:pPr>
            <a:r>
              <a:rPr dirty="0" sz="1600" spc="-10">
                <a:latin typeface="Times New Roman"/>
                <a:cs typeface="Times New Roman"/>
              </a:rPr>
              <a:t>Следует </a:t>
            </a:r>
            <a:r>
              <a:rPr dirty="0" sz="1600">
                <a:latin typeface="Times New Roman"/>
                <a:cs typeface="Times New Roman"/>
              </a:rPr>
              <a:t>особо </a:t>
            </a:r>
            <a:r>
              <a:rPr dirty="0" sz="1600" spc="-5">
                <a:latin typeface="Times New Roman"/>
                <a:cs typeface="Times New Roman"/>
              </a:rPr>
              <a:t>отметить, </a:t>
            </a:r>
            <a:r>
              <a:rPr dirty="0" sz="1600" spc="-10">
                <a:latin typeface="Times New Roman"/>
                <a:cs typeface="Times New Roman"/>
              </a:rPr>
              <a:t>что адекватная политика </a:t>
            </a:r>
            <a:r>
              <a:rPr dirty="0" sz="1600" spc="-5">
                <a:latin typeface="Times New Roman"/>
                <a:cs typeface="Times New Roman"/>
              </a:rPr>
              <a:t>безопасности </a:t>
            </a:r>
            <a:r>
              <a:rPr dirty="0" sz="1600">
                <a:latin typeface="Times New Roman"/>
                <a:cs typeface="Times New Roman"/>
              </a:rPr>
              <a:t>– </a:t>
            </a:r>
            <a:r>
              <a:rPr dirty="0" sz="1600" spc="-10">
                <a:latin typeface="Times New Roman"/>
                <a:cs typeface="Times New Roman"/>
              </a:rPr>
              <a:t>это </a:t>
            </a:r>
            <a:r>
              <a:rPr dirty="0" sz="1600">
                <a:latin typeface="Times New Roman"/>
                <a:cs typeface="Times New Roman"/>
              </a:rPr>
              <a:t>не </a:t>
            </a:r>
            <a:r>
              <a:rPr dirty="0" sz="1600" spc="-10">
                <a:latin typeface="Times New Roman"/>
                <a:cs typeface="Times New Roman"/>
              </a:rPr>
              <a:t>обязательно </a:t>
            </a:r>
            <a:r>
              <a:rPr dirty="0" sz="1600" spc="5">
                <a:latin typeface="Times New Roman"/>
                <a:cs typeface="Times New Roman"/>
              </a:rPr>
              <a:t>та </a:t>
            </a:r>
            <a:r>
              <a:rPr dirty="0" sz="1600" spc="-10">
                <a:latin typeface="Times New Roman"/>
                <a:cs typeface="Times New Roman"/>
              </a:rPr>
              <a:t>политика  </a:t>
            </a:r>
            <a:r>
              <a:rPr dirty="0" sz="1600" spc="-5">
                <a:latin typeface="Times New Roman"/>
                <a:cs typeface="Times New Roman"/>
              </a:rPr>
              <a:t>безопасности, при </a:t>
            </a:r>
            <a:r>
              <a:rPr dirty="0" sz="1600" spc="-20">
                <a:latin typeface="Times New Roman"/>
                <a:cs typeface="Times New Roman"/>
              </a:rPr>
              <a:t>которой  </a:t>
            </a:r>
            <a:r>
              <a:rPr dirty="0" sz="1600">
                <a:latin typeface="Times New Roman"/>
                <a:cs typeface="Times New Roman"/>
              </a:rPr>
              <a:t>достигается </a:t>
            </a:r>
            <a:r>
              <a:rPr dirty="0" sz="1600" spc="-10">
                <a:latin typeface="Times New Roman"/>
                <a:cs typeface="Times New Roman"/>
              </a:rPr>
              <a:t>максимально </a:t>
            </a:r>
            <a:r>
              <a:rPr dirty="0" sz="1600" spc="-15">
                <a:latin typeface="Times New Roman"/>
                <a:cs typeface="Times New Roman"/>
              </a:rPr>
              <a:t>возможная </a:t>
            </a:r>
            <a:r>
              <a:rPr dirty="0" sz="1600">
                <a:latin typeface="Times New Roman"/>
                <a:cs typeface="Times New Roman"/>
              </a:rPr>
              <a:t>защищенность ОС. </a:t>
            </a:r>
            <a:r>
              <a:rPr dirty="0" sz="1600" spc="-5">
                <a:latin typeface="Times New Roman"/>
                <a:cs typeface="Times New Roman"/>
              </a:rPr>
              <a:t>Адекватность  </a:t>
            </a:r>
            <a:r>
              <a:rPr dirty="0" sz="1600" spc="-10">
                <a:latin typeface="Times New Roman"/>
                <a:cs typeface="Times New Roman"/>
              </a:rPr>
              <a:t>политики </a:t>
            </a:r>
            <a:r>
              <a:rPr dirty="0" sz="1600" spc="-5">
                <a:latin typeface="Times New Roman"/>
                <a:cs typeface="Times New Roman"/>
              </a:rPr>
              <a:t>безопасности определяется не </a:t>
            </a:r>
            <a:r>
              <a:rPr dirty="0" sz="1600" spc="-25">
                <a:latin typeface="Times New Roman"/>
                <a:cs typeface="Times New Roman"/>
              </a:rPr>
              <a:t>только </a:t>
            </a:r>
            <a:r>
              <a:rPr dirty="0" sz="1600" spc="-10">
                <a:latin typeface="Times New Roman"/>
                <a:cs typeface="Times New Roman"/>
              </a:rPr>
              <a:t>архитектурой </a:t>
            </a:r>
            <a:r>
              <a:rPr dirty="0" sz="1600" spc="5">
                <a:latin typeface="Times New Roman"/>
                <a:cs typeface="Times New Roman"/>
              </a:rPr>
              <a:t>ОС, </a:t>
            </a:r>
            <a:r>
              <a:rPr dirty="0" sz="1600" spc="-5">
                <a:latin typeface="Times New Roman"/>
                <a:cs typeface="Times New Roman"/>
              </a:rPr>
              <a:t>но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ее </a:t>
            </a:r>
            <a:r>
              <a:rPr dirty="0" sz="1600" spc="-10">
                <a:latin typeface="Times New Roman"/>
                <a:cs typeface="Times New Roman"/>
              </a:rPr>
              <a:t>конфигурацией,  </a:t>
            </a:r>
            <a:r>
              <a:rPr dirty="0" sz="1600" spc="-5">
                <a:latin typeface="Times New Roman"/>
                <a:cs typeface="Times New Roman"/>
              </a:rPr>
              <a:t>установленными программами </a:t>
            </a:r>
            <a:r>
              <a:rPr dirty="0" sz="1600">
                <a:latin typeface="Times New Roman"/>
                <a:cs typeface="Times New Roman"/>
              </a:rPr>
              <a:t>и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35">
                <a:latin typeface="Times New Roman"/>
                <a:cs typeface="Times New Roman"/>
              </a:rPr>
              <a:t>т.д.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713751"/>
            <a:ext cx="9270365" cy="5995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6985">
              <a:lnSpc>
                <a:spcPct val="100000"/>
              </a:lnSpc>
              <a:spcBef>
                <a:spcPts val="100"/>
              </a:spcBef>
              <a:tabLst>
                <a:tab pos="8604885" algn="l"/>
              </a:tabLst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Безопасность</a:t>
            </a:r>
            <a:r>
              <a:rPr dirty="0" sz="1400" spc="5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операционных</a:t>
            </a:r>
            <a:r>
              <a:rPr dirty="0" sz="1400" spc="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систем	</a:t>
            </a:r>
            <a:r>
              <a:rPr dirty="0" sz="1400" b="1">
                <a:latin typeface="Times New Roman"/>
                <a:cs typeface="Times New Roman"/>
              </a:rPr>
              <a:t>33 из</a:t>
            </a:r>
            <a:r>
              <a:rPr dirty="0" sz="1400" spc="-8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50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algn="ctr" marL="3810">
              <a:lnSpc>
                <a:spcPct val="100000"/>
              </a:lnSpc>
            </a:pPr>
            <a:r>
              <a:rPr dirty="0" sz="1600" spc="-30" b="1">
                <a:latin typeface="Times New Roman"/>
                <a:cs typeface="Times New Roman"/>
              </a:rPr>
              <a:t>Подходы </a:t>
            </a:r>
            <a:r>
              <a:rPr dirty="0" sz="1600" b="1">
                <a:latin typeface="Times New Roman"/>
                <a:cs typeface="Times New Roman"/>
              </a:rPr>
              <a:t>к </a:t>
            </a:r>
            <a:r>
              <a:rPr dirty="0" sz="1600" spc="-5" b="1">
                <a:latin typeface="Times New Roman"/>
                <a:cs typeface="Times New Roman"/>
              </a:rPr>
              <a:t>построению защищенных операционных</a:t>
            </a:r>
            <a:r>
              <a:rPr dirty="0" sz="1600" spc="3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систем</a:t>
            </a:r>
            <a:endParaRPr sz="1600">
              <a:latin typeface="Times New Roman"/>
              <a:cs typeface="Times New Roman"/>
            </a:endParaRPr>
          </a:p>
          <a:p>
            <a:pPr algn="just" marL="469900">
              <a:lnSpc>
                <a:spcPct val="100000"/>
              </a:lnSpc>
              <a:spcBef>
                <a:spcPts val="1070"/>
              </a:spcBef>
            </a:pPr>
            <a:r>
              <a:rPr dirty="0" sz="1600" spc="-15">
                <a:latin typeface="Times New Roman"/>
                <a:cs typeface="Times New Roman"/>
              </a:rPr>
              <a:t>Существует два </a:t>
            </a:r>
            <a:r>
              <a:rPr dirty="0" sz="1600">
                <a:latin typeface="Times New Roman"/>
                <a:cs typeface="Times New Roman"/>
              </a:rPr>
              <a:t>основных </a:t>
            </a:r>
            <a:r>
              <a:rPr dirty="0" sz="1600" spc="-25">
                <a:latin typeface="Times New Roman"/>
                <a:cs typeface="Times New Roman"/>
              </a:rPr>
              <a:t>подхода </a:t>
            </a:r>
            <a:r>
              <a:rPr dirty="0" sz="1600">
                <a:latin typeface="Times New Roman"/>
                <a:cs typeface="Times New Roman"/>
              </a:rPr>
              <a:t>к </a:t>
            </a:r>
            <a:r>
              <a:rPr dirty="0" sz="1600" spc="-10">
                <a:latin typeface="Times New Roman"/>
                <a:cs typeface="Times New Roman"/>
              </a:rPr>
              <a:t>созданию </a:t>
            </a:r>
            <a:r>
              <a:rPr dirty="0" sz="1600" spc="-5">
                <a:latin typeface="Times New Roman"/>
                <a:cs typeface="Times New Roman"/>
              </a:rPr>
              <a:t>защищенных </a:t>
            </a:r>
            <a:r>
              <a:rPr dirty="0" sz="1600">
                <a:latin typeface="Times New Roman"/>
                <a:cs typeface="Times New Roman"/>
              </a:rPr>
              <a:t>ОС: </a:t>
            </a:r>
            <a:r>
              <a:rPr dirty="0" sz="1600" spc="-5">
                <a:latin typeface="Times New Roman"/>
                <a:cs typeface="Times New Roman"/>
              </a:rPr>
              <a:t>фрагментарный </a:t>
            </a:r>
            <a:r>
              <a:rPr dirty="0" sz="1600">
                <a:latin typeface="Times New Roman"/>
                <a:cs typeface="Times New Roman"/>
              </a:rPr>
              <a:t>и</a:t>
            </a:r>
            <a:r>
              <a:rPr dirty="0" sz="1600" spc="120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комплексный.</a:t>
            </a:r>
            <a:endParaRPr sz="1600">
              <a:latin typeface="Times New Roman"/>
              <a:cs typeface="Times New Roman"/>
            </a:endParaRPr>
          </a:p>
          <a:p>
            <a:pPr algn="just" marL="12700" marR="7620" indent="457200">
              <a:lnSpc>
                <a:spcPct val="124500"/>
              </a:lnSpc>
            </a:pPr>
            <a:r>
              <a:rPr dirty="0" sz="1600" spc="-5" b="1">
                <a:latin typeface="Times New Roman"/>
                <a:cs typeface="Times New Roman"/>
              </a:rPr>
              <a:t>Фрагментарный </a:t>
            </a:r>
            <a:r>
              <a:rPr dirty="0" sz="1600" spc="-30" b="1">
                <a:latin typeface="Times New Roman"/>
                <a:cs typeface="Times New Roman"/>
              </a:rPr>
              <a:t>подход </a:t>
            </a:r>
            <a:r>
              <a:rPr dirty="0" sz="1600">
                <a:latin typeface="Times New Roman"/>
                <a:cs typeface="Times New Roman"/>
              </a:rPr>
              <a:t>– </a:t>
            </a:r>
            <a:r>
              <a:rPr dirty="0" sz="1600" spc="-10">
                <a:latin typeface="Times New Roman"/>
                <a:cs typeface="Times New Roman"/>
              </a:rPr>
              <a:t>это </a:t>
            </a:r>
            <a:r>
              <a:rPr dirty="0" sz="1600" spc="-25">
                <a:latin typeface="Times New Roman"/>
                <a:cs typeface="Times New Roman"/>
              </a:rPr>
              <a:t>подход, </a:t>
            </a:r>
            <a:r>
              <a:rPr dirty="0" sz="1600" spc="-10">
                <a:latin typeface="Times New Roman"/>
                <a:cs typeface="Times New Roman"/>
              </a:rPr>
              <a:t>предполагающий </a:t>
            </a:r>
            <a:r>
              <a:rPr dirty="0" sz="1600" spc="-5">
                <a:latin typeface="Times New Roman"/>
                <a:cs typeface="Times New Roman"/>
              </a:rPr>
              <a:t>организацию защиты </a:t>
            </a:r>
            <a:r>
              <a:rPr dirty="0" sz="1600" spc="-15">
                <a:latin typeface="Times New Roman"/>
                <a:cs typeface="Times New Roman"/>
              </a:rPr>
              <a:t>вначале </a:t>
            </a:r>
            <a:r>
              <a:rPr dirty="0" sz="1600" spc="-20">
                <a:latin typeface="Times New Roman"/>
                <a:cs typeface="Times New Roman"/>
              </a:rPr>
              <a:t>от </a:t>
            </a:r>
            <a:r>
              <a:rPr dirty="0" sz="1600" spc="-15">
                <a:latin typeface="Times New Roman"/>
                <a:cs typeface="Times New Roman"/>
              </a:rPr>
              <a:t>одной  </a:t>
            </a:r>
            <a:r>
              <a:rPr dirty="0" sz="1600" spc="-5">
                <a:latin typeface="Times New Roman"/>
                <a:cs typeface="Times New Roman"/>
              </a:rPr>
              <a:t>угрозы, </a:t>
            </a:r>
            <a:r>
              <a:rPr dirty="0" sz="1600" spc="-10">
                <a:latin typeface="Times New Roman"/>
                <a:cs typeface="Times New Roman"/>
              </a:rPr>
              <a:t>затем </a:t>
            </a:r>
            <a:r>
              <a:rPr dirty="0" sz="1600" spc="-15">
                <a:latin typeface="Times New Roman"/>
                <a:cs typeface="Times New Roman"/>
              </a:rPr>
              <a:t>от другой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35">
                <a:latin typeface="Times New Roman"/>
                <a:cs typeface="Times New Roman"/>
              </a:rPr>
              <a:t>т.д. </a:t>
            </a:r>
            <a:r>
              <a:rPr dirty="0" sz="1600" spc="-10">
                <a:latin typeface="Times New Roman"/>
                <a:cs typeface="Times New Roman"/>
              </a:rPr>
              <a:t>Примером фрагментарного </a:t>
            </a:r>
            <a:r>
              <a:rPr dirty="0" sz="1600" spc="-25">
                <a:latin typeface="Times New Roman"/>
                <a:cs typeface="Times New Roman"/>
              </a:rPr>
              <a:t>подхода </a:t>
            </a:r>
            <a:r>
              <a:rPr dirty="0" sz="1600" spc="-5">
                <a:latin typeface="Times New Roman"/>
                <a:cs typeface="Times New Roman"/>
              </a:rPr>
              <a:t>является установка на незащищенную  </a:t>
            </a:r>
            <a:r>
              <a:rPr dirty="0" sz="1600" spc="10">
                <a:latin typeface="Times New Roman"/>
                <a:cs typeface="Times New Roman"/>
              </a:rPr>
              <a:t>ОС </a:t>
            </a:r>
            <a:r>
              <a:rPr dirty="0" sz="1600" spc="-10">
                <a:latin typeface="Times New Roman"/>
                <a:cs typeface="Times New Roman"/>
              </a:rPr>
              <a:t>антивирусного пакета, </a:t>
            </a:r>
            <a:r>
              <a:rPr dirty="0" sz="1600" spc="-5">
                <a:latin typeface="Times New Roman"/>
                <a:cs typeface="Times New Roman"/>
              </a:rPr>
              <a:t>системы шифрования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35">
                <a:latin typeface="Times New Roman"/>
                <a:cs typeface="Times New Roman"/>
              </a:rPr>
              <a:t>т.д.</a:t>
            </a:r>
            <a:endParaRPr sz="1600">
              <a:latin typeface="Times New Roman"/>
              <a:cs typeface="Times New Roman"/>
            </a:endParaRPr>
          </a:p>
          <a:p>
            <a:pPr algn="just" marL="469900">
              <a:lnSpc>
                <a:spcPct val="100000"/>
              </a:lnSpc>
              <a:spcBef>
                <a:spcPts val="470"/>
              </a:spcBef>
            </a:pPr>
            <a:r>
              <a:rPr dirty="0" sz="1600" spc="-5">
                <a:latin typeface="Times New Roman"/>
                <a:cs typeface="Times New Roman"/>
              </a:rPr>
              <a:t>Недостатки </a:t>
            </a:r>
            <a:r>
              <a:rPr dirty="0" sz="1600" spc="-10">
                <a:latin typeface="Times New Roman"/>
                <a:cs typeface="Times New Roman"/>
              </a:rPr>
              <a:t>фрагментарного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подхода:</a:t>
            </a:r>
            <a:endParaRPr sz="1600">
              <a:latin typeface="Times New Roman"/>
              <a:cs typeface="Times New Roman"/>
            </a:endParaRPr>
          </a:p>
          <a:p>
            <a:pPr marL="469900" marR="8890" indent="-228600">
              <a:lnSpc>
                <a:spcPct val="124500"/>
              </a:lnSpc>
              <a:buAutoNum type="arabicParenR"/>
              <a:tabLst>
                <a:tab pos="469900" algn="l"/>
                <a:tab pos="1948814" algn="l"/>
                <a:tab pos="3268979" algn="l"/>
                <a:tab pos="4288790" algn="l"/>
                <a:tab pos="5457825" algn="l"/>
                <a:tab pos="6247130" algn="l"/>
                <a:tab pos="6712584" algn="l"/>
                <a:tab pos="7131684" algn="l"/>
                <a:tab pos="8326120" algn="l"/>
              </a:tabLst>
            </a:pPr>
            <a:r>
              <a:rPr dirty="0" sz="1600">
                <a:latin typeface="Times New Roman"/>
                <a:cs typeface="Times New Roman"/>
              </a:rPr>
              <a:t>ра</a:t>
            </a:r>
            <a:r>
              <a:rPr dirty="0" sz="1600" spc="-5">
                <a:latin typeface="Times New Roman"/>
                <a:cs typeface="Times New Roman"/>
              </a:rPr>
              <a:t>з</a:t>
            </a:r>
            <a:r>
              <a:rPr dirty="0" sz="1600">
                <a:latin typeface="Times New Roman"/>
                <a:cs typeface="Times New Roman"/>
              </a:rPr>
              <a:t>ро</a:t>
            </a:r>
            <a:r>
              <a:rPr dirty="0" sz="1600" spc="-5">
                <a:latin typeface="Times New Roman"/>
                <a:cs typeface="Times New Roman"/>
              </a:rPr>
              <a:t>з</a:t>
            </a:r>
            <a:r>
              <a:rPr dirty="0" sz="1600">
                <a:latin typeface="Times New Roman"/>
                <a:cs typeface="Times New Roman"/>
              </a:rPr>
              <a:t>н</a:t>
            </a:r>
            <a:r>
              <a:rPr dirty="0" sz="1600" spc="-5">
                <a:latin typeface="Times New Roman"/>
                <a:cs typeface="Times New Roman"/>
              </a:rPr>
              <a:t>е</a:t>
            </a:r>
            <a:r>
              <a:rPr dirty="0" sz="1600">
                <a:latin typeface="Times New Roman"/>
                <a:cs typeface="Times New Roman"/>
              </a:rPr>
              <a:t>нн</a:t>
            </a:r>
            <a:r>
              <a:rPr dirty="0" sz="1600" spc="35">
                <a:latin typeface="Times New Roman"/>
                <a:cs typeface="Times New Roman"/>
              </a:rPr>
              <a:t>о</a:t>
            </a:r>
            <a:r>
              <a:rPr dirty="0" sz="1600" spc="-5">
                <a:latin typeface="Times New Roman"/>
                <a:cs typeface="Times New Roman"/>
              </a:rPr>
              <a:t>ст</a:t>
            </a:r>
            <a:r>
              <a:rPr dirty="0" sz="1600">
                <a:latin typeface="Times New Roman"/>
                <a:cs typeface="Times New Roman"/>
              </a:rPr>
              <a:t>ь	</a:t>
            </a:r>
            <a:r>
              <a:rPr dirty="0" sz="1600" spc="-10">
                <a:latin typeface="Times New Roman"/>
                <a:cs typeface="Times New Roman"/>
              </a:rPr>
              <a:t>п</a:t>
            </a:r>
            <a:r>
              <a:rPr dirty="0" sz="1600">
                <a:latin typeface="Times New Roman"/>
                <a:cs typeface="Times New Roman"/>
              </a:rPr>
              <a:t>рогра</a:t>
            </a:r>
            <a:r>
              <a:rPr dirty="0" sz="1600" spc="-5">
                <a:latin typeface="Times New Roman"/>
                <a:cs typeface="Times New Roman"/>
              </a:rPr>
              <a:t>мм</a:t>
            </a:r>
            <a:r>
              <a:rPr dirty="0" sz="1600">
                <a:latin typeface="Times New Roman"/>
                <a:cs typeface="Times New Roman"/>
              </a:rPr>
              <a:t>ных	</a:t>
            </a:r>
            <a:r>
              <a:rPr dirty="0" sz="1600" spc="-10">
                <a:latin typeface="Times New Roman"/>
                <a:cs typeface="Times New Roman"/>
              </a:rPr>
              <a:t>п</a:t>
            </a:r>
            <a:r>
              <a:rPr dirty="0" sz="1600">
                <a:latin typeface="Times New Roman"/>
                <a:cs typeface="Times New Roman"/>
              </a:rPr>
              <a:t>р</a:t>
            </a:r>
            <a:r>
              <a:rPr dirty="0" sz="1600" spc="-40">
                <a:latin typeface="Times New Roman"/>
                <a:cs typeface="Times New Roman"/>
              </a:rPr>
              <a:t>о</a:t>
            </a:r>
            <a:r>
              <a:rPr dirty="0" sz="1600" spc="-5">
                <a:latin typeface="Times New Roman"/>
                <a:cs typeface="Times New Roman"/>
              </a:rPr>
              <a:t>д</a:t>
            </a:r>
            <a:r>
              <a:rPr dirty="0" sz="1600">
                <a:latin typeface="Times New Roman"/>
                <a:cs typeface="Times New Roman"/>
              </a:rPr>
              <a:t>у</a:t>
            </a:r>
            <a:r>
              <a:rPr dirty="0" sz="1600" spc="-20">
                <a:latin typeface="Times New Roman"/>
                <a:cs typeface="Times New Roman"/>
              </a:rPr>
              <a:t>кт</a:t>
            </a:r>
            <a:r>
              <a:rPr dirty="0" sz="1600" spc="-10">
                <a:latin typeface="Times New Roman"/>
                <a:cs typeface="Times New Roman"/>
              </a:rPr>
              <a:t>о</a:t>
            </a:r>
            <a:r>
              <a:rPr dirty="0" sz="1600">
                <a:latin typeface="Times New Roman"/>
                <a:cs typeface="Times New Roman"/>
              </a:rPr>
              <a:t>в	п</a:t>
            </a:r>
            <a:r>
              <a:rPr dirty="0" sz="1600" spc="-50">
                <a:latin typeface="Times New Roman"/>
                <a:cs typeface="Times New Roman"/>
              </a:rPr>
              <a:t>о</a:t>
            </a:r>
            <a:r>
              <a:rPr dirty="0" sz="1600" spc="-5">
                <a:latin typeface="Times New Roman"/>
                <a:cs typeface="Times New Roman"/>
              </a:rPr>
              <a:t>дс</a:t>
            </a:r>
            <a:r>
              <a:rPr dirty="0" sz="1600">
                <a:latin typeface="Times New Roman"/>
                <a:cs typeface="Times New Roman"/>
              </a:rPr>
              <a:t>и</a:t>
            </a:r>
            <a:r>
              <a:rPr dirty="0" sz="1600" spc="-5">
                <a:latin typeface="Times New Roman"/>
                <a:cs typeface="Times New Roman"/>
              </a:rPr>
              <a:t>стем</a:t>
            </a:r>
            <a:r>
              <a:rPr dirty="0" sz="1600">
                <a:latin typeface="Times New Roman"/>
                <a:cs typeface="Times New Roman"/>
              </a:rPr>
              <a:t>ы	</a:t>
            </a:r>
            <a:r>
              <a:rPr dirty="0" sz="1600" spc="-5">
                <a:latin typeface="Times New Roman"/>
                <a:cs typeface="Times New Roman"/>
              </a:rPr>
              <a:t>защ</a:t>
            </a:r>
            <a:r>
              <a:rPr dirty="0" sz="1600">
                <a:latin typeface="Times New Roman"/>
                <a:cs typeface="Times New Roman"/>
              </a:rPr>
              <a:t>и</a:t>
            </a:r>
            <a:r>
              <a:rPr dirty="0" sz="1600" spc="-10">
                <a:latin typeface="Times New Roman"/>
                <a:cs typeface="Times New Roman"/>
              </a:rPr>
              <a:t>т</a:t>
            </a:r>
            <a:r>
              <a:rPr dirty="0" sz="1600">
                <a:latin typeface="Times New Roman"/>
                <a:cs typeface="Times New Roman"/>
              </a:rPr>
              <a:t>ы	</a:t>
            </a:r>
            <a:r>
              <a:rPr dirty="0" sz="1600" spc="20">
                <a:latin typeface="Times New Roman"/>
                <a:cs typeface="Times New Roman"/>
              </a:rPr>
              <a:t>О</a:t>
            </a:r>
            <a:r>
              <a:rPr dirty="0" sz="1600">
                <a:latin typeface="Times New Roman"/>
                <a:cs typeface="Times New Roman"/>
              </a:rPr>
              <a:t>С,	</a:t>
            </a:r>
            <a:r>
              <a:rPr dirty="0" sz="1600" spc="-5">
                <a:latin typeface="Times New Roman"/>
                <a:cs typeface="Times New Roman"/>
              </a:rPr>
              <a:t>ч</a:t>
            </a:r>
            <a:r>
              <a:rPr dirty="0" sz="1600" spc="-20">
                <a:latin typeface="Times New Roman"/>
                <a:cs typeface="Times New Roman"/>
              </a:rPr>
              <a:t>т</a:t>
            </a:r>
            <a:r>
              <a:rPr dirty="0" sz="1600">
                <a:latin typeface="Times New Roman"/>
                <a:cs typeface="Times New Roman"/>
              </a:rPr>
              <a:t>о	</a:t>
            </a:r>
            <a:r>
              <a:rPr dirty="0" sz="1600" spc="-5">
                <a:latin typeface="Times New Roman"/>
                <a:cs typeface="Times New Roman"/>
              </a:rPr>
              <a:t>з</a:t>
            </a:r>
            <a:r>
              <a:rPr dirty="0" sz="1600" spc="-10">
                <a:latin typeface="Times New Roman"/>
                <a:cs typeface="Times New Roman"/>
              </a:rPr>
              <a:t>н</a:t>
            </a:r>
            <a:r>
              <a:rPr dirty="0" sz="1600" spc="-65">
                <a:latin typeface="Times New Roman"/>
                <a:cs typeface="Times New Roman"/>
              </a:rPr>
              <a:t>а</a:t>
            </a:r>
            <a:r>
              <a:rPr dirty="0" sz="1600" spc="-5">
                <a:latin typeface="Times New Roman"/>
                <a:cs typeface="Times New Roman"/>
              </a:rPr>
              <a:t>ч</a:t>
            </a:r>
            <a:r>
              <a:rPr dirty="0" sz="1600">
                <a:latin typeface="Times New Roman"/>
                <a:cs typeface="Times New Roman"/>
              </a:rPr>
              <a:t>ительно	</a:t>
            </a:r>
            <a:r>
              <a:rPr dirty="0" sz="1600" spc="-5">
                <a:latin typeface="Times New Roman"/>
                <a:cs typeface="Times New Roman"/>
              </a:rPr>
              <a:t>з</a:t>
            </a:r>
            <a:r>
              <a:rPr dirty="0" sz="1600" spc="-40">
                <a:latin typeface="Times New Roman"/>
                <a:cs typeface="Times New Roman"/>
              </a:rPr>
              <a:t>а</a:t>
            </a:r>
            <a:r>
              <a:rPr dirty="0" sz="1600" spc="15">
                <a:latin typeface="Times New Roman"/>
                <a:cs typeface="Times New Roman"/>
              </a:rPr>
              <a:t>т</a:t>
            </a:r>
            <a:r>
              <a:rPr dirty="0" sz="1600" spc="-25">
                <a:latin typeface="Times New Roman"/>
                <a:cs typeface="Times New Roman"/>
              </a:rPr>
              <a:t>р</a:t>
            </a:r>
            <a:r>
              <a:rPr dirty="0" sz="1600" spc="-105">
                <a:latin typeface="Times New Roman"/>
                <a:cs typeface="Times New Roman"/>
              </a:rPr>
              <a:t>у</a:t>
            </a:r>
            <a:r>
              <a:rPr dirty="0" sz="1600" spc="-5">
                <a:latin typeface="Times New Roman"/>
                <a:cs typeface="Times New Roman"/>
              </a:rPr>
              <a:t>д</a:t>
            </a:r>
            <a:r>
              <a:rPr dirty="0" sz="1600" spc="-10">
                <a:latin typeface="Times New Roman"/>
                <a:cs typeface="Times New Roman"/>
              </a:rPr>
              <a:t>н</a:t>
            </a:r>
            <a:r>
              <a:rPr dirty="0" sz="1600">
                <a:latin typeface="Times New Roman"/>
                <a:cs typeface="Times New Roman"/>
              </a:rPr>
              <a:t>я</a:t>
            </a:r>
            <a:r>
              <a:rPr dirty="0" sz="1600" spc="-5">
                <a:latin typeface="Times New Roman"/>
                <a:cs typeface="Times New Roman"/>
              </a:rPr>
              <a:t>ет  </a:t>
            </a:r>
            <a:r>
              <a:rPr dirty="0" sz="1600">
                <a:latin typeface="Times New Roman"/>
                <a:cs typeface="Times New Roman"/>
              </a:rPr>
              <a:t>осуществление их </a:t>
            </a:r>
            <a:r>
              <a:rPr dirty="0" sz="1600" spc="-5">
                <a:latin typeface="Times New Roman"/>
                <a:cs typeface="Times New Roman"/>
              </a:rPr>
              <a:t>тесного</a:t>
            </a:r>
            <a:r>
              <a:rPr dirty="0" sz="1600" spc="-10">
                <a:latin typeface="Times New Roman"/>
                <a:cs typeface="Times New Roman"/>
              </a:rPr>
              <a:t> взаимодействия;</a:t>
            </a:r>
            <a:endParaRPr sz="1600">
              <a:latin typeface="Times New Roman"/>
              <a:cs typeface="Times New Roman"/>
            </a:endParaRPr>
          </a:p>
          <a:p>
            <a:pPr marL="469900" marR="5080" indent="-228600">
              <a:lnSpc>
                <a:spcPct val="124500"/>
              </a:lnSpc>
              <a:buAutoNum type="arabicParenR"/>
              <a:tabLst>
                <a:tab pos="469900" algn="l"/>
                <a:tab pos="1744345" algn="l"/>
                <a:tab pos="3078480" algn="l"/>
                <a:tab pos="3846829" algn="l"/>
                <a:tab pos="4914265" algn="l"/>
                <a:tab pos="5949950" algn="l"/>
                <a:tab pos="7138670" algn="l"/>
                <a:tab pos="7948295" algn="l"/>
                <a:tab pos="9045575" algn="l"/>
              </a:tabLst>
            </a:pPr>
            <a:r>
              <a:rPr dirty="0" sz="1600" spc="-20">
                <a:latin typeface="Times New Roman"/>
                <a:cs typeface="Times New Roman"/>
              </a:rPr>
              <a:t>в</a:t>
            </a:r>
            <a:r>
              <a:rPr dirty="0" sz="1600">
                <a:latin typeface="Times New Roman"/>
                <a:cs typeface="Times New Roman"/>
              </a:rPr>
              <a:t>о</a:t>
            </a:r>
            <a:r>
              <a:rPr dirty="0" sz="1600" spc="-25">
                <a:latin typeface="Times New Roman"/>
                <a:cs typeface="Times New Roman"/>
              </a:rPr>
              <a:t>з</a:t>
            </a:r>
            <a:r>
              <a:rPr dirty="0" sz="1600" spc="-5">
                <a:latin typeface="Times New Roman"/>
                <a:cs typeface="Times New Roman"/>
              </a:rPr>
              <a:t>м</a:t>
            </a:r>
            <a:r>
              <a:rPr dirty="0" sz="1600" spc="-40">
                <a:latin typeface="Times New Roman"/>
                <a:cs typeface="Times New Roman"/>
              </a:rPr>
              <a:t>о</a:t>
            </a:r>
            <a:r>
              <a:rPr dirty="0" sz="1600">
                <a:latin typeface="Times New Roman"/>
                <a:cs typeface="Times New Roman"/>
              </a:rPr>
              <a:t>жн</a:t>
            </a:r>
            <a:r>
              <a:rPr dirty="0" sz="1600" spc="35">
                <a:latin typeface="Times New Roman"/>
                <a:cs typeface="Times New Roman"/>
              </a:rPr>
              <a:t>о</a:t>
            </a:r>
            <a:r>
              <a:rPr dirty="0" sz="1600" spc="-5">
                <a:latin typeface="Times New Roman"/>
                <a:cs typeface="Times New Roman"/>
              </a:rPr>
              <a:t>ст</a:t>
            </a:r>
            <a:r>
              <a:rPr dirty="0" sz="1600">
                <a:latin typeface="Times New Roman"/>
                <a:cs typeface="Times New Roman"/>
              </a:rPr>
              <a:t>ь	</a:t>
            </a:r>
            <a:r>
              <a:rPr dirty="0" sz="1600" spc="-10">
                <a:latin typeface="Times New Roman"/>
                <a:cs typeface="Times New Roman"/>
              </a:rPr>
              <a:t>н</a:t>
            </a:r>
            <a:r>
              <a:rPr dirty="0" sz="1600" spc="-5">
                <a:latin typeface="Times New Roman"/>
                <a:cs typeface="Times New Roman"/>
              </a:rPr>
              <a:t>е</a:t>
            </a:r>
            <a:r>
              <a:rPr dirty="0" sz="1600" spc="-80">
                <a:latin typeface="Times New Roman"/>
                <a:cs typeface="Times New Roman"/>
              </a:rPr>
              <a:t>к</a:t>
            </a:r>
            <a:r>
              <a:rPr dirty="0" sz="1600">
                <a:latin typeface="Times New Roman"/>
                <a:cs typeface="Times New Roman"/>
              </a:rPr>
              <a:t>орр</a:t>
            </a:r>
            <a:r>
              <a:rPr dirty="0" sz="1600" spc="-10">
                <a:latin typeface="Times New Roman"/>
                <a:cs typeface="Times New Roman"/>
              </a:rPr>
              <a:t>е</a:t>
            </a:r>
            <a:r>
              <a:rPr dirty="0" sz="1600" spc="-20">
                <a:latin typeface="Times New Roman"/>
                <a:cs typeface="Times New Roman"/>
              </a:rPr>
              <a:t>к</a:t>
            </a:r>
            <a:r>
              <a:rPr dirty="0" sz="1600">
                <a:latin typeface="Times New Roman"/>
                <a:cs typeface="Times New Roman"/>
              </a:rPr>
              <a:t>тной	ра</a:t>
            </a:r>
            <a:r>
              <a:rPr dirty="0" sz="1600" spc="-5">
                <a:latin typeface="Times New Roman"/>
                <a:cs typeface="Times New Roman"/>
              </a:rPr>
              <a:t>б</a:t>
            </a:r>
            <a:r>
              <a:rPr dirty="0" sz="1600" spc="-25">
                <a:latin typeface="Times New Roman"/>
                <a:cs typeface="Times New Roman"/>
              </a:rPr>
              <a:t>о</a:t>
            </a:r>
            <a:r>
              <a:rPr dirty="0" sz="1600">
                <a:latin typeface="Times New Roman"/>
                <a:cs typeface="Times New Roman"/>
              </a:rPr>
              <a:t>ты	</a:t>
            </a:r>
            <a:r>
              <a:rPr dirty="0" sz="1600" spc="-25">
                <a:latin typeface="Times New Roman"/>
                <a:cs typeface="Times New Roman"/>
              </a:rPr>
              <a:t>о</a:t>
            </a:r>
            <a:r>
              <a:rPr dirty="0" sz="1600" spc="-20">
                <a:latin typeface="Times New Roman"/>
                <a:cs typeface="Times New Roman"/>
              </a:rPr>
              <a:t>т</a:t>
            </a:r>
            <a:r>
              <a:rPr dirty="0" sz="1600" spc="-5">
                <a:latin typeface="Times New Roman"/>
                <a:cs typeface="Times New Roman"/>
              </a:rPr>
              <a:t>дель</a:t>
            </a:r>
            <a:r>
              <a:rPr dirty="0" sz="1600">
                <a:latin typeface="Times New Roman"/>
                <a:cs typeface="Times New Roman"/>
              </a:rPr>
              <a:t>ных	</a:t>
            </a:r>
            <a:r>
              <a:rPr dirty="0" sz="1600" spc="-30">
                <a:latin typeface="Times New Roman"/>
                <a:cs typeface="Times New Roman"/>
              </a:rPr>
              <a:t>э</a:t>
            </a:r>
            <a:r>
              <a:rPr dirty="0" sz="1600">
                <a:latin typeface="Times New Roman"/>
                <a:cs typeface="Times New Roman"/>
              </a:rPr>
              <a:t>ле</a:t>
            </a:r>
            <a:r>
              <a:rPr dirty="0" sz="1600" spc="-5">
                <a:latin typeface="Times New Roman"/>
                <a:cs typeface="Times New Roman"/>
              </a:rPr>
              <a:t>ме</a:t>
            </a:r>
            <a:r>
              <a:rPr dirty="0" sz="1600" spc="-10">
                <a:latin typeface="Times New Roman"/>
                <a:cs typeface="Times New Roman"/>
              </a:rPr>
              <a:t>н</a:t>
            </a:r>
            <a:r>
              <a:rPr dirty="0" sz="1600" spc="-20">
                <a:latin typeface="Times New Roman"/>
                <a:cs typeface="Times New Roman"/>
              </a:rPr>
              <a:t>т</a:t>
            </a:r>
            <a:r>
              <a:rPr dirty="0" sz="1600">
                <a:latin typeface="Times New Roman"/>
                <a:cs typeface="Times New Roman"/>
              </a:rPr>
              <a:t>ов	п</a:t>
            </a:r>
            <a:r>
              <a:rPr dirty="0" sz="1600" spc="-50">
                <a:latin typeface="Times New Roman"/>
                <a:cs typeface="Times New Roman"/>
              </a:rPr>
              <a:t>о</a:t>
            </a:r>
            <a:r>
              <a:rPr dirty="0" sz="1600" spc="-5">
                <a:latin typeface="Times New Roman"/>
                <a:cs typeface="Times New Roman"/>
              </a:rPr>
              <a:t>дс</a:t>
            </a:r>
            <a:r>
              <a:rPr dirty="0" sz="1600">
                <a:latin typeface="Times New Roman"/>
                <a:cs typeface="Times New Roman"/>
              </a:rPr>
              <a:t>и</a:t>
            </a:r>
            <a:r>
              <a:rPr dirty="0" sz="1600" spc="-5">
                <a:latin typeface="Times New Roman"/>
                <a:cs typeface="Times New Roman"/>
              </a:rPr>
              <a:t>сте</a:t>
            </a:r>
            <a:r>
              <a:rPr dirty="0" sz="1600" spc="-15">
                <a:latin typeface="Times New Roman"/>
                <a:cs typeface="Times New Roman"/>
              </a:rPr>
              <a:t>м</a:t>
            </a:r>
            <a:r>
              <a:rPr dirty="0" sz="1600">
                <a:latin typeface="Times New Roman"/>
                <a:cs typeface="Times New Roman"/>
              </a:rPr>
              <a:t>ы	</a:t>
            </a:r>
            <a:r>
              <a:rPr dirty="0" sz="1600" spc="-5">
                <a:latin typeface="Times New Roman"/>
                <a:cs typeface="Times New Roman"/>
              </a:rPr>
              <a:t>защ</a:t>
            </a:r>
            <a:r>
              <a:rPr dirty="0" sz="1600">
                <a:latin typeface="Times New Roman"/>
                <a:cs typeface="Times New Roman"/>
              </a:rPr>
              <a:t>и</a:t>
            </a:r>
            <a:r>
              <a:rPr dirty="0" sz="1600" spc="-10">
                <a:latin typeface="Times New Roman"/>
                <a:cs typeface="Times New Roman"/>
              </a:rPr>
              <a:t>т</a:t>
            </a:r>
            <a:r>
              <a:rPr dirty="0" sz="1600">
                <a:latin typeface="Times New Roman"/>
                <a:cs typeface="Times New Roman"/>
              </a:rPr>
              <a:t>ы	</a:t>
            </a:r>
            <a:r>
              <a:rPr dirty="0" sz="1600" spc="-20">
                <a:latin typeface="Times New Roman"/>
                <a:cs typeface="Times New Roman"/>
              </a:rPr>
              <a:t>в</a:t>
            </a:r>
            <a:r>
              <a:rPr dirty="0" sz="1600" spc="-5">
                <a:latin typeface="Times New Roman"/>
                <a:cs typeface="Times New Roman"/>
              </a:rPr>
              <a:t>сл</a:t>
            </a:r>
            <a:r>
              <a:rPr dirty="0" sz="1600" spc="-25">
                <a:latin typeface="Times New Roman"/>
                <a:cs typeface="Times New Roman"/>
              </a:rPr>
              <a:t>е</a:t>
            </a:r>
            <a:r>
              <a:rPr dirty="0" sz="1600" spc="-5">
                <a:latin typeface="Times New Roman"/>
                <a:cs typeface="Times New Roman"/>
              </a:rPr>
              <a:t>дст</a:t>
            </a:r>
            <a:r>
              <a:rPr dirty="0" sz="1600">
                <a:latin typeface="Times New Roman"/>
                <a:cs typeface="Times New Roman"/>
              </a:rPr>
              <a:t>вие	их  </a:t>
            </a:r>
            <a:r>
              <a:rPr dirty="0" sz="1600" spc="-10">
                <a:latin typeface="Times New Roman"/>
                <a:cs typeface="Times New Roman"/>
              </a:rPr>
              <a:t>совместного функционирования. Это </a:t>
            </a:r>
            <a:r>
              <a:rPr dirty="0" sz="1600" spc="-20">
                <a:latin typeface="Times New Roman"/>
                <a:cs typeface="Times New Roman"/>
              </a:rPr>
              <a:t>может </a:t>
            </a:r>
            <a:r>
              <a:rPr dirty="0" sz="1600" spc="-5">
                <a:latin typeface="Times New Roman"/>
                <a:cs typeface="Times New Roman"/>
              </a:rPr>
              <a:t>привести </a:t>
            </a:r>
            <a:r>
              <a:rPr dirty="0" sz="1600">
                <a:latin typeface="Times New Roman"/>
                <a:cs typeface="Times New Roman"/>
              </a:rPr>
              <a:t>к </a:t>
            </a:r>
            <a:r>
              <a:rPr dirty="0" sz="1600" spc="-10">
                <a:latin typeface="Times New Roman"/>
                <a:cs typeface="Times New Roman"/>
              </a:rPr>
              <a:t>значительному снижению </a:t>
            </a:r>
            <a:r>
              <a:rPr dirty="0" sz="1600">
                <a:latin typeface="Times New Roman"/>
                <a:cs typeface="Times New Roman"/>
              </a:rPr>
              <a:t>надежности</a:t>
            </a:r>
            <a:r>
              <a:rPr dirty="0" sz="1600" spc="1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ОС;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470"/>
              </a:spcBef>
              <a:buAutoNum type="arabicParenR"/>
              <a:tabLst>
                <a:tab pos="469900" algn="l"/>
              </a:tabLst>
            </a:pPr>
            <a:r>
              <a:rPr dirty="0" sz="1600" spc="-10">
                <a:latin typeface="Times New Roman"/>
                <a:cs typeface="Times New Roman"/>
              </a:rPr>
              <a:t>возможность </a:t>
            </a:r>
            <a:r>
              <a:rPr dirty="0" sz="1600" spc="-15">
                <a:latin typeface="Times New Roman"/>
                <a:cs typeface="Times New Roman"/>
              </a:rPr>
              <a:t>отключения </a:t>
            </a:r>
            <a:r>
              <a:rPr dirty="0" sz="1600" spc="-20">
                <a:latin typeface="Times New Roman"/>
                <a:cs typeface="Times New Roman"/>
              </a:rPr>
              <a:t>злоумышленником </a:t>
            </a:r>
            <a:r>
              <a:rPr dirty="0" sz="1600" spc="-10">
                <a:latin typeface="Times New Roman"/>
                <a:cs typeface="Times New Roman"/>
              </a:rPr>
              <a:t>отдельных функций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защиты.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Times New Roman"/>
              <a:cs typeface="Times New Roman"/>
            </a:endParaRPr>
          </a:p>
          <a:p>
            <a:pPr algn="just" marL="12700" marR="6350" indent="457200">
              <a:lnSpc>
                <a:spcPct val="124500"/>
              </a:lnSpc>
            </a:pPr>
            <a:r>
              <a:rPr dirty="0" sz="1600" spc="-20" b="1">
                <a:latin typeface="Times New Roman"/>
                <a:cs typeface="Times New Roman"/>
              </a:rPr>
              <a:t>Комплексный </a:t>
            </a:r>
            <a:r>
              <a:rPr dirty="0" sz="1600" spc="-30" b="1">
                <a:latin typeface="Times New Roman"/>
                <a:cs typeface="Times New Roman"/>
              </a:rPr>
              <a:t>подход </a:t>
            </a:r>
            <a:r>
              <a:rPr dirty="0" sz="1600">
                <a:latin typeface="Times New Roman"/>
                <a:cs typeface="Times New Roman"/>
              </a:rPr>
              <a:t>– </a:t>
            </a:r>
            <a:r>
              <a:rPr dirty="0" sz="1600" spc="-10">
                <a:latin typeface="Times New Roman"/>
                <a:cs typeface="Times New Roman"/>
              </a:rPr>
              <a:t>это </a:t>
            </a:r>
            <a:r>
              <a:rPr dirty="0" sz="1600" spc="-25">
                <a:latin typeface="Times New Roman"/>
                <a:cs typeface="Times New Roman"/>
              </a:rPr>
              <a:t>подход, </a:t>
            </a:r>
            <a:r>
              <a:rPr dirty="0" sz="1600" spc="-10">
                <a:latin typeface="Times New Roman"/>
                <a:cs typeface="Times New Roman"/>
              </a:rPr>
              <a:t>предполагающий </a:t>
            </a:r>
            <a:r>
              <a:rPr dirty="0" sz="1600">
                <a:latin typeface="Times New Roman"/>
                <a:cs typeface="Times New Roman"/>
              </a:rPr>
              <a:t>внесение </a:t>
            </a:r>
            <a:r>
              <a:rPr dirty="0" sz="1600" spc="-5">
                <a:latin typeface="Times New Roman"/>
                <a:cs typeface="Times New Roman"/>
              </a:rPr>
              <a:t>защитных </a:t>
            </a:r>
            <a:r>
              <a:rPr dirty="0" sz="1600" spc="-10">
                <a:latin typeface="Times New Roman"/>
                <a:cs typeface="Times New Roman"/>
              </a:rPr>
              <a:t>функций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10">
                <a:latin typeface="Times New Roman"/>
                <a:cs typeface="Times New Roman"/>
              </a:rPr>
              <a:t>ОС </a:t>
            </a:r>
            <a:r>
              <a:rPr dirty="0" sz="1600" spc="-5">
                <a:latin typeface="Times New Roman"/>
                <a:cs typeface="Times New Roman"/>
              </a:rPr>
              <a:t>на этапе  проектирования ее </a:t>
            </a:r>
            <a:r>
              <a:rPr dirty="0" sz="1600" spc="-10">
                <a:latin typeface="Times New Roman"/>
                <a:cs typeface="Times New Roman"/>
              </a:rPr>
              <a:t>архитектуры. </a:t>
            </a:r>
            <a:r>
              <a:rPr dirty="0" sz="1600" spc="-5">
                <a:latin typeface="Times New Roman"/>
                <a:cs typeface="Times New Roman"/>
              </a:rPr>
              <a:t>При </a:t>
            </a:r>
            <a:r>
              <a:rPr dirty="0" sz="1600" spc="-15">
                <a:latin typeface="Times New Roman"/>
                <a:cs typeface="Times New Roman"/>
              </a:rPr>
              <a:t>этом </a:t>
            </a:r>
            <a:r>
              <a:rPr dirty="0" sz="1600" spc="-5">
                <a:latin typeface="Times New Roman"/>
                <a:cs typeface="Times New Roman"/>
              </a:rPr>
              <a:t>защитные </a:t>
            </a:r>
            <a:r>
              <a:rPr dirty="0" sz="1600" spc="-10">
                <a:latin typeface="Times New Roman"/>
                <a:cs typeface="Times New Roman"/>
              </a:rPr>
              <a:t>функции являются </a:t>
            </a:r>
            <a:r>
              <a:rPr dirty="0" sz="1600" spc="-5">
                <a:latin typeface="Times New Roman"/>
                <a:cs typeface="Times New Roman"/>
              </a:rPr>
              <a:t>неотъемлемой частью</a:t>
            </a:r>
            <a:r>
              <a:rPr dirty="0" sz="1600" spc="7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ОС.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Times New Roman"/>
              <a:cs typeface="Times New Roman"/>
            </a:endParaRPr>
          </a:p>
          <a:p>
            <a:pPr marL="3031490">
              <a:lnSpc>
                <a:spcPct val="100000"/>
              </a:lnSpc>
            </a:pPr>
            <a:r>
              <a:rPr dirty="0" sz="1600" spc="-10" b="1">
                <a:latin typeface="Times New Roman"/>
                <a:cs typeface="Times New Roman"/>
              </a:rPr>
              <a:t>Административные </a:t>
            </a:r>
            <a:r>
              <a:rPr dirty="0" sz="1600" spc="-5" b="1">
                <a:latin typeface="Times New Roman"/>
                <a:cs typeface="Times New Roman"/>
              </a:rPr>
              <a:t>меры защиты</a:t>
            </a:r>
            <a:endParaRPr sz="1600">
              <a:latin typeface="Times New Roman"/>
              <a:cs typeface="Times New Roman"/>
            </a:endParaRPr>
          </a:p>
          <a:p>
            <a:pPr algn="just" marL="12700" marR="5080" indent="457200">
              <a:lnSpc>
                <a:spcPct val="124500"/>
              </a:lnSpc>
              <a:spcBef>
                <a:spcPts val="600"/>
              </a:spcBef>
            </a:pPr>
            <a:r>
              <a:rPr dirty="0" sz="1600" spc="-5">
                <a:latin typeface="Times New Roman"/>
                <a:cs typeface="Times New Roman"/>
              </a:rPr>
              <a:t>Организация </a:t>
            </a:r>
            <a:r>
              <a:rPr dirty="0" sz="1600" spc="-10">
                <a:latin typeface="Times New Roman"/>
                <a:cs typeface="Times New Roman"/>
              </a:rPr>
              <a:t>эффективной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надежной защиты </a:t>
            </a:r>
            <a:r>
              <a:rPr dirty="0" sz="1600" spc="5">
                <a:latin typeface="Times New Roman"/>
                <a:cs typeface="Times New Roman"/>
              </a:rPr>
              <a:t>ОС </a:t>
            </a:r>
            <a:r>
              <a:rPr dirty="0" sz="1600" spc="-15">
                <a:latin typeface="Times New Roman"/>
                <a:cs typeface="Times New Roman"/>
              </a:rPr>
              <a:t>невозможна </a:t>
            </a:r>
            <a:r>
              <a:rPr dirty="0" sz="1600" spc="-5">
                <a:latin typeface="Times New Roman"/>
                <a:cs typeface="Times New Roman"/>
              </a:rPr>
              <a:t>при </a:t>
            </a:r>
            <a:r>
              <a:rPr dirty="0" sz="1600" spc="-10">
                <a:latin typeface="Times New Roman"/>
                <a:cs typeface="Times New Roman"/>
              </a:rPr>
              <a:t>помощи </a:t>
            </a:r>
            <a:r>
              <a:rPr dirty="0" sz="1600" spc="-25">
                <a:latin typeface="Times New Roman"/>
                <a:cs typeface="Times New Roman"/>
              </a:rPr>
              <a:t>только </a:t>
            </a:r>
            <a:r>
              <a:rPr dirty="0" sz="1600" spc="-5">
                <a:latin typeface="Times New Roman"/>
                <a:cs typeface="Times New Roman"/>
              </a:rPr>
              <a:t>программно-  </a:t>
            </a:r>
            <a:r>
              <a:rPr dirty="0" sz="1600" spc="-10">
                <a:latin typeface="Times New Roman"/>
                <a:cs typeface="Times New Roman"/>
              </a:rPr>
              <a:t>аппаратных средств. </a:t>
            </a:r>
            <a:r>
              <a:rPr dirty="0" sz="1600">
                <a:latin typeface="Times New Roman"/>
                <a:cs typeface="Times New Roman"/>
              </a:rPr>
              <a:t>Без </a:t>
            </a:r>
            <a:r>
              <a:rPr dirty="0" sz="1600" spc="-5">
                <a:latin typeface="Times New Roman"/>
                <a:cs typeface="Times New Roman"/>
              </a:rPr>
              <a:t>постоянной квалифицированной </a:t>
            </a:r>
            <a:r>
              <a:rPr dirty="0" sz="1600" spc="-10">
                <a:latin typeface="Times New Roman"/>
                <a:cs typeface="Times New Roman"/>
              </a:rPr>
              <a:t>поддержки </a:t>
            </a:r>
            <a:r>
              <a:rPr dirty="0" sz="1600" spc="-5">
                <a:latin typeface="Times New Roman"/>
                <a:cs typeface="Times New Roman"/>
              </a:rPr>
              <a:t>со </a:t>
            </a:r>
            <a:r>
              <a:rPr dirty="0" sz="1600" spc="-10">
                <a:latin typeface="Times New Roman"/>
                <a:cs typeface="Times New Roman"/>
              </a:rPr>
              <a:t>стороны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администратора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713751"/>
            <a:ext cx="9270365" cy="5919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0480">
              <a:lnSpc>
                <a:spcPct val="100000"/>
              </a:lnSpc>
              <a:spcBef>
                <a:spcPts val="100"/>
              </a:spcBef>
              <a:tabLst>
                <a:tab pos="8627745" algn="l"/>
              </a:tabLst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Безопасность</a:t>
            </a:r>
            <a:r>
              <a:rPr dirty="0" sz="1400" spc="5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операционных</a:t>
            </a:r>
            <a:r>
              <a:rPr dirty="0" sz="1400" spc="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систем	</a:t>
            </a:r>
            <a:r>
              <a:rPr dirty="0" sz="1400" b="1">
                <a:latin typeface="Times New Roman"/>
                <a:cs typeface="Times New Roman"/>
              </a:rPr>
              <a:t>34 из</a:t>
            </a:r>
            <a:r>
              <a:rPr dirty="0" sz="1400" spc="-8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50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600" spc="-10">
                <a:latin typeface="Times New Roman"/>
                <a:cs typeface="Times New Roman"/>
              </a:rPr>
              <a:t>неэффективна даже </a:t>
            </a:r>
            <a:r>
              <a:rPr dirty="0" sz="1600" spc="-5">
                <a:latin typeface="Times New Roman"/>
                <a:cs typeface="Times New Roman"/>
              </a:rPr>
              <a:t>самая надежная программная или </a:t>
            </a:r>
            <a:r>
              <a:rPr dirty="0" sz="1600" spc="-10">
                <a:latin typeface="Times New Roman"/>
                <a:cs typeface="Times New Roman"/>
              </a:rPr>
              <a:t>аппаратная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защита.</a:t>
            </a:r>
            <a:endParaRPr sz="1600">
              <a:latin typeface="Times New Roman"/>
              <a:cs typeface="Times New Roman"/>
            </a:endParaRPr>
          </a:p>
          <a:p>
            <a:pPr algn="just" marL="469900">
              <a:lnSpc>
                <a:spcPct val="100000"/>
              </a:lnSpc>
              <a:spcBef>
                <a:spcPts val="470"/>
              </a:spcBef>
            </a:pPr>
            <a:r>
              <a:rPr dirty="0" sz="1600" spc="-5">
                <a:latin typeface="Times New Roman"/>
                <a:cs typeface="Times New Roman"/>
              </a:rPr>
              <a:t>Основные административные меры защиты:</a:t>
            </a:r>
            <a:endParaRPr sz="1600">
              <a:latin typeface="Times New Roman"/>
              <a:cs typeface="Times New Roman"/>
            </a:endParaRPr>
          </a:p>
          <a:p>
            <a:pPr algn="just" marL="469900" indent="-228600">
              <a:lnSpc>
                <a:spcPct val="100000"/>
              </a:lnSpc>
              <a:spcBef>
                <a:spcPts val="470"/>
              </a:spcBef>
              <a:buAutoNum type="arabicPeriod"/>
              <a:tabLst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Постоянный </a:t>
            </a:r>
            <a:r>
              <a:rPr dirty="0" sz="1600" spc="-15">
                <a:latin typeface="Times New Roman"/>
                <a:cs typeface="Times New Roman"/>
              </a:rPr>
              <a:t>контроль </a:t>
            </a:r>
            <a:r>
              <a:rPr dirty="0" sz="1600" spc="-10">
                <a:latin typeface="Times New Roman"/>
                <a:cs typeface="Times New Roman"/>
              </a:rPr>
              <a:t>корректности функционирования </a:t>
            </a:r>
            <a:r>
              <a:rPr dirty="0" sz="1600">
                <a:latin typeface="Times New Roman"/>
                <a:cs typeface="Times New Roman"/>
              </a:rPr>
              <a:t>ОС, </a:t>
            </a:r>
            <a:r>
              <a:rPr dirty="0" sz="1600" spc="-5">
                <a:latin typeface="Times New Roman"/>
                <a:cs typeface="Times New Roman"/>
              </a:rPr>
              <a:t>особенно ее </a:t>
            </a:r>
            <a:r>
              <a:rPr dirty="0" sz="1600" spc="-10">
                <a:latin typeface="Times New Roman"/>
                <a:cs typeface="Times New Roman"/>
              </a:rPr>
              <a:t>подсистемы</a:t>
            </a:r>
            <a:r>
              <a:rPr dirty="0" sz="1600" spc="7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защиты.</a:t>
            </a:r>
            <a:endParaRPr sz="1600">
              <a:latin typeface="Times New Roman"/>
              <a:cs typeface="Times New Roman"/>
            </a:endParaRPr>
          </a:p>
          <a:p>
            <a:pPr algn="just" marL="469900" indent="-228600">
              <a:lnSpc>
                <a:spcPct val="100000"/>
              </a:lnSpc>
              <a:spcBef>
                <a:spcPts val="470"/>
              </a:spcBef>
              <a:buAutoNum type="arabicPeriod"/>
              <a:tabLst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Организация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10">
                <a:latin typeface="Times New Roman"/>
                <a:cs typeface="Times New Roman"/>
              </a:rPr>
              <a:t>поддержание адекватной политики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безопасности.</a:t>
            </a:r>
            <a:endParaRPr sz="1600">
              <a:latin typeface="Times New Roman"/>
              <a:cs typeface="Times New Roman"/>
            </a:endParaRPr>
          </a:p>
          <a:p>
            <a:pPr algn="just" marL="469900" marR="8255" indent="-228600">
              <a:lnSpc>
                <a:spcPct val="124500"/>
              </a:lnSpc>
              <a:buAutoNum type="arabicPeriod"/>
              <a:tabLst>
                <a:tab pos="469900" algn="l"/>
              </a:tabLst>
            </a:pPr>
            <a:r>
              <a:rPr dirty="0" sz="1600" spc="-10">
                <a:latin typeface="Times New Roman"/>
                <a:cs typeface="Times New Roman"/>
              </a:rPr>
              <a:t>Инструктирование пользователей </a:t>
            </a:r>
            <a:r>
              <a:rPr dirty="0" sz="1600" spc="5">
                <a:latin typeface="Times New Roman"/>
                <a:cs typeface="Times New Roman"/>
              </a:rPr>
              <a:t>ОС </a:t>
            </a:r>
            <a:r>
              <a:rPr dirty="0" sz="1600">
                <a:latin typeface="Times New Roman"/>
                <a:cs typeface="Times New Roman"/>
              </a:rPr>
              <a:t>о </a:t>
            </a:r>
            <a:r>
              <a:rPr dirty="0" sz="1600" spc="-15">
                <a:latin typeface="Times New Roman"/>
                <a:cs typeface="Times New Roman"/>
              </a:rPr>
              <a:t>необходимости </a:t>
            </a:r>
            <a:r>
              <a:rPr dirty="0" sz="1600" spc="-20">
                <a:latin typeface="Times New Roman"/>
                <a:cs typeface="Times New Roman"/>
              </a:rPr>
              <a:t>соблюдения </a:t>
            </a:r>
            <a:r>
              <a:rPr dirty="0" sz="1600" spc="-5">
                <a:latin typeface="Times New Roman"/>
                <a:cs typeface="Times New Roman"/>
              </a:rPr>
              <a:t>мер безопасности при работе </a:t>
            </a:r>
            <a:r>
              <a:rPr dirty="0" sz="1600">
                <a:latin typeface="Times New Roman"/>
                <a:cs typeface="Times New Roman"/>
              </a:rPr>
              <a:t>с  </a:t>
            </a:r>
            <a:r>
              <a:rPr dirty="0" sz="1600" spc="10">
                <a:latin typeface="Times New Roman"/>
                <a:cs typeface="Times New Roman"/>
              </a:rPr>
              <a:t>ОС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15">
                <a:latin typeface="Times New Roman"/>
                <a:cs typeface="Times New Roman"/>
              </a:rPr>
              <a:t>контроль </a:t>
            </a:r>
            <a:r>
              <a:rPr dirty="0" sz="1600" spc="-5">
                <a:latin typeface="Times New Roman"/>
                <a:cs typeface="Times New Roman"/>
              </a:rPr>
              <a:t>за </a:t>
            </a:r>
            <a:r>
              <a:rPr dirty="0" sz="1600" spc="-15">
                <a:latin typeface="Times New Roman"/>
                <a:cs typeface="Times New Roman"/>
              </a:rPr>
              <a:t>соблюдением </a:t>
            </a:r>
            <a:r>
              <a:rPr dirty="0" sz="1600" spc="-5">
                <a:latin typeface="Times New Roman"/>
                <a:cs typeface="Times New Roman"/>
              </a:rPr>
              <a:t>этих мер (например, </a:t>
            </a:r>
            <a:r>
              <a:rPr dirty="0" sz="1600" spc="-25">
                <a:latin typeface="Times New Roman"/>
                <a:cs typeface="Times New Roman"/>
              </a:rPr>
              <a:t>около </a:t>
            </a:r>
            <a:r>
              <a:rPr dirty="0" sz="1600">
                <a:latin typeface="Times New Roman"/>
                <a:cs typeface="Times New Roman"/>
              </a:rPr>
              <a:t>80% </a:t>
            </a:r>
            <a:r>
              <a:rPr dirty="0" sz="1600" spc="-30">
                <a:latin typeface="Times New Roman"/>
                <a:cs typeface="Times New Roman"/>
              </a:rPr>
              <a:t>НСД </a:t>
            </a:r>
            <a:r>
              <a:rPr dirty="0" sz="1600" spc="-20">
                <a:latin typeface="Times New Roman"/>
                <a:cs typeface="Times New Roman"/>
              </a:rPr>
              <a:t>происходит  </a:t>
            </a:r>
            <a:r>
              <a:rPr dirty="0" sz="1600" spc="-5">
                <a:latin typeface="Times New Roman"/>
                <a:cs typeface="Times New Roman"/>
              </a:rPr>
              <a:t>по вине  </a:t>
            </a:r>
            <a:r>
              <a:rPr dirty="0" sz="1600" spc="-10">
                <a:latin typeface="Times New Roman"/>
                <a:cs typeface="Times New Roman"/>
              </a:rPr>
              <a:t>пользователей).</a:t>
            </a:r>
            <a:endParaRPr sz="1600">
              <a:latin typeface="Times New Roman"/>
              <a:cs typeface="Times New Roman"/>
            </a:endParaRPr>
          </a:p>
          <a:p>
            <a:pPr algn="just" marL="469900" indent="-228600">
              <a:lnSpc>
                <a:spcPct val="100000"/>
              </a:lnSpc>
              <a:spcBef>
                <a:spcPts val="470"/>
              </a:spcBef>
              <a:buAutoNum type="arabicPeriod"/>
              <a:tabLst>
                <a:tab pos="469900" algn="l"/>
              </a:tabLst>
            </a:pPr>
            <a:r>
              <a:rPr dirty="0" sz="1600" spc="-10">
                <a:latin typeface="Times New Roman"/>
                <a:cs typeface="Times New Roman"/>
              </a:rPr>
              <a:t>Регулярное создание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обновление резервных </a:t>
            </a:r>
            <a:r>
              <a:rPr dirty="0" sz="1600" spc="-15">
                <a:latin typeface="Times New Roman"/>
                <a:cs typeface="Times New Roman"/>
              </a:rPr>
              <a:t>копий, </a:t>
            </a:r>
            <a:r>
              <a:rPr dirty="0" sz="1600" spc="-5">
                <a:latin typeface="Times New Roman"/>
                <a:cs typeface="Times New Roman"/>
              </a:rPr>
              <a:t>программ </a:t>
            </a:r>
            <a:r>
              <a:rPr dirty="0" sz="1600">
                <a:latin typeface="Times New Roman"/>
                <a:cs typeface="Times New Roman"/>
              </a:rPr>
              <a:t>и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данных.</a:t>
            </a:r>
            <a:endParaRPr sz="1600">
              <a:latin typeface="Times New Roman"/>
              <a:cs typeface="Times New Roman"/>
            </a:endParaRPr>
          </a:p>
          <a:p>
            <a:pPr algn="just" marL="469900" indent="-228600">
              <a:lnSpc>
                <a:spcPct val="100000"/>
              </a:lnSpc>
              <a:spcBef>
                <a:spcPts val="470"/>
              </a:spcBef>
              <a:buAutoNum type="arabicPeriod"/>
              <a:tabLst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Постоянный </a:t>
            </a:r>
            <a:r>
              <a:rPr dirty="0" sz="1600" spc="-15">
                <a:latin typeface="Times New Roman"/>
                <a:cs typeface="Times New Roman"/>
              </a:rPr>
              <a:t>контроль </a:t>
            </a:r>
            <a:r>
              <a:rPr dirty="0" sz="1600" spc="-10">
                <a:latin typeface="Times New Roman"/>
                <a:cs typeface="Times New Roman"/>
              </a:rPr>
              <a:t>изменений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0">
                <a:latin typeface="Times New Roman"/>
                <a:cs typeface="Times New Roman"/>
              </a:rPr>
              <a:t>конфигурационных </a:t>
            </a:r>
            <a:r>
              <a:rPr dirty="0" sz="1600" spc="-5">
                <a:latin typeface="Times New Roman"/>
                <a:cs typeface="Times New Roman"/>
              </a:rPr>
              <a:t>данных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15">
                <a:latin typeface="Times New Roman"/>
                <a:cs typeface="Times New Roman"/>
              </a:rPr>
              <a:t>политике </a:t>
            </a:r>
            <a:r>
              <a:rPr dirty="0" sz="1600" spc="-5">
                <a:latin typeface="Times New Roman"/>
                <a:cs typeface="Times New Roman"/>
              </a:rPr>
              <a:t>безопасности</a:t>
            </a:r>
            <a:r>
              <a:rPr dirty="0" sz="1600" spc="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ОС.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Times New Roman"/>
              <a:cs typeface="Times New Roman"/>
            </a:endParaRPr>
          </a:p>
          <a:p>
            <a:pPr algn="just" marL="2999740">
              <a:lnSpc>
                <a:spcPct val="100000"/>
              </a:lnSpc>
            </a:pPr>
            <a:r>
              <a:rPr dirty="0" sz="1600" spc="-10" b="1">
                <a:latin typeface="Times New Roman"/>
                <a:cs typeface="Times New Roman"/>
              </a:rPr>
              <a:t>Адекватная политика</a:t>
            </a:r>
            <a:r>
              <a:rPr dirty="0" sz="1600" spc="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безопасности</a:t>
            </a:r>
            <a:endParaRPr sz="1600">
              <a:latin typeface="Times New Roman"/>
              <a:cs typeface="Times New Roman"/>
            </a:endParaRPr>
          </a:p>
          <a:p>
            <a:pPr algn="just" marL="12700" marR="6985" indent="457200">
              <a:lnSpc>
                <a:spcPct val="124500"/>
              </a:lnSpc>
              <a:spcBef>
                <a:spcPts val="600"/>
              </a:spcBef>
            </a:pPr>
            <a:r>
              <a:rPr dirty="0" sz="1600" spc="-5">
                <a:latin typeface="Times New Roman"/>
                <a:cs typeface="Times New Roman"/>
              </a:rPr>
              <a:t>Верно </a:t>
            </a:r>
            <a:r>
              <a:rPr dirty="0" sz="1600" spc="-10">
                <a:latin typeface="Times New Roman"/>
                <a:cs typeface="Times New Roman"/>
              </a:rPr>
              <a:t>следующее </a:t>
            </a:r>
            <a:r>
              <a:rPr dirty="0" sz="1600" spc="-5">
                <a:latin typeface="Times New Roman"/>
                <a:cs typeface="Times New Roman"/>
              </a:rPr>
              <a:t>утверждение: </a:t>
            </a:r>
            <a:r>
              <a:rPr dirty="0" sz="1600">
                <a:latin typeface="Times New Roman"/>
                <a:cs typeface="Times New Roman"/>
              </a:rPr>
              <a:t>чем </a:t>
            </a:r>
            <a:r>
              <a:rPr dirty="0" sz="1600" spc="-5">
                <a:latin typeface="Times New Roman"/>
                <a:cs typeface="Times New Roman"/>
              </a:rPr>
              <a:t>лучше защищена операционная система, тем </a:t>
            </a:r>
            <a:r>
              <a:rPr dirty="0" sz="1600" spc="-20">
                <a:latin typeface="Times New Roman"/>
                <a:cs typeface="Times New Roman"/>
              </a:rPr>
              <a:t>труднее </a:t>
            </a:r>
            <a:r>
              <a:rPr dirty="0" sz="1600">
                <a:latin typeface="Times New Roman"/>
                <a:cs typeface="Times New Roman"/>
              </a:rPr>
              <a:t>с </a:t>
            </a:r>
            <a:r>
              <a:rPr dirty="0" sz="1600" spc="-5">
                <a:latin typeface="Times New Roman"/>
                <a:cs typeface="Times New Roman"/>
              </a:rPr>
              <a:t>ней  </a:t>
            </a:r>
            <a:r>
              <a:rPr dirty="0" sz="1600" spc="-10">
                <a:latin typeface="Times New Roman"/>
                <a:cs typeface="Times New Roman"/>
              </a:rPr>
              <a:t>работать пользователям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администраторам. </a:t>
            </a:r>
            <a:r>
              <a:rPr dirty="0" sz="1600" spc="-10">
                <a:latin typeface="Times New Roman"/>
                <a:cs typeface="Times New Roman"/>
              </a:rPr>
              <a:t>Это связано </a:t>
            </a:r>
            <a:r>
              <a:rPr dirty="0" sz="1600">
                <a:latin typeface="Times New Roman"/>
                <a:cs typeface="Times New Roman"/>
              </a:rPr>
              <a:t>с </a:t>
            </a:r>
            <a:r>
              <a:rPr dirty="0" sz="1600" spc="-5">
                <a:latin typeface="Times New Roman"/>
                <a:cs typeface="Times New Roman"/>
              </a:rPr>
              <a:t>отсутствием интеллекта </a:t>
            </a:r>
            <a:r>
              <a:rPr dirty="0" sz="1600">
                <a:latin typeface="Times New Roman"/>
                <a:cs typeface="Times New Roman"/>
              </a:rPr>
              <a:t>у </a:t>
            </a:r>
            <a:r>
              <a:rPr dirty="0" sz="1600" spc="-5">
                <a:latin typeface="Times New Roman"/>
                <a:cs typeface="Times New Roman"/>
              </a:rPr>
              <a:t>системы защиты </a:t>
            </a:r>
            <a:r>
              <a:rPr dirty="0" sz="1600">
                <a:latin typeface="Times New Roman"/>
                <a:cs typeface="Times New Roman"/>
              </a:rPr>
              <a:t>и  </a:t>
            </a:r>
            <a:r>
              <a:rPr dirty="0" sz="1600" spc="-10">
                <a:latin typeface="Times New Roman"/>
                <a:cs typeface="Times New Roman"/>
              </a:rPr>
              <a:t>обусловлено </a:t>
            </a:r>
            <a:r>
              <a:rPr dirty="0" sz="1600" spc="-5">
                <a:latin typeface="Times New Roman"/>
                <a:cs typeface="Times New Roman"/>
              </a:rPr>
              <a:t>следующими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факторами:</a:t>
            </a:r>
            <a:endParaRPr sz="1600">
              <a:latin typeface="Times New Roman"/>
              <a:cs typeface="Times New Roman"/>
            </a:endParaRPr>
          </a:p>
          <a:p>
            <a:pPr algn="just" marL="469900" marR="5080" indent="-228600">
              <a:lnSpc>
                <a:spcPct val="124500"/>
              </a:lnSpc>
            </a:pPr>
            <a:r>
              <a:rPr dirty="0" sz="1600">
                <a:latin typeface="Times New Roman"/>
                <a:cs typeface="Times New Roman"/>
              </a:rPr>
              <a:t>1. </a:t>
            </a:r>
            <a:r>
              <a:rPr dirty="0" sz="1600" spc="-5">
                <a:latin typeface="Times New Roman"/>
                <a:cs typeface="Times New Roman"/>
              </a:rPr>
              <a:t>Система защиты, </a:t>
            </a:r>
            <a:r>
              <a:rPr dirty="0" sz="1600">
                <a:latin typeface="Times New Roman"/>
                <a:cs typeface="Times New Roman"/>
              </a:rPr>
              <a:t>не </a:t>
            </a:r>
            <a:r>
              <a:rPr dirty="0" sz="1600" spc="-10">
                <a:latin typeface="Times New Roman"/>
                <a:cs typeface="Times New Roman"/>
              </a:rPr>
              <a:t>обладающая интеллектом, </a:t>
            </a:r>
            <a:r>
              <a:rPr dirty="0" sz="1600">
                <a:latin typeface="Times New Roman"/>
                <a:cs typeface="Times New Roman"/>
              </a:rPr>
              <a:t>не </a:t>
            </a:r>
            <a:r>
              <a:rPr dirty="0" sz="1600" spc="-20">
                <a:latin typeface="Times New Roman"/>
                <a:cs typeface="Times New Roman"/>
              </a:rPr>
              <a:t>всегда</a:t>
            </a:r>
            <a:r>
              <a:rPr dirty="0" sz="1600" spc="3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способна </a:t>
            </a:r>
            <a:r>
              <a:rPr dirty="0" sz="1600" spc="-5">
                <a:latin typeface="Times New Roman"/>
                <a:cs typeface="Times New Roman"/>
              </a:rPr>
              <a:t>определить, является ли  </a:t>
            </a:r>
            <a:r>
              <a:rPr dirty="0" sz="1600" spc="-15">
                <a:latin typeface="Times New Roman"/>
                <a:cs typeface="Times New Roman"/>
              </a:rPr>
              <a:t>некоторое </a:t>
            </a:r>
            <a:r>
              <a:rPr dirty="0" sz="1600" spc="-5">
                <a:latin typeface="Times New Roman"/>
                <a:cs typeface="Times New Roman"/>
              </a:rPr>
              <a:t>действие </a:t>
            </a:r>
            <a:r>
              <a:rPr dirty="0" sz="1600" spc="-10">
                <a:latin typeface="Times New Roman"/>
                <a:cs typeface="Times New Roman"/>
              </a:rPr>
              <a:t>пользователя </a:t>
            </a:r>
            <a:r>
              <a:rPr dirty="0" sz="1600" spc="-5">
                <a:latin typeface="Times New Roman"/>
                <a:cs typeface="Times New Roman"/>
              </a:rPr>
              <a:t>злонамеренным. Чем выше </a:t>
            </a:r>
            <a:r>
              <a:rPr dirty="0" sz="1600">
                <a:latin typeface="Times New Roman"/>
                <a:cs typeface="Times New Roman"/>
              </a:rPr>
              <a:t>защищенность </a:t>
            </a:r>
            <a:r>
              <a:rPr dirty="0" sz="1600" spc="-5">
                <a:latin typeface="Times New Roman"/>
                <a:cs typeface="Times New Roman"/>
              </a:rPr>
              <a:t>системы, </a:t>
            </a:r>
            <a:r>
              <a:rPr dirty="0" sz="1600">
                <a:latin typeface="Times New Roman"/>
                <a:cs typeface="Times New Roman"/>
              </a:rPr>
              <a:t>тем </a:t>
            </a:r>
            <a:r>
              <a:rPr dirty="0" sz="1600" spc="-5">
                <a:latin typeface="Times New Roman"/>
                <a:cs typeface="Times New Roman"/>
              </a:rPr>
              <a:t>шире  </a:t>
            </a:r>
            <a:r>
              <a:rPr dirty="0" sz="1600">
                <a:latin typeface="Times New Roman"/>
                <a:cs typeface="Times New Roman"/>
              </a:rPr>
              <a:t>класс </a:t>
            </a:r>
            <a:r>
              <a:rPr dirty="0" sz="1600" spc="-5">
                <a:latin typeface="Times New Roman"/>
                <a:cs typeface="Times New Roman"/>
              </a:rPr>
              <a:t>технически легальных действий </a:t>
            </a:r>
            <a:r>
              <a:rPr dirty="0" sz="1600" spc="-10">
                <a:latin typeface="Times New Roman"/>
                <a:cs typeface="Times New Roman"/>
              </a:rPr>
              <a:t>пользователя, </a:t>
            </a:r>
            <a:r>
              <a:rPr dirty="0" sz="1600" spc="-25">
                <a:latin typeface="Times New Roman"/>
                <a:cs typeface="Times New Roman"/>
              </a:rPr>
              <a:t>который </a:t>
            </a:r>
            <a:r>
              <a:rPr dirty="0" sz="1600" spc="-10">
                <a:latin typeface="Times New Roman"/>
                <a:cs typeface="Times New Roman"/>
              </a:rPr>
              <a:t>рассматривается </a:t>
            </a:r>
            <a:r>
              <a:rPr dirty="0" sz="1600" spc="-15">
                <a:latin typeface="Times New Roman"/>
                <a:cs typeface="Times New Roman"/>
              </a:rPr>
              <a:t>как  </a:t>
            </a:r>
            <a:r>
              <a:rPr dirty="0" sz="1600" spc="-5">
                <a:latin typeface="Times New Roman"/>
                <a:cs typeface="Times New Roman"/>
              </a:rPr>
              <a:t>несанкционированный. </a:t>
            </a:r>
            <a:r>
              <a:rPr dirty="0" sz="1600" spc="-10">
                <a:latin typeface="Times New Roman"/>
                <a:cs typeface="Times New Roman"/>
              </a:rPr>
              <a:t>Например, </a:t>
            </a:r>
            <a:r>
              <a:rPr dirty="0" sz="1600" spc="5">
                <a:latin typeface="Times New Roman"/>
                <a:cs typeface="Times New Roman"/>
              </a:rPr>
              <a:t>если </a:t>
            </a:r>
            <a:r>
              <a:rPr dirty="0" sz="1600" spc="-10">
                <a:latin typeface="Times New Roman"/>
                <a:cs typeface="Times New Roman"/>
              </a:rPr>
              <a:t>пользователю запрещено </a:t>
            </a:r>
            <a:r>
              <a:rPr dirty="0" sz="1600" spc="-15">
                <a:latin typeface="Times New Roman"/>
                <a:cs typeface="Times New Roman"/>
              </a:rPr>
              <a:t>создавать </a:t>
            </a:r>
            <a:r>
              <a:rPr dirty="0" sz="1600" spc="-5">
                <a:latin typeface="Times New Roman"/>
                <a:cs typeface="Times New Roman"/>
              </a:rPr>
              <a:t>файлы, </a:t>
            </a:r>
            <a:r>
              <a:rPr dirty="0" sz="1600" spc="-10">
                <a:latin typeface="Times New Roman"/>
                <a:cs typeface="Times New Roman"/>
              </a:rPr>
              <a:t>то</a:t>
            </a:r>
            <a:r>
              <a:rPr dirty="0" sz="1600" spc="345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этот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713751"/>
            <a:ext cx="9255760" cy="59321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  <a:tabLst>
                <a:tab pos="8609965" algn="l"/>
              </a:tabLst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Безопасность</a:t>
            </a:r>
            <a:r>
              <a:rPr dirty="0" sz="1400" spc="5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операционных</a:t>
            </a:r>
            <a:r>
              <a:rPr dirty="0" sz="1400" spc="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систем	</a:t>
            </a:r>
            <a:r>
              <a:rPr dirty="0" sz="1400" b="1">
                <a:latin typeface="Times New Roman"/>
                <a:cs typeface="Times New Roman"/>
              </a:rPr>
              <a:t>35 из</a:t>
            </a:r>
            <a:r>
              <a:rPr dirty="0" sz="1400" spc="-8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50</a:t>
            </a:r>
            <a:endParaRPr sz="1400">
              <a:latin typeface="Times New Roman"/>
              <a:cs typeface="Times New Roman"/>
            </a:endParaRPr>
          </a:p>
          <a:p>
            <a:pPr algn="just" marL="451484" marR="10160">
              <a:lnSpc>
                <a:spcPct val="124500"/>
              </a:lnSpc>
              <a:spcBef>
                <a:spcPts val="1110"/>
              </a:spcBef>
            </a:pPr>
            <a:r>
              <a:rPr dirty="0" sz="1600" spc="-10">
                <a:latin typeface="Times New Roman"/>
                <a:cs typeface="Times New Roman"/>
              </a:rPr>
              <a:t>пользователь </a:t>
            </a:r>
            <a:r>
              <a:rPr dirty="0" sz="1600">
                <a:latin typeface="Times New Roman"/>
                <a:cs typeface="Times New Roman"/>
              </a:rPr>
              <a:t>не </a:t>
            </a:r>
            <a:r>
              <a:rPr dirty="0" sz="1600" spc="-15">
                <a:latin typeface="Times New Roman"/>
                <a:cs typeface="Times New Roman"/>
              </a:rPr>
              <a:t>сможет </a:t>
            </a:r>
            <a:r>
              <a:rPr dirty="0" sz="1600" spc="-5">
                <a:latin typeface="Times New Roman"/>
                <a:cs typeface="Times New Roman"/>
              </a:rPr>
              <a:t>запустить ни </a:t>
            </a:r>
            <a:r>
              <a:rPr dirty="0" sz="1600" spc="-15">
                <a:latin typeface="Times New Roman"/>
                <a:cs typeface="Times New Roman"/>
              </a:rPr>
              <a:t>одну </a:t>
            </a:r>
            <a:r>
              <a:rPr dirty="0" sz="1600" spc="-20">
                <a:latin typeface="Times New Roman"/>
                <a:cs typeface="Times New Roman"/>
              </a:rPr>
              <a:t>программу, которой </a:t>
            </a:r>
            <a:r>
              <a:rPr dirty="0" sz="1600" spc="-5">
                <a:latin typeface="Times New Roman"/>
                <a:cs typeface="Times New Roman"/>
              </a:rPr>
              <a:t>для </a:t>
            </a:r>
            <a:r>
              <a:rPr dirty="0" sz="1600" spc="-10">
                <a:latin typeface="Times New Roman"/>
                <a:cs typeface="Times New Roman"/>
              </a:rPr>
              <a:t>нормального функционирования  </a:t>
            </a:r>
            <a:r>
              <a:rPr dirty="0" sz="1600" spc="-20">
                <a:latin typeface="Times New Roman"/>
                <a:cs typeface="Times New Roman"/>
              </a:rPr>
              <a:t>необходимо </a:t>
            </a:r>
            <a:r>
              <a:rPr dirty="0" sz="1600" spc="-15">
                <a:latin typeface="Times New Roman"/>
                <a:cs typeface="Times New Roman"/>
              </a:rPr>
              <a:t>создавать </a:t>
            </a:r>
            <a:r>
              <a:rPr dirty="0" sz="1600" spc="-5">
                <a:latin typeface="Times New Roman"/>
                <a:cs typeface="Times New Roman"/>
              </a:rPr>
              <a:t>временные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файлы.</a:t>
            </a:r>
            <a:endParaRPr sz="1600">
              <a:latin typeface="Times New Roman"/>
              <a:cs typeface="Times New Roman"/>
            </a:endParaRPr>
          </a:p>
          <a:p>
            <a:pPr algn="just" marL="451484" marR="12065" indent="-228600">
              <a:lnSpc>
                <a:spcPct val="124500"/>
              </a:lnSpc>
              <a:buAutoNum type="arabicPeriod" startAt="2"/>
              <a:tabLst>
                <a:tab pos="452120" algn="l"/>
              </a:tabLst>
            </a:pPr>
            <a:r>
              <a:rPr dirty="0" sz="1600" spc="-5">
                <a:latin typeface="Times New Roman"/>
                <a:cs typeface="Times New Roman"/>
              </a:rPr>
              <a:t>Чем </a:t>
            </a:r>
            <a:r>
              <a:rPr dirty="0" sz="1600" spc="-10">
                <a:latin typeface="Times New Roman"/>
                <a:cs typeface="Times New Roman"/>
              </a:rPr>
              <a:t>больше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5">
                <a:latin typeface="Times New Roman"/>
                <a:cs typeface="Times New Roman"/>
              </a:rPr>
              <a:t>ОС </a:t>
            </a:r>
            <a:r>
              <a:rPr dirty="0" sz="1600" spc="-5">
                <a:latin typeface="Times New Roman"/>
                <a:cs typeface="Times New Roman"/>
              </a:rPr>
              <a:t>защитных </a:t>
            </a:r>
            <a:r>
              <a:rPr dirty="0" sz="1600" spc="-10">
                <a:latin typeface="Times New Roman"/>
                <a:cs typeface="Times New Roman"/>
              </a:rPr>
              <a:t>функций, </a:t>
            </a:r>
            <a:r>
              <a:rPr dirty="0" sz="1600">
                <a:latin typeface="Times New Roman"/>
                <a:cs typeface="Times New Roman"/>
              </a:rPr>
              <a:t>тем </a:t>
            </a:r>
            <a:r>
              <a:rPr dirty="0" sz="1600" spc="-10">
                <a:latin typeface="Times New Roman"/>
                <a:cs typeface="Times New Roman"/>
              </a:rPr>
              <a:t>больше </a:t>
            </a:r>
            <a:r>
              <a:rPr dirty="0" sz="1600" spc="-5">
                <a:latin typeface="Times New Roman"/>
                <a:cs typeface="Times New Roman"/>
              </a:rPr>
              <a:t>времени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10">
                <a:latin typeface="Times New Roman"/>
                <a:cs typeface="Times New Roman"/>
              </a:rPr>
              <a:t>средств нужно </a:t>
            </a:r>
            <a:r>
              <a:rPr dirty="0" sz="1600" spc="-5">
                <a:latin typeface="Times New Roman"/>
                <a:cs typeface="Times New Roman"/>
              </a:rPr>
              <a:t>тратить на </a:t>
            </a:r>
            <a:r>
              <a:rPr dirty="0" sz="1600" spc="-10">
                <a:latin typeface="Times New Roman"/>
                <a:cs typeface="Times New Roman"/>
              </a:rPr>
              <a:t>поддержание  </a:t>
            </a:r>
            <a:r>
              <a:rPr dirty="0" sz="1600" spc="-5">
                <a:latin typeface="Times New Roman"/>
                <a:cs typeface="Times New Roman"/>
              </a:rPr>
              <a:t>защиты.</a:t>
            </a:r>
            <a:endParaRPr sz="1600">
              <a:latin typeface="Times New Roman"/>
              <a:cs typeface="Times New Roman"/>
            </a:endParaRPr>
          </a:p>
          <a:p>
            <a:pPr algn="just" marL="451484" marR="12065" indent="-228600">
              <a:lnSpc>
                <a:spcPct val="124500"/>
              </a:lnSpc>
              <a:buAutoNum type="arabicPeriod" startAt="2"/>
              <a:tabLst>
                <a:tab pos="452120" algn="l"/>
              </a:tabLst>
            </a:pPr>
            <a:r>
              <a:rPr dirty="0" sz="1600" spc="-5">
                <a:latin typeface="Times New Roman"/>
                <a:cs typeface="Times New Roman"/>
              </a:rPr>
              <a:t>Чем </a:t>
            </a:r>
            <a:r>
              <a:rPr dirty="0" sz="1600" spc="-10">
                <a:latin typeface="Times New Roman"/>
                <a:cs typeface="Times New Roman"/>
              </a:rPr>
              <a:t>сложнее </a:t>
            </a:r>
            <a:r>
              <a:rPr dirty="0" sz="1600">
                <a:latin typeface="Times New Roman"/>
                <a:cs typeface="Times New Roman"/>
              </a:rPr>
              <a:t>устроены </a:t>
            </a:r>
            <a:r>
              <a:rPr dirty="0" sz="1600" spc="-5">
                <a:latin typeface="Times New Roman"/>
                <a:cs typeface="Times New Roman"/>
              </a:rPr>
              <a:t>защитные </a:t>
            </a:r>
            <a:r>
              <a:rPr dirty="0" sz="1600" spc="-10">
                <a:latin typeface="Times New Roman"/>
                <a:cs typeface="Times New Roman"/>
              </a:rPr>
              <a:t>функции, </a:t>
            </a:r>
            <a:r>
              <a:rPr dirty="0" sz="1600">
                <a:latin typeface="Times New Roman"/>
                <a:cs typeface="Times New Roman"/>
              </a:rPr>
              <a:t>тем </a:t>
            </a:r>
            <a:r>
              <a:rPr dirty="0" sz="1600" spc="-10">
                <a:latin typeface="Times New Roman"/>
                <a:cs typeface="Times New Roman"/>
              </a:rPr>
              <a:t>больше аппаратных </a:t>
            </a:r>
            <a:r>
              <a:rPr dirty="0" sz="1600">
                <a:latin typeface="Times New Roman"/>
                <a:cs typeface="Times New Roman"/>
              </a:rPr>
              <a:t>ресурсов </a:t>
            </a:r>
            <a:r>
              <a:rPr dirty="0" sz="1600" spc="-20">
                <a:latin typeface="Times New Roman"/>
                <a:cs typeface="Times New Roman"/>
              </a:rPr>
              <a:t>компьютера  </a:t>
            </a:r>
            <a:r>
              <a:rPr dirty="0" sz="1600" spc="-10">
                <a:latin typeface="Times New Roman"/>
                <a:cs typeface="Times New Roman"/>
              </a:rPr>
              <a:t>затрачивается </a:t>
            </a:r>
            <a:r>
              <a:rPr dirty="0" sz="1600">
                <a:latin typeface="Times New Roman"/>
                <a:cs typeface="Times New Roman"/>
              </a:rPr>
              <a:t>на </a:t>
            </a:r>
            <a:r>
              <a:rPr dirty="0" sz="1600" spc="-10">
                <a:latin typeface="Times New Roman"/>
                <a:cs typeface="Times New Roman"/>
              </a:rPr>
              <a:t>поддержание функционирования </a:t>
            </a:r>
            <a:r>
              <a:rPr dirty="0" sz="1600" spc="-5">
                <a:latin typeface="Times New Roman"/>
                <a:cs typeface="Times New Roman"/>
              </a:rPr>
              <a:t>системы защиты </a:t>
            </a:r>
            <a:r>
              <a:rPr dirty="0" sz="1600">
                <a:latin typeface="Times New Roman"/>
                <a:cs typeface="Times New Roman"/>
              </a:rPr>
              <a:t>и тем </a:t>
            </a:r>
            <a:r>
              <a:rPr dirty="0" sz="1600" spc="-5">
                <a:latin typeface="Times New Roman"/>
                <a:cs typeface="Times New Roman"/>
              </a:rPr>
              <a:t>меньше </a:t>
            </a:r>
            <a:r>
              <a:rPr dirty="0" sz="1600">
                <a:latin typeface="Times New Roman"/>
                <a:cs typeface="Times New Roman"/>
              </a:rPr>
              <a:t>ресурсов остается  на </a:t>
            </a:r>
            <a:r>
              <a:rPr dirty="0" sz="1600" spc="-10">
                <a:latin typeface="Times New Roman"/>
                <a:cs typeface="Times New Roman"/>
              </a:rPr>
              <a:t>долю </a:t>
            </a:r>
            <a:r>
              <a:rPr dirty="0" sz="1600" spc="-5">
                <a:latin typeface="Times New Roman"/>
                <a:cs typeface="Times New Roman"/>
              </a:rPr>
              <a:t>прикладных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программ.</a:t>
            </a:r>
            <a:endParaRPr sz="1600">
              <a:latin typeface="Times New Roman"/>
              <a:cs typeface="Times New Roman"/>
            </a:endParaRPr>
          </a:p>
          <a:p>
            <a:pPr algn="just" marL="1531620">
              <a:lnSpc>
                <a:spcPct val="100000"/>
              </a:lnSpc>
              <a:spcBef>
                <a:spcPts val="465"/>
              </a:spcBef>
            </a:pPr>
            <a:r>
              <a:rPr dirty="0" sz="1600" spc="-5" b="1">
                <a:latin typeface="Times New Roman"/>
                <a:cs typeface="Times New Roman"/>
              </a:rPr>
              <a:t>Этапы определения </a:t>
            </a:r>
            <a:r>
              <a:rPr dirty="0" sz="1600" b="1">
                <a:latin typeface="Times New Roman"/>
                <a:cs typeface="Times New Roman"/>
              </a:rPr>
              <a:t>и </a:t>
            </a:r>
            <a:r>
              <a:rPr dirty="0" sz="1600" spc="-10" b="1">
                <a:latin typeface="Times New Roman"/>
                <a:cs typeface="Times New Roman"/>
              </a:rPr>
              <a:t>поддержания адекватной политики</a:t>
            </a:r>
            <a:r>
              <a:rPr dirty="0" sz="1600" spc="3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безопасности:</a:t>
            </a:r>
            <a:endParaRPr sz="1600">
              <a:latin typeface="Times New Roman"/>
              <a:cs typeface="Times New Roman"/>
            </a:endParaRPr>
          </a:p>
          <a:p>
            <a:pPr algn="just" marL="452120" indent="-229235">
              <a:lnSpc>
                <a:spcPct val="100000"/>
              </a:lnSpc>
              <a:spcBef>
                <a:spcPts val="1170"/>
              </a:spcBef>
              <a:buFont typeface="Times New Roman"/>
              <a:buAutoNum type="arabicPeriod"/>
              <a:tabLst>
                <a:tab pos="452120" algn="l"/>
              </a:tabLst>
            </a:pPr>
            <a:r>
              <a:rPr dirty="0" sz="1600" spc="-5" b="1">
                <a:latin typeface="Times New Roman"/>
                <a:cs typeface="Times New Roman"/>
              </a:rPr>
              <a:t>Анализ угроз</a:t>
            </a:r>
            <a:r>
              <a:rPr dirty="0" sz="1600" spc="-5">
                <a:latin typeface="Times New Roman"/>
                <a:cs typeface="Times New Roman"/>
              </a:rPr>
              <a:t>. </a:t>
            </a:r>
            <a:r>
              <a:rPr dirty="0" sz="1600" spc="-10">
                <a:latin typeface="Times New Roman"/>
                <a:cs typeface="Times New Roman"/>
              </a:rPr>
              <a:t>Рассматриваются </a:t>
            </a:r>
            <a:r>
              <a:rPr dirty="0" sz="1600" spc="-15">
                <a:latin typeface="Times New Roman"/>
                <a:cs typeface="Times New Roman"/>
              </a:rPr>
              <a:t>возможные </a:t>
            </a:r>
            <a:r>
              <a:rPr dirty="0" sz="1600" spc="-5">
                <a:latin typeface="Times New Roman"/>
                <a:cs typeface="Times New Roman"/>
              </a:rPr>
              <a:t>угрозы безопасности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10">
                <a:latin typeface="Times New Roman"/>
                <a:cs typeface="Times New Roman"/>
              </a:rPr>
              <a:t>выделяются наиболее</a:t>
            </a:r>
            <a:r>
              <a:rPr dirty="0" sz="1600" spc="17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опасные.</a:t>
            </a:r>
            <a:endParaRPr sz="1600">
              <a:latin typeface="Times New Roman"/>
              <a:cs typeface="Times New Roman"/>
            </a:endParaRPr>
          </a:p>
          <a:p>
            <a:pPr algn="just" marL="451484" marR="6985" indent="-228600">
              <a:lnSpc>
                <a:spcPct val="124500"/>
              </a:lnSpc>
              <a:buFont typeface="Times New Roman"/>
              <a:buAutoNum type="arabicPeriod"/>
              <a:tabLst>
                <a:tab pos="452120" algn="l"/>
              </a:tabLst>
            </a:pPr>
            <a:r>
              <a:rPr dirty="0" sz="1600" spc="-10" b="1">
                <a:latin typeface="Times New Roman"/>
                <a:cs typeface="Times New Roman"/>
              </a:rPr>
              <a:t>Формирование требований </a:t>
            </a:r>
            <a:r>
              <a:rPr dirty="0" sz="1600" b="1">
                <a:latin typeface="Times New Roman"/>
                <a:cs typeface="Times New Roman"/>
              </a:rPr>
              <a:t>к </a:t>
            </a:r>
            <a:r>
              <a:rPr dirty="0" sz="1600" spc="-15" b="1">
                <a:latin typeface="Times New Roman"/>
                <a:cs typeface="Times New Roman"/>
              </a:rPr>
              <a:t>политике </a:t>
            </a:r>
            <a:r>
              <a:rPr dirty="0" sz="1600" spc="-5" b="1">
                <a:latin typeface="Times New Roman"/>
                <a:cs typeface="Times New Roman"/>
              </a:rPr>
              <a:t>безопасности</a:t>
            </a:r>
            <a:r>
              <a:rPr dirty="0" sz="1600" spc="-5">
                <a:latin typeface="Times New Roman"/>
                <a:cs typeface="Times New Roman"/>
              </a:rPr>
              <a:t>. Определяется, </a:t>
            </a:r>
            <a:r>
              <a:rPr dirty="0" sz="1600" spc="-10">
                <a:latin typeface="Times New Roman"/>
                <a:cs typeface="Times New Roman"/>
              </a:rPr>
              <a:t>какие средства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15">
                <a:latin typeface="Times New Roman"/>
                <a:cs typeface="Times New Roman"/>
              </a:rPr>
              <a:t>методы  </a:t>
            </a:r>
            <a:r>
              <a:rPr dirty="0" sz="1600" spc="-35">
                <a:latin typeface="Times New Roman"/>
                <a:cs typeface="Times New Roman"/>
              </a:rPr>
              <a:t>будут </a:t>
            </a:r>
            <a:r>
              <a:rPr dirty="0" sz="1600" spc="-5">
                <a:latin typeface="Times New Roman"/>
                <a:cs typeface="Times New Roman"/>
              </a:rPr>
              <a:t>применяться для защиты </a:t>
            </a:r>
            <a:r>
              <a:rPr dirty="0" sz="1600" spc="-15">
                <a:latin typeface="Times New Roman"/>
                <a:cs typeface="Times New Roman"/>
              </a:rPr>
              <a:t>от </a:t>
            </a:r>
            <a:r>
              <a:rPr dirty="0" sz="1600" spc="-10">
                <a:latin typeface="Times New Roman"/>
                <a:cs typeface="Times New Roman"/>
              </a:rPr>
              <a:t>тех </a:t>
            </a:r>
            <a:r>
              <a:rPr dirty="0" sz="1600" spc="-5">
                <a:latin typeface="Times New Roman"/>
                <a:cs typeface="Times New Roman"/>
              </a:rPr>
              <a:t>или иных</a:t>
            </a:r>
            <a:r>
              <a:rPr dirty="0" sz="1600" spc="8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угроз.</a:t>
            </a:r>
            <a:endParaRPr sz="1600">
              <a:latin typeface="Times New Roman"/>
              <a:cs typeface="Times New Roman"/>
            </a:endParaRPr>
          </a:p>
          <a:p>
            <a:pPr algn="just" marL="451484" marR="5080" indent="-228600">
              <a:lnSpc>
                <a:spcPct val="124500"/>
              </a:lnSpc>
              <a:buFont typeface="Times New Roman"/>
              <a:buAutoNum type="arabicPeriod"/>
              <a:tabLst>
                <a:tab pos="452120" algn="l"/>
              </a:tabLst>
            </a:pPr>
            <a:r>
              <a:rPr dirty="0" sz="1600" spc="-5" b="1">
                <a:latin typeface="Times New Roman"/>
                <a:cs typeface="Times New Roman"/>
              </a:rPr>
              <a:t>Формальное </a:t>
            </a:r>
            <a:r>
              <a:rPr dirty="0" sz="1600" spc="-10" b="1">
                <a:latin typeface="Times New Roman"/>
                <a:cs typeface="Times New Roman"/>
              </a:rPr>
              <a:t>определение политики </a:t>
            </a:r>
            <a:r>
              <a:rPr dirty="0" sz="1600" spc="-5" b="1">
                <a:latin typeface="Times New Roman"/>
                <a:cs typeface="Times New Roman"/>
              </a:rPr>
              <a:t>безопасности</a:t>
            </a:r>
            <a:r>
              <a:rPr dirty="0" sz="1600" spc="-5">
                <a:latin typeface="Times New Roman"/>
                <a:cs typeface="Times New Roman"/>
              </a:rPr>
              <a:t>. </a:t>
            </a:r>
            <a:r>
              <a:rPr dirty="0" sz="1600" spc="-25">
                <a:latin typeface="Times New Roman"/>
                <a:cs typeface="Times New Roman"/>
              </a:rPr>
              <a:t>Результатом </a:t>
            </a:r>
            <a:r>
              <a:rPr dirty="0" sz="1600" spc="-10">
                <a:latin typeface="Times New Roman"/>
                <a:cs typeface="Times New Roman"/>
              </a:rPr>
              <a:t>данного </a:t>
            </a:r>
            <a:r>
              <a:rPr dirty="0" sz="1600" spc="-5">
                <a:latin typeface="Times New Roman"/>
                <a:cs typeface="Times New Roman"/>
              </a:rPr>
              <a:t>этапа является  развернутый </a:t>
            </a:r>
            <a:r>
              <a:rPr dirty="0" sz="1600" spc="-10">
                <a:latin typeface="Times New Roman"/>
                <a:cs typeface="Times New Roman"/>
              </a:rPr>
              <a:t>перечень </a:t>
            </a:r>
            <a:r>
              <a:rPr dirty="0" sz="1600">
                <a:latin typeface="Times New Roman"/>
                <a:cs typeface="Times New Roman"/>
              </a:rPr>
              <a:t>настроек </a:t>
            </a:r>
            <a:r>
              <a:rPr dirty="0" sz="1600" spc="-10">
                <a:latin typeface="Times New Roman"/>
                <a:cs typeface="Times New Roman"/>
              </a:rPr>
              <a:t>конфигурации </a:t>
            </a:r>
            <a:r>
              <a:rPr dirty="0" sz="1600" spc="10">
                <a:latin typeface="Times New Roman"/>
                <a:cs typeface="Times New Roman"/>
              </a:rPr>
              <a:t>ОС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дополнительных </a:t>
            </a:r>
            <a:r>
              <a:rPr dirty="0" sz="1600" spc="-15">
                <a:latin typeface="Times New Roman"/>
                <a:cs typeface="Times New Roman"/>
              </a:rPr>
              <a:t>пакетов </a:t>
            </a:r>
            <a:r>
              <a:rPr dirty="0" sz="1600" spc="-5">
                <a:latin typeface="Times New Roman"/>
                <a:cs typeface="Times New Roman"/>
              </a:rPr>
              <a:t>защиты </a:t>
            </a:r>
            <a:r>
              <a:rPr dirty="0" sz="1600">
                <a:latin typeface="Times New Roman"/>
                <a:cs typeface="Times New Roman"/>
              </a:rPr>
              <a:t>с </a:t>
            </a:r>
            <a:r>
              <a:rPr dirty="0" sz="1600" spc="-10">
                <a:latin typeface="Times New Roman"/>
                <a:cs typeface="Times New Roman"/>
              </a:rPr>
              <a:t>указанием  </a:t>
            </a:r>
            <a:r>
              <a:rPr dirty="0" sz="1600" spc="-15">
                <a:latin typeface="Times New Roman"/>
                <a:cs typeface="Times New Roman"/>
              </a:rPr>
              <a:t>того,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0">
                <a:latin typeface="Times New Roman"/>
                <a:cs typeface="Times New Roman"/>
              </a:rPr>
              <a:t>каких ситуациях какие </a:t>
            </a:r>
            <a:r>
              <a:rPr dirty="0" sz="1600" spc="-5">
                <a:latin typeface="Times New Roman"/>
                <a:cs typeface="Times New Roman"/>
              </a:rPr>
              <a:t>настройки </a:t>
            </a:r>
            <a:r>
              <a:rPr dirty="0" sz="1600" spc="-10">
                <a:latin typeface="Times New Roman"/>
                <a:cs typeface="Times New Roman"/>
              </a:rPr>
              <a:t>должны </a:t>
            </a:r>
            <a:r>
              <a:rPr dirty="0" sz="1600" spc="-5">
                <a:latin typeface="Times New Roman"/>
                <a:cs typeface="Times New Roman"/>
              </a:rPr>
              <a:t>быть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выставлены.</a:t>
            </a:r>
            <a:endParaRPr sz="1600">
              <a:latin typeface="Times New Roman"/>
              <a:cs typeface="Times New Roman"/>
            </a:endParaRPr>
          </a:p>
          <a:p>
            <a:pPr algn="just" marL="451484" marR="6985" indent="-228600">
              <a:lnSpc>
                <a:spcPct val="124500"/>
              </a:lnSpc>
              <a:buFont typeface="Times New Roman"/>
              <a:buAutoNum type="arabicPeriod"/>
              <a:tabLst>
                <a:tab pos="452120" algn="l"/>
              </a:tabLst>
            </a:pPr>
            <a:r>
              <a:rPr dirty="0" sz="1600" spc="-5" b="1">
                <a:latin typeface="Times New Roman"/>
                <a:cs typeface="Times New Roman"/>
              </a:rPr>
              <a:t>Претворение </a:t>
            </a:r>
            <a:r>
              <a:rPr dirty="0" sz="1600" b="1">
                <a:latin typeface="Times New Roman"/>
                <a:cs typeface="Times New Roman"/>
              </a:rPr>
              <a:t>в </a:t>
            </a:r>
            <a:r>
              <a:rPr dirty="0" sz="1600" spc="-5" b="1">
                <a:latin typeface="Times New Roman"/>
                <a:cs typeface="Times New Roman"/>
              </a:rPr>
              <a:t>жизнь </a:t>
            </a:r>
            <a:r>
              <a:rPr dirty="0" sz="1600" spc="-10" b="1">
                <a:latin typeface="Times New Roman"/>
                <a:cs typeface="Times New Roman"/>
              </a:rPr>
              <a:t>политики </a:t>
            </a:r>
            <a:r>
              <a:rPr dirty="0" sz="1600" spc="-5" b="1">
                <a:latin typeface="Times New Roman"/>
                <a:cs typeface="Times New Roman"/>
              </a:rPr>
              <a:t>безопасности</a:t>
            </a:r>
            <a:r>
              <a:rPr dirty="0" sz="1600" spc="-5">
                <a:latin typeface="Times New Roman"/>
                <a:cs typeface="Times New Roman"/>
              </a:rPr>
              <a:t>. </a:t>
            </a:r>
            <a:r>
              <a:rPr dirty="0" sz="1600" spc="-15">
                <a:latin typeface="Times New Roman"/>
                <a:cs typeface="Times New Roman"/>
              </a:rPr>
              <a:t>Задачей </a:t>
            </a:r>
            <a:r>
              <a:rPr dirty="0" sz="1600" spc="-10">
                <a:latin typeface="Times New Roman"/>
                <a:cs typeface="Times New Roman"/>
              </a:rPr>
              <a:t>данного </a:t>
            </a:r>
            <a:r>
              <a:rPr dirty="0" sz="1600" spc="-5">
                <a:latin typeface="Times New Roman"/>
                <a:cs typeface="Times New Roman"/>
              </a:rPr>
              <a:t>этапа является </a:t>
            </a:r>
            <a:r>
              <a:rPr dirty="0" sz="1600" spc="-10">
                <a:latin typeface="Times New Roman"/>
                <a:cs typeface="Times New Roman"/>
              </a:rPr>
              <a:t>приведение  конфигурации </a:t>
            </a:r>
            <a:r>
              <a:rPr dirty="0" sz="1600" spc="5">
                <a:latin typeface="Times New Roman"/>
                <a:cs typeface="Times New Roman"/>
              </a:rPr>
              <a:t>ОС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дополнительных </a:t>
            </a:r>
            <a:r>
              <a:rPr dirty="0" sz="1600" spc="-15">
                <a:latin typeface="Times New Roman"/>
                <a:cs typeface="Times New Roman"/>
              </a:rPr>
              <a:t>пакетов </a:t>
            </a:r>
            <a:r>
              <a:rPr dirty="0" sz="1600" spc="-5">
                <a:latin typeface="Times New Roman"/>
                <a:cs typeface="Times New Roman"/>
              </a:rPr>
              <a:t>защиты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соответствии </a:t>
            </a:r>
            <a:r>
              <a:rPr dirty="0" sz="1600">
                <a:latin typeface="Times New Roman"/>
                <a:cs typeface="Times New Roman"/>
              </a:rPr>
              <a:t>с </a:t>
            </a:r>
            <a:r>
              <a:rPr dirty="0" sz="1600" spc="-5">
                <a:latin typeface="Times New Roman"/>
                <a:cs typeface="Times New Roman"/>
              </a:rPr>
              <a:t>определенной </a:t>
            </a:r>
            <a:r>
              <a:rPr dirty="0" sz="1600" spc="-15">
                <a:latin typeface="Times New Roman"/>
                <a:cs typeface="Times New Roman"/>
              </a:rPr>
              <a:t>политикой  </a:t>
            </a:r>
            <a:r>
              <a:rPr dirty="0" sz="1600" spc="-5">
                <a:latin typeface="Times New Roman"/>
                <a:cs typeface="Times New Roman"/>
              </a:rPr>
              <a:t>безопасности.</a:t>
            </a:r>
            <a:endParaRPr sz="1600">
              <a:latin typeface="Times New Roman"/>
              <a:cs typeface="Times New Roman"/>
            </a:endParaRPr>
          </a:p>
          <a:p>
            <a:pPr algn="just" marL="452120" indent="-229235">
              <a:lnSpc>
                <a:spcPct val="100000"/>
              </a:lnSpc>
              <a:spcBef>
                <a:spcPts val="470"/>
              </a:spcBef>
              <a:buFont typeface="Times New Roman"/>
              <a:buAutoNum type="arabicPeriod"/>
              <a:tabLst>
                <a:tab pos="452120" algn="l"/>
              </a:tabLst>
            </a:pPr>
            <a:r>
              <a:rPr dirty="0" sz="1600" spc="-10" b="1">
                <a:latin typeface="Times New Roman"/>
                <a:cs typeface="Times New Roman"/>
              </a:rPr>
              <a:t>Поддержание </a:t>
            </a:r>
            <a:r>
              <a:rPr dirty="0" sz="1600" b="1">
                <a:latin typeface="Times New Roman"/>
                <a:cs typeface="Times New Roman"/>
              </a:rPr>
              <a:t>и </a:t>
            </a:r>
            <a:r>
              <a:rPr dirty="0" sz="1600" spc="-5" b="1">
                <a:latin typeface="Times New Roman"/>
                <a:cs typeface="Times New Roman"/>
              </a:rPr>
              <a:t>коррекция </a:t>
            </a:r>
            <a:r>
              <a:rPr dirty="0" sz="1600" spc="-10" b="1">
                <a:latin typeface="Times New Roman"/>
                <a:cs typeface="Times New Roman"/>
              </a:rPr>
              <a:t>политики</a:t>
            </a:r>
            <a:r>
              <a:rPr dirty="0" sz="1600" spc="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безопасности</a:t>
            </a:r>
            <a:r>
              <a:rPr dirty="0" sz="1600" spc="-5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713751"/>
            <a:ext cx="34264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Безопасность операционных</a:t>
            </a:r>
            <a:r>
              <a:rPr dirty="0" sz="1400" spc="1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систем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24340" y="713751"/>
            <a:ext cx="6438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36 из</a:t>
            </a:r>
            <a:r>
              <a:rPr dirty="0" sz="1400" spc="-9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50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659" y="1068082"/>
            <a:ext cx="7385050" cy="935990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marL="2990850">
              <a:lnSpc>
                <a:spcPct val="100000"/>
              </a:lnSpc>
              <a:spcBef>
                <a:spcPts val="570"/>
              </a:spcBef>
            </a:pPr>
            <a:r>
              <a:rPr dirty="0" sz="1600" spc="-10" b="1">
                <a:latin typeface="Times New Roman"/>
                <a:cs typeface="Times New Roman"/>
              </a:rPr>
              <a:t>Основные </a:t>
            </a:r>
            <a:r>
              <a:rPr dirty="0" sz="1600" spc="-5" b="1">
                <a:latin typeface="Times New Roman"/>
                <a:cs typeface="Times New Roman"/>
              </a:rPr>
              <a:t>виды </a:t>
            </a:r>
            <a:r>
              <a:rPr dirty="0" sz="1600" spc="-10" b="1">
                <a:latin typeface="Times New Roman"/>
                <a:cs typeface="Times New Roman"/>
              </a:rPr>
              <a:t>уязвимостей </a:t>
            </a:r>
            <a:r>
              <a:rPr dirty="0" sz="1600" b="1">
                <a:latin typeface="Times New Roman"/>
                <a:cs typeface="Times New Roman"/>
              </a:rPr>
              <a:t>в</a:t>
            </a:r>
            <a:r>
              <a:rPr dirty="0" sz="1600" spc="1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ОС.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u="sng" sz="1600" spc="-5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imes New Roman"/>
                <a:cs typeface="Times New Roman"/>
                <a:hlinkClick r:id="rId2"/>
              </a:rPr>
              <a:t>https://geektimes.ru/company/ua-hosting/blog/295125/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1600" spc="-5">
                <a:latin typeface="Times New Roman"/>
                <a:cs typeface="Times New Roman"/>
              </a:rPr>
              <a:t>Рассмотрим первые </a:t>
            </a:r>
            <a:r>
              <a:rPr dirty="0" sz="1600">
                <a:latin typeface="Times New Roman"/>
                <a:cs typeface="Times New Roman"/>
              </a:rPr>
              <a:t>5 </a:t>
            </a:r>
            <a:r>
              <a:rPr dirty="0" sz="1600" spc="-15">
                <a:latin typeface="Times New Roman"/>
                <a:cs typeface="Times New Roman"/>
              </a:rPr>
              <a:t>участников нашего </a:t>
            </a:r>
            <a:r>
              <a:rPr dirty="0" sz="1600" spc="-5">
                <a:latin typeface="Times New Roman"/>
                <a:cs typeface="Times New Roman"/>
              </a:rPr>
              <a:t>рейтинга, </a:t>
            </a:r>
            <a:r>
              <a:rPr dirty="0" sz="1600" spc="-10">
                <a:latin typeface="Times New Roman"/>
                <a:cs typeface="Times New Roman"/>
              </a:rPr>
              <a:t>базируясь </a:t>
            </a:r>
            <a:r>
              <a:rPr dirty="0" sz="1600" spc="-5">
                <a:latin typeface="Times New Roman"/>
                <a:cs typeface="Times New Roman"/>
              </a:rPr>
              <a:t>на данных за </a:t>
            </a:r>
            <a:r>
              <a:rPr dirty="0" sz="1600">
                <a:latin typeface="Times New Roman"/>
                <a:cs typeface="Times New Roman"/>
              </a:rPr>
              <a:t>2017</a:t>
            </a:r>
            <a:r>
              <a:rPr dirty="0" sz="1600" spc="90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год.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3660" y="2364752"/>
            <a:ext cx="110617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Times New Roman"/>
                <a:cs typeface="Times New Roman"/>
              </a:rPr>
              <a:t>Название</a:t>
            </a:r>
            <a:r>
              <a:rPr dirty="0" sz="1400" spc="-55" b="1">
                <a:latin typeface="Times New Roman"/>
                <a:cs typeface="Times New Roman"/>
              </a:rPr>
              <a:t> </a:t>
            </a:r>
            <a:r>
              <a:rPr dirty="0" sz="1400" spc="5" b="1">
                <a:latin typeface="Times New Roman"/>
                <a:cs typeface="Times New Roman"/>
              </a:rPr>
              <a:t>ОС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99459" y="2364752"/>
            <a:ext cx="125539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latin typeface="Times New Roman"/>
                <a:cs typeface="Times New Roman"/>
              </a:rPr>
              <a:t>Производитель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14290" y="2160282"/>
            <a:ext cx="279463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31645" algn="l"/>
              </a:tabLst>
            </a:pPr>
            <a:r>
              <a:rPr dirty="0" sz="1400" spc="-5" b="1">
                <a:latin typeface="Times New Roman"/>
                <a:cs typeface="Times New Roman"/>
              </a:rPr>
              <a:t>Общее</a:t>
            </a:r>
            <a:r>
              <a:rPr dirty="0" sz="140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число	Общее</a:t>
            </a:r>
            <a:r>
              <a:rPr dirty="0" sz="1400" spc="-5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число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33620" y="2364752"/>
            <a:ext cx="33559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latin typeface="Times New Roman"/>
                <a:cs typeface="Times New Roman"/>
              </a:rPr>
              <a:t>уязвимостей </a:t>
            </a:r>
            <a:r>
              <a:rPr dirty="0" sz="1400" spc="-5" b="1">
                <a:latin typeface="Times New Roman"/>
                <a:cs typeface="Times New Roman"/>
              </a:rPr>
              <a:t>за </a:t>
            </a:r>
            <a:r>
              <a:rPr dirty="0" sz="1400" b="1">
                <a:latin typeface="Times New Roman"/>
                <a:cs typeface="Times New Roman"/>
              </a:rPr>
              <a:t>2017 </a:t>
            </a:r>
            <a:r>
              <a:rPr dirty="0" sz="1400" spc="-10" b="1">
                <a:latin typeface="Times New Roman"/>
                <a:cs typeface="Times New Roman"/>
              </a:rPr>
              <a:t>уязвимостей </a:t>
            </a:r>
            <a:r>
              <a:rPr dirty="0" sz="1400" spc="-5" b="1">
                <a:latin typeface="Times New Roman"/>
                <a:cs typeface="Times New Roman"/>
              </a:rPr>
              <a:t>за</a:t>
            </a:r>
            <a:r>
              <a:rPr dirty="0" sz="1400" spc="-18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2016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14340" y="2569222"/>
            <a:ext cx="199517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31645" algn="l"/>
              </a:tabLst>
            </a:pPr>
            <a:r>
              <a:rPr dirty="0" sz="1400" spc="-40" b="1">
                <a:latin typeface="Times New Roman"/>
                <a:cs typeface="Times New Roman"/>
              </a:rPr>
              <a:t>г</a:t>
            </a:r>
            <a:r>
              <a:rPr dirty="0" sz="1400" spc="-45" b="1">
                <a:latin typeface="Times New Roman"/>
                <a:cs typeface="Times New Roman"/>
              </a:rPr>
              <a:t>о</a:t>
            </a:r>
            <a:r>
              <a:rPr dirty="0" sz="1400" b="1">
                <a:latin typeface="Times New Roman"/>
                <a:cs typeface="Times New Roman"/>
              </a:rPr>
              <a:t>д	</a:t>
            </a:r>
            <a:r>
              <a:rPr dirty="0" sz="1400" spc="-40" b="1">
                <a:latin typeface="Times New Roman"/>
                <a:cs typeface="Times New Roman"/>
              </a:rPr>
              <a:t>г</a:t>
            </a:r>
            <a:r>
              <a:rPr dirty="0" sz="1400" spc="-45" b="1">
                <a:latin typeface="Times New Roman"/>
                <a:cs typeface="Times New Roman"/>
              </a:rPr>
              <a:t>о</a:t>
            </a:r>
            <a:r>
              <a:rPr dirty="0" sz="1400" b="1">
                <a:latin typeface="Times New Roman"/>
                <a:cs typeface="Times New Roman"/>
              </a:rPr>
              <a:t>д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36280" y="2058682"/>
            <a:ext cx="1538605" cy="647700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algn="ctr" marL="12700" marR="5080" indent="635">
              <a:lnSpc>
                <a:spcPts val="1610"/>
              </a:lnSpc>
              <a:spcBef>
                <a:spcPts val="210"/>
              </a:spcBef>
            </a:pPr>
            <a:r>
              <a:rPr dirty="0" sz="1400" spc="-5" b="1">
                <a:latin typeface="Times New Roman"/>
                <a:cs typeface="Times New Roman"/>
              </a:rPr>
              <a:t>Общее число  </a:t>
            </a:r>
            <a:r>
              <a:rPr dirty="0" sz="1400" spc="-10" b="1">
                <a:latin typeface="Times New Roman"/>
                <a:cs typeface="Times New Roman"/>
              </a:rPr>
              <a:t>уязвимостей </a:t>
            </a:r>
            <a:r>
              <a:rPr dirty="0" sz="1400" spc="-5" b="1">
                <a:latin typeface="Times New Roman"/>
                <a:cs typeface="Times New Roman"/>
              </a:rPr>
              <a:t>за</a:t>
            </a:r>
            <a:r>
              <a:rPr dirty="0" sz="1400" spc="-35" b="1">
                <a:latin typeface="Times New Roman"/>
                <a:cs typeface="Times New Roman"/>
              </a:rPr>
              <a:t> </a:t>
            </a:r>
            <a:r>
              <a:rPr dirty="0" sz="1400" spc="5" b="1">
                <a:latin typeface="Times New Roman"/>
                <a:cs typeface="Times New Roman"/>
              </a:rPr>
              <a:t>все  </a:t>
            </a:r>
            <a:r>
              <a:rPr dirty="0" sz="1400" spc="-5" b="1">
                <a:latin typeface="Times New Roman"/>
                <a:cs typeface="Times New Roman"/>
              </a:rPr>
              <a:t>время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ведения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720090" y="2704152"/>
          <a:ext cx="8874760" cy="3965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850"/>
                <a:gridCol w="2059304"/>
                <a:gridCol w="1504314"/>
                <a:gridCol w="1574799"/>
                <a:gridCol w="1510029"/>
              </a:tblGrid>
              <a:tr h="218577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529590">
                        <a:lnSpc>
                          <a:spcPts val="1530"/>
                        </a:lnSpc>
                      </a:pP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статистики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68812">
                <a:tc>
                  <a:txBody>
                    <a:bodyPr/>
                    <a:lstStyle/>
                    <a:p>
                      <a:pPr marL="31750">
                        <a:lnSpc>
                          <a:spcPts val="1914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Android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94615">
                        <a:lnSpc>
                          <a:spcPts val="1914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Google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91490">
                        <a:lnSpc>
                          <a:spcPts val="1914"/>
                        </a:lnSpc>
                      </a:pPr>
                      <a:r>
                        <a:rPr dirty="0" sz="1600" b="1">
                          <a:latin typeface="Times New Roman"/>
                          <a:cs typeface="Times New Roman"/>
                        </a:rPr>
                        <a:t>666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44780">
                        <a:lnSpc>
                          <a:spcPts val="1914"/>
                        </a:lnSpc>
                      </a:pPr>
                      <a:r>
                        <a:rPr dirty="0" sz="1600" b="1">
                          <a:latin typeface="Times New Roman"/>
                          <a:cs typeface="Times New Roman"/>
                        </a:rPr>
                        <a:t>523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531495">
                        <a:lnSpc>
                          <a:spcPts val="1914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1357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6923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Linux Kernel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94615">
                        <a:lnSpc>
                          <a:spcPct val="1000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Linux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91490">
                        <a:lnSpc>
                          <a:spcPct val="1000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381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44780">
                        <a:lnSpc>
                          <a:spcPct val="1000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217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531495">
                        <a:lnSpc>
                          <a:spcPct val="100000"/>
                        </a:lnSpc>
                      </a:pPr>
                      <a:r>
                        <a:rPr dirty="0" sz="1600" b="1">
                          <a:latin typeface="Times New Roman"/>
                          <a:cs typeface="Times New Roman"/>
                        </a:rPr>
                        <a:t>1921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692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Iphone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Os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94615">
                        <a:lnSpc>
                          <a:spcPct val="1000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Apple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91490">
                        <a:lnSpc>
                          <a:spcPct val="1000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293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44780">
                        <a:lnSpc>
                          <a:spcPct val="1000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161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531495">
                        <a:lnSpc>
                          <a:spcPct val="1000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1277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6923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1600" spc="-15">
                          <a:latin typeface="Times New Roman"/>
                          <a:cs typeface="Times New Roman"/>
                        </a:rPr>
                        <a:t>Windows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94615">
                        <a:lnSpc>
                          <a:spcPct val="1000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Microsoft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91490">
                        <a:lnSpc>
                          <a:spcPct val="1000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226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44780">
                        <a:lnSpc>
                          <a:spcPct val="1000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172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531495">
                        <a:lnSpc>
                          <a:spcPct val="1000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451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692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1600" spc="-15">
                          <a:latin typeface="Times New Roman"/>
                          <a:cs typeface="Times New Roman"/>
                        </a:rPr>
                        <a:t>Windows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Server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2016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94615">
                        <a:lnSpc>
                          <a:spcPct val="1000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Microsoft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91490">
                        <a:lnSpc>
                          <a:spcPct val="1000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212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44780">
                        <a:lnSpc>
                          <a:spcPct val="1000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531495">
                        <a:lnSpc>
                          <a:spcPct val="1000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251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6923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1600" spc="-15">
                          <a:latin typeface="Times New Roman"/>
                          <a:cs typeface="Times New Roman"/>
                        </a:rPr>
                        <a:t>Windows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Server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2008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94615">
                        <a:lnSpc>
                          <a:spcPct val="1000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Microsoft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91490">
                        <a:lnSpc>
                          <a:spcPct val="1000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212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44780">
                        <a:lnSpc>
                          <a:spcPct val="1000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133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531495">
                        <a:lnSpc>
                          <a:spcPct val="1000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981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692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Mac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Os</a:t>
                      </a:r>
                      <a:r>
                        <a:rPr dirty="0" sz="1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94615">
                        <a:lnSpc>
                          <a:spcPct val="1000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Apple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91490">
                        <a:lnSpc>
                          <a:spcPct val="1000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44780">
                        <a:lnSpc>
                          <a:spcPct val="1000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215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531495">
                        <a:lnSpc>
                          <a:spcPct val="1000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1888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6923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1600" spc="-15">
                          <a:latin typeface="Times New Roman"/>
                          <a:cs typeface="Times New Roman"/>
                        </a:rPr>
                        <a:t>Windows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Server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2012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94615">
                        <a:lnSpc>
                          <a:spcPct val="1000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Microsoft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91490">
                        <a:lnSpc>
                          <a:spcPct val="1000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44780">
                        <a:lnSpc>
                          <a:spcPct val="1000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156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531495">
                        <a:lnSpc>
                          <a:spcPct val="1000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606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692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1600" spc="-15">
                          <a:latin typeface="Times New Roman"/>
                          <a:cs typeface="Times New Roman"/>
                        </a:rPr>
                        <a:t>Windows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94615">
                        <a:lnSpc>
                          <a:spcPct val="1000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Microsoft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91490">
                        <a:lnSpc>
                          <a:spcPct val="1000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197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44780">
                        <a:lnSpc>
                          <a:spcPct val="1000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134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531495">
                        <a:lnSpc>
                          <a:spcPct val="1000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838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6923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1600" spc="-15">
                          <a:latin typeface="Times New Roman"/>
                          <a:cs typeface="Times New Roman"/>
                        </a:rPr>
                        <a:t>Windows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8.1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94615">
                        <a:lnSpc>
                          <a:spcPct val="1000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Microsoft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91490">
                        <a:lnSpc>
                          <a:spcPct val="1000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192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44780">
                        <a:lnSpc>
                          <a:spcPct val="1000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154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531495">
                        <a:lnSpc>
                          <a:spcPct val="1000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542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6923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1600" spc="-15">
                          <a:latin typeface="Times New Roman"/>
                          <a:cs typeface="Times New Roman"/>
                        </a:rPr>
                        <a:t>Windows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Rt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8.1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94615">
                        <a:lnSpc>
                          <a:spcPct val="1000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Microsoft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91490">
                        <a:lnSpc>
                          <a:spcPct val="1000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124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44780">
                        <a:lnSpc>
                          <a:spcPct val="1000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139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531495">
                        <a:lnSpc>
                          <a:spcPct val="1000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438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692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Debian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Linux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95250">
                        <a:lnSpc>
                          <a:spcPct val="1000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Debian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42290">
                        <a:lnSpc>
                          <a:spcPct val="1000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95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44780">
                        <a:lnSpc>
                          <a:spcPct val="1000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327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531495">
                        <a:lnSpc>
                          <a:spcPct val="1000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1029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6923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Fedora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94615">
                        <a:lnSpc>
                          <a:spcPct val="1000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Fedora project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42290">
                        <a:lnSpc>
                          <a:spcPct val="1000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84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44780">
                        <a:lnSpc>
                          <a:spcPct val="1000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120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531495">
                        <a:lnSpc>
                          <a:spcPct val="1000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441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7134">
                <a:tc>
                  <a:txBody>
                    <a:bodyPr/>
                    <a:lstStyle/>
                    <a:p>
                      <a:pPr marL="31750">
                        <a:lnSpc>
                          <a:spcPts val="184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Ubuntu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Linux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95250">
                        <a:lnSpc>
                          <a:spcPts val="184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Canonical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42290">
                        <a:lnSpc>
                          <a:spcPts val="184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66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44780">
                        <a:lnSpc>
                          <a:spcPts val="184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279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531495">
                        <a:lnSpc>
                          <a:spcPts val="184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867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713751"/>
            <a:ext cx="34264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Безопасность операционных</a:t>
            </a:r>
            <a:r>
              <a:rPr dirty="0" sz="1400" spc="1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систем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24340" y="713751"/>
            <a:ext cx="6438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37 из</a:t>
            </a:r>
            <a:r>
              <a:rPr dirty="0" sz="1400" spc="-9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50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20090" y="1180377"/>
          <a:ext cx="8569960" cy="1571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2139"/>
                <a:gridCol w="2490469"/>
                <a:gridCol w="1394460"/>
                <a:gridCol w="1753235"/>
                <a:gridCol w="1052195"/>
              </a:tblGrid>
              <a:tr h="247134">
                <a:tc>
                  <a:txBody>
                    <a:bodyPr/>
                    <a:lstStyle/>
                    <a:p>
                      <a:pPr marL="31750">
                        <a:lnSpc>
                          <a:spcPts val="174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Watchos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59385">
                        <a:lnSpc>
                          <a:spcPts val="174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Apple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57834">
                        <a:lnSpc>
                          <a:spcPts val="174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65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7145">
                        <a:lnSpc>
                          <a:spcPts val="174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77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4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231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692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1600" spc="-15">
                          <a:latin typeface="Times New Roman"/>
                          <a:cs typeface="Times New Roman"/>
                        </a:rPr>
                        <a:t>Windows</a:t>
                      </a:r>
                      <a:r>
                        <a:rPr dirty="0" sz="16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Vista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59385">
                        <a:lnSpc>
                          <a:spcPct val="1000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Microsoft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57834">
                        <a:lnSpc>
                          <a:spcPct val="1000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64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7780">
                        <a:lnSpc>
                          <a:spcPct val="1000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125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814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692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Opensuse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59385">
                        <a:lnSpc>
                          <a:spcPct val="1000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Opensuse Project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57834">
                        <a:lnSpc>
                          <a:spcPct val="1000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7145">
                        <a:lnSpc>
                          <a:spcPct val="1000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7940">
                        <a:lnSpc>
                          <a:spcPct val="100000"/>
                        </a:lnSpc>
                      </a:pPr>
                      <a:r>
                        <a:rPr dirty="0" sz="1600" spc="-65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19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6923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Leap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59385">
                        <a:lnSpc>
                          <a:spcPct val="1000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Opensuse Project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57834">
                        <a:lnSpc>
                          <a:spcPct val="1000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7145">
                        <a:lnSpc>
                          <a:spcPct val="1000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4930">
                        <a:lnSpc>
                          <a:spcPct val="1000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60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692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Leap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61290">
                        <a:lnSpc>
                          <a:spcPct val="1000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Novell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57834">
                        <a:lnSpc>
                          <a:spcPct val="1000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7780">
                        <a:lnSpc>
                          <a:spcPct val="1000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260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349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7134">
                <a:tc>
                  <a:txBody>
                    <a:bodyPr/>
                    <a:lstStyle/>
                    <a:p>
                      <a:pPr marL="31750">
                        <a:lnSpc>
                          <a:spcPts val="184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XEN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60020">
                        <a:lnSpc>
                          <a:spcPts val="184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XEN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57834">
                        <a:lnSpc>
                          <a:spcPts val="184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7145">
                        <a:lnSpc>
                          <a:spcPts val="184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4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08659" y="2978162"/>
            <a:ext cx="8853170" cy="3543300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dirty="0" sz="1800" spc="-5">
                <a:latin typeface="Times New Roman"/>
                <a:cs typeface="Times New Roman"/>
              </a:rPr>
              <a:t>Основные виды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уязвимостей:</a:t>
            </a:r>
            <a:endParaRPr sz="1800">
              <a:latin typeface="Times New Roman"/>
              <a:cs typeface="Times New Roman"/>
            </a:endParaRPr>
          </a:p>
          <a:p>
            <a:pPr marL="462280" marR="5080" indent="-180340">
              <a:lnSpc>
                <a:spcPct val="114799"/>
              </a:lnSpc>
              <a:spcBef>
                <a:spcPts val="210"/>
              </a:spcBef>
              <a:buFont typeface="Arial"/>
              <a:buChar char="•"/>
              <a:tabLst>
                <a:tab pos="462280" algn="l"/>
              </a:tabLst>
            </a:pPr>
            <a:r>
              <a:rPr dirty="0" sz="1800" spc="-5">
                <a:latin typeface="Times New Roman"/>
                <a:cs typeface="Times New Roman"/>
              </a:rPr>
              <a:t>DoS </a:t>
            </a:r>
            <a:r>
              <a:rPr dirty="0" sz="1800">
                <a:latin typeface="Times New Roman"/>
                <a:cs typeface="Times New Roman"/>
              </a:rPr>
              <a:t>(Denial of </a:t>
            </a:r>
            <a:r>
              <a:rPr dirty="0" sz="1800" spc="-5">
                <a:latin typeface="Times New Roman"/>
                <a:cs typeface="Times New Roman"/>
              </a:rPr>
              <a:t>Service </a:t>
            </a:r>
            <a:r>
              <a:rPr dirty="0" sz="1800">
                <a:latin typeface="Times New Roman"/>
                <a:cs typeface="Times New Roman"/>
              </a:rPr>
              <a:t>/ </a:t>
            </a:r>
            <a:r>
              <a:rPr dirty="0" sz="1800" spc="-15">
                <a:latin typeface="Times New Roman"/>
                <a:cs typeface="Times New Roman"/>
              </a:rPr>
              <a:t>отказ </a:t>
            </a:r>
            <a:r>
              <a:rPr dirty="0" sz="1800">
                <a:latin typeface="Times New Roman"/>
                <a:cs typeface="Times New Roman"/>
              </a:rPr>
              <a:t>в </a:t>
            </a:r>
            <a:r>
              <a:rPr dirty="0" sz="1800" spc="-10">
                <a:latin typeface="Times New Roman"/>
                <a:cs typeface="Times New Roman"/>
              </a:rPr>
              <a:t>обслуживании) </a:t>
            </a:r>
            <a:r>
              <a:rPr dirty="0" sz="1800">
                <a:latin typeface="Times New Roman"/>
                <a:cs typeface="Times New Roman"/>
              </a:rPr>
              <a:t>( </a:t>
            </a:r>
            <a:r>
              <a:rPr dirty="0" sz="1800" spc="-10">
                <a:latin typeface="Times New Roman"/>
                <a:cs typeface="Times New Roman"/>
              </a:rPr>
              <a:t>эксплойт </a:t>
            </a:r>
            <a:r>
              <a:rPr dirty="0" sz="1800" spc="-5">
                <a:latin typeface="Times New Roman"/>
                <a:cs typeface="Times New Roman"/>
              </a:rPr>
              <a:t>уязвимости </a:t>
            </a:r>
            <a:r>
              <a:rPr dirty="0" sz="1800" spc="-10">
                <a:latin typeface="Times New Roman"/>
                <a:cs typeface="Times New Roman"/>
              </a:rPr>
              <a:t>приводит </a:t>
            </a:r>
            <a:r>
              <a:rPr dirty="0" sz="1800">
                <a:latin typeface="Times New Roman"/>
                <a:cs typeface="Times New Roman"/>
              </a:rPr>
              <a:t>к </a:t>
            </a:r>
            <a:r>
              <a:rPr dirty="0" sz="1800" spc="-5">
                <a:latin typeface="Times New Roman"/>
                <a:cs typeface="Times New Roman"/>
              </a:rPr>
              <a:t>DoS  устройства);</a:t>
            </a:r>
            <a:endParaRPr sz="1800">
              <a:latin typeface="Times New Roman"/>
              <a:cs typeface="Times New Roman"/>
            </a:endParaRPr>
          </a:p>
          <a:p>
            <a:pPr marL="462280" indent="-180340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462280" algn="l"/>
              </a:tabLst>
            </a:pPr>
            <a:r>
              <a:rPr dirty="0" sz="1800" spc="-45">
                <a:latin typeface="Times New Roman"/>
                <a:cs typeface="Times New Roman"/>
              </a:rPr>
              <a:t>Обход </a:t>
            </a:r>
            <a:r>
              <a:rPr dirty="0" sz="1800" spc="-10">
                <a:latin typeface="Times New Roman"/>
                <a:cs typeface="Times New Roman"/>
              </a:rPr>
              <a:t>чего-либо (например, пароля </a:t>
            </a:r>
            <a:r>
              <a:rPr dirty="0" sz="1800">
                <a:latin typeface="Times New Roman"/>
                <a:cs typeface="Times New Roman"/>
              </a:rPr>
              <a:t>для </a:t>
            </a:r>
            <a:r>
              <a:rPr dirty="0" sz="1800" spc="-30">
                <a:latin typeface="Times New Roman"/>
                <a:cs typeface="Times New Roman"/>
              </a:rPr>
              <a:t>входа </a:t>
            </a:r>
            <a:r>
              <a:rPr dirty="0" sz="1800">
                <a:latin typeface="Times New Roman"/>
                <a:cs typeface="Times New Roman"/>
              </a:rPr>
              <a:t>в</a:t>
            </a:r>
            <a:r>
              <a:rPr dirty="0" sz="1800" spc="1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систему);</a:t>
            </a:r>
            <a:endParaRPr sz="1800">
              <a:latin typeface="Times New Roman"/>
              <a:cs typeface="Times New Roman"/>
            </a:endParaRPr>
          </a:p>
          <a:p>
            <a:pPr marL="462280" marR="229870" indent="-180340">
              <a:lnSpc>
                <a:spcPct val="114799"/>
              </a:lnSpc>
              <a:buFont typeface="Arial"/>
              <a:buChar char="•"/>
              <a:tabLst>
                <a:tab pos="462280" algn="l"/>
              </a:tabLst>
            </a:pPr>
            <a:r>
              <a:rPr dirty="0" sz="1800" spc="-10">
                <a:latin typeface="Times New Roman"/>
                <a:cs typeface="Times New Roman"/>
              </a:rPr>
              <a:t>Исполнение </a:t>
            </a:r>
            <a:r>
              <a:rPr dirty="0" sz="1800" spc="-40">
                <a:latin typeface="Times New Roman"/>
                <a:cs typeface="Times New Roman"/>
              </a:rPr>
              <a:t>кода </a:t>
            </a:r>
            <a:r>
              <a:rPr dirty="0" sz="1800" spc="-10">
                <a:latin typeface="Times New Roman"/>
                <a:cs typeface="Times New Roman"/>
              </a:rPr>
              <a:t>(возможность </a:t>
            </a:r>
            <a:r>
              <a:rPr dirty="0" sz="1800" spc="-20">
                <a:latin typeface="Times New Roman"/>
                <a:cs typeface="Times New Roman"/>
              </a:rPr>
              <a:t>злоумышленником </a:t>
            </a:r>
            <a:r>
              <a:rPr dirty="0" sz="1800" spc="-5">
                <a:latin typeface="Times New Roman"/>
                <a:cs typeface="Times New Roman"/>
              </a:rPr>
              <a:t>выполнить </a:t>
            </a:r>
            <a:r>
              <a:rPr dirty="0" sz="1800" spc="-15">
                <a:latin typeface="Times New Roman"/>
                <a:cs typeface="Times New Roman"/>
              </a:rPr>
              <a:t>какую-то </a:t>
            </a:r>
            <a:r>
              <a:rPr dirty="0" sz="1800" spc="-25">
                <a:latin typeface="Times New Roman"/>
                <a:cs typeface="Times New Roman"/>
              </a:rPr>
              <a:t>команду </a:t>
            </a:r>
            <a:r>
              <a:rPr dirty="0" sz="1800" spc="-5">
                <a:latin typeface="Times New Roman"/>
                <a:cs typeface="Times New Roman"/>
              </a:rPr>
              <a:t>на  устройстве</a:t>
            </a:r>
            <a:r>
              <a:rPr dirty="0" sz="1800" spc="-10">
                <a:latin typeface="Times New Roman"/>
                <a:cs typeface="Times New Roman"/>
              </a:rPr>
              <a:t> жертвы);</a:t>
            </a:r>
            <a:endParaRPr sz="1800">
              <a:latin typeface="Times New Roman"/>
              <a:cs typeface="Times New Roman"/>
            </a:endParaRPr>
          </a:p>
          <a:p>
            <a:pPr marL="462280" indent="-180340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462280" algn="l"/>
              </a:tabLst>
            </a:pPr>
            <a:r>
              <a:rPr dirty="0" sz="1800" spc="-5">
                <a:latin typeface="Times New Roman"/>
                <a:cs typeface="Times New Roman"/>
              </a:rPr>
              <a:t>Повреждение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памяти;</a:t>
            </a:r>
            <a:endParaRPr sz="1800">
              <a:latin typeface="Times New Roman"/>
              <a:cs typeface="Times New Roman"/>
            </a:endParaRPr>
          </a:p>
          <a:p>
            <a:pPr marL="462280" marR="381000" indent="-180340">
              <a:lnSpc>
                <a:spcPct val="114799"/>
              </a:lnSpc>
              <a:buFont typeface="Arial"/>
              <a:buChar char="•"/>
              <a:tabLst>
                <a:tab pos="462280" algn="l"/>
              </a:tabLst>
            </a:pPr>
            <a:r>
              <a:rPr dirty="0" sz="1800" spc="-5">
                <a:latin typeface="Times New Roman"/>
                <a:cs typeface="Times New Roman"/>
              </a:rPr>
              <a:t>Доступ </a:t>
            </a:r>
            <a:r>
              <a:rPr dirty="0" sz="1800">
                <a:latin typeface="Times New Roman"/>
                <a:cs typeface="Times New Roman"/>
              </a:rPr>
              <a:t>к </a:t>
            </a:r>
            <a:r>
              <a:rPr dirty="0" sz="1800" spc="-10">
                <a:latin typeface="Times New Roman"/>
                <a:cs typeface="Times New Roman"/>
              </a:rPr>
              <a:t>информации </a:t>
            </a:r>
            <a:r>
              <a:rPr dirty="0" sz="1800" spc="-5">
                <a:latin typeface="Times New Roman"/>
                <a:cs typeface="Times New Roman"/>
              </a:rPr>
              <a:t>(имеется </a:t>
            </a:r>
            <a:r>
              <a:rPr dirty="0" sz="1800">
                <a:latin typeface="Times New Roman"/>
                <a:cs typeface="Times New Roman"/>
              </a:rPr>
              <a:t>в </a:t>
            </a:r>
            <a:r>
              <a:rPr dirty="0" sz="1800" spc="-5">
                <a:latin typeface="Times New Roman"/>
                <a:cs typeface="Times New Roman"/>
              </a:rPr>
              <a:t>виду секретная </a:t>
            </a:r>
            <a:r>
              <a:rPr dirty="0" sz="1800" spc="-10">
                <a:latin typeface="Times New Roman"/>
                <a:cs typeface="Times New Roman"/>
              </a:rPr>
              <a:t>информация, </a:t>
            </a:r>
            <a:r>
              <a:rPr dirty="0" sz="1800" spc="-5">
                <a:latin typeface="Times New Roman"/>
                <a:cs typeface="Times New Roman"/>
              </a:rPr>
              <a:t>полученная за </a:t>
            </a:r>
            <a:r>
              <a:rPr dirty="0" sz="1800" spc="-15">
                <a:latin typeface="Times New Roman"/>
                <a:cs typeface="Times New Roman"/>
              </a:rPr>
              <a:t>счет  </a:t>
            </a:r>
            <a:r>
              <a:rPr dirty="0" sz="1800" spc="-5">
                <a:latin typeface="Times New Roman"/>
                <a:cs typeface="Times New Roman"/>
              </a:rPr>
              <a:t>уязвимости);</a:t>
            </a:r>
            <a:endParaRPr sz="1800">
              <a:latin typeface="Times New Roman"/>
              <a:cs typeface="Times New Roman"/>
            </a:endParaRPr>
          </a:p>
          <a:p>
            <a:pPr marL="462280" indent="-180340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462280" algn="l"/>
              </a:tabLst>
            </a:pPr>
            <a:r>
              <a:rPr dirty="0" sz="1800" spc="-30">
                <a:latin typeface="Times New Roman"/>
                <a:cs typeface="Times New Roman"/>
              </a:rPr>
              <a:t>Увеличение </a:t>
            </a:r>
            <a:r>
              <a:rPr dirty="0" sz="1800" spc="-5">
                <a:latin typeface="Times New Roman"/>
                <a:cs typeface="Times New Roman"/>
              </a:rPr>
              <a:t>привилегий </a:t>
            </a:r>
            <a:r>
              <a:rPr dirty="0" sz="1800">
                <a:latin typeface="Times New Roman"/>
                <a:cs typeface="Times New Roman"/>
              </a:rPr>
              <a:t>(в частности </a:t>
            </a:r>
            <a:r>
              <a:rPr dirty="0" sz="1800" spc="-5">
                <a:latin typeface="Times New Roman"/>
                <a:cs typeface="Times New Roman"/>
              </a:rPr>
              <a:t>для </a:t>
            </a:r>
            <a:r>
              <a:rPr dirty="0" sz="1800" spc="-10">
                <a:latin typeface="Times New Roman"/>
                <a:cs typeface="Times New Roman"/>
              </a:rPr>
              <a:t>вредоносного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ПО);</a:t>
            </a:r>
            <a:endParaRPr sz="1800">
              <a:latin typeface="Times New Roman"/>
              <a:cs typeface="Times New Roman"/>
            </a:endParaRPr>
          </a:p>
          <a:p>
            <a:pPr marL="462280" indent="-180340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462280" algn="l"/>
              </a:tabLst>
            </a:pPr>
            <a:r>
              <a:rPr dirty="0" sz="1800" spc="-10">
                <a:latin typeface="Times New Roman"/>
                <a:cs typeface="Times New Roman"/>
              </a:rPr>
              <a:t>Переполнение </a:t>
            </a:r>
            <a:r>
              <a:rPr dirty="0" sz="1800" spc="-20">
                <a:latin typeface="Times New Roman"/>
                <a:cs typeface="Times New Roman"/>
              </a:rPr>
              <a:t>(буфера);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713751"/>
            <a:ext cx="9270365" cy="5843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6985">
              <a:lnSpc>
                <a:spcPct val="100000"/>
              </a:lnSpc>
              <a:spcBef>
                <a:spcPts val="100"/>
              </a:spcBef>
              <a:tabLst>
                <a:tab pos="8604885" algn="l"/>
              </a:tabLst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Безопасность</a:t>
            </a:r>
            <a:r>
              <a:rPr dirty="0" sz="1400" spc="5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операционных</a:t>
            </a:r>
            <a:r>
              <a:rPr dirty="0" sz="1400" spc="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систем	</a:t>
            </a:r>
            <a:r>
              <a:rPr dirty="0" sz="1400" b="1">
                <a:latin typeface="Times New Roman"/>
                <a:cs typeface="Times New Roman"/>
              </a:rPr>
              <a:t>38 из</a:t>
            </a:r>
            <a:r>
              <a:rPr dirty="0" sz="1400" spc="-8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50</a:t>
            </a:r>
            <a:endParaRPr sz="1400">
              <a:latin typeface="Times New Roman"/>
              <a:cs typeface="Times New Roman"/>
            </a:endParaRPr>
          </a:p>
          <a:p>
            <a:pPr algn="ctr" marL="248285" marR="238125" indent="635">
              <a:lnSpc>
                <a:spcPct val="124500"/>
              </a:lnSpc>
              <a:spcBef>
                <a:spcPts val="1110"/>
              </a:spcBef>
            </a:pPr>
            <a:r>
              <a:rPr dirty="0" sz="1600" spc="-10" b="1">
                <a:latin typeface="Times New Roman"/>
                <a:cs typeface="Times New Roman"/>
              </a:rPr>
              <a:t>Основные </a:t>
            </a:r>
            <a:r>
              <a:rPr dirty="0" sz="1600" spc="-15" b="1">
                <a:latin typeface="Times New Roman"/>
                <a:cs typeface="Times New Roman"/>
              </a:rPr>
              <a:t>задачи аппаратного </a:t>
            </a:r>
            <a:r>
              <a:rPr dirty="0" sz="1600" spc="-10" b="1">
                <a:latin typeface="Times New Roman"/>
                <a:cs typeface="Times New Roman"/>
              </a:rPr>
              <a:t>обеспечения </a:t>
            </a:r>
            <a:r>
              <a:rPr dirty="0" sz="1600" spc="-5" b="1">
                <a:latin typeface="Times New Roman"/>
                <a:cs typeface="Times New Roman"/>
              </a:rPr>
              <a:t>защиты </a:t>
            </a:r>
            <a:r>
              <a:rPr dirty="0" sz="1600" spc="-10" b="1">
                <a:latin typeface="Times New Roman"/>
                <a:cs typeface="Times New Roman"/>
              </a:rPr>
              <a:t>информации: управление оперативной  </a:t>
            </a:r>
            <a:r>
              <a:rPr dirty="0" sz="1600" spc="-5" b="1">
                <a:latin typeface="Times New Roman"/>
                <a:cs typeface="Times New Roman"/>
              </a:rPr>
              <a:t>памятью, </a:t>
            </a:r>
            <a:r>
              <a:rPr dirty="0" sz="1600" spc="-10" b="1">
                <a:latin typeface="Times New Roman"/>
                <a:cs typeface="Times New Roman"/>
              </a:rPr>
              <a:t>планирование </a:t>
            </a:r>
            <a:r>
              <a:rPr dirty="0" sz="1600" spc="-15" b="1">
                <a:latin typeface="Times New Roman"/>
                <a:cs typeface="Times New Roman"/>
              </a:rPr>
              <a:t>задач, </a:t>
            </a:r>
            <a:r>
              <a:rPr dirty="0" sz="1600" spc="-5" b="1">
                <a:latin typeface="Times New Roman"/>
                <a:cs typeface="Times New Roman"/>
              </a:rPr>
              <a:t>синхронизация параллельных </a:t>
            </a:r>
            <a:r>
              <a:rPr dirty="0" sz="1600" spc="-15" b="1">
                <a:latin typeface="Times New Roman"/>
                <a:cs typeface="Times New Roman"/>
              </a:rPr>
              <a:t>задач, </a:t>
            </a:r>
            <a:r>
              <a:rPr dirty="0" sz="1600" spc="-10" b="1">
                <a:latin typeface="Times New Roman"/>
                <a:cs typeface="Times New Roman"/>
              </a:rPr>
              <a:t>обеспечение </a:t>
            </a:r>
            <a:r>
              <a:rPr dirty="0" sz="1600" spc="-5" b="1">
                <a:latin typeface="Times New Roman"/>
                <a:cs typeface="Times New Roman"/>
              </a:rPr>
              <a:t>корректности  </a:t>
            </a:r>
            <a:r>
              <a:rPr dirty="0" sz="1600" spc="-15" b="1">
                <a:latin typeface="Times New Roman"/>
                <a:cs typeface="Times New Roman"/>
              </a:rPr>
              <a:t>совместного </a:t>
            </a:r>
            <a:r>
              <a:rPr dirty="0" sz="1600" spc="-10" b="1">
                <a:latin typeface="Times New Roman"/>
                <a:cs typeface="Times New Roman"/>
              </a:rPr>
              <a:t>доступа </a:t>
            </a:r>
            <a:r>
              <a:rPr dirty="0" sz="1600" b="1">
                <a:latin typeface="Times New Roman"/>
                <a:cs typeface="Times New Roman"/>
              </a:rPr>
              <a:t>к </a:t>
            </a:r>
            <a:r>
              <a:rPr dirty="0" sz="1600" spc="-5" b="1">
                <a:latin typeface="Times New Roman"/>
                <a:cs typeface="Times New Roman"/>
              </a:rPr>
              <a:t>объектам, </a:t>
            </a:r>
            <a:r>
              <a:rPr dirty="0" sz="1600" spc="-10" b="1">
                <a:latin typeface="Times New Roman"/>
                <a:cs typeface="Times New Roman"/>
              </a:rPr>
              <a:t>предотвращение </a:t>
            </a:r>
            <a:r>
              <a:rPr dirty="0" sz="1600" spc="-15" b="1">
                <a:latin typeface="Times New Roman"/>
                <a:cs typeface="Times New Roman"/>
              </a:rPr>
              <a:t>тупиковых</a:t>
            </a:r>
            <a:r>
              <a:rPr dirty="0" sz="1600" spc="55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ситуаций.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7620" indent="457200">
              <a:lnSpc>
                <a:spcPct val="124500"/>
              </a:lnSpc>
              <a:tabLst>
                <a:tab pos="983615" algn="l"/>
                <a:tab pos="2195195" algn="l"/>
                <a:tab pos="3573145" algn="l"/>
                <a:tab pos="4397375" algn="l"/>
                <a:tab pos="5226050" algn="l"/>
                <a:tab pos="6633845" algn="l"/>
                <a:tab pos="7533005" algn="l"/>
                <a:tab pos="8121650" algn="l"/>
              </a:tabLst>
            </a:pPr>
            <a:r>
              <a:rPr dirty="0" sz="1600">
                <a:latin typeface="Times New Roman"/>
                <a:cs typeface="Times New Roman"/>
              </a:rPr>
              <a:t>П</a:t>
            </a:r>
            <a:r>
              <a:rPr dirty="0" sz="1600" spc="-50">
                <a:latin typeface="Times New Roman"/>
                <a:cs typeface="Times New Roman"/>
              </a:rPr>
              <a:t>о</a:t>
            </a:r>
            <a:r>
              <a:rPr dirty="0" sz="1600">
                <a:latin typeface="Times New Roman"/>
                <a:cs typeface="Times New Roman"/>
              </a:rPr>
              <a:t>д	</a:t>
            </a:r>
            <a:r>
              <a:rPr dirty="0" sz="1600" spc="-25">
                <a:latin typeface="Times New Roman"/>
                <a:cs typeface="Times New Roman"/>
              </a:rPr>
              <a:t>а</a:t>
            </a:r>
            <a:r>
              <a:rPr dirty="0" sz="1600" spc="-10">
                <a:latin typeface="Times New Roman"/>
                <a:cs typeface="Times New Roman"/>
              </a:rPr>
              <a:t>п</a:t>
            </a:r>
            <a:r>
              <a:rPr dirty="0" sz="1600">
                <a:latin typeface="Times New Roman"/>
                <a:cs typeface="Times New Roman"/>
              </a:rPr>
              <a:t>п</a:t>
            </a:r>
            <a:r>
              <a:rPr dirty="0" sz="1600" spc="-5">
                <a:latin typeface="Times New Roman"/>
                <a:cs typeface="Times New Roman"/>
              </a:rPr>
              <a:t>ар</a:t>
            </a:r>
            <a:r>
              <a:rPr dirty="0" sz="1600" spc="-40">
                <a:latin typeface="Times New Roman"/>
                <a:cs typeface="Times New Roman"/>
              </a:rPr>
              <a:t>а</a:t>
            </a:r>
            <a:r>
              <a:rPr dirty="0" sz="1600">
                <a:latin typeface="Times New Roman"/>
                <a:cs typeface="Times New Roman"/>
              </a:rPr>
              <a:t>т</a:t>
            </a:r>
            <a:r>
              <a:rPr dirty="0" sz="1600" spc="-10">
                <a:latin typeface="Times New Roman"/>
                <a:cs typeface="Times New Roman"/>
              </a:rPr>
              <a:t>н</a:t>
            </a:r>
            <a:r>
              <a:rPr dirty="0" sz="1600">
                <a:latin typeface="Times New Roman"/>
                <a:cs typeface="Times New Roman"/>
              </a:rPr>
              <a:t>ым	о</a:t>
            </a:r>
            <a:r>
              <a:rPr dirty="0" sz="1600" spc="-25">
                <a:latin typeface="Times New Roman"/>
                <a:cs typeface="Times New Roman"/>
              </a:rPr>
              <a:t>б</a:t>
            </a:r>
            <a:r>
              <a:rPr dirty="0" sz="1600" spc="35">
                <a:latin typeface="Times New Roman"/>
                <a:cs typeface="Times New Roman"/>
              </a:rPr>
              <a:t>е</a:t>
            </a:r>
            <a:r>
              <a:rPr dirty="0" sz="1600" spc="-5">
                <a:latin typeface="Times New Roman"/>
                <a:cs typeface="Times New Roman"/>
              </a:rPr>
              <a:t>с</a:t>
            </a:r>
            <a:r>
              <a:rPr dirty="0" sz="1600">
                <a:latin typeface="Times New Roman"/>
                <a:cs typeface="Times New Roman"/>
              </a:rPr>
              <a:t>п</a:t>
            </a:r>
            <a:r>
              <a:rPr dirty="0" sz="1600" spc="-40">
                <a:latin typeface="Times New Roman"/>
                <a:cs typeface="Times New Roman"/>
              </a:rPr>
              <a:t>е</a:t>
            </a:r>
            <a:r>
              <a:rPr dirty="0" sz="1600" spc="-5">
                <a:latin typeface="Times New Roman"/>
                <a:cs typeface="Times New Roman"/>
              </a:rPr>
              <a:t>че</a:t>
            </a:r>
            <a:r>
              <a:rPr dirty="0" sz="1600">
                <a:latin typeface="Times New Roman"/>
                <a:cs typeface="Times New Roman"/>
              </a:rPr>
              <a:t>ни</a:t>
            </a:r>
            <a:r>
              <a:rPr dirty="0" sz="1600" spc="-5">
                <a:latin typeface="Times New Roman"/>
                <a:cs typeface="Times New Roman"/>
              </a:rPr>
              <a:t>е</a:t>
            </a:r>
            <a:r>
              <a:rPr dirty="0" sz="1600">
                <a:latin typeface="Times New Roman"/>
                <a:cs typeface="Times New Roman"/>
              </a:rPr>
              <a:t>м	</a:t>
            </a:r>
            <a:r>
              <a:rPr dirty="0" sz="1600" spc="-5">
                <a:latin typeface="Times New Roman"/>
                <a:cs typeface="Times New Roman"/>
              </a:rPr>
              <a:t>ср</a:t>
            </a:r>
            <a:r>
              <a:rPr dirty="0" sz="1600" spc="-25">
                <a:latin typeface="Times New Roman"/>
                <a:cs typeface="Times New Roman"/>
              </a:rPr>
              <a:t>е</a:t>
            </a:r>
            <a:r>
              <a:rPr dirty="0" sz="1600" spc="-5">
                <a:latin typeface="Times New Roman"/>
                <a:cs typeface="Times New Roman"/>
              </a:rPr>
              <a:t>дст</a:t>
            </a:r>
            <a:r>
              <a:rPr dirty="0" sz="1600">
                <a:latin typeface="Times New Roman"/>
                <a:cs typeface="Times New Roman"/>
              </a:rPr>
              <a:t>в	</a:t>
            </a:r>
            <a:r>
              <a:rPr dirty="0" sz="1600" spc="-5">
                <a:latin typeface="Times New Roman"/>
                <a:cs typeface="Times New Roman"/>
              </a:rPr>
              <a:t>защ</a:t>
            </a:r>
            <a:r>
              <a:rPr dirty="0" sz="1600">
                <a:latin typeface="Times New Roman"/>
                <a:cs typeface="Times New Roman"/>
              </a:rPr>
              <a:t>иты	оп</a:t>
            </a:r>
            <a:r>
              <a:rPr dirty="0" sz="1600" spc="-5">
                <a:latin typeface="Times New Roman"/>
                <a:cs typeface="Times New Roman"/>
              </a:rPr>
              <a:t>ер</a:t>
            </a:r>
            <a:r>
              <a:rPr dirty="0" sz="1600" spc="-15">
                <a:latin typeface="Times New Roman"/>
                <a:cs typeface="Times New Roman"/>
              </a:rPr>
              <a:t>а</a:t>
            </a:r>
            <a:r>
              <a:rPr dirty="0" sz="1600">
                <a:latin typeface="Times New Roman"/>
                <a:cs typeface="Times New Roman"/>
              </a:rPr>
              <a:t>цио</a:t>
            </a:r>
            <a:r>
              <a:rPr dirty="0" sz="1600" spc="-10">
                <a:latin typeface="Times New Roman"/>
                <a:cs typeface="Times New Roman"/>
              </a:rPr>
              <a:t>н</a:t>
            </a:r>
            <a:r>
              <a:rPr dirty="0" sz="1600">
                <a:latin typeface="Times New Roman"/>
                <a:cs typeface="Times New Roman"/>
              </a:rPr>
              <a:t>ной	</a:t>
            </a:r>
            <a:r>
              <a:rPr dirty="0" sz="1600" spc="-15">
                <a:latin typeface="Times New Roman"/>
                <a:cs typeface="Times New Roman"/>
              </a:rPr>
              <a:t>с</a:t>
            </a:r>
            <a:r>
              <a:rPr dirty="0" sz="1600">
                <a:latin typeface="Times New Roman"/>
                <a:cs typeface="Times New Roman"/>
              </a:rPr>
              <a:t>и</a:t>
            </a:r>
            <a:r>
              <a:rPr dirty="0" sz="1600" spc="-5">
                <a:latin typeface="Times New Roman"/>
                <a:cs typeface="Times New Roman"/>
              </a:rPr>
              <a:t>стем</a:t>
            </a:r>
            <a:r>
              <a:rPr dirty="0" sz="1600">
                <a:latin typeface="Times New Roman"/>
                <a:cs typeface="Times New Roman"/>
              </a:rPr>
              <a:t>ы	</a:t>
            </a:r>
            <a:r>
              <a:rPr dirty="0" sz="1600" spc="-5">
                <a:latin typeface="Times New Roman"/>
                <a:cs typeface="Times New Roman"/>
              </a:rPr>
              <a:t>(</a:t>
            </a:r>
            <a:r>
              <a:rPr dirty="0" sz="1600" spc="20">
                <a:latin typeface="Times New Roman"/>
                <a:cs typeface="Times New Roman"/>
              </a:rPr>
              <a:t>О</a:t>
            </a:r>
            <a:r>
              <a:rPr dirty="0" sz="1600">
                <a:latin typeface="Times New Roman"/>
                <a:cs typeface="Times New Roman"/>
              </a:rPr>
              <a:t>С)	</a:t>
            </a:r>
            <a:r>
              <a:rPr dirty="0" sz="1600" spc="15">
                <a:latin typeface="Times New Roman"/>
                <a:cs typeface="Times New Roman"/>
              </a:rPr>
              <a:t>т</a:t>
            </a:r>
            <a:r>
              <a:rPr dirty="0" sz="1600">
                <a:latin typeface="Times New Roman"/>
                <a:cs typeface="Times New Roman"/>
              </a:rPr>
              <a:t>ра</a:t>
            </a:r>
            <a:r>
              <a:rPr dirty="0" sz="1600" spc="-5">
                <a:latin typeface="Times New Roman"/>
                <a:cs typeface="Times New Roman"/>
              </a:rPr>
              <a:t>д</a:t>
            </a:r>
            <a:r>
              <a:rPr dirty="0" sz="1600" spc="-10">
                <a:latin typeface="Times New Roman"/>
                <a:cs typeface="Times New Roman"/>
              </a:rPr>
              <a:t>и</a:t>
            </a:r>
            <a:r>
              <a:rPr dirty="0" sz="1600">
                <a:latin typeface="Times New Roman"/>
                <a:cs typeface="Times New Roman"/>
              </a:rPr>
              <a:t>цио</a:t>
            </a:r>
            <a:r>
              <a:rPr dirty="0" sz="1600" spc="-10">
                <a:latin typeface="Times New Roman"/>
                <a:cs typeface="Times New Roman"/>
              </a:rPr>
              <a:t>н</a:t>
            </a:r>
            <a:r>
              <a:rPr dirty="0" sz="1600">
                <a:latin typeface="Times New Roman"/>
                <a:cs typeface="Times New Roman"/>
              </a:rPr>
              <a:t>но  </a:t>
            </a:r>
            <a:r>
              <a:rPr dirty="0" sz="1600" spc="-5">
                <a:latin typeface="Times New Roman"/>
                <a:cs typeface="Times New Roman"/>
              </a:rPr>
              <a:t>понимается совокупность </a:t>
            </a:r>
            <a:r>
              <a:rPr dirty="0" sz="1600" spc="-10">
                <a:latin typeface="Times New Roman"/>
                <a:cs typeface="Times New Roman"/>
              </a:rPr>
              <a:t>средств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15">
                <a:latin typeface="Times New Roman"/>
                <a:cs typeface="Times New Roman"/>
              </a:rPr>
              <a:t>методов, </a:t>
            </a:r>
            <a:r>
              <a:rPr dirty="0" sz="1600" spc="-10">
                <a:latin typeface="Times New Roman"/>
                <a:cs typeface="Times New Roman"/>
              </a:rPr>
              <a:t>используемых </a:t>
            </a:r>
            <a:r>
              <a:rPr dirty="0" sz="1600" spc="-5">
                <a:latin typeface="Times New Roman"/>
                <a:cs typeface="Times New Roman"/>
              </a:rPr>
              <a:t>для решения следующих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задач: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470"/>
              </a:spcBef>
              <a:buAutoNum type="arabicParenR"/>
              <a:tabLst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управление </a:t>
            </a:r>
            <a:r>
              <a:rPr dirty="0" sz="1600" spc="-10">
                <a:latin typeface="Times New Roman"/>
                <a:cs typeface="Times New Roman"/>
              </a:rPr>
              <a:t>оперативной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10">
                <a:latin typeface="Times New Roman"/>
                <a:cs typeface="Times New Roman"/>
              </a:rPr>
              <a:t>виртуальной </a:t>
            </a:r>
            <a:r>
              <a:rPr dirty="0" sz="1600" spc="-5">
                <a:latin typeface="Times New Roman"/>
                <a:cs typeface="Times New Roman"/>
              </a:rPr>
              <a:t>памятью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компьютера;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470"/>
              </a:spcBef>
              <a:buAutoNum type="arabicParenR"/>
              <a:tabLst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распределение процессорного времени между </a:t>
            </a:r>
            <a:r>
              <a:rPr dirty="0" sz="1600" spc="-15">
                <a:latin typeface="Times New Roman"/>
                <a:cs typeface="Times New Roman"/>
              </a:rPr>
              <a:t>задачами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5">
                <a:latin typeface="Times New Roman"/>
                <a:cs typeface="Times New Roman"/>
              </a:rPr>
              <a:t>многозадачной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5">
                <a:latin typeface="Times New Roman"/>
                <a:cs typeface="Times New Roman"/>
              </a:rPr>
              <a:t>ОС;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470"/>
              </a:spcBef>
              <a:buAutoNum type="arabicParenR"/>
              <a:tabLst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обеспечение </a:t>
            </a:r>
            <a:r>
              <a:rPr dirty="0" sz="1600" spc="-10">
                <a:latin typeface="Times New Roman"/>
                <a:cs typeface="Times New Roman"/>
              </a:rPr>
              <a:t>корректности совместного </a:t>
            </a:r>
            <a:r>
              <a:rPr dirty="0" sz="1600">
                <a:latin typeface="Times New Roman"/>
                <a:cs typeface="Times New Roman"/>
              </a:rPr>
              <a:t>доступа </a:t>
            </a:r>
            <a:r>
              <a:rPr dirty="0" sz="1600" spc="-20">
                <a:latin typeface="Times New Roman"/>
                <a:cs typeface="Times New Roman"/>
              </a:rPr>
              <a:t>задач </a:t>
            </a:r>
            <a:r>
              <a:rPr dirty="0" sz="1600">
                <a:latin typeface="Times New Roman"/>
                <a:cs typeface="Times New Roman"/>
              </a:rPr>
              <a:t>к ресурсам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5">
                <a:latin typeface="Times New Roman"/>
                <a:cs typeface="Times New Roman"/>
              </a:rPr>
              <a:t>ОС;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470"/>
              </a:spcBef>
              <a:buAutoNum type="arabicParenR"/>
              <a:tabLst>
                <a:tab pos="469900" algn="l"/>
              </a:tabLst>
            </a:pPr>
            <a:r>
              <a:rPr dirty="0" sz="1600" spc="-10">
                <a:latin typeface="Times New Roman"/>
                <a:cs typeface="Times New Roman"/>
              </a:rPr>
              <a:t>исключение </a:t>
            </a:r>
            <a:r>
              <a:rPr dirty="0" sz="1600" spc="-15">
                <a:latin typeface="Times New Roman"/>
                <a:cs typeface="Times New Roman"/>
              </a:rPr>
              <a:t>тупиковых </a:t>
            </a:r>
            <a:r>
              <a:rPr dirty="0" sz="1600" spc="-10">
                <a:latin typeface="Times New Roman"/>
                <a:cs typeface="Times New Roman"/>
              </a:rPr>
              <a:t>ситуаций </a:t>
            </a:r>
            <a:r>
              <a:rPr dirty="0" sz="1600">
                <a:latin typeface="Times New Roman"/>
                <a:cs typeface="Times New Roman"/>
              </a:rPr>
              <a:t>в процессе </a:t>
            </a:r>
            <a:r>
              <a:rPr dirty="0" sz="1600" spc="-10">
                <a:latin typeface="Times New Roman"/>
                <a:cs typeface="Times New Roman"/>
              </a:rPr>
              <a:t>совместного </a:t>
            </a:r>
            <a:r>
              <a:rPr dirty="0" sz="1600">
                <a:latin typeface="Times New Roman"/>
                <a:cs typeface="Times New Roman"/>
              </a:rPr>
              <a:t>доступа </a:t>
            </a:r>
            <a:r>
              <a:rPr dirty="0" sz="1600" spc="-20">
                <a:latin typeface="Times New Roman"/>
                <a:cs typeface="Times New Roman"/>
              </a:rPr>
              <a:t>задач </a:t>
            </a:r>
            <a:r>
              <a:rPr dirty="0" sz="1600">
                <a:latin typeface="Times New Roman"/>
                <a:cs typeface="Times New Roman"/>
              </a:rPr>
              <a:t>к ресурсам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ОС.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Times New Roman"/>
              <a:cs typeface="Times New Roman"/>
            </a:endParaRPr>
          </a:p>
          <a:p>
            <a:pPr algn="just" marL="3033395">
              <a:lnSpc>
                <a:spcPct val="100000"/>
              </a:lnSpc>
              <a:spcBef>
                <a:spcPts val="5"/>
              </a:spcBef>
            </a:pPr>
            <a:r>
              <a:rPr dirty="0" sz="1600" spc="-20" b="1">
                <a:latin typeface="Times New Roman"/>
                <a:cs typeface="Times New Roman"/>
              </a:rPr>
              <a:t>Управление </a:t>
            </a:r>
            <a:r>
              <a:rPr dirty="0" sz="1600" spc="-10" b="1">
                <a:latin typeface="Times New Roman"/>
                <a:cs typeface="Times New Roman"/>
              </a:rPr>
              <a:t>оперативной</a:t>
            </a:r>
            <a:r>
              <a:rPr dirty="0" sz="1600" spc="1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памятью</a:t>
            </a:r>
            <a:endParaRPr sz="1600">
              <a:latin typeface="Times New Roman"/>
              <a:cs typeface="Times New Roman"/>
            </a:endParaRPr>
          </a:p>
          <a:p>
            <a:pPr algn="just" marL="12700" marR="7620" indent="457200">
              <a:lnSpc>
                <a:spcPct val="124500"/>
              </a:lnSpc>
            </a:pPr>
            <a:r>
              <a:rPr dirty="0" sz="1600" spc="-5">
                <a:latin typeface="Times New Roman"/>
                <a:cs typeface="Times New Roman"/>
              </a:rPr>
              <a:t>Основная угроза, </a:t>
            </a:r>
            <a:r>
              <a:rPr dirty="0" sz="1600">
                <a:latin typeface="Times New Roman"/>
                <a:cs typeface="Times New Roman"/>
              </a:rPr>
              <a:t>защита </a:t>
            </a:r>
            <a:r>
              <a:rPr dirty="0" sz="1600" spc="-20">
                <a:latin typeface="Times New Roman"/>
                <a:cs typeface="Times New Roman"/>
              </a:rPr>
              <a:t>от которой </a:t>
            </a:r>
            <a:r>
              <a:rPr dirty="0" sz="1600" spc="-5">
                <a:latin typeface="Times New Roman"/>
                <a:cs typeface="Times New Roman"/>
              </a:rPr>
              <a:t>реализуется </a:t>
            </a:r>
            <a:r>
              <a:rPr dirty="0" sz="1600">
                <a:latin typeface="Times New Roman"/>
                <a:cs typeface="Times New Roman"/>
              </a:rPr>
              <a:t>с </a:t>
            </a:r>
            <a:r>
              <a:rPr dirty="0" sz="1600" spc="-10">
                <a:latin typeface="Times New Roman"/>
                <a:cs typeface="Times New Roman"/>
              </a:rPr>
              <a:t>помощью средств </a:t>
            </a:r>
            <a:r>
              <a:rPr dirty="0" sz="1600" spc="-5">
                <a:latin typeface="Times New Roman"/>
                <a:cs typeface="Times New Roman"/>
              </a:rPr>
              <a:t>управления </a:t>
            </a:r>
            <a:r>
              <a:rPr dirty="0" sz="1600" spc="-10">
                <a:latin typeface="Times New Roman"/>
                <a:cs typeface="Times New Roman"/>
              </a:rPr>
              <a:t>оперативной  </a:t>
            </a:r>
            <a:r>
              <a:rPr dirty="0" sz="1600" spc="-5">
                <a:latin typeface="Times New Roman"/>
                <a:cs typeface="Times New Roman"/>
              </a:rPr>
              <a:t>памятью, </a:t>
            </a:r>
            <a:r>
              <a:rPr dirty="0" sz="1600" spc="-10">
                <a:latin typeface="Times New Roman"/>
                <a:cs typeface="Times New Roman"/>
              </a:rPr>
              <a:t>заключается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получении </a:t>
            </a:r>
            <a:r>
              <a:rPr dirty="0" sz="1600" spc="-15">
                <a:latin typeface="Times New Roman"/>
                <a:cs typeface="Times New Roman"/>
              </a:rPr>
              <a:t>одним </a:t>
            </a:r>
            <a:r>
              <a:rPr dirty="0" sz="1600">
                <a:latin typeface="Times New Roman"/>
                <a:cs typeface="Times New Roman"/>
              </a:rPr>
              <a:t>из процессов </a:t>
            </a:r>
            <a:r>
              <a:rPr dirty="0" sz="1600" spc="-5">
                <a:latin typeface="Times New Roman"/>
                <a:cs typeface="Times New Roman"/>
              </a:rPr>
              <a:t>несанкционированного </a:t>
            </a:r>
            <a:r>
              <a:rPr dirty="0" sz="1600">
                <a:latin typeface="Times New Roman"/>
                <a:cs typeface="Times New Roman"/>
              </a:rPr>
              <a:t>доступа к </a:t>
            </a:r>
            <a:r>
              <a:rPr dirty="0" sz="1600" spc="-10">
                <a:latin typeface="Times New Roman"/>
                <a:cs typeface="Times New Roman"/>
              </a:rPr>
              <a:t>оперативной  </a:t>
            </a:r>
            <a:r>
              <a:rPr dirty="0" sz="1600" spc="-5">
                <a:latin typeface="Times New Roman"/>
                <a:cs typeface="Times New Roman"/>
              </a:rPr>
              <a:t>памяти </a:t>
            </a:r>
            <a:r>
              <a:rPr dirty="0" sz="1600" spc="-20">
                <a:latin typeface="Times New Roman"/>
                <a:cs typeface="Times New Roman"/>
              </a:rPr>
              <a:t>другого </a:t>
            </a:r>
            <a:r>
              <a:rPr dirty="0" sz="1600">
                <a:latin typeface="Times New Roman"/>
                <a:cs typeface="Times New Roman"/>
              </a:rPr>
              <a:t>процесса, </a:t>
            </a:r>
            <a:r>
              <a:rPr dirty="0" sz="1600" spc="-5">
                <a:latin typeface="Times New Roman"/>
                <a:cs typeface="Times New Roman"/>
              </a:rPr>
              <a:t>выполняющегося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параллельно.</a:t>
            </a:r>
            <a:endParaRPr sz="1600">
              <a:latin typeface="Times New Roman"/>
              <a:cs typeface="Times New Roman"/>
            </a:endParaRPr>
          </a:p>
          <a:p>
            <a:pPr algn="just" marL="12700" marR="5080" indent="457200">
              <a:lnSpc>
                <a:spcPct val="124500"/>
              </a:lnSpc>
            </a:pPr>
            <a:r>
              <a:rPr dirty="0" sz="1600" spc="-15">
                <a:latin typeface="Times New Roman"/>
                <a:cs typeface="Times New Roman"/>
              </a:rPr>
              <a:t>Существуют два </a:t>
            </a:r>
            <a:r>
              <a:rPr dirty="0" sz="1600">
                <a:latin typeface="Times New Roman"/>
                <a:cs typeface="Times New Roman"/>
              </a:rPr>
              <a:t>основных </a:t>
            </a:r>
            <a:r>
              <a:rPr dirty="0" sz="1600" spc="-25">
                <a:latin typeface="Times New Roman"/>
                <a:cs typeface="Times New Roman"/>
              </a:rPr>
              <a:t>подхода </a:t>
            </a:r>
            <a:r>
              <a:rPr dirty="0" sz="1600">
                <a:latin typeface="Times New Roman"/>
                <a:cs typeface="Times New Roman"/>
              </a:rPr>
              <a:t>к </a:t>
            </a:r>
            <a:r>
              <a:rPr dirty="0" sz="1600" spc="-5">
                <a:latin typeface="Times New Roman"/>
                <a:cs typeface="Times New Roman"/>
              </a:rPr>
              <a:t>обеспечению защиты </a:t>
            </a:r>
            <a:r>
              <a:rPr dirty="0" sz="1600" spc="-10">
                <a:latin typeface="Times New Roman"/>
                <a:cs typeface="Times New Roman"/>
              </a:rPr>
              <a:t>оперативной </a:t>
            </a:r>
            <a:r>
              <a:rPr dirty="0" sz="1600" spc="-5">
                <a:latin typeface="Times New Roman"/>
                <a:cs typeface="Times New Roman"/>
              </a:rPr>
              <a:t>памяти </a:t>
            </a:r>
            <a:r>
              <a:rPr dirty="0" sz="1600" spc="5">
                <a:latin typeface="Times New Roman"/>
                <a:cs typeface="Times New Roman"/>
              </a:rPr>
              <a:t>процесса </a:t>
            </a:r>
            <a:r>
              <a:rPr dirty="0" sz="1600" spc="-15">
                <a:latin typeface="Times New Roman"/>
                <a:cs typeface="Times New Roman"/>
              </a:rPr>
              <a:t>от  </a:t>
            </a:r>
            <a:r>
              <a:rPr dirty="0" sz="1600" spc="-5">
                <a:latin typeface="Times New Roman"/>
                <a:cs typeface="Times New Roman"/>
              </a:rPr>
              <a:t>несанкционированного </a:t>
            </a:r>
            <a:r>
              <a:rPr dirty="0" sz="1600">
                <a:latin typeface="Times New Roman"/>
                <a:cs typeface="Times New Roman"/>
              </a:rPr>
              <a:t>доступа </a:t>
            </a:r>
            <a:r>
              <a:rPr dirty="0" sz="1600" spc="-5">
                <a:latin typeface="Times New Roman"/>
                <a:cs typeface="Times New Roman"/>
              </a:rPr>
              <a:t>со </a:t>
            </a:r>
            <a:r>
              <a:rPr dirty="0" sz="1600" spc="-10">
                <a:latin typeface="Times New Roman"/>
                <a:cs typeface="Times New Roman"/>
              </a:rPr>
              <a:t>стороны </a:t>
            </a:r>
            <a:r>
              <a:rPr dirty="0" sz="1600" spc="-5">
                <a:latin typeface="Times New Roman"/>
                <a:cs typeface="Times New Roman"/>
              </a:rPr>
              <a:t>других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процессов:</a:t>
            </a:r>
            <a:endParaRPr sz="1600">
              <a:latin typeface="Times New Roman"/>
              <a:cs typeface="Times New Roman"/>
            </a:endParaRPr>
          </a:p>
          <a:p>
            <a:pPr algn="just" marL="469900">
              <a:lnSpc>
                <a:spcPct val="100000"/>
              </a:lnSpc>
              <a:spcBef>
                <a:spcPts val="465"/>
              </a:spcBef>
            </a:pPr>
            <a:r>
              <a:rPr dirty="0" sz="1600" spc="-5">
                <a:latin typeface="Times New Roman"/>
                <a:cs typeface="Times New Roman"/>
              </a:rPr>
              <a:t>Первый </a:t>
            </a:r>
            <a:r>
              <a:rPr dirty="0" sz="1600" spc="-30">
                <a:latin typeface="Times New Roman"/>
                <a:cs typeface="Times New Roman"/>
              </a:rPr>
              <a:t>подход </a:t>
            </a:r>
            <a:r>
              <a:rPr dirty="0" sz="1600" spc="-10">
                <a:latin typeface="Times New Roman"/>
                <a:cs typeface="Times New Roman"/>
              </a:rPr>
              <a:t>заключается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20">
                <a:latin typeface="Times New Roman"/>
                <a:cs typeface="Times New Roman"/>
              </a:rPr>
              <a:t>том, </a:t>
            </a:r>
            <a:r>
              <a:rPr dirty="0" sz="1600" spc="-10">
                <a:latin typeface="Times New Roman"/>
                <a:cs typeface="Times New Roman"/>
              </a:rPr>
              <a:t>что </a:t>
            </a:r>
            <a:r>
              <a:rPr dirty="0" sz="1600" spc="-5">
                <a:latin typeface="Times New Roman"/>
                <a:cs typeface="Times New Roman"/>
              </a:rPr>
              <a:t>при </a:t>
            </a:r>
            <a:r>
              <a:rPr dirty="0" sz="1600" spc="-15">
                <a:latin typeface="Times New Roman"/>
                <a:cs typeface="Times New Roman"/>
              </a:rPr>
              <a:t>каждом </a:t>
            </a:r>
            <a:r>
              <a:rPr dirty="0" sz="1600" spc="-5">
                <a:latin typeface="Times New Roman"/>
                <a:cs typeface="Times New Roman"/>
              </a:rPr>
              <a:t>обращении </a:t>
            </a:r>
            <a:r>
              <a:rPr dirty="0" sz="1600">
                <a:latin typeface="Times New Roman"/>
                <a:cs typeface="Times New Roman"/>
              </a:rPr>
              <a:t>процесса к </a:t>
            </a:r>
            <a:r>
              <a:rPr dirty="0" sz="1600" spc="-10">
                <a:latin typeface="Times New Roman"/>
                <a:cs typeface="Times New Roman"/>
              </a:rPr>
              <a:t>оперативной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памяти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713751"/>
            <a:ext cx="9270365" cy="5843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0480">
              <a:lnSpc>
                <a:spcPct val="100000"/>
              </a:lnSpc>
              <a:spcBef>
                <a:spcPts val="100"/>
              </a:spcBef>
              <a:tabLst>
                <a:tab pos="8627745" algn="l"/>
              </a:tabLst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Безопасность</a:t>
            </a:r>
            <a:r>
              <a:rPr dirty="0" sz="1400" spc="5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операционных</a:t>
            </a:r>
            <a:r>
              <a:rPr dirty="0" sz="1400" spc="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систем	</a:t>
            </a:r>
            <a:r>
              <a:rPr dirty="0" sz="1400" b="1">
                <a:latin typeface="Times New Roman"/>
                <a:cs typeface="Times New Roman"/>
              </a:rPr>
              <a:t>39 из</a:t>
            </a:r>
            <a:r>
              <a:rPr dirty="0" sz="1400" spc="-8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50</a:t>
            </a:r>
            <a:endParaRPr sz="1400">
              <a:latin typeface="Times New Roman"/>
              <a:cs typeface="Times New Roman"/>
            </a:endParaRPr>
          </a:p>
          <a:p>
            <a:pPr algn="just" marL="12700" marR="7620">
              <a:lnSpc>
                <a:spcPct val="124500"/>
              </a:lnSpc>
              <a:spcBef>
                <a:spcPts val="1110"/>
              </a:spcBef>
            </a:pPr>
            <a:r>
              <a:rPr dirty="0" sz="1600">
                <a:latin typeface="Times New Roman"/>
                <a:cs typeface="Times New Roman"/>
              </a:rPr>
              <a:t>осуществляется </a:t>
            </a:r>
            <a:r>
              <a:rPr dirty="0" sz="1600" spc="-10">
                <a:latin typeface="Times New Roman"/>
                <a:cs typeface="Times New Roman"/>
              </a:rPr>
              <a:t>проверка корректности </a:t>
            </a:r>
            <a:r>
              <a:rPr dirty="0" sz="1600" spc="-5">
                <a:latin typeface="Times New Roman"/>
                <a:cs typeface="Times New Roman"/>
              </a:rPr>
              <a:t>доступа. </a:t>
            </a:r>
            <a:r>
              <a:rPr dirty="0" sz="1600" spc="-65">
                <a:latin typeface="Times New Roman"/>
                <a:cs typeface="Times New Roman"/>
              </a:rPr>
              <a:t>То </a:t>
            </a:r>
            <a:r>
              <a:rPr dirty="0" sz="1600">
                <a:latin typeface="Times New Roman"/>
                <a:cs typeface="Times New Roman"/>
              </a:rPr>
              <a:t>есть, </a:t>
            </a:r>
            <a:r>
              <a:rPr dirty="0" sz="1600" spc="-15">
                <a:latin typeface="Times New Roman"/>
                <a:cs typeface="Times New Roman"/>
              </a:rPr>
              <a:t>каждому </a:t>
            </a:r>
            <a:r>
              <a:rPr dirty="0" sz="1600" spc="-5">
                <a:latin typeface="Times New Roman"/>
                <a:cs typeface="Times New Roman"/>
              </a:rPr>
              <a:t>процессу выделяется </a:t>
            </a:r>
            <a:r>
              <a:rPr dirty="0" sz="1600" spc="-10">
                <a:latin typeface="Times New Roman"/>
                <a:cs typeface="Times New Roman"/>
              </a:rPr>
              <a:t>отдельная  область </a:t>
            </a:r>
            <a:r>
              <a:rPr dirty="0" sz="1600" spc="-5">
                <a:latin typeface="Times New Roman"/>
                <a:cs typeface="Times New Roman"/>
              </a:rPr>
              <a:t>памяти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10">
                <a:latin typeface="Times New Roman"/>
                <a:cs typeface="Times New Roman"/>
              </a:rPr>
              <a:t>блокируются </a:t>
            </a:r>
            <a:r>
              <a:rPr dirty="0" sz="1600" spc="-5">
                <a:latin typeface="Times New Roman"/>
                <a:cs typeface="Times New Roman"/>
              </a:rPr>
              <a:t>все обращения за ее пределы. </a:t>
            </a:r>
            <a:r>
              <a:rPr dirty="0" sz="1600" spc="-10">
                <a:latin typeface="Times New Roman"/>
                <a:cs typeface="Times New Roman"/>
              </a:rPr>
              <a:t>Теоретически это </a:t>
            </a:r>
            <a:r>
              <a:rPr dirty="0" sz="1600" spc="-30">
                <a:latin typeface="Times New Roman"/>
                <a:cs typeface="Times New Roman"/>
              </a:rPr>
              <a:t>подход </a:t>
            </a:r>
            <a:r>
              <a:rPr dirty="0" sz="1600" spc="-10">
                <a:latin typeface="Times New Roman"/>
                <a:cs typeface="Times New Roman"/>
              </a:rPr>
              <a:t>позволяет </a:t>
            </a:r>
            <a:r>
              <a:rPr dirty="0" sz="1600" spc="-15">
                <a:latin typeface="Times New Roman"/>
                <a:cs typeface="Times New Roman"/>
              </a:rPr>
              <a:t>создать  </a:t>
            </a:r>
            <a:r>
              <a:rPr dirty="0" sz="1600" spc="-10">
                <a:latin typeface="Times New Roman"/>
                <a:cs typeface="Times New Roman"/>
              </a:rPr>
              <a:t>абсолютно </a:t>
            </a:r>
            <a:r>
              <a:rPr dirty="0" sz="1600" spc="-5">
                <a:latin typeface="Times New Roman"/>
                <a:cs typeface="Times New Roman"/>
              </a:rPr>
              <a:t>надёжную </a:t>
            </a:r>
            <a:r>
              <a:rPr dirty="0" sz="1600" spc="-10">
                <a:latin typeface="Times New Roman"/>
                <a:cs typeface="Times New Roman"/>
              </a:rPr>
              <a:t>защиту </a:t>
            </a:r>
            <a:r>
              <a:rPr dirty="0" sz="1600" spc="-15">
                <a:latin typeface="Times New Roman"/>
                <a:cs typeface="Times New Roman"/>
              </a:rPr>
              <a:t>от </a:t>
            </a:r>
            <a:r>
              <a:rPr dirty="0" sz="1600" spc="-5">
                <a:latin typeface="Times New Roman"/>
                <a:cs typeface="Times New Roman"/>
              </a:rPr>
              <a:t>несанкционированного </a:t>
            </a:r>
            <a:r>
              <a:rPr dirty="0" sz="1600">
                <a:latin typeface="Times New Roman"/>
                <a:cs typeface="Times New Roman"/>
              </a:rPr>
              <a:t>доступа к </a:t>
            </a:r>
            <a:r>
              <a:rPr dirty="0" sz="1600" spc="-15">
                <a:latin typeface="Times New Roman"/>
                <a:cs typeface="Times New Roman"/>
              </a:rPr>
              <a:t>«чужой» </a:t>
            </a:r>
            <a:r>
              <a:rPr dirty="0" sz="1600" spc="-5">
                <a:latin typeface="Times New Roman"/>
                <a:cs typeface="Times New Roman"/>
              </a:rPr>
              <a:t>памяти. </a:t>
            </a:r>
            <a:r>
              <a:rPr dirty="0" sz="1600" spc="-20">
                <a:latin typeface="Times New Roman"/>
                <a:cs typeface="Times New Roman"/>
              </a:rPr>
              <a:t>Однако </a:t>
            </a:r>
            <a:r>
              <a:rPr dirty="0" sz="1600" spc="-5">
                <a:latin typeface="Times New Roman"/>
                <a:cs typeface="Times New Roman"/>
              </a:rPr>
              <a:t>при </a:t>
            </a:r>
            <a:r>
              <a:rPr dirty="0" sz="1600" spc="-10">
                <a:latin typeface="Times New Roman"/>
                <a:cs typeface="Times New Roman"/>
              </a:rPr>
              <a:t>это  </a:t>
            </a:r>
            <a:r>
              <a:rPr dirty="0" sz="1600">
                <a:latin typeface="Times New Roman"/>
                <a:cs typeface="Times New Roman"/>
              </a:rPr>
              <a:t>становится </a:t>
            </a:r>
            <a:r>
              <a:rPr dirty="0" sz="1600" spc="-10">
                <a:latin typeface="Times New Roman"/>
                <a:cs typeface="Times New Roman"/>
              </a:rPr>
              <a:t>невозможным взаимодействие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процессов.</a:t>
            </a:r>
            <a:endParaRPr sz="1600">
              <a:latin typeface="Times New Roman"/>
              <a:cs typeface="Times New Roman"/>
            </a:endParaRPr>
          </a:p>
          <a:p>
            <a:pPr algn="just" marL="12700" marR="5080" indent="457200">
              <a:lnSpc>
                <a:spcPct val="124500"/>
              </a:lnSpc>
            </a:pPr>
            <a:r>
              <a:rPr dirty="0" sz="1600" spc="-5">
                <a:latin typeface="Times New Roman"/>
                <a:cs typeface="Times New Roman"/>
              </a:rPr>
              <a:t>Второй </a:t>
            </a:r>
            <a:r>
              <a:rPr dirty="0" sz="1600" spc="-30">
                <a:latin typeface="Times New Roman"/>
                <a:cs typeface="Times New Roman"/>
              </a:rPr>
              <a:t>подход </a:t>
            </a:r>
            <a:r>
              <a:rPr dirty="0" sz="1600" spc="-10">
                <a:latin typeface="Times New Roman"/>
                <a:cs typeface="Times New Roman"/>
              </a:rPr>
              <a:t>заключается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выделении </a:t>
            </a:r>
            <a:r>
              <a:rPr dirty="0" sz="1600" spc="-15">
                <a:latin typeface="Times New Roman"/>
                <a:cs typeface="Times New Roman"/>
              </a:rPr>
              <a:t>каждому </a:t>
            </a:r>
            <a:r>
              <a:rPr dirty="0" sz="1600">
                <a:latin typeface="Times New Roman"/>
                <a:cs typeface="Times New Roman"/>
              </a:rPr>
              <a:t>процессу </a:t>
            </a:r>
            <a:r>
              <a:rPr dirty="0" sz="1600" spc="-10">
                <a:latin typeface="Times New Roman"/>
                <a:cs typeface="Times New Roman"/>
              </a:rPr>
              <a:t>индивидуального </a:t>
            </a:r>
            <a:r>
              <a:rPr dirty="0" sz="1600" spc="-5">
                <a:latin typeface="Times New Roman"/>
                <a:cs typeface="Times New Roman"/>
              </a:rPr>
              <a:t>адресного  пространства, </a:t>
            </a:r>
            <a:r>
              <a:rPr dirty="0" sz="1600" spc="-10">
                <a:latin typeface="Times New Roman"/>
                <a:cs typeface="Times New Roman"/>
              </a:rPr>
              <a:t>аппаратно изолированного </a:t>
            </a:r>
            <a:r>
              <a:rPr dirty="0" sz="1600" spc="-15">
                <a:latin typeface="Times New Roman"/>
                <a:cs typeface="Times New Roman"/>
              </a:rPr>
              <a:t>от </a:t>
            </a:r>
            <a:r>
              <a:rPr dirty="0" sz="1600" spc="-5">
                <a:latin typeface="Times New Roman"/>
                <a:cs typeface="Times New Roman"/>
              </a:rPr>
              <a:t>других </a:t>
            </a:r>
            <a:r>
              <a:rPr dirty="0" sz="1600">
                <a:latin typeface="Times New Roman"/>
                <a:cs typeface="Times New Roman"/>
              </a:rPr>
              <a:t>процессов. </a:t>
            </a:r>
            <a:r>
              <a:rPr dirty="0" sz="1600" spc="-5">
                <a:latin typeface="Times New Roman"/>
                <a:cs typeface="Times New Roman"/>
              </a:rPr>
              <a:t>Для </a:t>
            </a:r>
            <a:r>
              <a:rPr dirty="0" sz="1600" spc="-10">
                <a:latin typeface="Times New Roman"/>
                <a:cs typeface="Times New Roman"/>
              </a:rPr>
              <a:t>практической </a:t>
            </a:r>
            <a:r>
              <a:rPr dirty="0" sz="1600">
                <a:latin typeface="Times New Roman"/>
                <a:cs typeface="Times New Roman"/>
              </a:rPr>
              <a:t>реализации </a:t>
            </a:r>
            <a:r>
              <a:rPr dirty="0" sz="1600" spc="-15">
                <a:latin typeface="Times New Roman"/>
                <a:cs typeface="Times New Roman"/>
              </a:rPr>
              <a:t>этого  </a:t>
            </a:r>
            <a:r>
              <a:rPr dirty="0" sz="1600" spc="-25">
                <a:latin typeface="Times New Roman"/>
                <a:cs typeface="Times New Roman"/>
              </a:rPr>
              <a:t>подхода </a:t>
            </a:r>
            <a:r>
              <a:rPr dirty="0" sz="1600" spc="-20">
                <a:latin typeface="Times New Roman"/>
                <a:cs typeface="Times New Roman"/>
              </a:rPr>
              <a:t>необходимо, </a:t>
            </a:r>
            <a:r>
              <a:rPr dirty="0" sz="1600" spc="-10">
                <a:latin typeface="Times New Roman"/>
                <a:cs typeface="Times New Roman"/>
              </a:rPr>
              <a:t>чтобы </a:t>
            </a:r>
            <a:r>
              <a:rPr dirty="0" sz="1600">
                <a:latin typeface="Times New Roman"/>
                <a:cs typeface="Times New Roman"/>
              </a:rPr>
              <a:t>центральный процессор </a:t>
            </a:r>
            <a:r>
              <a:rPr dirty="0" sz="1600" spc="-20">
                <a:latin typeface="Times New Roman"/>
                <a:cs typeface="Times New Roman"/>
              </a:rPr>
              <a:t>компьютера </a:t>
            </a:r>
            <a:r>
              <a:rPr dirty="0" sz="1600" spc="-10">
                <a:latin typeface="Times New Roman"/>
                <a:cs typeface="Times New Roman"/>
              </a:rPr>
              <a:t>поддерживал </a:t>
            </a:r>
            <a:r>
              <a:rPr dirty="0" sz="1600" spc="-5">
                <a:latin typeface="Times New Roman"/>
                <a:cs typeface="Times New Roman"/>
              </a:rPr>
              <a:t>логическую </a:t>
            </a:r>
            <a:r>
              <a:rPr dirty="0" sz="1600">
                <a:latin typeface="Times New Roman"/>
                <a:cs typeface="Times New Roman"/>
              </a:rPr>
              <a:t>адресацию  </a:t>
            </a:r>
            <a:r>
              <a:rPr dirty="0" sz="1600" spc="-10">
                <a:latin typeface="Times New Roman"/>
                <a:cs typeface="Times New Roman"/>
              </a:rPr>
              <a:t>оперативной </a:t>
            </a:r>
            <a:r>
              <a:rPr dirty="0" sz="1600" spc="-5">
                <a:latin typeface="Times New Roman"/>
                <a:cs typeface="Times New Roman"/>
              </a:rPr>
              <a:t>памяти </a:t>
            </a:r>
            <a:r>
              <a:rPr dirty="0" sz="1600" spc="-10">
                <a:latin typeface="Times New Roman"/>
                <a:cs typeface="Times New Roman"/>
              </a:rPr>
              <a:t>(то </a:t>
            </a:r>
            <a:r>
              <a:rPr dirty="0" sz="1600">
                <a:latin typeface="Times New Roman"/>
                <a:cs typeface="Times New Roman"/>
              </a:rPr>
              <a:t>есть, </a:t>
            </a:r>
            <a:r>
              <a:rPr dirty="0" sz="1600" spc="-15">
                <a:latin typeface="Times New Roman"/>
                <a:cs typeface="Times New Roman"/>
              </a:rPr>
              <a:t>автоматически </a:t>
            </a:r>
            <a:r>
              <a:rPr dirty="0" sz="1600" spc="-5">
                <a:latin typeface="Times New Roman"/>
                <a:cs typeface="Times New Roman"/>
              </a:rPr>
              <a:t>преобразовывал </a:t>
            </a:r>
            <a:r>
              <a:rPr dirty="0" sz="1600" spc="-10">
                <a:latin typeface="Times New Roman"/>
                <a:cs typeface="Times New Roman"/>
              </a:rPr>
              <a:t>виртуальные </a:t>
            </a:r>
            <a:r>
              <a:rPr dirty="0" sz="1600" spc="5">
                <a:latin typeface="Times New Roman"/>
                <a:cs typeface="Times New Roman"/>
              </a:rPr>
              <a:t>адреса </a:t>
            </a:r>
            <a:r>
              <a:rPr dirty="0" sz="1600">
                <a:latin typeface="Times New Roman"/>
                <a:cs typeface="Times New Roman"/>
              </a:rPr>
              <a:t>в физические </a:t>
            </a:r>
            <a:r>
              <a:rPr dirty="0" sz="1600" spc="-5">
                <a:latin typeface="Times New Roman"/>
                <a:cs typeface="Times New Roman"/>
              </a:rPr>
              <a:t>незаметно  для выполняющегося</a:t>
            </a:r>
            <a:r>
              <a:rPr dirty="0" sz="1600">
                <a:latin typeface="Times New Roman"/>
                <a:cs typeface="Times New Roman"/>
              </a:rPr>
              <a:t> процесса).</a:t>
            </a:r>
            <a:endParaRPr sz="1600">
              <a:latin typeface="Times New Roman"/>
              <a:cs typeface="Times New Roman"/>
            </a:endParaRPr>
          </a:p>
          <a:p>
            <a:pPr algn="just" marL="469900">
              <a:lnSpc>
                <a:spcPct val="100000"/>
              </a:lnSpc>
              <a:spcBef>
                <a:spcPts val="470"/>
              </a:spcBef>
            </a:pPr>
            <a:r>
              <a:rPr dirty="0" sz="1600" spc="-5">
                <a:latin typeface="Times New Roman"/>
                <a:cs typeface="Times New Roman"/>
              </a:rPr>
              <a:t>Описанные </a:t>
            </a:r>
            <a:r>
              <a:rPr dirty="0" sz="1600" spc="-25">
                <a:latin typeface="Times New Roman"/>
                <a:cs typeface="Times New Roman"/>
              </a:rPr>
              <a:t>подходы </a:t>
            </a:r>
            <a:r>
              <a:rPr dirty="0" sz="1600" spc="-5">
                <a:latin typeface="Times New Roman"/>
                <a:cs typeface="Times New Roman"/>
              </a:rPr>
              <a:t>не </a:t>
            </a:r>
            <a:r>
              <a:rPr dirty="0" sz="1600" spc="-10">
                <a:latin typeface="Times New Roman"/>
                <a:cs typeface="Times New Roman"/>
              </a:rPr>
              <a:t>являются взаимоисключающими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могут применяться </a:t>
            </a:r>
            <a:r>
              <a:rPr dirty="0" sz="1600">
                <a:latin typeface="Times New Roman"/>
                <a:cs typeface="Times New Roman"/>
              </a:rPr>
              <a:t>в</a:t>
            </a:r>
            <a:r>
              <a:rPr dirty="0" sz="1600" spc="9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совокупности.</a:t>
            </a:r>
            <a:endParaRPr sz="1600">
              <a:latin typeface="Times New Roman"/>
              <a:cs typeface="Times New Roman"/>
            </a:endParaRPr>
          </a:p>
          <a:p>
            <a:pPr algn="just" marL="12700" marR="5715" indent="457200">
              <a:lnSpc>
                <a:spcPct val="124500"/>
              </a:lnSpc>
            </a:pPr>
            <a:r>
              <a:rPr dirty="0" sz="1600">
                <a:latin typeface="Times New Roman"/>
                <a:cs typeface="Times New Roman"/>
              </a:rPr>
              <a:t>При </a:t>
            </a:r>
            <a:r>
              <a:rPr dirty="0" sz="1600" spc="-10">
                <a:latin typeface="Times New Roman"/>
                <a:cs typeface="Times New Roman"/>
              </a:rPr>
              <a:t>любом </a:t>
            </a:r>
            <a:r>
              <a:rPr dirty="0" sz="1600" spc="-25">
                <a:latin typeface="Times New Roman"/>
                <a:cs typeface="Times New Roman"/>
              </a:rPr>
              <a:t>подходе </a:t>
            </a:r>
            <a:r>
              <a:rPr dirty="0" sz="1600">
                <a:latin typeface="Times New Roman"/>
                <a:cs typeface="Times New Roman"/>
              </a:rPr>
              <a:t>к </a:t>
            </a:r>
            <a:r>
              <a:rPr dirty="0" sz="1600" spc="-5">
                <a:latin typeface="Times New Roman"/>
                <a:cs typeface="Times New Roman"/>
              </a:rPr>
              <a:t>защите </a:t>
            </a:r>
            <a:r>
              <a:rPr dirty="0" sz="1600" spc="-10">
                <a:latin typeface="Times New Roman"/>
                <a:cs typeface="Times New Roman"/>
              </a:rPr>
              <a:t>оперативной </a:t>
            </a:r>
            <a:r>
              <a:rPr dirty="0" sz="1600" spc="-5">
                <a:latin typeface="Times New Roman"/>
                <a:cs typeface="Times New Roman"/>
              </a:rPr>
              <a:t>памяти </a:t>
            </a:r>
            <a:r>
              <a:rPr dirty="0" sz="1600" spc="10">
                <a:latin typeface="Times New Roman"/>
                <a:cs typeface="Times New Roman"/>
              </a:rPr>
              <a:t>ОС </a:t>
            </a:r>
            <a:r>
              <a:rPr dirty="0" sz="1600" spc="-10">
                <a:latin typeface="Times New Roman"/>
                <a:cs typeface="Times New Roman"/>
              </a:rPr>
              <a:t>должна предусматривать средства отладки  </a:t>
            </a:r>
            <a:r>
              <a:rPr dirty="0" sz="1600" spc="-5">
                <a:latin typeface="Times New Roman"/>
                <a:cs typeface="Times New Roman"/>
              </a:rPr>
              <a:t>программ. </a:t>
            </a:r>
            <a:r>
              <a:rPr dirty="0" sz="1600">
                <a:latin typeface="Times New Roman"/>
                <a:cs typeface="Times New Roman"/>
              </a:rPr>
              <a:t>А </a:t>
            </a:r>
            <a:r>
              <a:rPr dirty="0" sz="1600" spc="-15">
                <a:latin typeface="Times New Roman"/>
                <a:cs typeface="Times New Roman"/>
              </a:rPr>
              <a:t>отладка </a:t>
            </a:r>
            <a:r>
              <a:rPr dirty="0" sz="1600" spc="-5">
                <a:latin typeface="Times New Roman"/>
                <a:cs typeface="Times New Roman"/>
              </a:rPr>
              <a:t>программ </a:t>
            </a:r>
            <a:r>
              <a:rPr dirty="0" sz="1600" spc="-15">
                <a:latin typeface="Times New Roman"/>
                <a:cs typeface="Times New Roman"/>
              </a:rPr>
              <a:t>невозможна </a:t>
            </a:r>
            <a:r>
              <a:rPr dirty="0" sz="1600" spc="-5">
                <a:latin typeface="Times New Roman"/>
                <a:cs typeface="Times New Roman"/>
              </a:rPr>
              <a:t>без </a:t>
            </a:r>
            <a:r>
              <a:rPr dirty="0" sz="1600">
                <a:latin typeface="Times New Roman"/>
                <a:cs typeface="Times New Roman"/>
              </a:rPr>
              <a:t>доступа </a:t>
            </a:r>
            <a:r>
              <a:rPr dirty="0" sz="1600" spc="-5">
                <a:latin typeface="Times New Roman"/>
                <a:cs typeface="Times New Roman"/>
              </a:rPr>
              <a:t>процесса-отладчика </a:t>
            </a:r>
            <a:r>
              <a:rPr dirty="0" sz="1600">
                <a:latin typeface="Times New Roman"/>
                <a:cs typeface="Times New Roman"/>
              </a:rPr>
              <a:t>к </a:t>
            </a:r>
            <a:r>
              <a:rPr dirty="0" sz="1600" spc="-10">
                <a:latin typeface="Times New Roman"/>
                <a:cs typeface="Times New Roman"/>
              </a:rPr>
              <a:t>оперативной </a:t>
            </a:r>
            <a:r>
              <a:rPr dirty="0" sz="1600" spc="-5">
                <a:latin typeface="Times New Roman"/>
                <a:cs typeface="Times New Roman"/>
              </a:rPr>
              <a:t>памяти  </a:t>
            </a:r>
            <a:r>
              <a:rPr dirty="0" sz="1600" spc="-15">
                <a:latin typeface="Times New Roman"/>
                <a:cs typeface="Times New Roman"/>
              </a:rPr>
              <a:t>отлаживаемого </a:t>
            </a:r>
            <a:r>
              <a:rPr dirty="0" sz="1600">
                <a:latin typeface="Times New Roman"/>
                <a:cs typeface="Times New Roman"/>
              </a:rPr>
              <a:t>процесса. </a:t>
            </a:r>
            <a:r>
              <a:rPr dirty="0" sz="1600" spc="-10">
                <a:latin typeface="Times New Roman"/>
                <a:cs typeface="Times New Roman"/>
              </a:rPr>
              <a:t>Использование </a:t>
            </a:r>
            <a:r>
              <a:rPr dirty="0" sz="1600" spc="-20">
                <a:latin typeface="Times New Roman"/>
                <a:cs typeface="Times New Roman"/>
              </a:rPr>
              <a:t>отладчиков </a:t>
            </a:r>
            <a:r>
              <a:rPr dirty="0" sz="1600" spc="-5">
                <a:latin typeface="Times New Roman"/>
                <a:cs typeface="Times New Roman"/>
              </a:rPr>
              <a:t>для несанкционированного </a:t>
            </a:r>
            <a:r>
              <a:rPr dirty="0" sz="1600">
                <a:latin typeface="Times New Roman"/>
                <a:cs typeface="Times New Roman"/>
              </a:rPr>
              <a:t>доступа </a:t>
            </a:r>
            <a:r>
              <a:rPr dirty="0" sz="1600" spc="-5">
                <a:latin typeface="Times New Roman"/>
                <a:cs typeface="Times New Roman"/>
              </a:rPr>
              <a:t>представляет  собой </a:t>
            </a:r>
            <a:r>
              <a:rPr dirty="0" sz="1600">
                <a:latin typeface="Times New Roman"/>
                <a:cs typeface="Times New Roman"/>
              </a:rPr>
              <a:t>серьезную </a:t>
            </a:r>
            <a:r>
              <a:rPr dirty="0" sz="1600" spc="-10">
                <a:latin typeface="Times New Roman"/>
                <a:cs typeface="Times New Roman"/>
              </a:rPr>
              <a:t>угрозу </a:t>
            </a:r>
            <a:r>
              <a:rPr dirty="0" sz="1600" spc="-5">
                <a:latin typeface="Times New Roman"/>
                <a:cs typeface="Times New Roman"/>
              </a:rPr>
              <a:t>безопасности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ОС.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Times New Roman"/>
              <a:cs typeface="Times New Roman"/>
            </a:endParaRPr>
          </a:p>
          <a:p>
            <a:pPr marL="3689985">
              <a:lnSpc>
                <a:spcPct val="100000"/>
              </a:lnSpc>
            </a:pPr>
            <a:r>
              <a:rPr dirty="0" sz="1600" spc="-10" b="1">
                <a:latin typeface="Times New Roman"/>
                <a:cs typeface="Times New Roman"/>
              </a:rPr>
              <a:t>Планирование </a:t>
            </a:r>
            <a:r>
              <a:rPr dirty="0" sz="1600" spc="-15" b="1">
                <a:latin typeface="Times New Roman"/>
                <a:cs typeface="Times New Roman"/>
              </a:rPr>
              <a:t>задач</a:t>
            </a:r>
            <a:endParaRPr sz="1600">
              <a:latin typeface="Times New Roman"/>
              <a:cs typeface="Times New Roman"/>
            </a:endParaRPr>
          </a:p>
          <a:p>
            <a:pPr algn="just" marL="12700" marR="12065" indent="457200">
              <a:lnSpc>
                <a:spcPct val="124500"/>
              </a:lnSpc>
            </a:pPr>
            <a:r>
              <a:rPr dirty="0" sz="1600" spc="-5">
                <a:latin typeface="Times New Roman"/>
                <a:cs typeface="Times New Roman"/>
              </a:rPr>
              <a:t>Планирование </a:t>
            </a:r>
            <a:r>
              <a:rPr dirty="0" sz="1600" spc="-20">
                <a:latin typeface="Times New Roman"/>
                <a:cs typeface="Times New Roman"/>
              </a:rPr>
              <a:t>задач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5">
                <a:latin typeface="Times New Roman"/>
                <a:cs typeface="Times New Roman"/>
              </a:rPr>
              <a:t>многозадачной </a:t>
            </a:r>
            <a:r>
              <a:rPr dirty="0" sz="1600" spc="5">
                <a:latin typeface="Times New Roman"/>
                <a:cs typeface="Times New Roman"/>
              </a:rPr>
              <a:t>ОС </a:t>
            </a:r>
            <a:r>
              <a:rPr dirty="0" sz="1600" spc="-10">
                <a:latin typeface="Times New Roman"/>
                <a:cs typeface="Times New Roman"/>
              </a:rPr>
              <a:t>заключается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распределении </a:t>
            </a:r>
            <a:r>
              <a:rPr dirty="0" sz="1600" spc="10">
                <a:latin typeface="Times New Roman"/>
                <a:cs typeface="Times New Roman"/>
              </a:rPr>
              <a:t>ОС </a:t>
            </a:r>
            <a:r>
              <a:rPr dirty="0" sz="1600" spc="-5">
                <a:latin typeface="Times New Roman"/>
                <a:cs typeface="Times New Roman"/>
              </a:rPr>
              <a:t>времени </a:t>
            </a:r>
            <a:r>
              <a:rPr dirty="0" sz="1600">
                <a:latin typeface="Times New Roman"/>
                <a:cs typeface="Times New Roman"/>
              </a:rPr>
              <a:t>процессора  </a:t>
            </a:r>
            <a:r>
              <a:rPr dirty="0" sz="1600" spc="-5">
                <a:latin typeface="Times New Roman"/>
                <a:cs typeface="Times New Roman"/>
              </a:rPr>
              <a:t>между параллельно </a:t>
            </a:r>
            <a:r>
              <a:rPr dirty="0" sz="1600" spc="-10">
                <a:latin typeface="Times New Roman"/>
                <a:cs typeface="Times New Roman"/>
              </a:rPr>
              <a:t>выполняющимися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задачами.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713751"/>
            <a:ext cx="9267825" cy="5590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0480">
              <a:lnSpc>
                <a:spcPct val="100000"/>
              </a:lnSpc>
              <a:spcBef>
                <a:spcPts val="100"/>
              </a:spcBef>
              <a:tabLst>
                <a:tab pos="8716645" algn="l"/>
              </a:tabLst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Безопасность</a:t>
            </a:r>
            <a:r>
              <a:rPr dirty="0" sz="1400" spc="5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операционных</a:t>
            </a:r>
            <a:r>
              <a:rPr dirty="0" sz="1400" spc="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систем	</a:t>
            </a:r>
            <a:r>
              <a:rPr dirty="0" sz="1400" b="1">
                <a:latin typeface="Times New Roman"/>
                <a:cs typeface="Times New Roman"/>
              </a:rPr>
              <a:t>4 из</a:t>
            </a:r>
            <a:r>
              <a:rPr dirty="0" sz="1400" spc="-8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50</a:t>
            </a:r>
            <a:endParaRPr sz="14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43700"/>
              </a:lnSpc>
              <a:spcBef>
                <a:spcPts val="740"/>
              </a:spcBef>
            </a:pPr>
            <a:r>
              <a:rPr dirty="0" sz="1600" spc="-15" b="1">
                <a:latin typeface="Times New Roman"/>
                <a:cs typeface="Times New Roman"/>
              </a:rPr>
              <a:t>Троянские </a:t>
            </a:r>
            <a:r>
              <a:rPr dirty="0" sz="1600" spc="-5" b="1">
                <a:latin typeface="Times New Roman"/>
                <a:cs typeface="Times New Roman"/>
              </a:rPr>
              <a:t>программы </a:t>
            </a:r>
            <a:r>
              <a:rPr dirty="0" sz="1600">
                <a:latin typeface="Times New Roman"/>
                <a:cs typeface="Times New Roman"/>
              </a:rPr>
              <a:t>– тип </a:t>
            </a:r>
            <a:r>
              <a:rPr dirty="0" sz="1600" spc="-5">
                <a:latin typeface="Times New Roman"/>
                <a:cs typeface="Times New Roman"/>
              </a:rPr>
              <a:t>вредоносных программ, </a:t>
            </a:r>
            <a:r>
              <a:rPr dirty="0" sz="1600">
                <a:latin typeface="Times New Roman"/>
                <a:cs typeface="Times New Roman"/>
              </a:rPr>
              <a:t>основной </a:t>
            </a:r>
            <a:r>
              <a:rPr dirty="0" sz="1600" spc="-5">
                <a:latin typeface="Times New Roman"/>
                <a:cs typeface="Times New Roman"/>
              </a:rPr>
              <a:t>целью </a:t>
            </a:r>
            <a:r>
              <a:rPr dirty="0" sz="1600" spc="-20">
                <a:latin typeface="Times New Roman"/>
                <a:cs typeface="Times New Roman"/>
              </a:rPr>
              <a:t>которых </a:t>
            </a:r>
            <a:r>
              <a:rPr dirty="0" sz="1600" spc="-10">
                <a:latin typeface="Times New Roman"/>
                <a:cs typeface="Times New Roman"/>
              </a:rPr>
              <a:t>является </a:t>
            </a:r>
            <a:r>
              <a:rPr dirty="0" sz="1600">
                <a:latin typeface="Times New Roman"/>
                <a:cs typeface="Times New Roman"/>
              </a:rPr>
              <a:t>вредоносное  </a:t>
            </a:r>
            <a:r>
              <a:rPr dirty="0" sz="1600" spc="-10">
                <a:latin typeface="Times New Roman"/>
                <a:cs typeface="Times New Roman"/>
              </a:rPr>
              <a:t>воздействие </a:t>
            </a:r>
            <a:r>
              <a:rPr dirty="0" sz="1600">
                <a:latin typeface="Times New Roman"/>
                <a:cs typeface="Times New Roman"/>
              </a:rPr>
              <a:t>по </a:t>
            </a:r>
            <a:r>
              <a:rPr dirty="0" sz="1600" spc="-10">
                <a:latin typeface="Times New Roman"/>
                <a:cs typeface="Times New Roman"/>
              </a:rPr>
              <a:t>отношению </a:t>
            </a:r>
            <a:r>
              <a:rPr dirty="0" sz="1600">
                <a:latin typeface="Times New Roman"/>
                <a:cs typeface="Times New Roman"/>
              </a:rPr>
              <a:t>к </a:t>
            </a:r>
            <a:r>
              <a:rPr dirty="0" sz="1600" spc="-15">
                <a:latin typeface="Times New Roman"/>
                <a:cs typeface="Times New Roman"/>
              </a:rPr>
              <a:t>компьютерной </a:t>
            </a:r>
            <a:r>
              <a:rPr dirty="0" sz="1600" spc="-5">
                <a:latin typeface="Times New Roman"/>
                <a:cs typeface="Times New Roman"/>
              </a:rPr>
              <a:t>системе. </a:t>
            </a:r>
            <a:r>
              <a:rPr dirty="0" sz="1600" spc="-20">
                <a:latin typeface="Times New Roman"/>
                <a:cs typeface="Times New Roman"/>
              </a:rPr>
              <a:t>Трояны</a:t>
            </a:r>
            <a:r>
              <a:rPr dirty="0" sz="1600" spc="36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отличаются </a:t>
            </a:r>
            <a:r>
              <a:rPr dirty="0" sz="1600" spc="-5">
                <a:latin typeface="Times New Roman"/>
                <a:cs typeface="Times New Roman"/>
              </a:rPr>
              <a:t>отсутствием </a:t>
            </a:r>
            <a:r>
              <a:rPr dirty="0" sz="1600" spc="-15">
                <a:latin typeface="Times New Roman"/>
                <a:cs typeface="Times New Roman"/>
              </a:rPr>
              <a:t>механизма  </a:t>
            </a:r>
            <a:r>
              <a:rPr dirty="0" sz="1600" spc="-10">
                <a:latin typeface="Times New Roman"/>
                <a:cs typeface="Times New Roman"/>
              </a:rPr>
              <a:t>создания </a:t>
            </a:r>
            <a:r>
              <a:rPr dirty="0" sz="1600" spc="-5">
                <a:latin typeface="Times New Roman"/>
                <a:cs typeface="Times New Roman"/>
              </a:rPr>
              <a:t>собственных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копий.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5" b="1">
                <a:latin typeface="Times New Roman"/>
                <a:cs typeface="Times New Roman"/>
              </a:rPr>
              <a:t>Классификация </a:t>
            </a:r>
            <a:r>
              <a:rPr dirty="0" sz="1600" spc="-10" b="1">
                <a:latin typeface="Times New Roman"/>
                <a:cs typeface="Times New Roman"/>
              </a:rPr>
              <a:t>троянских</a:t>
            </a:r>
            <a:r>
              <a:rPr dirty="0" sz="160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программ: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Похитители </a:t>
            </a:r>
            <a:r>
              <a:rPr dirty="0" sz="1600" spc="-10">
                <a:latin typeface="Times New Roman"/>
                <a:cs typeface="Times New Roman"/>
              </a:rPr>
              <a:t>паролей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(Trojan-PSW)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1600" spc="-10">
                <a:latin typeface="Times New Roman"/>
                <a:cs typeface="Times New Roman"/>
              </a:rPr>
              <a:t>Клавиатурные </a:t>
            </a:r>
            <a:r>
              <a:rPr dirty="0" sz="1600" spc="-5">
                <a:latin typeface="Times New Roman"/>
                <a:cs typeface="Times New Roman"/>
              </a:rPr>
              <a:t>шпионы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(Trojan-SPY)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Утилиты </a:t>
            </a:r>
            <a:r>
              <a:rPr dirty="0" sz="1600" spc="-15">
                <a:latin typeface="Times New Roman"/>
                <a:cs typeface="Times New Roman"/>
              </a:rPr>
              <a:t>удаленного </a:t>
            </a:r>
            <a:r>
              <a:rPr dirty="0" sz="1600" spc="-5">
                <a:latin typeface="Times New Roman"/>
                <a:cs typeface="Times New Roman"/>
              </a:rPr>
              <a:t>управления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(Backdoor)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Анонимные smtp-сервера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10">
                <a:latin typeface="Times New Roman"/>
                <a:cs typeface="Times New Roman"/>
              </a:rPr>
              <a:t>прокси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(Trojan-Proxy)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1600" spc="-20">
                <a:latin typeface="Times New Roman"/>
                <a:cs typeface="Times New Roman"/>
              </a:rPr>
              <a:t>Модификаторы </a:t>
            </a:r>
            <a:r>
              <a:rPr dirty="0" sz="1600">
                <a:latin typeface="Times New Roman"/>
                <a:cs typeface="Times New Roman"/>
              </a:rPr>
              <a:t>настроек </a:t>
            </a:r>
            <a:r>
              <a:rPr dirty="0" sz="1600" spc="-15">
                <a:latin typeface="Times New Roman"/>
                <a:cs typeface="Times New Roman"/>
              </a:rPr>
              <a:t>браузера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(Trojan-Cliker)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Инсталляторы </a:t>
            </a:r>
            <a:r>
              <a:rPr dirty="0" sz="1600" spc="-10">
                <a:latin typeface="Times New Roman"/>
                <a:cs typeface="Times New Roman"/>
              </a:rPr>
              <a:t>прочих </a:t>
            </a:r>
            <a:r>
              <a:rPr dirty="0" sz="1600" spc="-5">
                <a:latin typeface="Times New Roman"/>
                <a:cs typeface="Times New Roman"/>
              </a:rPr>
              <a:t>вредоносных программ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(Trojan-Dropper)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1600" spc="-10">
                <a:latin typeface="Times New Roman"/>
                <a:cs typeface="Times New Roman"/>
              </a:rPr>
              <a:t>Загрузчики </a:t>
            </a:r>
            <a:r>
              <a:rPr dirty="0" sz="1600" spc="-5">
                <a:latin typeface="Times New Roman"/>
                <a:cs typeface="Times New Roman"/>
              </a:rPr>
              <a:t>вредоносных программ </a:t>
            </a:r>
            <a:r>
              <a:rPr dirty="0" sz="1600" spc="-15">
                <a:latin typeface="Times New Roman"/>
                <a:cs typeface="Times New Roman"/>
              </a:rPr>
              <a:t>(Trojan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Downloader)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1600" spc="-25">
                <a:latin typeface="Times New Roman"/>
                <a:cs typeface="Times New Roman"/>
              </a:rPr>
              <a:t>Уведомители </a:t>
            </a:r>
            <a:r>
              <a:rPr dirty="0" sz="1600">
                <a:latin typeface="Times New Roman"/>
                <a:cs typeface="Times New Roman"/>
              </a:rPr>
              <a:t>об </a:t>
            </a:r>
            <a:r>
              <a:rPr dirty="0" sz="1600" spc="-5">
                <a:latin typeface="Times New Roman"/>
                <a:cs typeface="Times New Roman"/>
              </a:rPr>
              <a:t>успешной </a:t>
            </a:r>
            <a:r>
              <a:rPr dirty="0" sz="1600" spc="-15">
                <a:latin typeface="Times New Roman"/>
                <a:cs typeface="Times New Roman"/>
              </a:rPr>
              <a:t>атаке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(Trojan-Notifier)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Логические</a:t>
            </a:r>
            <a:r>
              <a:rPr dirty="0" sz="1600" spc="-10">
                <a:latin typeface="Times New Roman"/>
                <a:cs typeface="Times New Roman"/>
              </a:rPr>
              <a:t> бомбы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Утилиты дозвона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713751"/>
            <a:ext cx="9271000" cy="5539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0480">
              <a:lnSpc>
                <a:spcPct val="100000"/>
              </a:lnSpc>
              <a:spcBef>
                <a:spcPts val="100"/>
              </a:spcBef>
              <a:tabLst>
                <a:tab pos="8627745" algn="l"/>
              </a:tabLst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Безопасность</a:t>
            </a:r>
            <a:r>
              <a:rPr dirty="0" sz="1400" spc="5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операционных</a:t>
            </a:r>
            <a:r>
              <a:rPr dirty="0" sz="1400" spc="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систем	</a:t>
            </a:r>
            <a:r>
              <a:rPr dirty="0" sz="1400" b="1">
                <a:latin typeface="Times New Roman"/>
                <a:cs typeface="Times New Roman"/>
              </a:rPr>
              <a:t>40 из</a:t>
            </a:r>
            <a:r>
              <a:rPr dirty="0" sz="1400" spc="-8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50</a:t>
            </a:r>
            <a:endParaRPr sz="1400">
              <a:latin typeface="Times New Roman"/>
              <a:cs typeface="Times New Roman"/>
            </a:endParaRPr>
          </a:p>
          <a:p>
            <a:pPr algn="just" marL="12700" marR="13970" indent="457200">
              <a:lnSpc>
                <a:spcPct val="124500"/>
              </a:lnSpc>
              <a:spcBef>
                <a:spcPts val="1110"/>
              </a:spcBef>
            </a:pPr>
            <a:r>
              <a:rPr dirty="0" sz="1600" spc="-5">
                <a:latin typeface="Times New Roman"/>
                <a:cs typeface="Times New Roman"/>
              </a:rPr>
              <a:t>Планирование </a:t>
            </a:r>
            <a:r>
              <a:rPr dirty="0" sz="1600" spc="-20">
                <a:latin typeface="Times New Roman"/>
                <a:cs typeface="Times New Roman"/>
              </a:rPr>
              <a:t>задач </a:t>
            </a:r>
            <a:r>
              <a:rPr dirty="0" sz="1600" spc="-15">
                <a:latin typeface="Times New Roman"/>
                <a:cs typeface="Times New Roman"/>
              </a:rPr>
              <a:t>может </a:t>
            </a:r>
            <a:r>
              <a:rPr dirty="0" sz="1600" spc="-5">
                <a:latin typeface="Times New Roman"/>
                <a:cs typeface="Times New Roman"/>
              </a:rPr>
              <a:t>быть реализовано без </a:t>
            </a:r>
            <a:r>
              <a:rPr dirty="0" sz="1600">
                <a:latin typeface="Times New Roman"/>
                <a:cs typeface="Times New Roman"/>
              </a:rPr>
              <a:t>вытеснения </a:t>
            </a:r>
            <a:r>
              <a:rPr dirty="0" sz="1600" spc="-5">
                <a:latin typeface="Times New Roman"/>
                <a:cs typeface="Times New Roman"/>
              </a:rPr>
              <a:t>прерванных </a:t>
            </a:r>
            <a:r>
              <a:rPr dirty="0" sz="1600" spc="-20">
                <a:latin typeface="Times New Roman"/>
                <a:cs typeface="Times New Roman"/>
              </a:rPr>
              <a:t>задач </a:t>
            </a:r>
            <a:r>
              <a:rPr dirty="0" sz="1600" spc="-5">
                <a:latin typeface="Times New Roman"/>
                <a:cs typeface="Times New Roman"/>
              </a:rPr>
              <a:t>или </a:t>
            </a:r>
            <a:r>
              <a:rPr dirty="0" sz="1600">
                <a:latin typeface="Times New Roman"/>
                <a:cs typeface="Times New Roman"/>
              </a:rPr>
              <a:t>с вытеснением  </a:t>
            </a:r>
            <a:r>
              <a:rPr dirty="0" sz="1600" spc="-5">
                <a:latin typeface="Times New Roman"/>
                <a:cs typeface="Times New Roman"/>
              </a:rPr>
              <a:t>прерванных </a:t>
            </a:r>
            <a:r>
              <a:rPr dirty="0" sz="1600" spc="-15">
                <a:latin typeface="Times New Roman"/>
                <a:cs typeface="Times New Roman"/>
              </a:rPr>
              <a:t>задач.</a:t>
            </a:r>
            <a:endParaRPr sz="1600">
              <a:latin typeface="Times New Roman"/>
              <a:cs typeface="Times New Roman"/>
            </a:endParaRPr>
          </a:p>
          <a:p>
            <a:pPr algn="just" marL="12700" marR="7620" indent="457200">
              <a:lnSpc>
                <a:spcPct val="124500"/>
              </a:lnSpc>
            </a:pPr>
            <a:r>
              <a:rPr dirty="0" sz="1600">
                <a:latin typeface="Times New Roman"/>
                <a:cs typeface="Times New Roman"/>
              </a:rPr>
              <a:t>При </a:t>
            </a:r>
            <a:r>
              <a:rPr dirty="0" sz="1600" spc="-5">
                <a:latin typeface="Times New Roman"/>
                <a:cs typeface="Times New Roman"/>
              </a:rPr>
              <a:t>планировании </a:t>
            </a:r>
            <a:r>
              <a:rPr dirty="0" sz="1600" spc="-20">
                <a:latin typeface="Times New Roman"/>
                <a:cs typeface="Times New Roman"/>
              </a:rPr>
              <a:t>задач</a:t>
            </a:r>
            <a:r>
              <a:rPr dirty="0" sz="1600" spc="36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без </a:t>
            </a:r>
            <a:r>
              <a:rPr dirty="0" sz="1600">
                <a:latin typeface="Times New Roman"/>
                <a:cs typeface="Times New Roman"/>
              </a:rPr>
              <a:t>вытеснения </a:t>
            </a:r>
            <a:r>
              <a:rPr dirty="0" sz="1600" spc="-10">
                <a:latin typeface="Times New Roman"/>
                <a:cs typeface="Times New Roman"/>
              </a:rPr>
              <a:t>выполнение </a:t>
            </a:r>
            <a:r>
              <a:rPr dirty="0" sz="1600" spc="-20">
                <a:latin typeface="Times New Roman"/>
                <a:cs typeface="Times New Roman"/>
              </a:rPr>
              <a:t>задач</a:t>
            </a:r>
            <a:r>
              <a:rPr dirty="0" sz="1600" spc="360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может</a:t>
            </a:r>
            <a:r>
              <a:rPr dirty="0" sz="1600" spc="36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быть прервано </a:t>
            </a:r>
            <a:r>
              <a:rPr dirty="0" sz="1600" spc="-25">
                <a:latin typeface="Times New Roman"/>
                <a:cs typeface="Times New Roman"/>
              </a:rPr>
              <a:t>только </a:t>
            </a:r>
            <a:r>
              <a:rPr dirty="0" sz="1600">
                <a:latin typeface="Times New Roman"/>
                <a:cs typeface="Times New Roman"/>
              </a:rPr>
              <a:t>по  </a:t>
            </a:r>
            <a:r>
              <a:rPr dirty="0" sz="1600" spc="-10">
                <a:latin typeface="Times New Roman"/>
                <a:cs typeface="Times New Roman"/>
              </a:rPr>
              <a:t>инициативе </a:t>
            </a:r>
            <a:r>
              <a:rPr dirty="0" sz="1600">
                <a:latin typeface="Times New Roman"/>
                <a:cs typeface="Times New Roman"/>
              </a:rPr>
              <a:t>самой </a:t>
            </a:r>
            <a:r>
              <a:rPr dirty="0" sz="1600" spc="-15">
                <a:latin typeface="Times New Roman"/>
                <a:cs typeface="Times New Roman"/>
              </a:rPr>
              <a:t>задачи. </a:t>
            </a:r>
            <a:r>
              <a:rPr dirty="0" sz="1600" spc="-5">
                <a:latin typeface="Times New Roman"/>
                <a:cs typeface="Times New Roman"/>
              </a:rPr>
              <a:t>Если </a:t>
            </a:r>
            <a:r>
              <a:rPr dirty="0" sz="1600" spc="-15">
                <a:latin typeface="Times New Roman"/>
                <a:cs typeface="Times New Roman"/>
              </a:rPr>
              <a:t>задача </a:t>
            </a:r>
            <a:r>
              <a:rPr dirty="0" sz="1600" spc="-5">
                <a:latin typeface="Times New Roman"/>
                <a:cs typeface="Times New Roman"/>
              </a:rPr>
              <a:t>зациклилась </a:t>
            </a:r>
            <a:r>
              <a:rPr dirty="0" sz="1600">
                <a:latin typeface="Times New Roman"/>
                <a:cs typeface="Times New Roman"/>
              </a:rPr>
              <a:t>в процессе </a:t>
            </a:r>
            <a:r>
              <a:rPr dirty="0" sz="1600" spc="-5">
                <a:latin typeface="Times New Roman"/>
                <a:cs typeface="Times New Roman"/>
              </a:rPr>
              <a:t>обработки сообщения, </a:t>
            </a:r>
            <a:r>
              <a:rPr dirty="0" sz="1600" spc="-10">
                <a:latin typeface="Times New Roman"/>
                <a:cs typeface="Times New Roman"/>
              </a:rPr>
              <a:t>то другие </a:t>
            </a:r>
            <a:r>
              <a:rPr dirty="0" sz="1600" spc="-15">
                <a:latin typeface="Times New Roman"/>
                <a:cs typeface="Times New Roman"/>
              </a:rPr>
              <a:t>задачи  </a:t>
            </a:r>
            <a:r>
              <a:rPr dirty="0" sz="1600" spc="-25">
                <a:latin typeface="Times New Roman"/>
                <a:cs typeface="Times New Roman"/>
              </a:rPr>
              <a:t>никогда </a:t>
            </a:r>
            <a:r>
              <a:rPr dirty="0" sz="1600">
                <a:latin typeface="Times New Roman"/>
                <a:cs typeface="Times New Roman"/>
              </a:rPr>
              <a:t>не </a:t>
            </a:r>
            <a:r>
              <a:rPr dirty="0" sz="1600" spc="-5">
                <a:latin typeface="Times New Roman"/>
                <a:cs typeface="Times New Roman"/>
              </a:rPr>
              <a:t>смогут получить управление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10">
                <a:latin typeface="Times New Roman"/>
                <a:cs typeface="Times New Roman"/>
              </a:rPr>
              <a:t>ОС </a:t>
            </a:r>
            <a:r>
              <a:rPr dirty="0" sz="1600" spc="-5">
                <a:latin typeface="Times New Roman"/>
                <a:cs typeface="Times New Roman"/>
              </a:rPr>
              <a:t>«зависает». </a:t>
            </a:r>
            <a:r>
              <a:rPr dirty="0" sz="1600" spc="-25">
                <a:latin typeface="Times New Roman"/>
                <a:cs typeface="Times New Roman"/>
              </a:rPr>
              <a:t>Такое </a:t>
            </a:r>
            <a:r>
              <a:rPr dirty="0" sz="1600" spc="-5">
                <a:latin typeface="Times New Roman"/>
                <a:cs typeface="Times New Roman"/>
              </a:rPr>
              <a:t>планирование </a:t>
            </a:r>
            <a:r>
              <a:rPr dirty="0" sz="1600" spc="-20">
                <a:latin typeface="Times New Roman"/>
                <a:cs typeface="Times New Roman"/>
              </a:rPr>
              <a:t>задач </a:t>
            </a:r>
            <a:r>
              <a:rPr dirty="0" sz="1600">
                <a:latin typeface="Times New Roman"/>
                <a:cs typeface="Times New Roman"/>
              </a:rPr>
              <a:t>не </a:t>
            </a:r>
            <a:r>
              <a:rPr dirty="0" sz="1600" spc="-5">
                <a:latin typeface="Times New Roman"/>
                <a:cs typeface="Times New Roman"/>
              </a:rPr>
              <a:t>применимо для  защищенных </a:t>
            </a:r>
            <a:r>
              <a:rPr dirty="0" sz="1600" spc="5">
                <a:latin typeface="Times New Roman"/>
                <a:cs typeface="Times New Roman"/>
              </a:rPr>
              <a:t>ОС.</a:t>
            </a:r>
            <a:endParaRPr sz="1600">
              <a:latin typeface="Times New Roman"/>
              <a:cs typeface="Times New Roman"/>
            </a:endParaRPr>
          </a:p>
          <a:p>
            <a:pPr algn="just" marL="12700" marR="12065" indent="457200">
              <a:lnSpc>
                <a:spcPct val="124500"/>
              </a:lnSpc>
            </a:pPr>
            <a:r>
              <a:rPr dirty="0" sz="1600">
                <a:latin typeface="Times New Roman"/>
                <a:cs typeface="Times New Roman"/>
              </a:rPr>
              <a:t>При </a:t>
            </a:r>
            <a:r>
              <a:rPr dirty="0" sz="1600" spc="-5">
                <a:latin typeface="Times New Roman"/>
                <a:cs typeface="Times New Roman"/>
              </a:rPr>
              <a:t>планировании </a:t>
            </a:r>
            <a:r>
              <a:rPr dirty="0" sz="1600" spc="-20">
                <a:latin typeface="Times New Roman"/>
                <a:cs typeface="Times New Roman"/>
              </a:rPr>
              <a:t>задач </a:t>
            </a:r>
            <a:r>
              <a:rPr dirty="0" sz="1600">
                <a:latin typeface="Times New Roman"/>
                <a:cs typeface="Times New Roman"/>
              </a:rPr>
              <a:t>с вытеснением </a:t>
            </a:r>
            <a:r>
              <a:rPr dirty="0" sz="1600" spc="-5">
                <a:latin typeface="Times New Roman"/>
                <a:cs typeface="Times New Roman"/>
              </a:rPr>
              <a:t>выполнение любой </a:t>
            </a:r>
            <a:r>
              <a:rPr dirty="0" sz="1600" spc="-15">
                <a:latin typeface="Times New Roman"/>
                <a:cs typeface="Times New Roman"/>
              </a:rPr>
              <a:t>задачи </a:t>
            </a:r>
            <a:r>
              <a:rPr dirty="0" sz="1600" spc="-20">
                <a:latin typeface="Times New Roman"/>
                <a:cs typeface="Times New Roman"/>
              </a:rPr>
              <a:t>может </a:t>
            </a:r>
            <a:r>
              <a:rPr dirty="0" sz="1600" spc="-5">
                <a:latin typeface="Times New Roman"/>
                <a:cs typeface="Times New Roman"/>
              </a:rPr>
              <a:t>быть прервано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любой  </a:t>
            </a:r>
            <a:r>
              <a:rPr dirty="0" sz="1600" spc="-10">
                <a:latin typeface="Times New Roman"/>
                <a:cs typeface="Times New Roman"/>
              </a:rPr>
              <a:t>момент</a:t>
            </a:r>
            <a:r>
              <a:rPr dirty="0" sz="1600" spc="-5">
                <a:latin typeface="Times New Roman"/>
                <a:cs typeface="Times New Roman"/>
              </a:rPr>
              <a:t> времени.</a:t>
            </a:r>
            <a:endParaRPr sz="1600">
              <a:latin typeface="Times New Roman"/>
              <a:cs typeface="Times New Roman"/>
            </a:endParaRPr>
          </a:p>
          <a:p>
            <a:pPr algn="just" marL="12700" marR="8890" indent="457200">
              <a:lnSpc>
                <a:spcPct val="124500"/>
              </a:lnSpc>
            </a:pPr>
            <a:r>
              <a:rPr dirty="0" sz="1600" spc="-5">
                <a:latin typeface="Times New Roman"/>
                <a:cs typeface="Times New Roman"/>
              </a:rPr>
              <a:t>Основная угроза </a:t>
            </a:r>
            <a:r>
              <a:rPr dirty="0" sz="1600" spc="-10">
                <a:latin typeface="Times New Roman"/>
                <a:cs typeface="Times New Roman"/>
              </a:rPr>
              <a:t>подсистеме </a:t>
            </a:r>
            <a:r>
              <a:rPr dirty="0" sz="1600" spc="-5">
                <a:latin typeface="Times New Roman"/>
                <a:cs typeface="Times New Roman"/>
              </a:rPr>
              <a:t>планирования </a:t>
            </a:r>
            <a:r>
              <a:rPr dirty="0" sz="1600" spc="-20">
                <a:latin typeface="Times New Roman"/>
                <a:cs typeface="Times New Roman"/>
              </a:rPr>
              <a:t>задач </a:t>
            </a:r>
            <a:r>
              <a:rPr dirty="0" sz="1600" spc="-10">
                <a:latin typeface="Times New Roman"/>
                <a:cs typeface="Times New Roman"/>
              </a:rPr>
              <a:t>заключается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5">
                <a:latin typeface="Times New Roman"/>
                <a:cs typeface="Times New Roman"/>
              </a:rPr>
              <a:t>том, </a:t>
            </a:r>
            <a:r>
              <a:rPr dirty="0" sz="1600" spc="-10">
                <a:latin typeface="Times New Roman"/>
                <a:cs typeface="Times New Roman"/>
              </a:rPr>
              <a:t>что злоумышленник </a:t>
            </a:r>
            <a:r>
              <a:rPr dirty="0" sz="1600" spc="-15">
                <a:latin typeface="Times New Roman"/>
                <a:cs typeface="Times New Roman"/>
              </a:rPr>
              <a:t>сможет  </a:t>
            </a:r>
            <a:r>
              <a:rPr dirty="0" sz="1600">
                <a:latin typeface="Times New Roman"/>
                <a:cs typeface="Times New Roman"/>
              </a:rPr>
              <a:t>приостановить </a:t>
            </a:r>
            <a:r>
              <a:rPr dirty="0" sz="1600" spc="-5">
                <a:latin typeface="Times New Roman"/>
                <a:cs typeface="Times New Roman"/>
              </a:rPr>
              <a:t>выполнение </a:t>
            </a:r>
            <a:r>
              <a:rPr dirty="0" sz="1600" spc="-15">
                <a:latin typeface="Times New Roman"/>
                <a:cs typeface="Times New Roman"/>
              </a:rPr>
              <a:t>задач, </a:t>
            </a:r>
            <a:r>
              <a:rPr dirty="0" sz="1600">
                <a:latin typeface="Times New Roman"/>
                <a:cs typeface="Times New Roman"/>
              </a:rPr>
              <a:t>критических </a:t>
            </a:r>
            <a:r>
              <a:rPr dirty="0" sz="1600" spc="-5">
                <a:latin typeface="Times New Roman"/>
                <a:cs typeface="Times New Roman"/>
              </a:rPr>
              <a:t>для обеспечения безопасности </a:t>
            </a:r>
            <a:r>
              <a:rPr dirty="0" sz="1600">
                <a:latin typeface="Times New Roman"/>
                <a:cs typeface="Times New Roman"/>
              </a:rPr>
              <a:t>ОС. </a:t>
            </a:r>
            <a:r>
              <a:rPr dirty="0" sz="1600" spc="-5">
                <a:latin typeface="Times New Roman"/>
                <a:cs typeface="Times New Roman"/>
              </a:rPr>
              <a:t>Для нейтрализации  </a:t>
            </a:r>
            <a:r>
              <a:rPr dirty="0" sz="1600" spc="-10">
                <a:latin typeface="Times New Roman"/>
                <a:cs typeface="Times New Roman"/>
              </a:rPr>
              <a:t>этой </a:t>
            </a:r>
            <a:r>
              <a:rPr dirty="0" sz="1600" spc="-5">
                <a:latin typeface="Times New Roman"/>
                <a:cs typeface="Times New Roman"/>
              </a:rPr>
              <a:t>угрозы </a:t>
            </a:r>
            <a:r>
              <a:rPr dirty="0" sz="1600" spc="5">
                <a:latin typeface="Times New Roman"/>
                <a:cs typeface="Times New Roman"/>
              </a:rPr>
              <a:t>ОС </a:t>
            </a:r>
            <a:r>
              <a:rPr dirty="0" sz="1600" spc="-10">
                <a:latin typeface="Times New Roman"/>
                <a:cs typeface="Times New Roman"/>
              </a:rPr>
              <a:t>должна </a:t>
            </a:r>
            <a:r>
              <a:rPr dirty="0" sz="1600" spc="-15">
                <a:latin typeface="Times New Roman"/>
                <a:cs typeface="Times New Roman"/>
              </a:rPr>
              <a:t>обладать </a:t>
            </a:r>
            <a:r>
              <a:rPr dirty="0" sz="1600" spc="-10">
                <a:latin typeface="Times New Roman"/>
                <a:cs typeface="Times New Roman"/>
              </a:rPr>
              <a:t>следующими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свойствами:</a:t>
            </a:r>
            <a:endParaRPr sz="1600">
              <a:latin typeface="Times New Roman"/>
              <a:cs typeface="Times New Roman"/>
            </a:endParaRPr>
          </a:p>
          <a:p>
            <a:pPr algn="just" marL="913130" indent="-443230">
              <a:lnSpc>
                <a:spcPct val="100000"/>
              </a:lnSpc>
              <a:spcBef>
                <a:spcPts val="465"/>
              </a:spcBef>
              <a:buAutoNum type="arabicParenR"/>
              <a:tabLst>
                <a:tab pos="913130" algn="l"/>
              </a:tabLst>
            </a:pPr>
            <a:r>
              <a:rPr dirty="0" sz="1600" spc="-10">
                <a:latin typeface="Times New Roman"/>
                <a:cs typeface="Times New Roman"/>
              </a:rPr>
              <a:t>поддерживается </a:t>
            </a:r>
            <a:r>
              <a:rPr dirty="0" sz="1600">
                <a:latin typeface="Times New Roman"/>
                <a:cs typeface="Times New Roman"/>
              </a:rPr>
              <a:t>вытеснение </a:t>
            </a:r>
            <a:r>
              <a:rPr dirty="0" sz="1600" spc="-15">
                <a:latin typeface="Times New Roman"/>
                <a:cs typeface="Times New Roman"/>
              </a:rPr>
              <a:t>задач;</a:t>
            </a:r>
            <a:endParaRPr sz="1600">
              <a:latin typeface="Times New Roman"/>
              <a:cs typeface="Times New Roman"/>
            </a:endParaRPr>
          </a:p>
          <a:p>
            <a:pPr algn="just" marL="913130" indent="-443230">
              <a:lnSpc>
                <a:spcPct val="100000"/>
              </a:lnSpc>
              <a:spcBef>
                <a:spcPts val="470"/>
              </a:spcBef>
              <a:buAutoNum type="arabicParenR"/>
              <a:tabLst>
                <a:tab pos="913130" algn="l"/>
              </a:tabLst>
            </a:pPr>
            <a:r>
              <a:rPr dirty="0" sz="1600" spc="-10">
                <a:latin typeface="Times New Roman"/>
                <a:cs typeface="Times New Roman"/>
              </a:rPr>
              <a:t>создание высокоприоритетных </a:t>
            </a:r>
            <a:r>
              <a:rPr dirty="0" sz="1600" spc="-20">
                <a:latin typeface="Times New Roman"/>
                <a:cs typeface="Times New Roman"/>
              </a:rPr>
              <a:t>задач </a:t>
            </a:r>
            <a:r>
              <a:rPr dirty="0" sz="1600" spc="-5">
                <a:latin typeface="Times New Roman"/>
                <a:cs typeface="Times New Roman"/>
              </a:rPr>
              <a:t>доступно </a:t>
            </a:r>
            <a:r>
              <a:rPr dirty="0" sz="1600" spc="-25">
                <a:latin typeface="Times New Roman"/>
                <a:cs typeface="Times New Roman"/>
              </a:rPr>
              <a:t>только </a:t>
            </a:r>
            <a:r>
              <a:rPr dirty="0" sz="1600" spc="-5">
                <a:latin typeface="Times New Roman"/>
                <a:cs typeface="Times New Roman"/>
              </a:rPr>
              <a:t>привилегированным</a:t>
            </a:r>
            <a:r>
              <a:rPr dirty="0" sz="1600" spc="10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пользователям;</a:t>
            </a:r>
            <a:endParaRPr sz="1600">
              <a:latin typeface="Times New Roman"/>
              <a:cs typeface="Times New Roman"/>
            </a:endParaRPr>
          </a:p>
          <a:p>
            <a:pPr algn="just" marL="12700" marR="5080" indent="457200">
              <a:lnSpc>
                <a:spcPct val="124500"/>
              </a:lnSpc>
              <a:buAutoNum type="arabicParenR"/>
              <a:tabLst>
                <a:tab pos="913130" algn="l"/>
              </a:tabLst>
            </a:pPr>
            <a:r>
              <a:rPr dirty="0" sz="1600" spc="-15">
                <a:latin typeface="Times New Roman"/>
                <a:cs typeface="Times New Roman"/>
              </a:rPr>
              <a:t>задачи, </a:t>
            </a:r>
            <a:r>
              <a:rPr dirty="0" sz="1600" spc="-5">
                <a:latin typeface="Times New Roman"/>
                <a:cs typeface="Times New Roman"/>
              </a:rPr>
              <a:t>критичные для обеспечения безопасности </a:t>
            </a:r>
            <a:r>
              <a:rPr dirty="0" sz="1600">
                <a:latin typeface="Times New Roman"/>
                <a:cs typeface="Times New Roman"/>
              </a:rPr>
              <a:t>ОС, </a:t>
            </a:r>
            <a:r>
              <a:rPr dirty="0" sz="1600" spc="-5">
                <a:latin typeface="Times New Roman"/>
                <a:cs typeface="Times New Roman"/>
              </a:rPr>
              <a:t>защищены </a:t>
            </a:r>
            <a:r>
              <a:rPr dirty="0" sz="1600" spc="-20">
                <a:latin typeface="Times New Roman"/>
                <a:cs typeface="Times New Roman"/>
              </a:rPr>
              <a:t>от </a:t>
            </a:r>
            <a:r>
              <a:rPr dirty="0" sz="1600" spc="-5">
                <a:latin typeface="Times New Roman"/>
                <a:cs typeface="Times New Roman"/>
              </a:rPr>
              <a:t>несанкционированного  </a:t>
            </a:r>
            <a:r>
              <a:rPr dirty="0" sz="1600" spc="-10">
                <a:latin typeface="Times New Roman"/>
                <a:cs typeface="Times New Roman"/>
              </a:rPr>
              <a:t>вмешательства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40">
                <a:latin typeface="Times New Roman"/>
                <a:cs typeface="Times New Roman"/>
              </a:rPr>
              <a:t>ход </a:t>
            </a:r>
            <a:r>
              <a:rPr dirty="0" sz="1600">
                <a:latin typeface="Times New Roman"/>
                <a:cs typeface="Times New Roman"/>
              </a:rPr>
              <a:t>их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выполнения;</a:t>
            </a:r>
            <a:endParaRPr sz="1600">
              <a:latin typeface="Times New Roman"/>
              <a:cs typeface="Times New Roman"/>
            </a:endParaRPr>
          </a:p>
          <a:p>
            <a:pPr algn="just" marL="12700" marR="6985" indent="457200">
              <a:lnSpc>
                <a:spcPct val="124500"/>
              </a:lnSpc>
              <a:buAutoNum type="arabicParenR"/>
              <a:tabLst>
                <a:tab pos="913130" algn="l"/>
              </a:tabLst>
            </a:pPr>
            <a:r>
              <a:rPr dirty="0" sz="1600" spc="-5">
                <a:latin typeface="Times New Roman"/>
                <a:cs typeface="Times New Roman"/>
              </a:rPr>
              <a:t>фатальный </a:t>
            </a:r>
            <a:r>
              <a:rPr dirty="0" sz="1600">
                <a:latin typeface="Times New Roman"/>
                <a:cs typeface="Times New Roman"/>
              </a:rPr>
              <a:t>сбой в процессе </a:t>
            </a:r>
            <a:r>
              <a:rPr dirty="0" sz="1600" spc="-10">
                <a:latin typeface="Times New Roman"/>
                <a:cs typeface="Times New Roman"/>
              </a:rPr>
              <a:t>функционирования одной </a:t>
            </a:r>
            <a:r>
              <a:rPr dirty="0" sz="1600">
                <a:latin typeface="Times New Roman"/>
                <a:cs typeface="Times New Roman"/>
              </a:rPr>
              <a:t>из </a:t>
            </a:r>
            <a:r>
              <a:rPr dirty="0" sz="1600" spc="-5">
                <a:latin typeface="Times New Roman"/>
                <a:cs typeface="Times New Roman"/>
              </a:rPr>
              <a:t>критичных </a:t>
            </a:r>
            <a:r>
              <a:rPr dirty="0" sz="1600" spc="-20">
                <a:latin typeface="Times New Roman"/>
                <a:cs typeface="Times New Roman"/>
              </a:rPr>
              <a:t>задач </a:t>
            </a:r>
            <a:r>
              <a:rPr dirty="0" sz="1600" spc="-10">
                <a:latin typeface="Times New Roman"/>
                <a:cs typeface="Times New Roman"/>
              </a:rPr>
              <a:t>должен </a:t>
            </a:r>
            <a:r>
              <a:rPr dirty="0" sz="1600" spc="-15">
                <a:latin typeface="Times New Roman"/>
                <a:cs typeface="Times New Roman"/>
              </a:rPr>
              <a:t>вызывать  </a:t>
            </a:r>
            <a:r>
              <a:rPr dirty="0" sz="1600">
                <a:latin typeface="Times New Roman"/>
                <a:cs typeface="Times New Roman"/>
              </a:rPr>
              <a:t>крах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ОС.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713751"/>
            <a:ext cx="9270365" cy="34150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  <a:tabLst>
                <a:tab pos="8627745" algn="l"/>
              </a:tabLst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Безопасность</a:t>
            </a:r>
            <a:r>
              <a:rPr dirty="0" sz="1400" spc="5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операционных</a:t>
            </a:r>
            <a:r>
              <a:rPr dirty="0" sz="1400" spc="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систем	</a:t>
            </a:r>
            <a:r>
              <a:rPr dirty="0" sz="1400" b="1">
                <a:latin typeface="Times New Roman"/>
                <a:cs typeface="Times New Roman"/>
              </a:rPr>
              <a:t>41 из</a:t>
            </a:r>
            <a:r>
              <a:rPr dirty="0" sz="1400" spc="-8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50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algn="just" marL="2842260">
              <a:lnSpc>
                <a:spcPct val="100000"/>
              </a:lnSpc>
            </a:pPr>
            <a:r>
              <a:rPr dirty="0" sz="1600" spc="-10" b="1">
                <a:latin typeface="Times New Roman"/>
                <a:cs typeface="Times New Roman"/>
              </a:rPr>
              <a:t>Предотвращение </a:t>
            </a:r>
            <a:r>
              <a:rPr dirty="0" sz="1600" spc="-15" b="1">
                <a:latin typeface="Times New Roman"/>
                <a:cs typeface="Times New Roman"/>
              </a:rPr>
              <a:t>тупиковых</a:t>
            </a:r>
            <a:r>
              <a:rPr dirty="0" sz="1600" spc="5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ситуаций</a:t>
            </a:r>
            <a:endParaRPr sz="1600">
              <a:latin typeface="Times New Roman"/>
              <a:cs typeface="Times New Roman"/>
            </a:endParaRPr>
          </a:p>
          <a:p>
            <a:pPr algn="just" marL="12700" marR="5715" indent="457200">
              <a:lnSpc>
                <a:spcPct val="124500"/>
              </a:lnSpc>
            </a:pPr>
            <a:r>
              <a:rPr dirty="0" sz="1600" spc="-25">
                <a:latin typeface="Times New Roman"/>
                <a:cs typeface="Times New Roman"/>
              </a:rPr>
              <a:t>Тупиковая </a:t>
            </a:r>
            <a:r>
              <a:rPr dirty="0" sz="1600" spc="-10">
                <a:latin typeface="Times New Roman"/>
                <a:cs typeface="Times New Roman"/>
              </a:rPr>
              <a:t>ситуация </a:t>
            </a:r>
            <a:r>
              <a:rPr dirty="0" sz="1600" spc="-20">
                <a:latin typeface="Times New Roman"/>
                <a:cs typeface="Times New Roman"/>
              </a:rPr>
              <a:t>может </a:t>
            </a:r>
            <a:r>
              <a:rPr dirty="0" sz="1600" spc="-5">
                <a:latin typeface="Times New Roman"/>
                <a:cs typeface="Times New Roman"/>
              </a:rPr>
              <a:t>возникнуть, </a:t>
            </a:r>
            <a:r>
              <a:rPr dirty="0" sz="1600" spc="-35">
                <a:latin typeface="Times New Roman"/>
                <a:cs typeface="Times New Roman"/>
              </a:rPr>
              <a:t>когда </a:t>
            </a:r>
            <a:r>
              <a:rPr dirty="0" sz="1600" spc="-20">
                <a:latin typeface="Times New Roman"/>
                <a:cs typeface="Times New Roman"/>
              </a:rPr>
              <a:t>несколько </a:t>
            </a:r>
            <a:r>
              <a:rPr dirty="0" sz="1600" spc="-5">
                <a:latin typeface="Times New Roman"/>
                <a:cs typeface="Times New Roman"/>
              </a:rPr>
              <a:t>программ </a:t>
            </a:r>
            <a:r>
              <a:rPr dirty="0" sz="1600" spc="-10">
                <a:latin typeface="Times New Roman"/>
                <a:cs typeface="Times New Roman"/>
              </a:rPr>
              <a:t>одновременно </a:t>
            </a:r>
            <a:r>
              <a:rPr dirty="0" sz="1600" spc="-5">
                <a:latin typeface="Times New Roman"/>
                <a:cs typeface="Times New Roman"/>
              </a:rPr>
              <a:t>пытаются открыть  </a:t>
            </a:r>
            <a:r>
              <a:rPr dirty="0" sz="1600" spc="-20">
                <a:latin typeface="Times New Roman"/>
                <a:cs typeface="Times New Roman"/>
              </a:rPr>
              <a:t>несколько </a:t>
            </a:r>
            <a:r>
              <a:rPr dirty="0" sz="1600" spc="-15">
                <a:latin typeface="Times New Roman"/>
                <a:cs typeface="Times New Roman"/>
              </a:rPr>
              <a:t>одних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10">
                <a:latin typeface="Times New Roman"/>
                <a:cs typeface="Times New Roman"/>
              </a:rPr>
              <a:t>тех </a:t>
            </a:r>
            <a:r>
              <a:rPr dirty="0" sz="1600" spc="-15">
                <a:latin typeface="Times New Roman"/>
                <a:cs typeface="Times New Roman"/>
              </a:rPr>
              <a:t>же объектов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режиме </a:t>
            </a:r>
            <a:r>
              <a:rPr dirty="0" sz="1600" spc="-10">
                <a:latin typeface="Times New Roman"/>
                <a:cs typeface="Times New Roman"/>
              </a:rPr>
              <a:t>монопольного </a:t>
            </a:r>
            <a:r>
              <a:rPr dirty="0" sz="1600" spc="-5">
                <a:latin typeface="Times New Roman"/>
                <a:cs typeface="Times New Roman"/>
              </a:rPr>
              <a:t>доступа. Если </a:t>
            </a:r>
            <a:r>
              <a:rPr dirty="0" sz="1600" spc="-15">
                <a:latin typeface="Times New Roman"/>
                <a:cs typeface="Times New Roman"/>
              </a:rPr>
              <a:t>одна </a:t>
            </a:r>
            <a:r>
              <a:rPr dirty="0" sz="1600" spc="-5">
                <a:latin typeface="Times New Roman"/>
                <a:cs typeface="Times New Roman"/>
              </a:rPr>
              <a:t>программа открыла </a:t>
            </a:r>
            <a:r>
              <a:rPr dirty="0" sz="1600" spc="-15">
                <a:latin typeface="Times New Roman"/>
                <a:cs typeface="Times New Roman"/>
              </a:rPr>
              <a:t>одну  </a:t>
            </a:r>
            <a:r>
              <a:rPr dirty="0" sz="1600" spc="-5">
                <a:latin typeface="Times New Roman"/>
                <a:cs typeface="Times New Roman"/>
              </a:rPr>
              <a:t>часть </a:t>
            </a:r>
            <a:r>
              <a:rPr dirty="0" sz="1600" spc="-10">
                <a:latin typeface="Times New Roman"/>
                <a:cs typeface="Times New Roman"/>
              </a:rPr>
              <a:t>множества объектов, </a:t>
            </a:r>
            <a:r>
              <a:rPr dirty="0" sz="1600">
                <a:latin typeface="Times New Roman"/>
                <a:cs typeface="Times New Roman"/>
              </a:rPr>
              <a:t>а </a:t>
            </a:r>
            <a:r>
              <a:rPr dirty="0" sz="1600" spc="-10">
                <a:latin typeface="Times New Roman"/>
                <a:cs typeface="Times New Roman"/>
              </a:rPr>
              <a:t>другая </a:t>
            </a:r>
            <a:r>
              <a:rPr dirty="0" sz="1600" spc="-5">
                <a:latin typeface="Times New Roman"/>
                <a:cs typeface="Times New Roman"/>
              </a:rPr>
              <a:t>программа </a:t>
            </a:r>
            <a:r>
              <a:rPr dirty="0" sz="1600">
                <a:latin typeface="Times New Roman"/>
                <a:cs typeface="Times New Roman"/>
              </a:rPr>
              <a:t>– </a:t>
            </a:r>
            <a:r>
              <a:rPr dirty="0" sz="1600" spc="-5">
                <a:latin typeface="Times New Roman"/>
                <a:cs typeface="Times New Roman"/>
              </a:rPr>
              <a:t>другую часть, </a:t>
            </a:r>
            <a:r>
              <a:rPr dirty="0" sz="1600" spc="-10">
                <a:latin typeface="Times New Roman"/>
                <a:cs typeface="Times New Roman"/>
              </a:rPr>
              <a:t>то </a:t>
            </a:r>
            <a:r>
              <a:rPr dirty="0" sz="1600" spc="-5">
                <a:latin typeface="Times New Roman"/>
                <a:cs typeface="Times New Roman"/>
              </a:rPr>
              <a:t>ни </a:t>
            </a:r>
            <a:r>
              <a:rPr dirty="0" sz="1600" spc="-15">
                <a:latin typeface="Times New Roman"/>
                <a:cs typeface="Times New Roman"/>
              </a:rPr>
              <a:t>одна </a:t>
            </a:r>
            <a:r>
              <a:rPr dirty="0" sz="1600" spc="-5">
                <a:latin typeface="Times New Roman"/>
                <a:cs typeface="Times New Roman"/>
              </a:rPr>
              <a:t>из программ </a:t>
            </a:r>
            <a:r>
              <a:rPr dirty="0" sz="1600">
                <a:latin typeface="Times New Roman"/>
                <a:cs typeface="Times New Roman"/>
              </a:rPr>
              <a:t>не </a:t>
            </a:r>
            <a:r>
              <a:rPr dirty="0" sz="1600" spc="-15">
                <a:latin typeface="Times New Roman"/>
                <a:cs typeface="Times New Roman"/>
              </a:rPr>
              <a:t>сможет  </a:t>
            </a:r>
            <a:r>
              <a:rPr dirty="0" sz="1600" spc="-5">
                <a:latin typeface="Times New Roman"/>
                <a:cs typeface="Times New Roman"/>
              </a:rPr>
              <a:t>открыть </a:t>
            </a:r>
            <a:r>
              <a:rPr dirty="0" sz="1600" spc="5">
                <a:latin typeface="Times New Roman"/>
                <a:cs typeface="Times New Roman"/>
              </a:rPr>
              <a:t>остальные </a:t>
            </a:r>
            <a:r>
              <a:rPr dirty="0" sz="1600" spc="-15">
                <a:latin typeface="Times New Roman"/>
                <a:cs typeface="Times New Roman"/>
              </a:rPr>
              <a:t>объекты </a:t>
            </a:r>
            <a:r>
              <a:rPr dirty="0" sz="1600" spc="-5">
                <a:latin typeface="Times New Roman"/>
                <a:cs typeface="Times New Roman"/>
              </a:rPr>
              <a:t>до </a:t>
            </a:r>
            <a:r>
              <a:rPr dirty="0" sz="1600" spc="-10">
                <a:latin typeface="Times New Roman"/>
                <a:cs typeface="Times New Roman"/>
              </a:rPr>
              <a:t>тех </a:t>
            </a:r>
            <a:r>
              <a:rPr dirty="0" sz="1600">
                <a:latin typeface="Times New Roman"/>
                <a:cs typeface="Times New Roman"/>
              </a:rPr>
              <a:t>пор, </a:t>
            </a:r>
            <a:r>
              <a:rPr dirty="0" sz="1600" spc="-10">
                <a:latin typeface="Times New Roman"/>
                <a:cs typeface="Times New Roman"/>
              </a:rPr>
              <a:t>пока другая </a:t>
            </a:r>
            <a:r>
              <a:rPr dirty="0" sz="1600" spc="-5">
                <a:latin typeface="Times New Roman"/>
                <a:cs typeface="Times New Roman"/>
              </a:rPr>
              <a:t>программа </a:t>
            </a:r>
            <a:r>
              <a:rPr dirty="0" sz="1600">
                <a:latin typeface="Times New Roman"/>
                <a:cs typeface="Times New Roman"/>
              </a:rPr>
              <a:t>их </a:t>
            </a:r>
            <a:r>
              <a:rPr dirty="0" sz="1600" spc="-5">
                <a:latin typeface="Times New Roman"/>
                <a:cs typeface="Times New Roman"/>
              </a:rPr>
              <a:t>не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закроет.</a:t>
            </a:r>
            <a:endParaRPr sz="1600">
              <a:latin typeface="Times New Roman"/>
              <a:cs typeface="Times New Roman"/>
            </a:endParaRPr>
          </a:p>
          <a:p>
            <a:pPr algn="just" marL="12700" marR="5080" indent="457200">
              <a:lnSpc>
                <a:spcPct val="124500"/>
              </a:lnSpc>
            </a:pPr>
            <a:r>
              <a:rPr dirty="0" sz="1600" spc="-5">
                <a:latin typeface="Times New Roman"/>
                <a:cs typeface="Times New Roman"/>
              </a:rPr>
              <a:t>Если </a:t>
            </a:r>
            <a:r>
              <a:rPr dirty="0" sz="1600" spc="-10">
                <a:latin typeface="Times New Roman"/>
                <a:cs typeface="Times New Roman"/>
              </a:rPr>
              <a:t>функции </a:t>
            </a:r>
            <a:r>
              <a:rPr dirty="0" sz="1600" spc="-5">
                <a:latin typeface="Times New Roman"/>
                <a:cs typeface="Times New Roman"/>
              </a:rPr>
              <a:t>закрытия </a:t>
            </a:r>
            <a:r>
              <a:rPr dirty="0" sz="1600" spc="-15">
                <a:latin typeface="Times New Roman"/>
                <a:cs typeface="Times New Roman"/>
              </a:rPr>
              <a:t>объектов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0">
                <a:latin typeface="Times New Roman"/>
                <a:cs typeface="Times New Roman"/>
              </a:rPr>
              <a:t>подобной ситуации </a:t>
            </a:r>
            <a:r>
              <a:rPr dirty="0" sz="1600" spc="-5">
                <a:latin typeface="Times New Roman"/>
                <a:cs typeface="Times New Roman"/>
              </a:rPr>
              <a:t>не предусмотрены ни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5">
                <a:latin typeface="Times New Roman"/>
                <a:cs typeface="Times New Roman"/>
              </a:rPr>
              <a:t>одной </a:t>
            </a:r>
            <a:r>
              <a:rPr dirty="0" sz="1600">
                <a:latin typeface="Times New Roman"/>
                <a:cs typeface="Times New Roman"/>
              </a:rPr>
              <a:t>из </a:t>
            </a:r>
            <a:r>
              <a:rPr dirty="0" sz="1600" spc="-5">
                <a:latin typeface="Times New Roman"/>
                <a:cs typeface="Times New Roman"/>
              </a:rPr>
              <a:t>программ,  </a:t>
            </a:r>
            <a:r>
              <a:rPr dirty="0" sz="1600" spc="-10">
                <a:latin typeface="Times New Roman"/>
                <a:cs typeface="Times New Roman"/>
              </a:rPr>
              <a:t>ситуация </a:t>
            </a:r>
            <a:r>
              <a:rPr dirty="0" sz="1600" spc="-5">
                <a:latin typeface="Times New Roman"/>
                <a:cs typeface="Times New Roman"/>
              </a:rPr>
              <a:t>становиться </a:t>
            </a:r>
            <a:r>
              <a:rPr dirty="0" sz="1600" spc="-15">
                <a:latin typeface="Times New Roman"/>
                <a:cs typeface="Times New Roman"/>
              </a:rPr>
              <a:t>тупиковой. </a:t>
            </a:r>
            <a:r>
              <a:rPr dirty="0" sz="1600" spc="-10">
                <a:latin typeface="Times New Roman"/>
                <a:cs typeface="Times New Roman"/>
              </a:rPr>
              <a:t>Одним </a:t>
            </a:r>
            <a:r>
              <a:rPr dirty="0" sz="1600">
                <a:latin typeface="Times New Roman"/>
                <a:cs typeface="Times New Roman"/>
              </a:rPr>
              <a:t>из самых простых </a:t>
            </a:r>
            <a:r>
              <a:rPr dirty="0" sz="1600" spc="-15">
                <a:latin typeface="Times New Roman"/>
                <a:cs typeface="Times New Roman"/>
              </a:rPr>
              <a:t>методов </a:t>
            </a:r>
            <a:r>
              <a:rPr dirty="0" sz="1600" spc="-5">
                <a:latin typeface="Times New Roman"/>
                <a:cs typeface="Times New Roman"/>
              </a:rPr>
              <a:t>борьбы </a:t>
            </a:r>
            <a:r>
              <a:rPr dirty="0" sz="1600">
                <a:latin typeface="Times New Roman"/>
                <a:cs typeface="Times New Roman"/>
              </a:rPr>
              <a:t>с </a:t>
            </a:r>
            <a:r>
              <a:rPr dirty="0" sz="1600" spc="-5">
                <a:latin typeface="Times New Roman"/>
                <a:cs typeface="Times New Roman"/>
              </a:rPr>
              <a:t>такими </a:t>
            </a:r>
            <a:r>
              <a:rPr dirty="0" sz="1600" spc="-10">
                <a:latin typeface="Times New Roman"/>
                <a:cs typeface="Times New Roman"/>
              </a:rPr>
              <a:t>ситуациями  </a:t>
            </a:r>
            <a:r>
              <a:rPr dirty="0" sz="1600" spc="-5">
                <a:latin typeface="Times New Roman"/>
                <a:cs typeface="Times New Roman"/>
              </a:rPr>
              <a:t>является </a:t>
            </a:r>
            <a:r>
              <a:rPr dirty="0" sz="1600" spc="-10">
                <a:latin typeface="Times New Roman"/>
                <a:cs typeface="Times New Roman"/>
              </a:rPr>
              <a:t>проверка </a:t>
            </a:r>
            <a:r>
              <a:rPr dirty="0" sz="1600" spc="-5">
                <a:latin typeface="Times New Roman"/>
                <a:cs typeface="Times New Roman"/>
              </a:rPr>
              <a:t>программой </a:t>
            </a:r>
            <a:r>
              <a:rPr dirty="0" sz="1600" spc="-10">
                <a:latin typeface="Times New Roman"/>
                <a:cs typeface="Times New Roman"/>
              </a:rPr>
              <a:t>возможности открытия </a:t>
            </a:r>
            <a:r>
              <a:rPr dirty="0" sz="1600" spc="-15">
                <a:latin typeface="Times New Roman"/>
                <a:cs typeface="Times New Roman"/>
              </a:rPr>
              <a:t>объектов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режиме </a:t>
            </a:r>
            <a:r>
              <a:rPr dirty="0" sz="1600" spc="-10">
                <a:latin typeface="Times New Roman"/>
                <a:cs typeface="Times New Roman"/>
              </a:rPr>
              <a:t>монопольного </a:t>
            </a:r>
            <a:r>
              <a:rPr dirty="0" sz="1600" spc="-5">
                <a:latin typeface="Times New Roman"/>
                <a:cs typeface="Times New Roman"/>
              </a:rPr>
              <a:t>доступа. </a:t>
            </a:r>
            <a:r>
              <a:rPr dirty="0" sz="1600">
                <a:latin typeface="Times New Roman"/>
                <a:cs typeface="Times New Roman"/>
              </a:rPr>
              <a:t>В  </a:t>
            </a:r>
            <a:r>
              <a:rPr dirty="0" sz="1600" spc="-5">
                <a:latin typeface="Times New Roman"/>
                <a:cs typeface="Times New Roman"/>
              </a:rPr>
              <a:t>случае </a:t>
            </a:r>
            <a:r>
              <a:rPr dirty="0" sz="1600" spc="-10">
                <a:latin typeface="Times New Roman"/>
                <a:cs typeface="Times New Roman"/>
              </a:rPr>
              <a:t>невозможности </a:t>
            </a:r>
            <a:r>
              <a:rPr dirty="0" sz="1600">
                <a:latin typeface="Times New Roman"/>
                <a:cs typeface="Times New Roman"/>
              </a:rPr>
              <a:t>доступа к </a:t>
            </a:r>
            <a:r>
              <a:rPr dirty="0" sz="1600" spc="-10">
                <a:latin typeface="Times New Roman"/>
                <a:cs typeface="Times New Roman"/>
              </a:rPr>
              <a:t>объектам </a:t>
            </a:r>
            <a:r>
              <a:rPr dirty="0" sz="1600" spc="-5">
                <a:latin typeface="Times New Roman"/>
                <a:cs typeface="Times New Roman"/>
              </a:rPr>
              <a:t>программа должна закрыть все </a:t>
            </a:r>
            <a:r>
              <a:rPr dirty="0" sz="1600" spc="-20">
                <a:latin typeface="Times New Roman"/>
                <a:cs typeface="Times New Roman"/>
              </a:rPr>
              <a:t>уже</a:t>
            </a:r>
            <a:r>
              <a:rPr dirty="0" sz="1600" spc="36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открытые объекты,  </a:t>
            </a:r>
            <a:r>
              <a:rPr dirty="0" sz="1600" spc="-20">
                <a:latin typeface="Times New Roman"/>
                <a:cs typeface="Times New Roman"/>
              </a:rPr>
              <a:t>подождать </a:t>
            </a:r>
            <a:r>
              <a:rPr dirty="0" sz="1600" spc="-15">
                <a:latin typeface="Times New Roman"/>
                <a:cs typeface="Times New Roman"/>
              </a:rPr>
              <a:t>некоторое </a:t>
            </a:r>
            <a:r>
              <a:rPr dirty="0" sz="1600" spc="-5">
                <a:latin typeface="Times New Roman"/>
                <a:cs typeface="Times New Roman"/>
              </a:rPr>
              <a:t>время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10">
                <a:latin typeface="Times New Roman"/>
                <a:cs typeface="Times New Roman"/>
              </a:rPr>
              <a:t>повторить всю </a:t>
            </a:r>
            <a:r>
              <a:rPr dirty="0" sz="1600" spc="-5">
                <a:latin typeface="Times New Roman"/>
                <a:cs typeface="Times New Roman"/>
              </a:rPr>
              <a:t>операцию </a:t>
            </a:r>
            <a:r>
              <a:rPr dirty="0" sz="1600">
                <a:latin typeface="Times New Roman"/>
                <a:cs typeface="Times New Roman"/>
              </a:rPr>
              <a:t>с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начала.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713751"/>
            <a:ext cx="9276080" cy="5995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  <a:tabLst>
                <a:tab pos="8599170" algn="l"/>
              </a:tabLst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Безопасность</a:t>
            </a:r>
            <a:r>
              <a:rPr dirty="0" sz="1400" spc="5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операционных</a:t>
            </a:r>
            <a:r>
              <a:rPr dirty="0" sz="1400" spc="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систем	</a:t>
            </a:r>
            <a:r>
              <a:rPr dirty="0" sz="1400" b="1">
                <a:latin typeface="Times New Roman"/>
                <a:cs typeface="Times New Roman"/>
              </a:rPr>
              <a:t>42 из</a:t>
            </a:r>
            <a:r>
              <a:rPr dirty="0" sz="1400" spc="-8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50</a:t>
            </a:r>
            <a:endParaRPr sz="1400">
              <a:latin typeface="Times New Roman"/>
              <a:cs typeface="Times New Roman"/>
            </a:endParaRPr>
          </a:p>
          <a:p>
            <a:pPr algn="ctr" marL="123189" marR="117475">
              <a:lnSpc>
                <a:spcPct val="124500"/>
              </a:lnSpc>
              <a:spcBef>
                <a:spcPts val="1110"/>
              </a:spcBef>
            </a:pPr>
            <a:r>
              <a:rPr dirty="0" sz="1600" spc="-10" b="1">
                <a:latin typeface="Times New Roman"/>
                <a:cs typeface="Times New Roman"/>
              </a:rPr>
              <a:t>Аппаратная </a:t>
            </a:r>
            <a:r>
              <a:rPr dirty="0" sz="1600" b="1">
                <a:latin typeface="Times New Roman"/>
                <a:cs typeface="Times New Roman"/>
              </a:rPr>
              <a:t>защита в </a:t>
            </a:r>
            <a:r>
              <a:rPr dirty="0" sz="1600" spc="-5" b="1">
                <a:latin typeface="Times New Roman"/>
                <a:cs typeface="Times New Roman"/>
              </a:rPr>
              <a:t>процессорах </a:t>
            </a:r>
            <a:r>
              <a:rPr dirty="0" sz="1600" b="1">
                <a:latin typeface="Times New Roman"/>
                <a:cs typeface="Times New Roman"/>
              </a:rPr>
              <a:t>с </a:t>
            </a:r>
            <a:r>
              <a:rPr dirty="0" sz="1600" spc="-5" b="1">
                <a:latin typeface="Times New Roman"/>
                <a:cs typeface="Times New Roman"/>
              </a:rPr>
              <a:t>архитектурами </a:t>
            </a:r>
            <a:r>
              <a:rPr dirty="0" sz="1600" b="1">
                <a:latin typeface="Times New Roman"/>
                <a:cs typeface="Times New Roman"/>
              </a:rPr>
              <a:t>х86 и </a:t>
            </a:r>
            <a:r>
              <a:rPr dirty="0" sz="1600" spc="-5" b="1">
                <a:latin typeface="Times New Roman"/>
                <a:cs typeface="Times New Roman"/>
              </a:rPr>
              <a:t>x86-64: </a:t>
            </a:r>
            <a:r>
              <a:rPr dirty="0" sz="1600" b="1">
                <a:latin typeface="Times New Roman"/>
                <a:cs typeface="Times New Roman"/>
              </a:rPr>
              <a:t>адресация </a:t>
            </a:r>
            <a:r>
              <a:rPr dirty="0" sz="1600" spc="-10" b="1">
                <a:latin typeface="Times New Roman"/>
                <a:cs typeface="Times New Roman"/>
              </a:rPr>
              <a:t>оперативной </a:t>
            </a:r>
            <a:r>
              <a:rPr dirty="0" sz="1600" spc="-5" b="1">
                <a:latin typeface="Times New Roman"/>
                <a:cs typeface="Times New Roman"/>
              </a:rPr>
              <a:t>памяти,  </a:t>
            </a:r>
            <a:r>
              <a:rPr dirty="0" sz="1600" spc="-10" b="1">
                <a:latin typeface="Times New Roman"/>
                <a:cs typeface="Times New Roman"/>
              </a:rPr>
              <a:t>уровни привилегированности, </a:t>
            </a:r>
            <a:r>
              <a:rPr dirty="0" sz="1600" b="1">
                <a:latin typeface="Times New Roman"/>
                <a:cs typeface="Times New Roman"/>
              </a:rPr>
              <a:t>защита </a:t>
            </a:r>
            <a:r>
              <a:rPr dirty="0" sz="1600" spc="-15" b="1">
                <a:latin typeface="Times New Roman"/>
                <a:cs typeface="Times New Roman"/>
              </a:rPr>
              <a:t>сегментов </a:t>
            </a:r>
            <a:r>
              <a:rPr dirty="0" sz="1600" spc="-10" b="1">
                <a:latin typeface="Times New Roman"/>
                <a:cs typeface="Times New Roman"/>
              </a:rPr>
              <a:t>оперативной</a:t>
            </a:r>
            <a:r>
              <a:rPr dirty="0" sz="1600" spc="6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памяти.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Times New Roman"/>
              <a:cs typeface="Times New Roman"/>
            </a:endParaRPr>
          </a:p>
          <a:p>
            <a:pPr algn="just" marL="12700" marR="13970" indent="457200">
              <a:lnSpc>
                <a:spcPct val="124500"/>
              </a:lnSpc>
            </a:pPr>
            <a:r>
              <a:rPr dirty="0" sz="1600">
                <a:latin typeface="Times New Roman"/>
                <a:cs typeface="Times New Roman"/>
              </a:rPr>
              <a:t>Процессоры </a:t>
            </a:r>
            <a:r>
              <a:rPr dirty="0" sz="1600" spc="-15">
                <a:latin typeface="Times New Roman"/>
                <a:cs typeface="Times New Roman"/>
              </a:rPr>
              <a:t>модели </a:t>
            </a:r>
            <a:r>
              <a:rPr dirty="0" sz="1600">
                <a:latin typeface="Times New Roman"/>
                <a:cs typeface="Times New Roman"/>
              </a:rPr>
              <a:t>i386 и </a:t>
            </a:r>
            <a:r>
              <a:rPr dirty="0" sz="1600" spc="-10">
                <a:latin typeface="Times New Roman"/>
                <a:cs typeface="Times New Roman"/>
              </a:rPr>
              <a:t>более поздних моделей </a:t>
            </a:r>
            <a:r>
              <a:rPr dirty="0" sz="1600" spc="-5">
                <a:latin typeface="Times New Roman"/>
                <a:cs typeface="Times New Roman"/>
              </a:rPr>
              <a:t>могут </a:t>
            </a:r>
            <a:r>
              <a:rPr dirty="0" sz="1600" spc="-10">
                <a:latin typeface="Times New Roman"/>
                <a:cs typeface="Times New Roman"/>
              </a:rPr>
              <a:t>работать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20">
                <a:latin typeface="Times New Roman"/>
                <a:cs typeface="Times New Roman"/>
              </a:rPr>
              <a:t>одном </a:t>
            </a:r>
            <a:r>
              <a:rPr dirty="0" sz="1600" spc="-5">
                <a:latin typeface="Times New Roman"/>
                <a:cs typeface="Times New Roman"/>
              </a:rPr>
              <a:t>из трех режимов </a:t>
            </a:r>
            <a:r>
              <a:rPr dirty="0" sz="1600">
                <a:latin typeface="Times New Roman"/>
                <a:cs typeface="Times New Roman"/>
              </a:rPr>
              <a:t>–  </a:t>
            </a:r>
            <a:r>
              <a:rPr dirty="0" sz="1600" spc="-5">
                <a:latin typeface="Times New Roman"/>
                <a:cs typeface="Times New Roman"/>
              </a:rPr>
              <a:t>реальном режиме, </a:t>
            </a:r>
            <a:r>
              <a:rPr dirty="0" sz="1600" spc="-10">
                <a:latin typeface="Times New Roman"/>
                <a:cs typeface="Times New Roman"/>
              </a:rPr>
              <a:t>защищенном </a:t>
            </a:r>
            <a:r>
              <a:rPr dirty="0" sz="1600" spc="-5">
                <a:latin typeface="Times New Roman"/>
                <a:cs typeface="Times New Roman"/>
              </a:rPr>
              <a:t>режиме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режиме </a:t>
            </a:r>
            <a:r>
              <a:rPr dirty="0" sz="1600" spc="-15">
                <a:latin typeface="Times New Roman"/>
                <a:cs typeface="Times New Roman"/>
              </a:rPr>
              <a:t>эмуляции виртуального </a:t>
            </a:r>
            <a:r>
              <a:rPr dirty="0" sz="1600">
                <a:latin typeface="Times New Roman"/>
                <a:cs typeface="Times New Roman"/>
              </a:rPr>
              <a:t>8086 </a:t>
            </a:r>
            <a:r>
              <a:rPr dirty="0" sz="1600" spc="-10">
                <a:latin typeface="Times New Roman"/>
                <a:cs typeface="Times New Roman"/>
              </a:rPr>
              <a:t>(виртуальный </a:t>
            </a:r>
            <a:r>
              <a:rPr dirty="0" sz="1600" spc="-5">
                <a:latin typeface="Times New Roman"/>
                <a:cs typeface="Times New Roman"/>
              </a:rPr>
              <a:t>режим).  </a:t>
            </a:r>
            <a:r>
              <a:rPr dirty="0" sz="1600">
                <a:latin typeface="Times New Roman"/>
                <a:cs typeface="Times New Roman"/>
              </a:rPr>
              <a:t>При </a:t>
            </a:r>
            <a:r>
              <a:rPr dirty="0" sz="1600" spc="-5">
                <a:latin typeface="Times New Roman"/>
                <a:cs typeface="Times New Roman"/>
              </a:rPr>
              <a:t>старте </a:t>
            </a:r>
            <a:r>
              <a:rPr dirty="0" sz="1600">
                <a:latin typeface="Times New Roman"/>
                <a:cs typeface="Times New Roman"/>
              </a:rPr>
              <a:t>процессора </a:t>
            </a:r>
            <a:r>
              <a:rPr dirty="0" sz="1600" spc="-5">
                <a:latin typeface="Times New Roman"/>
                <a:cs typeface="Times New Roman"/>
              </a:rPr>
              <a:t>он </a:t>
            </a:r>
            <a:r>
              <a:rPr dirty="0" sz="1600" spc="-15">
                <a:latin typeface="Times New Roman"/>
                <a:cs typeface="Times New Roman"/>
              </a:rPr>
              <a:t>начинает </a:t>
            </a:r>
            <a:r>
              <a:rPr dirty="0" sz="1600" spc="-10">
                <a:latin typeface="Times New Roman"/>
                <a:cs typeface="Times New Roman"/>
              </a:rPr>
              <a:t>работу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реальном режиме,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25">
                <a:latin typeface="Times New Roman"/>
                <a:cs typeface="Times New Roman"/>
              </a:rPr>
              <a:t>котором </a:t>
            </a:r>
            <a:r>
              <a:rPr dirty="0" sz="1600" spc="-5">
                <a:latin typeface="Times New Roman"/>
                <a:cs typeface="Times New Roman"/>
              </a:rPr>
              <a:t>защитные </a:t>
            </a:r>
            <a:r>
              <a:rPr dirty="0" sz="1600" spc="-10">
                <a:latin typeface="Times New Roman"/>
                <a:cs typeface="Times New Roman"/>
              </a:rPr>
              <a:t>функции </a:t>
            </a:r>
            <a:r>
              <a:rPr dirty="0" sz="1600">
                <a:latin typeface="Times New Roman"/>
                <a:cs typeface="Times New Roman"/>
              </a:rPr>
              <a:t>не  </a:t>
            </a:r>
            <a:r>
              <a:rPr dirty="0" sz="1600" spc="-10">
                <a:latin typeface="Times New Roman"/>
                <a:cs typeface="Times New Roman"/>
              </a:rPr>
              <a:t>поддерживаются. Виртуальный </a:t>
            </a:r>
            <a:r>
              <a:rPr dirty="0" sz="1600" spc="-5">
                <a:latin typeface="Times New Roman"/>
                <a:cs typeface="Times New Roman"/>
              </a:rPr>
              <a:t>режим </a:t>
            </a:r>
            <a:r>
              <a:rPr dirty="0" sz="1600">
                <a:latin typeface="Times New Roman"/>
                <a:cs typeface="Times New Roman"/>
              </a:rPr>
              <a:t>процессора </a:t>
            </a:r>
            <a:r>
              <a:rPr dirty="0" sz="1600" spc="-10">
                <a:latin typeface="Times New Roman"/>
                <a:cs typeface="Times New Roman"/>
              </a:rPr>
              <a:t>предназначен </a:t>
            </a:r>
            <a:r>
              <a:rPr dirty="0" sz="1600" spc="-5">
                <a:latin typeface="Times New Roman"/>
                <a:cs typeface="Times New Roman"/>
              </a:rPr>
              <a:t>для </a:t>
            </a:r>
            <a:r>
              <a:rPr dirty="0" sz="1600" spc="-10">
                <a:latin typeface="Times New Roman"/>
                <a:cs typeface="Times New Roman"/>
              </a:rPr>
              <a:t>выполнения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0">
                <a:latin typeface="Times New Roman"/>
                <a:cs typeface="Times New Roman"/>
              </a:rPr>
              <a:t>защищенном </a:t>
            </a:r>
            <a:r>
              <a:rPr dirty="0" sz="1600" spc="-5">
                <a:latin typeface="Times New Roman"/>
                <a:cs typeface="Times New Roman"/>
              </a:rPr>
              <a:t>режиме  программ, </a:t>
            </a:r>
            <a:r>
              <a:rPr dirty="0" sz="1600" spc="-10">
                <a:latin typeface="Times New Roman"/>
                <a:cs typeface="Times New Roman"/>
              </a:rPr>
              <a:t>предназначенных </a:t>
            </a:r>
            <a:r>
              <a:rPr dirty="0" sz="1600" spc="-5">
                <a:latin typeface="Times New Roman"/>
                <a:cs typeface="Times New Roman"/>
              </a:rPr>
              <a:t>для работы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реальном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режиме.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algn="just" marL="3159760">
              <a:lnSpc>
                <a:spcPct val="100000"/>
              </a:lnSpc>
              <a:spcBef>
                <a:spcPts val="1505"/>
              </a:spcBef>
            </a:pPr>
            <a:r>
              <a:rPr dirty="0" sz="1600" b="1">
                <a:latin typeface="Times New Roman"/>
                <a:cs typeface="Times New Roman"/>
              </a:rPr>
              <a:t>Адресация </a:t>
            </a:r>
            <a:r>
              <a:rPr dirty="0" sz="1600" spc="-10" b="1">
                <a:latin typeface="Times New Roman"/>
                <a:cs typeface="Times New Roman"/>
              </a:rPr>
              <a:t>оперативной</a:t>
            </a:r>
            <a:r>
              <a:rPr dirty="0" sz="160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памяти</a:t>
            </a:r>
            <a:endParaRPr sz="1600">
              <a:latin typeface="Times New Roman"/>
              <a:cs typeface="Times New Roman"/>
            </a:endParaRPr>
          </a:p>
          <a:p>
            <a:pPr algn="just" marL="12700" marR="9525" indent="457200">
              <a:lnSpc>
                <a:spcPct val="124500"/>
              </a:lnSpc>
              <a:spcBef>
                <a:spcPts val="600"/>
              </a:spcBef>
            </a:pPr>
            <a:r>
              <a:rPr dirty="0" sz="1600" spc="-5">
                <a:latin typeface="Times New Roman"/>
                <a:cs typeface="Times New Roman"/>
              </a:rPr>
              <a:t>Программа, </a:t>
            </a:r>
            <a:r>
              <a:rPr dirty="0" sz="1600" spc="-10">
                <a:latin typeface="Times New Roman"/>
                <a:cs typeface="Times New Roman"/>
              </a:rPr>
              <a:t>выполняемая </a:t>
            </a:r>
            <a:r>
              <a:rPr dirty="0" sz="1600">
                <a:latin typeface="Times New Roman"/>
                <a:cs typeface="Times New Roman"/>
              </a:rPr>
              <a:t>на процессоре i386, </a:t>
            </a:r>
            <a:r>
              <a:rPr dirty="0" sz="1600" spc="-5">
                <a:latin typeface="Times New Roman"/>
                <a:cs typeface="Times New Roman"/>
              </a:rPr>
              <a:t>обращаясь </a:t>
            </a:r>
            <a:r>
              <a:rPr dirty="0" sz="1600">
                <a:latin typeface="Times New Roman"/>
                <a:cs typeface="Times New Roman"/>
              </a:rPr>
              <a:t>к </a:t>
            </a:r>
            <a:r>
              <a:rPr dirty="0" sz="1600" spc="-10">
                <a:latin typeface="Times New Roman"/>
                <a:cs typeface="Times New Roman"/>
              </a:rPr>
              <a:t>фрагменту оперативной </a:t>
            </a:r>
            <a:r>
              <a:rPr dirty="0" sz="1600" spc="-5">
                <a:latin typeface="Times New Roman"/>
                <a:cs typeface="Times New Roman"/>
              </a:rPr>
              <a:t>памяти, </a:t>
            </a:r>
            <a:r>
              <a:rPr dirty="0" sz="1600" spc="-10">
                <a:latin typeface="Times New Roman"/>
                <a:cs typeface="Times New Roman"/>
              </a:rPr>
              <a:t>должна  </a:t>
            </a:r>
            <a:r>
              <a:rPr dirty="0" sz="1600" spc="-15">
                <a:latin typeface="Times New Roman"/>
                <a:cs typeface="Times New Roman"/>
              </a:rPr>
              <a:t>указать </a:t>
            </a:r>
            <a:r>
              <a:rPr dirty="0" sz="1600" spc="5">
                <a:latin typeface="Times New Roman"/>
                <a:cs typeface="Times New Roman"/>
              </a:rPr>
              <a:t>адрес </a:t>
            </a:r>
            <a:r>
              <a:rPr dirty="0" sz="1600" spc="-15">
                <a:latin typeface="Times New Roman"/>
                <a:cs typeface="Times New Roman"/>
              </a:rPr>
              <a:t>этого </a:t>
            </a:r>
            <a:r>
              <a:rPr dirty="0" sz="1600" spc="-5">
                <a:latin typeface="Times New Roman"/>
                <a:cs typeface="Times New Roman"/>
              </a:rPr>
              <a:t>фрагмента. </a:t>
            </a:r>
            <a:r>
              <a:rPr dirty="0" sz="1600" spc="-15">
                <a:latin typeface="Times New Roman"/>
                <a:cs typeface="Times New Roman"/>
              </a:rPr>
              <a:t>Этот </a:t>
            </a:r>
            <a:r>
              <a:rPr dirty="0" sz="1600" spc="5">
                <a:latin typeface="Times New Roman"/>
                <a:cs typeface="Times New Roman"/>
              </a:rPr>
              <a:t>адрес </a:t>
            </a:r>
            <a:r>
              <a:rPr dirty="0" sz="1600" spc="-5">
                <a:latin typeface="Times New Roman"/>
                <a:cs typeface="Times New Roman"/>
              </a:rPr>
              <a:t>складывается </a:t>
            </a:r>
            <a:r>
              <a:rPr dirty="0" sz="1600">
                <a:latin typeface="Times New Roman"/>
                <a:cs typeface="Times New Roman"/>
              </a:rPr>
              <a:t>из </a:t>
            </a:r>
            <a:r>
              <a:rPr dirty="0" sz="1600" spc="-20">
                <a:latin typeface="Times New Roman"/>
                <a:cs typeface="Times New Roman"/>
              </a:rPr>
              <a:t>двух </a:t>
            </a:r>
            <a:r>
              <a:rPr dirty="0" sz="1600" spc="-5">
                <a:latin typeface="Times New Roman"/>
                <a:cs typeface="Times New Roman"/>
              </a:rPr>
              <a:t>составляющих </a:t>
            </a:r>
            <a:r>
              <a:rPr dirty="0" sz="1600">
                <a:latin typeface="Times New Roman"/>
                <a:cs typeface="Times New Roman"/>
              </a:rPr>
              <a:t>– </a:t>
            </a:r>
            <a:r>
              <a:rPr dirty="0" sz="1600" spc="-10" i="1">
                <a:latin typeface="Times New Roman"/>
                <a:cs typeface="Times New Roman"/>
              </a:rPr>
              <a:t>селектора </a:t>
            </a:r>
            <a:r>
              <a:rPr dirty="0" sz="1600">
                <a:latin typeface="Times New Roman"/>
                <a:cs typeface="Times New Roman"/>
              </a:rPr>
              <a:t>и</a:t>
            </a:r>
            <a:r>
              <a:rPr dirty="0" sz="1600" spc="195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смещения</a:t>
            </a:r>
            <a:r>
              <a:rPr dirty="0" sz="160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 algn="just" marL="12700" marR="14604" indent="457200">
              <a:lnSpc>
                <a:spcPct val="124500"/>
              </a:lnSpc>
            </a:pPr>
            <a:r>
              <a:rPr dirty="0" sz="1600" spc="-10">
                <a:latin typeface="Times New Roman"/>
                <a:cs typeface="Times New Roman"/>
              </a:rPr>
              <a:t>Селектор </a:t>
            </a:r>
            <a:r>
              <a:rPr dirty="0" sz="1600" spc="-5">
                <a:latin typeface="Times New Roman"/>
                <a:cs typeface="Times New Roman"/>
              </a:rPr>
              <a:t>представляет собой </a:t>
            </a:r>
            <a:r>
              <a:rPr dirty="0" sz="1600" spc="-10">
                <a:latin typeface="Times New Roman"/>
                <a:cs typeface="Times New Roman"/>
              </a:rPr>
              <a:t>идентификатор </a:t>
            </a:r>
            <a:r>
              <a:rPr dirty="0" sz="1600" spc="-5">
                <a:latin typeface="Times New Roman"/>
                <a:cs typeface="Times New Roman"/>
              </a:rPr>
              <a:t>сегмента,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25">
                <a:latin typeface="Times New Roman"/>
                <a:cs typeface="Times New Roman"/>
              </a:rPr>
              <a:t>котором </a:t>
            </a:r>
            <a:r>
              <a:rPr dirty="0" sz="1600" spc="-5">
                <a:latin typeface="Times New Roman"/>
                <a:cs typeface="Times New Roman"/>
              </a:rPr>
              <a:t>располагается </a:t>
            </a:r>
            <a:r>
              <a:rPr dirty="0" sz="1600" spc="-10">
                <a:latin typeface="Times New Roman"/>
                <a:cs typeface="Times New Roman"/>
              </a:rPr>
              <a:t>требуемый  </a:t>
            </a:r>
            <a:r>
              <a:rPr dirty="0" sz="1600" spc="-5">
                <a:latin typeface="Times New Roman"/>
                <a:cs typeface="Times New Roman"/>
              </a:rPr>
              <a:t>фрагмент памяти, </a:t>
            </a:r>
            <a:r>
              <a:rPr dirty="0" sz="1600">
                <a:latin typeface="Times New Roman"/>
                <a:cs typeface="Times New Roman"/>
              </a:rPr>
              <a:t>а </a:t>
            </a:r>
            <a:r>
              <a:rPr dirty="0" sz="1600" spc="-5">
                <a:latin typeface="Times New Roman"/>
                <a:cs typeface="Times New Roman"/>
              </a:rPr>
              <a:t>смещение определяет </a:t>
            </a:r>
            <a:r>
              <a:rPr dirty="0" sz="1600" spc="-10">
                <a:latin typeface="Times New Roman"/>
                <a:cs typeface="Times New Roman"/>
              </a:rPr>
              <a:t>порядковый номер первого </a:t>
            </a:r>
            <a:r>
              <a:rPr dirty="0" sz="1600">
                <a:latin typeface="Times New Roman"/>
                <a:cs typeface="Times New Roman"/>
              </a:rPr>
              <a:t>байта </a:t>
            </a:r>
            <a:r>
              <a:rPr dirty="0" sz="1600" spc="-5">
                <a:latin typeface="Times New Roman"/>
                <a:cs typeface="Times New Roman"/>
              </a:rPr>
              <a:t>фрагмента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20">
                <a:latin typeface="Times New Roman"/>
                <a:cs typeface="Times New Roman"/>
              </a:rPr>
              <a:t>этом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сегменте.</a:t>
            </a:r>
            <a:endParaRPr sz="1600">
              <a:latin typeface="Times New Roman"/>
              <a:cs typeface="Times New Roman"/>
            </a:endParaRPr>
          </a:p>
          <a:p>
            <a:pPr algn="just" marL="12700" marR="5080" indent="457200">
              <a:lnSpc>
                <a:spcPct val="124500"/>
              </a:lnSpc>
            </a:pPr>
            <a:r>
              <a:rPr dirty="0" sz="1600">
                <a:latin typeface="Times New Roman"/>
                <a:cs typeface="Times New Roman"/>
              </a:rPr>
              <a:t>При </a:t>
            </a:r>
            <a:r>
              <a:rPr dirty="0" sz="1600" spc="-5">
                <a:latin typeface="Times New Roman"/>
                <a:cs typeface="Times New Roman"/>
              </a:rPr>
              <a:t>обращении </a:t>
            </a:r>
            <a:r>
              <a:rPr dirty="0" sz="1600">
                <a:latin typeface="Times New Roman"/>
                <a:cs typeface="Times New Roman"/>
              </a:rPr>
              <a:t>к </a:t>
            </a:r>
            <a:r>
              <a:rPr dirty="0" sz="1600" spc="-10">
                <a:latin typeface="Times New Roman"/>
                <a:cs typeface="Times New Roman"/>
              </a:rPr>
              <a:t>оперативной </a:t>
            </a:r>
            <a:r>
              <a:rPr dirty="0" sz="1600" spc="-5">
                <a:latin typeface="Times New Roman"/>
                <a:cs typeface="Times New Roman"/>
              </a:rPr>
              <a:t>памяти </a:t>
            </a:r>
            <a:r>
              <a:rPr dirty="0" sz="1600" spc="-20">
                <a:latin typeface="Times New Roman"/>
                <a:cs typeface="Times New Roman"/>
              </a:rPr>
              <a:t>необходимый </a:t>
            </a:r>
            <a:r>
              <a:rPr dirty="0" sz="1600" spc="-10">
                <a:latin typeface="Times New Roman"/>
                <a:cs typeface="Times New Roman"/>
              </a:rPr>
              <a:t>селектор должен </a:t>
            </a:r>
            <a:r>
              <a:rPr dirty="0" sz="1600" spc="-5">
                <a:latin typeface="Times New Roman"/>
                <a:cs typeface="Times New Roman"/>
              </a:rPr>
              <a:t>быть заранее </a:t>
            </a:r>
            <a:r>
              <a:rPr dirty="0" sz="1600" spc="-15">
                <a:latin typeface="Times New Roman"/>
                <a:cs typeface="Times New Roman"/>
              </a:rPr>
              <a:t>загружен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5">
                <a:latin typeface="Times New Roman"/>
                <a:cs typeface="Times New Roman"/>
              </a:rPr>
              <a:t>один  </a:t>
            </a:r>
            <a:r>
              <a:rPr dirty="0" sz="1600">
                <a:latin typeface="Times New Roman"/>
                <a:cs typeface="Times New Roman"/>
              </a:rPr>
              <a:t>из </a:t>
            </a:r>
            <a:r>
              <a:rPr dirty="0" sz="1600" spc="-10" i="1">
                <a:latin typeface="Times New Roman"/>
                <a:cs typeface="Times New Roman"/>
              </a:rPr>
              <a:t>сегментных </a:t>
            </a:r>
            <a:r>
              <a:rPr dirty="0" sz="1600" spc="-5" i="1">
                <a:latin typeface="Times New Roman"/>
                <a:cs typeface="Times New Roman"/>
              </a:rPr>
              <a:t>регистров </a:t>
            </a:r>
            <a:r>
              <a:rPr dirty="0" sz="1600">
                <a:latin typeface="Times New Roman"/>
                <a:cs typeface="Times New Roman"/>
              </a:rPr>
              <a:t>процессора – </a:t>
            </a:r>
            <a:r>
              <a:rPr dirty="0" sz="1600" b="1">
                <a:latin typeface="Times New Roman"/>
                <a:cs typeface="Times New Roman"/>
              </a:rPr>
              <a:t>cs</a:t>
            </a:r>
            <a:r>
              <a:rPr dirty="0" sz="1600">
                <a:latin typeface="Times New Roman"/>
                <a:cs typeface="Times New Roman"/>
              </a:rPr>
              <a:t>, </a:t>
            </a:r>
            <a:r>
              <a:rPr dirty="0" sz="1600" b="1">
                <a:latin typeface="Times New Roman"/>
                <a:cs typeface="Times New Roman"/>
              </a:rPr>
              <a:t>ds</a:t>
            </a:r>
            <a:r>
              <a:rPr dirty="0" sz="1600">
                <a:latin typeface="Times New Roman"/>
                <a:cs typeface="Times New Roman"/>
              </a:rPr>
              <a:t>, </a:t>
            </a:r>
            <a:r>
              <a:rPr dirty="0" sz="1600" b="1">
                <a:latin typeface="Times New Roman"/>
                <a:cs typeface="Times New Roman"/>
              </a:rPr>
              <a:t>es</a:t>
            </a:r>
            <a:r>
              <a:rPr dirty="0" sz="1600">
                <a:latin typeface="Times New Roman"/>
                <a:cs typeface="Times New Roman"/>
              </a:rPr>
              <a:t>, </a:t>
            </a:r>
            <a:r>
              <a:rPr dirty="0" sz="1600" b="1">
                <a:latin typeface="Times New Roman"/>
                <a:cs typeface="Times New Roman"/>
              </a:rPr>
              <a:t>fs</a:t>
            </a:r>
            <a:r>
              <a:rPr dirty="0" sz="1600">
                <a:latin typeface="Times New Roman"/>
                <a:cs typeface="Times New Roman"/>
              </a:rPr>
              <a:t>, </a:t>
            </a:r>
            <a:r>
              <a:rPr dirty="0" sz="1600" b="1">
                <a:latin typeface="Times New Roman"/>
                <a:cs typeface="Times New Roman"/>
              </a:rPr>
              <a:t>gs </a:t>
            </a:r>
            <a:r>
              <a:rPr dirty="0" sz="1600" spc="-5">
                <a:latin typeface="Times New Roman"/>
                <a:cs typeface="Times New Roman"/>
              </a:rPr>
              <a:t>или </a:t>
            </a:r>
            <a:r>
              <a:rPr dirty="0" sz="1600" b="1">
                <a:latin typeface="Times New Roman"/>
                <a:cs typeface="Times New Roman"/>
              </a:rPr>
              <a:t>ss</a:t>
            </a:r>
            <a:r>
              <a:rPr dirty="0" sz="1600">
                <a:latin typeface="Times New Roman"/>
                <a:cs typeface="Times New Roman"/>
              </a:rPr>
              <a:t>. </a:t>
            </a:r>
            <a:r>
              <a:rPr dirty="0" sz="1600" spc="-5">
                <a:latin typeface="Times New Roman"/>
                <a:cs typeface="Times New Roman"/>
              </a:rPr>
              <a:t>Для </a:t>
            </a:r>
            <a:r>
              <a:rPr dirty="0" sz="1600">
                <a:latin typeface="Times New Roman"/>
                <a:cs typeface="Times New Roman"/>
              </a:rPr>
              <a:t>адресации </a:t>
            </a:r>
            <a:r>
              <a:rPr dirty="0" sz="1600" spc="-5">
                <a:latin typeface="Times New Roman"/>
                <a:cs typeface="Times New Roman"/>
              </a:rPr>
              <a:t>данным </a:t>
            </a:r>
            <a:r>
              <a:rPr dirty="0" sz="1600" spc="-20">
                <a:latin typeface="Times New Roman"/>
                <a:cs typeface="Times New Roman"/>
              </a:rPr>
              <a:t>может  </a:t>
            </a:r>
            <a:r>
              <a:rPr dirty="0" sz="1600" spc="-10">
                <a:latin typeface="Times New Roman"/>
                <a:cs typeface="Times New Roman"/>
              </a:rPr>
              <a:t>использоваться </a:t>
            </a:r>
            <a:r>
              <a:rPr dirty="0" sz="1600" spc="-5">
                <a:latin typeface="Times New Roman"/>
                <a:cs typeface="Times New Roman"/>
              </a:rPr>
              <a:t>любой сегментный </a:t>
            </a:r>
            <a:r>
              <a:rPr dirty="0" sz="1600">
                <a:latin typeface="Times New Roman"/>
                <a:cs typeface="Times New Roman"/>
              </a:rPr>
              <a:t>регистр, </a:t>
            </a:r>
            <a:r>
              <a:rPr dirty="0" sz="1600" spc="-5">
                <a:latin typeface="Times New Roman"/>
                <a:cs typeface="Times New Roman"/>
              </a:rPr>
              <a:t>для </a:t>
            </a:r>
            <a:r>
              <a:rPr dirty="0" sz="1600">
                <a:latin typeface="Times New Roman"/>
                <a:cs typeface="Times New Roman"/>
              </a:rPr>
              <a:t>адресации </a:t>
            </a:r>
            <a:r>
              <a:rPr dirty="0" sz="1600" spc="-35">
                <a:latin typeface="Times New Roman"/>
                <a:cs typeface="Times New Roman"/>
              </a:rPr>
              <a:t>кода </a:t>
            </a:r>
            <a:r>
              <a:rPr dirty="0" sz="1600">
                <a:latin typeface="Times New Roman"/>
                <a:cs typeface="Times New Roman"/>
              </a:rPr>
              <a:t>– </a:t>
            </a:r>
            <a:r>
              <a:rPr dirty="0" sz="1600" spc="-25">
                <a:latin typeface="Times New Roman"/>
                <a:cs typeface="Times New Roman"/>
              </a:rPr>
              <a:t>только </a:t>
            </a:r>
            <a:r>
              <a:rPr dirty="0" sz="1600">
                <a:latin typeface="Times New Roman"/>
                <a:cs typeface="Times New Roman"/>
              </a:rPr>
              <a:t>регистр </a:t>
            </a:r>
            <a:r>
              <a:rPr dirty="0" sz="1600" b="1">
                <a:latin typeface="Times New Roman"/>
                <a:cs typeface="Times New Roman"/>
              </a:rPr>
              <a:t>cs</a:t>
            </a:r>
            <a:r>
              <a:rPr dirty="0" sz="1600">
                <a:latin typeface="Times New Roman"/>
                <a:cs typeface="Times New Roman"/>
              </a:rPr>
              <a:t>, </a:t>
            </a:r>
            <a:r>
              <a:rPr dirty="0" sz="1600" spc="-5">
                <a:latin typeface="Times New Roman"/>
                <a:cs typeface="Times New Roman"/>
              </a:rPr>
              <a:t>для </a:t>
            </a:r>
            <a:r>
              <a:rPr dirty="0" sz="1600">
                <a:latin typeface="Times New Roman"/>
                <a:cs typeface="Times New Roman"/>
              </a:rPr>
              <a:t>адресации </a:t>
            </a:r>
            <a:r>
              <a:rPr dirty="0" sz="1600" spc="-10">
                <a:latin typeface="Times New Roman"/>
                <a:cs typeface="Times New Roman"/>
              </a:rPr>
              <a:t>стека </a:t>
            </a:r>
            <a:r>
              <a:rPr dirty="0" sz="1600">
                <a:latin typeface="Times New Roman"/>
                <a:cs typeface="Times New Roman"/>
              </a:rPr>
              <a:t>–  </a:t>
            </a:r>
            <a:r>
              <a:rPr dirty="0" sz="1600" spc="-25">
                <a:latin typeface="Times New Roman"/>
                <a:cs typeface="Times New Roman"/>
              </a:rPr>
              <a:t>только </a:t>
            </a:r>
            <a:r>
              <a:rPr dirty="0" sz="1600" b="1">
                <a:latin typeface="Times New Roman"/>
                <a:cs typeface="Times New Roman"/>
              </a:rPr>
              <a:t>ss</a:t>
            </a:r>
            <a:r>
              <a:rPr dirty="0" sz="1600">
                <a:latin typeface="Times New Roman"/>
                <a:cs typeface="Times New Roman"/>
              </a:rPr>
              <a:t>. </a:t>
            </a:r>
            <a:r>
              <a:rPr dirty="0" sz="1600" spc="-10">
                <a:latin typeface="Times New Roman"/>
                <a:cs typeface="Times New Roman"/>
              </a:rPr>
              <a:t>Каждый </a:t>
            </a:r>
            <a:r>
              <a:rPr dirty="0" sz="1600" spc="-5">
                <a:latin typeface="Times New Roman"/>
                <a:cs typeface="Times New Roman"/>
              </a:rPr>
              <a:t>сегментный </a:t>
            </a:r>
            <a:r>
              <a:rPr dirty="0" sz="1600">
                <a:latin typeface="Times New Roman"/>
                <a:cs typeface="Times New Roman"/>
              </a:rPr>
              <a:t>регистр </a:t>
            </a:r>
            <a:r>
              <a:rPr dirty="0" sz="1600" spc="-5">
                <a:latin typeface="Times New Roman"/>
                <a:cs typeface="Times New Roman"/>
              </a:rPr>
              <a:t>имеет </a:t>
            </a:r>
            <a:r>
              <a:rPr dirty="0" sz="1600" spc="-10">
                <a:latin typeface="Times New Roman"/>
                <a:cs typeface="Times New Roman"/>
              </a:rPr>
              <a:t>размер </a:t>
            </a:r>
            <a:r>
              <a:rPr dirty="0" sz="1600">
                <a:latin typeface="Times New Roman"/>
                <a:cs typeface="Times New Roman"/>
              </a:rPr>
              <a:t>16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35">
                <a:latin typeface="Times New Roman"/>
                <a:cs typeface="Times New Roman"/>
              </a:rPr>
              <a:t>бит.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713751"/>
            <a:ext cx="34264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Безопасность операционных</a:t>
            </a:r>
            <a:r>
              <a:rPr dirty="0" sz="1400" spc="1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систем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24340" y="713751"/>
            <a:ext cx="6438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43 из</a:t>
            </a:r>
            <a:r>
              <a:rPr dirty="0" sz="1400" spc="-9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50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659" y="1068082"/>
            <a:ext cx="9273540" cy="5565140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marL="469900">
              <a:lnSpc>
                <a:spcPct val="100000"/>
              </a:lnSpc>
              <a:spcBef>
                <a:spcPts val="570"/>
              </a:spcBef>
            </a:pPr>
            <a:r>
              <a:rPr dirty="0" sz="1600">
                <a:latin typeface="Times New Roman"/>
                <a:cs typeface="Times New Roman"/>
              </a:rPr>
              <a:t>С </a:t>
            </a:r>
            <a:r>
              <a:rPr dirty="0" sz="1600" spc="-10">
                <a:latin typeface="Times New Roman"/>
                <a:cs typeface="Times New Roman"/>
              </a:rPr>
              <a:t>каждым </a:t>
            </a:r>
            <a:r>
              <a:rPr dirty="0" sz="1600" spc="-5">
                <a:latin typeface="Times New Roman"/>
                <a:cs typeface="Times New Roman"/>
              </a:rPr>
              <a:t>сегментным регистром </a:t>
            </a:r>
            <a:r>
              <a:rPr dirty="0" sz="1600" spc="-10">
                <a:latin typeface="Times New Roman"/>
                <a:cs typeface="Times New Roman"/>
              </a:rPr>
              <a:t>связан </a:t>
            </a:r>
            <a:r>
              <a:rPr dirty="0" sz="1600" spc="-15">
                <a:latin typeface="Times New Roman"/>
                <a:cs typeface="Times New Roman"/>
              </a:rPr>
              <a:t>один </a:t>
            </a:r>
            <a:r>
              <a:rPr dirty="0" sz="1600" spc="-5">
                <a:latin typeface="Times New Roman"/>
                <a:cs typeface="Times New Roman"/>
              </a:rPr>
              <a:t>дескрипторный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регистр.</a:t>
            </a:r>
            <a:endParaRPr sz="1600">
              <a:latin typeface="Times New Roman"/>
              <a:cs typeface="Times New Roman"/>
            </a:endParaRPr>
          </a:p>
          <a:p>
            <a:pPr marL="12700" marR="11430" indent="457200">
              <a:lnSpc>
                <a:spcPct val="124500"/>
              </a:lnSpc>
              <a:tabLst>
                <a:tab pos="983615" algn="l"/>
                <a:tab pos="1856105" algn="l"/>
                <a:tab pos="2862580" algn="l"/>
                <a:tab pos="3113405" algn="l"/>
                <a:tab pos="4302125" algn="l"/>
                <a:tab pos="5125085" algn="l"/>
                <a:tab pos="5375910" algn="l"/>
                <a:tab pos="7080884" algn="l"/>
                <a:tab pos="8587105" algn="l"/>
              </a:tabLst>
            </a:pPr>
            <a:r>
              <a:rPr dirty="0" sz="1600">
                <a:latin typeface="Times New Roman"/>
                <a:cs typeface="Times New Roman"/>
              </a:rPr>
              <a:t>При	</a:t>
            </a:r>
            <a:r>
              <a:rPr dirty="0" sz="1600" spc="-5">
                <a:latin typeface="Times New Roman"/>
                <a:cs typeface="Times New Roman"/>
              </a:rPr>
              <a:t>з</a:t>
            </a:r>
            <a:r>
              <a:rPr dirty="0" sz="1600" spc="-15">
                <a:latin typeface="Times New Roman"/>
                <a:cs typeface="Times New Roman"/>
              </a:rPr>
              <a:t>а</a:t>
            </a:r>
            <a:r>
              <a:rPr dirty="0" sz="1600">
                <a:latin typeface="Times New Roman"/>
                <a:cs typeface="Times New Roman"/>
              </a:rPr>
              <a:t>г</a:t>
            </a:r>
            <a:r>
              <a:rPr dirty="0" sz="1600" spc="-25">
                <a:latin typeface="Times New Roman"/>
                <a:cs typeface="Times New Roman"/>
              </a:rPr>
              <a:t>р</a:t>
            </a:r>
            <a:r>
              <a:rPr dirty="0" sz="1600">
                <a:latin typeface="Times New Roman"/>
                <a:cs typeface="Times New Roman"/>
              </a:rPr>
              <a:t>у</a:t>
            </a:r>
            <a:r>
              <a:rPr dirty="0" sz="1600" spc="-5">
                <a:latin typeface="Times New Roman"/>
                <a:cs typeface="Times New Roman"/>
              </a:rPr>
              <a:t>з</a:t>
            </a:r>
            <a:r>
              <a:rPr dirty="0" sz="1600" spc="-40">
                <a:latin typeface="Times New Roman"/>
                <a:cs typeface="Times New Roman"/>
              </a:rPr>
              <a:t>к</a:t>
            </a:r>
            <a:r>
              <a:rPr dirty="0" sz="1600">
                <a:latin typeface="Times New Roman"/>
                <a:cs typeface="Times New Roman"/>
              </a:rPr>
              <a:t>е	</a:t>
            </a:r>
            <a:r>
              <a:rPr dirty="0" sz="1600" spc="15">
                <a:latin typeface="Times New Roman"/>
                <a:cs typeface="Times New Roman"/>
              </a:rPr>
              <a:t>с</a:t>
            </a:r>
            <a:r>
              <a:rPr dirty="0" sz="1600" spc="-5">
                <a:latin typeface="Times New Roman"/>
                <a:cs typeface="Times New Roman"/>
              </a:rPr>
              <a:t>еле</a:t>
            </a:r>
            <a:r>
              <a:rPr dirty="0" sz="1600" spc="-20">
                <a:latin typeface="Times New Roman"/>
                <a:cs typeface="Times New Roman"/>
              </a:rPr>
              <a:t>кт</a:t>
            </a:r>
            <a:r>
              <a:rPr dirty="0" sz="1600">
                <a:latin typeface="Times New Roman"/>
                <a:cs typeface="Times New Roman"/>
              </a:rPr>
              <a:t>ора	в	</a:t>
            </a:r>
            <a:r>
              <a:rPr dirty="0" sz="1600" spc="15">
                <a:latin typeface="Times New Roman"/>
                <a:cs typeface="Times New Roman"/>
              </a:rPr>
              <a:t>с</a:t>
            </a:r>
            <a:r>
              <a:rPr dirty="0" sz="1600" spc="-5">
                <a:latin typeface="Times New Roman"/>
                <a:cs typeface="Times New Roman"/>
              </a:rPr>
              <a:t>е</a:t>
            </a:r>
            <a:r>
              <a:rPr dirty="0" sz="1600" spc="-20">
                <a:latin typeface="Times New Roman"/>
                <a:cs typeface="Times New Roman"/>
              </a:rPr>
              <a:t>г</a:t>
            </a:r>
            <a:r>
              <a:rPr dirty="0" sz="1600" spc="-5">
                <a:latin typeface="Times New Roman"/>
                <a:cs typeface="Times New Roman"/>
              </a:rPr>
              <a:t>ме</a:t>
            </a:r>
            <a:r>
              <a:rPr dirty="0" sz="1600" spc="-10">
                <a:latin typeface="Times New Roman"/>
                <a:cs typeface="Times New Roman"/>
              </a:rPr>
              <a:t>н</a:t>
            </a:r>
            <a:r>
              <a:rPr dirty="0" sz="1600">
                <a:latin typeface="Times New Roman"/>
                <a:cs typeface="Times New Roman"/>
              </a:rPr>
              <a:t>тн</a:t>
            </a:r>
            <a:r>
              <a:rPr dirty="0" sz="1600" spc="-5">
                <a:latin typeface="Times New Roman"/>
                <a:cs typeface="Times New Roman"/>
              </a:rPr>
              <a:t>ы</a:t>
            </a:r>
            <a:r>
              <a:rPr dirty="0" sz="1600">
                <a:latin typeface="Times New Roman"/>
                <a:cs typeface="Times New Roman"/>
              </a:rPr>
              <a:t>й	реги</a:t>
            </a:r>
            <a:r>
              <a:rPr dirty="0" sz="1600" spc="-5">
                <a:latin typeface="Times New Roman"/>
                <a:cs typeface="Times New Roman"/>
              </a:rPr>
              <a:t>с</a:t>
            </a:r>
            <a:r>
              <a:rPr dirty="0" sz="1600" spc="15">
                <a:latin typeface="Times New Roman"/>
                <a:cs typeface="Times New Roman"/>
              </a:rPr>
              <a:t>т</a:t>
            </a:r>
            <a:r>
              <a:rPr dirty="0" sz="1600">
                <a:latin typeface="Times New Roman"/>
                <a:cs typeface="Times New Roman"/>
              </a:rPr>
              <a:t>р	в	</a:t>
            </a:r>
            <a:r>
              <a:rPr dirty="0" sz="1600" spc="-5">
                <a:latin typeface="Times New Roman"/>
                <a:cs typeface="Times New Roman"/>
              </a:rPr>
              <a:t>со</a:t>
            </a:r>
            <a:r>
              <a:rPr dirty="0" sz="1600" spc="-25">
                <a:latin typeface="Times New Roman"/>
                <a:cs typeface="Times New Roman"/>
              </a:rPr>
              <a:t>о</a:t>
            </a:r>
            <a:r>
              <a:rPr dirty="0" sz="1600">
                <a:latin typeface="Times New Roman"/>
                <a:cs typeface="Times New Roman"/>
              </a:rPr>
              <a:t>т</a:t>
            </a:r>
            <a:r>
              <a:rPr dirty="0" sz="1600" spc="-5">
                <a:latin typeface="Times New Roman"/>
                <a:cs typeface="Times New Roman"/>
              </a:rPr>
              <a:t>в</a:t>
            </a:r>
            <a:r>
              <a:rPr dirty="0" sz="1600" spc="-15">
                <a:latin typeface="Times New Roman"/>
                <a:cs typeface="Times New Roman"/>
              </a:rPr>
              <a:t>е</a:t>
            </a:r>
            <a:r>
              <a:rPr dirty="0" sz="1600" spc="15">
                <a:latin typeface="Times New Roman"/>
                <a:cs typeface="Times New Roman"/>
              </a:rPr>
              <a:t>т</a:t>
            </a:r>
            <a:r>
              <a:rPr dirty="0" sz="1600" spc="-5">
                <a:latin typeface="Times New Roman"/>
                <a:cs typeface="Times New Roman"/>
              </a:rPr>
              <a:t>ст</a:t>
            </a:r>
            <a:r>
              <a:rPr dirty="0" sz="1600" spc="-60">
                <a:latin typeface="Times New Roman"/>
                <a:cs typeface="Times New Roman"/>
              </a:rPr>
              <a:t>в</a:t>
            </a:r>
            <a:r>
              <a:rPr dirty="0" sz="1600">
                <a:latin typeface="Times New Roman"/>
                <a:cs typeface="Times New Roman"/>
              </a:rPr>
              <a:t>ую</a:t>
            </a:r>
            <a:r>
              <a:rPr dirty="0" sz="1600" spc="-5">
                <a:latin typeface="Times New Roman"/>
                <a:cs typeface="Times New Roman"/>
              </a:rPr>
              <a:t>щ</a:t>
            </a:r>
            <a:r>
              <a:rPr dirty="0" sz="1600" spc="-10">
                <a:latin typeface="Times New Roman"/>
                <a:cs typeface="Times New Roman"/>
              </a:rPr>
              <a:t>и</a:t>
            </a:r>
            <a:r>
              <a:rPr dirty="0" sz="1600">
                <a:latin typeface="Times New Roman"/>
                <a:cs typeface="Times New Roman"/>
              </a:rPr>
              <a:t>й	</a:t>
            </a:r>
            <a:r>
              <a:rPr dirty="0" sz="1600" spc="-5">
                <a:latin typeface="Times New Roman"/>
                <a:cs typeface="Times New Roman"/>
              </a:rPr>
              <a:t>д</a:t>
            </a:r>
            <a:r>
              <a:rPr dirty="0" sz="1600" spc="35">
                <a:latin typeface="Times New Roman"/>
                <a:cs typeface="Times New Roman"/>
              </a:rPr>
              <a:t>е</a:t>
            </a:r>
            <a:r>
              <a:rPr dirty="0" sz="1600" spc="-5">
                <a:latin typeface="Times New Roman"/>
                <a:cs typeface="Times New Roman"/>
              </a:rPr>
              <a:t>с</a:t>
            </a:r>
            <a:r>
              <a:rPr dirty="0" sz="1600">
                <a:latin typeface="Times New Roman"/>
                <a:cs typeface="Times New Roman"/>
              </a:rPr>
              <a:t>крип</a:t>
            </a:r>
            <a:r>
              <a:rPr dirty="0" sz="1600" spc="-20">
                <a:latin typeface="Times New Roman"/>
                <a:cs typeface="Times New Roman"/>
              </a:rPr>
              <a:t>т</a:t>
            </a:r>
            <a:r>
              <a:rPr dirty="0" sz="1600">
                <a:latin typeface="Times New Roman"/>
                <a:cs typeface="Times New Roman"/>
              </a:rPr>
              <a:t>о</a:t>
            </a:r>
            <a:r>
              <a:rPr dirty="0" sz="1600" spc="-10">
                <a:latin typeface="Times New Roman"/>
                <a:cs typeface="Times New Roman"/>
              </a:rPr>
              <a:t>р</a:t>
            </a:r>
            <a:r>
              <a:rPr dirty="0" sz="1600">
                <a:latin typeface="Times New Roman"/>
                <a:cs typeface="Times New Roman"/>
              </a:rPr>
              <a:t>ный	р</a:t>
            </a:r>
            <a:r>
              <a:rPr dirty="0" sz="1600" spc="-10">
                <a:latin typeface="Times New Roman"/>
                <a:cs typeface="Times New Roman"/>
              </a:rPr>
              <a:t>е</a:t>
            </a:r>
            <a:r>
              <a:rPr dirty="0" sz="1600">
                <a:latin typeface="Times New Roman"/>
                <a:cs typeface="Times New Roman"/>
              </a:rPr>
              <a:t>ги</a:t>
            </a:r>
            <a:r>
              <a:rPr dirty="0" sz="1600" spc="-5">
                <a:latin typeface="Times New Roman"/>
                <a:cs typeface="Times New Roman"/>
              </a:rPr>
              <a:t>с</a:t>
            </a:r>
            <a:r>
              <a:rPr dirty="0" sz="1600" spc="15">
                <a:latin typeface="Times New Roman"/>
                <a:cs typeface="Times New Roman"/>
              </a:rPr>
              <a:t>т</a:t>
            </a:r>
            <a:r>
              <a:rPr dirty="0" sz="1600">
                <a:latin typeface="Times New Roman"/>
                <a:cs typeface="Times New Roman"/>
              </a:rPr>
              <a:t>р  </a:t>
            </a:r>
            <a:r>
              <a:rPr dirty="0" sz="1600" spc="-15">
                <a:latin typeface="Times New Roman"/>
                <a:cs typeface="Times New Roman"/>
              </a:rPr>
              <a:t>автоматически </a:t>
            </a:r>
            <a:r>
              <a:rPr dirty="0" sz="1600" spc="-10">
                <a:latin typeface="Times New Roman"/>
                <a:cs typeface="Times New Roman"/>
              </a:rPr>
              <a:t>загружается </a:t>
            </a:r>
            <a:r>
              <a:rPr dirty="0" sz="1600" spc="-5" i="1">
                <a:latin typeface="Times New Roman"/>
                <a:cs typeface="Times New Roman"/>
              </a:rPr>
              <a:t>дескриптор</a:t>
            </a:r>
            <a:r>
              <a:rPr dirty="0" sz="1600" spc="45" i="1">
                <a:latin typeface="Times New Roman"/>
                <a:cs typeface="Times New Roman"/>
              </a:rPr>
              <a:t> </a:t>
            </a:r>
            <a:r>
              <a:rPr dirty="0" sz="1600" spc="-5" i="1">
                <a:latin typeface="Times New Roman"/>
                <a:cs typeface="Times New Roman"/>
              </a:rPr>
              <a:t>сегмента</a:t>
            </a:r>
            <a:r>
              <a:rPr dirty="0" sz="1600" spc="-5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470"/>
              </a:spcBef>
            </a:pPr>
            <a:r>
              <a:rPr dirty="0" sz="1600">
                <a:latin typeface="Times New Roman"/>
                <a:cs typeface="Times New Roman"/>
              </a:rPr>
              <a:t>Дескриптор </a:t>
            </a:r>
            <a:r>
              <a:rPr dirty="0" sz="1600" spc="-5">
                <a:latin typeface="Times New Roman"/>
                <a:cs typeface="Times New Roman"/>
              </a:rPr>
              <a:t>сегмента</a:t>
            </a:r>
            <a:r>
              <a:rPr dirty="0" sz="1600" spc="-10">
                <a:latin typeface="Times New Roman"/>
                <a:cs typeface="Times New Roman"/>
              </a:rPr>
              <a:t> содержит:</a:t>
            </a:r>
            <a:endParaRPr sz="1600">
              <a:latin typeface="Times New Roman"/>
              <a:cs typeface="Times New Roman"/>
            </a:endParaRPr>
          </a:p>
          <a:p>
            <a:pPr marL="698500" marR="12065" indent="-228600">
              <a:lnSpc>
                <a:spcPct val="124500"/>
              </a:lnSpc>
              <a:buSzPct val="87500"/>
              <a:buFont typeface="Arial"/>
              <a:buChar char=""/>
              <a:tabLst>
                <a:tab pos="697865" algn="l"/>
                <a:tab pos="698500" algn="l"/>
              </a:tabLst>
            </a:pPr>
            <a:r>
              <a:rPr dirty="0" sz="1600" spc="-5">
                <a:latin typeface="Times New Roman"/>
                <a:cs typeface="Times New Roman"/>
              </a:rPr>
              <a:t>линейный </a:t>
            </a:r>
            <a:r>
              <a:rPr dirty="0" sz="1600" spc="5">
                <a:latin typeface="Times New Roman"/>
                <a:cs typeface="Times New Roman"/>
              </a:rPr>
              <a:t>адрес </a:t>
            </a:r>
            <a:r>
              <a:rPr dirty="0" sz="1600" spc="-15">
                <a:latin typeface="Times New Roman"/>
                <a:cs typeface="Times New Roman"/>
              </a:rPr>
              <a:t>начала </a:t>
            </a:r>
            <a:r>
              <a:rPr dirty="0" sz="1600" spc="-5">
                <a:latin typeface="Times New Roman"/>
                <a:cs typeface="Times New Roman"/>
              </a:rPr>
              <a:t>сегмента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0">
                <a:latin typeface="Times New Roman"/>
                <a:cs typeface="Times New Roman"/>
              </a:rPr>
              <a:t>оперативной </a:t>
            </a:r>
            <a:r>
              <a:rPr dirty="0" sz="1600" spc="-5">
                <a:latin typeface="Times New Roman"/>
                <a:cs typeface="Times New Roman"/>
              </a:rPr>
              <a:t>памяти (при </a:t>
            </a:r>
            <a:r>
              <a:rPr dirty="0" sz="1600" spc="-15">
                <a:latin typeface="Times New Roman"/>
                <a:cs typeface="Times New Roman"/>
              </a:rPr>
              <a:t>отключенной </a:t>
            </a:r>
            <a:r>
              <a:rPr dirty="0" sz="1600" spc="-5">
                <a:latin typeface="Times New Roman"/>
                <a:cs typeface="Times New Roman"/>
              </a:rPr>
              <a:t>страничной </a:t>
            </a:r>
            <a:r>
              <a:rPr dirty="0" sz="1600">
                <a:latin typeface="Times New Roman"/>
                <a:cs typeface="Times New Roman"/>
              </a:rPr>
              <a:t>адресации  </a:t>
            </a:r>
            <a:r>
              <a:rPr dirty="0" sz="1600" spc="-15">
                <a:latin typeface="Times New Roman"/>
                <a:cs typeface="Times New Roman"/>
              </a:rPr>
              <a:t>этот </a:t>
            </a:r>
            <a:r>
              <a:rPr dirty="0" sz="1600" spc="5">
                <a:latin typeface="Times New Roman"/>
                <a:cs typeface="Times New Roman"/>
              </a:rPr>
              <a:t>адрес </a:t>
            </a:r>
            <a:r>
              <a:rPr dirty="0" sz="1600" spc="-5">
                <a:latin typeface="Times New Roman"/>
                <a:cs typeface="Times New Roman"/>
              </a:rPr>
              <a:t>совпадает </a:t>
            </a:r>
            <a:r>
              <a:rPr dirty="0" sz="1600">
                <a:latin typeface="Times New Roman"/>
                <a:cs typeface="Times New Roman"/>
              </a:rPr>
              <a:t>с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линейным);</a:t>
            </a:r>
            <a:endParaRPr sz="1600">
              <a:latin typeface="Times New Roman"/>
              <a:cs typeface="Times New Roman"/>
            </a:endParaRPr>
          </a:p>
          <a:p>
            <a:pPr marL="698500" indent="-228600">
              <a:lnSpc>
                <a:spcPct val="100000"/>
              </a:lnSpc>
              <a:spcBef>
                <a:spcPts val="470"/>
              </a:spcBef>
              <a:buSzPct val="87500"/>
              <a:buFont typeface="Arial"/>
              <a:buChar char=""/>
              <a:tabLst>
                <a:tab pos="697865" algn="l"/>
                <a:tab pos="698500" algn="l"/>
              </a:tabLst>
            </a:pPr>
            <a:r>
              <a:rPr dirty="0" sz="1600" spc="-5">
                <a:latin typeface="Times New Roman"/>
                <a:cs typeface="Times New Roman"/>
              </a:rPr>
              <a:t>длину сегмента;</a:t>
            </a:r>
            <a:endParaRPr sz="1600">
              <a:latin typeface="Times New Roman"/>
              <a:cs typeface="Times New Roman"/>
            </a:endParaRPr>
          </a:p>
          <a:p>
            <a:pPr marL="698500" indent="-228600">
              <a:lnSpc>
                <a:spcPct val="100000"/>
              </a:lnSpc>
              <a:spcBef>
                <a:spcPts val="470"/>
              </a:spcBef>
              <a:buSzPct val="87500"/>
              <a:buFont typeface="Arial"/>
              <a:buChar char=""/>
              <a:tabLst>
                <a:tab pos="697865" algn="l"/>
                <a:tab pos="698500" algn="l"/>
              </a:tabLst>
            </a:pPr>
            <a:r>
              <a:rPr dirty="0" sz="1600">
                <a:latin typeface="Times New Roman"/>
                <a:cs typeface="Times New Roman"/>
              </a:rPr>
              <a:t>ряд </a:t>
            </a:r>
            <a:r>
              <a:rPr dirty="0" sz="1600" spc="-15">
                <a:latin typeface="Times New Roman"/>
                <a:cs typeface="Times New Roman"/>
              </a:rPr>
              <a:t>атрибутов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сегмента.</a:t>
            </a:r>
            <a:endParaRPr sz="1600">
              <a:latin typeface="Times New Roman"/>
              <a:cs typeface="Times New Roman"/>
            </a:endParaRPr>
          </a:p>
          <a:p>
            <a:pPr marL="12700" marR="10160" indent="457200">
              <a:lnSpc>
                <a:spcPct val="124500"/>
              </a:lnSpc>
            </a:pPr>
            <a:r>
              <a:rPr dirty="0" sz="1600" spc="-5">
                <a:latin typeface="Times New Roman"/>
                <a:cs typeface="Times New Roman"/>
              </a:rPr>
              <a:t>Сегменты </a:t>
            </a:r>
            <a:r>
              <a:rPr dirty="0" sz="1600" spc="-10">
                <a:latin typeface="Times New Roman"/>
                <a:cs typeface="Times New Roman"/>
              </a:rPr>
              <a:t>оперативной </a:t>
            </a:r>
            <a:r>
              <a:rPr dirty="0" sz="1600" spc="-5">
                <a:latin typeface="Times New Roman"/>
                <a:cs typeface="Times New Roman"/>
              </a:rPr>
              <a:t>памяти, </a:t>
            </a:r>
            <a:r>
              <a:rPr dirty="0" sz="1600" spc="-20">
                <a:latin typeface="Times New Roman"/>
                <a:cs typeface="Times New Roman"/>
              </a:rPr>
              <a:t>которым </a:t>
            </a:r>
            <a:r>
              <a:rPr dirty="0" sz="1600" spc="-15">
                <a:latin typeface="Times New Roman"/>
                <a:cs typeface="Times New Roman"/>
              </a:rPr>
              <a:t>соответствуют </a:t>
            </a:r>
            <a:r>
              <a:rPr dirty="0" sz="1600" spc="-5">
                <a:latin typeface="Times New Roman"/>
                <a:cs typeface="Times New Roman"/>
              </a:rPr>
              <a:t>различные дескрипторы, могут пересекаться 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10">
                <a:latin typeface="Times New Roman"/>
                <a:cs typeface="Times New Roman"/>
              </a:rPr>
              <a:t>даже совпадать. </a:t>
            </a:r>
            <a:r>
              <a:rPr dirty="0" sz="1600">
                <a:latin typeface="Times New Roman"/>
                <a:cs typeface="Times New Roman"/>
              </a:rPr>
              <a:t>Дескриптор </a:t>
            </a:r>
            <a:r>
              <a:rPr dirty="0" sz="1600" spc="-5">
                <a:latin typeface="Times New Roman"/>
                <a:cs typeface="Times New Roman"/>
              </a:rPr>
              <a:t>сегмента </a:t>
            </a:r>
            <a:r>
              <a:rPr dirty="0" sz="1600" spc="-20">
                <a:latin typeface="Times New Roman"/>
                <a:cs typeface="Times New Roman"/>
              </a:rPr>
              <a:t>может </a:t>
            </a:r>
            <a:r>
              <a:rPr dirty="0" sz="1600" spc="-5">
                <a:latin typeface="Times New Roman"/>
                <a:cs typeface="Times New Roman"/>
              </a:rPr>
              <a:t>быть </a:t>
            </a:r>
            <a:r>
              <a:rPr dirty="0" sz="1600" spc="-5" i="1">
                <a:latin typeface="Times New Roman"/>
                <a:cs typeface="Times New Roman"/>
              </a:rPr>
              <a:t>глобальным </a:t>
            </a:r>
            <a:r>
              <a:rPr dirty="0" sz="1600" spc="-5">
                <a:latin typeface="Times New Roman"/>
                <a:cs typeface="Times New Roman"/>
              </a:rPr>
              <a:t>или</a:t>
            </a:r>
            <a:r>
              <a:rPr dirty="0" sz="1600" spc="95">
                <a:latin typeface="Times New Roman"/>
                <a:cs typeface="Times New Roman"/>
              </a:rPr>
              <a:t> </a:t>
            </a:r>
            <a:r>
              <a:rPr dirty="0" sz="1600" spc="-5" i="1">
                <a:latin typeface="Times New Roman"/>
                <a:cs typeface="Times New Roman"/>
              </a:rPr>
              <a:t>локальным</a:t>
            </a:r>
            <a:r>
              <a:rPr dirty="0" sz="1600" spc="-5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 marL="12700" marR="21590" indent="457200">
              <a:lnSpc>
                <a:spcPct val="124500"/>
              </a:lnSpc>
              <a:tabLst>
                <a:tab pos="7305675" algn="l"/>
              </a:tabLst>
            </a:pPr>
            <a:r>
              <a:rPr dirty="0" sz="1600" spc="-15">
                <a:latin typeface="Times New Roman"/>
                <a:cs typeface="Times New Roman"/>
              </a:rPr>
              <a:t>Глобальные   </a:t>
            </a:r>
            <a:r>
              <a:rPr dirty="0" sz="1600" spc="-5">
                <a:latin typeface="Times New Roman"/>
                <a:cs typeface="Times New Roman"/>
              </a:rPr>
              <a:t>дескрипторы  </a:t>
            </a:r>
            <a:r>
              <a:rPr dirty="0" sz="1600">
                <a:latin typeface="Times New Roman"/>
                <a:cs typeface="Times New Roman"/>
              </a:rPr>
              <a:t>хранятся  в  </a:t>
            </a:r>
            <a:r>
              <a:rPr dirty="0" sz="1600" spc="-10">
                <a:latin typeface="Times New Roman"/>
                <a:cs typeface="Times New Roman"/>
              </a:rPr>
              <a:t>специальном  </a:t>
            </a:r>
            <a:r>
              <a:rPr dirty="0" sz="1600" spc="2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сегменте </a:t>
            </a:r>
            <a:r>
              <a:rPr dirty="0" sz="1600" spc="19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называемом	</a:t>
            </a:r>
            <a:r>
              <a:rPr dirty="0" sz="1600" spc="-5" i="1">
                <a:latin typeface="Times New Roman"/>
                <a:cs typeface="Times New Roman"/>
              </a:rPr>
              <a:t>таблицей глобальных  </a:t>
            </a:r>
            <a:r>
              <a:rPr dirty="0" sz="1600" spc="-5" i="1">
                <a:latin typeface="Times New Roman"/>
                <a:cs typeface="Times New Roman"/>
              </a:rPr>
              <a:t>дескрипторов</a:t>
            </a:r>
            <a:r>
              <a:rPr dirty="0" sz="1600" spc="-5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 marL="12700" marR="10795" indent="457200">
              <a:lnSpc>
                <a:spcPct val="124500"/>
              </a:lnSpc>
            </a:pPr>
            <a:r>
              <a:rPr dirty="0" sz="1600" spc="-10">
                <a:latin typeface="Times New Roman"/>
                <a:cs typeface="Times New Roman"/>
              </a:rPr>
              <a:t>Локальный </a:t>
            </a:r>
            <a:r>
              <a:rPr dirty="0" sz="1600">
                <a:latin typeface="Times New Roman"/>
                <a:cs typeface="Times New Roman"/>
              </a:rPr>
              <a:t>дескриптор </a:t>
            </a:r>
            <a:r>
              <a:rPr dirty="0" sz="1600" spc="-10">
                <a:latin typeface="Times New Roman"/>
                <a:cs typeface="Times New Roman"/>
              </a:rPr>
              <a:t>(в отличие </a:t>
            </a:r>
            <a:r>
              <a:rPr dirty="0" sz="1600" spc="-15">
                <a:latin typeface="Times New Roman"/>
                <a:cs typeface="Times New Roman"/>
              </a:rPr>
              <a:t>от глобального) </a:t>
            </a:r>
            <a:r>
              <a:rPr dirty="0" sz="1600" spc="-5">
                <a:latin typeface="Times New Roman"/>
                <a:cs typeface="Times New Roman"/>
              </a:rPr>
              <a:t>доступен </a:t>
            </a:r>
            <a:r>
              <a:rPr dirty="0" sz="1600" spc="-25">
                <a:latin typeface="Times New Roman"/>
                <a:cs typeface="Times New Roman"/>
              </a:rPr>
              <a:t>только </a:t>
            </a:r>
            <a:r>
              <a:rPr dirty="0" sz="1600" spc="-15">
                <a:latin typeface="Times New Roman"/>
                <a:cs typeface="Times New Roman"/>
              </a:rPr>
              <a:t>одной задаче. </a:t>
            </a:r>
            <a:r>
              <a:rPr dirty="0" sz="1600" spc="-10">
                <a:latin typeface="Times New Roman"/>
                <a:cs typeface="Times New Roman"/>
              </a:rPr>
              <a:t>Каждая </a:t>
            </a:r>
            <a:r>
              <a:rPr dirty="0" sz="1600" spc="-15">
                <a:latin typeface="Times New Roman"/>
                <a:cs typeface="Times New Roman"/>
              </a:rPr>
              <a:t>задача  </a:t>
            </a:r>
            <a:r>
              <a:rPr dirty="0" sz="1600" spc="-10">
                <a:latin typeface="Times New Roman"/>
                <a:cs typeface="Times New Roman"/>
              </a:rPr>
              <a:t>выполняемая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системе имеет </a:t>
            </a:r>
            <a:r>
              <a:rPr dirty="0" sz="1600" spc="-10" i="1">
                <a:latin typeface="Times New Roman"/>
                <a:cs typeface="Times New Roman"/>
              </a:rPr>
              <a:t>таблицу </a:t>
            </a:r>
            <a:r>
              <a:rPr dirty="0" sz="1600" spc="-5" i="1">
                <a:latin typeface="Times New Roman"/>
                <a:cs typeface="Times New Roman"/>
              </a:rPr>
              <a:t>локальных</a:t>
            </a:r>
            <a:r>
              <a:rPr dirty="0" sz="1600" spc="35" i="1">
                <a:latin typeface="Times New Roman"/>
                <a:cs typeface="Times New Roman"/>
              </a:rPr>
              <a:t> </a:t>
            </a:r>
            <a:r>
              <a:rPr dirty="0" sz="1600" spc="-5" i="1">
                <a:latin typeface="Times New Roman"/>
                <a:cs typeface="Times New Roman"/>
              </a:rPr>
              <a:t>дескрипторов</a:t>
            </a:r>
            <a:r>
              <a:rPr dirty="0" sz="1600" spc="-5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Times New Roman"/>
              <a:cs typeface="Times New Roman"/>
            </a:endParaRPr>
          </a:p>
          <a:p>
            <a:pPr algn="ctr" marL="3175">
              <a:lnSpc>
                <a:spcPct val="100000"/>
              </a:lnSpc>
            </a:pPr>
            <a:r>
              <a:rPr dirty="0" sz="1600" spc="-30" b="1">
                <a:latin typeface="Times New Roman"/>
                <a:cs typeface="Times New Roman"/>
              </a:rPr>
              <a:t>Уровень</a:t>
            </a:r>
            <a:r>
              <a:rPr dirty="0" sz="1600" spc="-5" b="1">
                <a:latin typeface="Times New Roman"/>
                <a:cs typeface="Times New Roman"/>
              </a:rPr>
              <a:t> привилегированности</a:t>
            </a:r>
            <a:endParaRPr sz="16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070"/>
              </a:spcBef>
            </a:pPr>
            <a:r>
              <a:rPr dirty="0" sz="1600">
                <a:latin typeface="Times New Roman"/>
                <a:cs typeface="Times New Roman"/>
              </a:rPr>
              <a:t>Защита </a:t>
            </a:r>
            <a:r>
              <a:rPr dirty="0" sz="1600" spc="-10">
                <a:latin typeface="Times New Roman"/>
                <a:cs typeface="Times New Roman"/>
              </a:rPr>
              <a:t>оперативной </a:t>
            </a:r>
            <a:r>
              <a:rPr dirty="0" sz="1600" spc="-5">
                <a:latin typeface="Times New Roman"/>
                <a:cs typeface="Times New Roman"/>
              </a:rPr>
              <a:t>памяти </a:t>
            </a:r>
            <a:r>
              <a:rPr dirty="0" sz="1600">
                <a:latin typeface="Times New Roman"/>
                <a:cs typeface="Times New Roman"/>
              </a:rPr>
              <a:t>в процессоре i386 </a:t>
            </a:r>
            <a:r>
              <a:rPr dirty="0" sz="1600" spc="-5">
                <a:latin typeface="Times New Roman"/>
                <a:cs typeface="Times New Roman"/>
              </a:rPr>
              <a:t>основана на понятии уровня</a:t>
            </a:r>
            <a:r>
              <a:rPr dirty="0" sz="1600" spc="10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привилегированности.</a:t>
            </a:r>
            <a:endParaRPr sz="16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470"/>
              </a:spcBef>
            </a:pPr>
            <a:r>
              <a:rPr dirty="0" sz="1600" spc="-30" b="1">
                <a:latin typeface="Times New Roman"/>
                <a:cs typeface="Times New Roman"/>
              </a:rPr>
              <a:t>Уровень</a:t>
            </a:r>
            <a:r>
              <a:rPr dirty="0" sz="1600" spc="12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привилегированности</a:t>
            </a:r>
            <a:r>
              <a:rPr dirty="0" sz="1600" spc="140" b="1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(privilege</a:t>
            </a:r>
            <a:r>
              <a:rPr dirty="0" sz="1600" spc="1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level,</a:t>
            </a:r>
            <a:r>
              <a:rPr dirty="0" sz="1600" spc="1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PL)</a:t>
            </a:r>
            <a:r>
              <a:rPr dirty="0" sz="1600" spc="1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–</a:t>
            </a:r>
            <a:r>
              <a:rPr dirty="0" sz="1600" spc="114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это</a:t>
            </a:r>
            <a:r>
              <a:rPr dirty="0" sz="1600" spc="114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числовой</a:t>
            </a:r>
            <a:r>
              <a:rPr dirty="0" sz="1600" spc="1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идентификатор,</a:t>
            </a:r>
            <a:r>
              <a:rPr dirty="0" sz="1600" spc="1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принимающий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713751"/>
            <a:ext cx="9272905" cy="5849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0480">
              <a:lnSpc>
                <a:spcPct val="100000"/>
              </a:lnSpc>
              <a:spcBef>
                <a:spcPts val="100"/>
              </a:spcBef>
              <a:tabLst>
                <a:tab pos="8627745" algn="l"/>
              </a:tabLst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Безопасность</a:t>
            </a:r>
            <a:r>
              <a:rPr dirty="0" sz="1400" spc="5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операционных</a:t>
            </a:r>
            <a:r>
              <a:rPr dirty="0" sz="1400" spc="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систем	</a:t>
            </a:r>
            <a:r>
              <a:rPr dirty="0" sz="1400" b="1">
                <a:latin typeface="Times New Roman"/>
                <a:cs typeface="Times New Roman"/>
              </a:rPr>
              <a:t>44 из</a:t>
            </a:r>
            <a:r>
              <a:rPr dirty="0" sz="1400" spc="-8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50</a:t>
            </a:r>
            <a:endParaRPr sz="1400">
              <a:latin typeface="Times New Roman"/>
              <a:cs typeface="Times New Roman"/>
            </a:endParaRPr>
          </a:p>
          <a:p>
            <a:pPr algn="just" marL="12700" marR="10160">
              <a:lnSpc>
                <a:spcPct val="124500"/>
              </a:lnSpc>
              <a:spcBef>
                <a:spcPts val="1110"/>
              </a:spcBef>
            </a:pPr>
            <a:r>
              <a:rPr dirty="0" sz="1600" spc="-15">
                <a:latin typeface="Times New Roman"/>
                <a:cs typeface="Times New Roman"/>
              </a:rPr>
              <a:t>значения </a:t>
            </a:r>
            <a:r>
              <a:rPr dirty="0" sz="1600" spc="-20">
                <a:latin typeface="Times New Roman"/>
                <a:cs typeface="Times New Roman"/>
              </a:rPr>
              <a:t>от  </a:t>
            </a:r>
            <a:r>
              <a:rPr dirty="0" sz="1600">
                <a:latin typeface="Times New Roman"/>
                <a:cs typeface="Times New Roman"/>
              </a:rPr>
              <a:t>0 </a:t>
            </a:r>
            <a:r>
              <a:rPr dirty="0" sz="1600" spc="-5">
                <a:latin typeface="Times New Roman"/>
                <a:cs typeface="Times New Roman"/>
              </a:rPr>
              <a:t>до </a:t>
            </a:r>
            <a:r>
              <a:rPr dirty="0" sz="1600">
                <a:latin typeface="Times New Roman"/>
                <a:cs typeface="Times New Roman"/>
              </a:rPr>
              <a:t>3, </a:t>
            </a:r>
            <a:r>
              <a:rPr dirty="0" sz="1600" spc="-20">
                <a:latin typeface="Times New Roman"/>
                <a:cs typeface="Times New Roman"/>
              </a:rPr>
              <a:t>который  </a:t>
            </a:r>
            <a:r>
              <a:rPr dirty="0" sz="1600" spc="-5">
                <a:latin typeface="Times New Roman"/>
                <a:cs typeface="Times New Roman"/>
              </a:rPr>
              <a:t>определяет </a:t>
            </a:r>
            <a:r>
              <a:rPr dirty="0" sz="1600" spc="-10">
                <a:latin typeface="Times New Roman"/>
                <a:cs typeface="Times New Roman"/>
              </a:rPr>
              <a:t>возможности </a:t>
            </a:r>
            <a:r>
              <a:rPr dirty="0" sz="1600" spc="-15">
                <a:latin typeface="Times New Roman"/>
                <a:cs typeface="Times New Roman"/>
              </a:rPr>
              <a:t>задачи </a:t>
            </a:r>
            <a:r>
              <a:rPr dirty="0" sz="1600" spc="-5">
                <a:latin typeface="Times New Roman"/>
                <a:cs typeface="Times New Roman"/>
              </a:rPr>
              <a:t>выполнять </a:t>
            </a:r>
            <a:r>
              <a:rPr dirty="0" sz="1600" spc="-25">
                <a:latin typeface="Times New Roman"/>
                <a:cs typeface="Times New Roman"/>
              </a:rPr>
              <a:t>команды </a:t>
            </a:r>
            <a:r>
              <a:rPr dirty="0" sz="1600" spc="-5">
                <a:latin typeface="Times New Roman"/>
                <a:cs typeface="Times New Roman"/>
              </a:rPr>
              <a:t>процессора,  </a:t>
            </a:r>
            <a:r>
              <a:rPr dirty="0" sz="1600" spc="-10">
                <a:latin typeface="Times New Roman"/>
                <a:cs typeface="Times New Roman"/>
              </a:rPr>
              <a:t>модифицировать </a:t>
            </a:r>
            <a:r>
              <a:rPr dirty="0" sz="1600">
                <a:latin typeface="Times New Roman"/>
                <a:cs typeface="Times New Roman"/>
              </a:rPr>
              <a:t>регистры и </a:t>
            </a:r>
            <a:r>
              <a:rPr dirty="0" sz="1600" spc="-10">
                <a:latin typeface="Times New Roman"/>
                <a:cs typeface="Times New Roman"/>
              </a:rPr>
              <a:t>области оперативной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памяти.</a:t>
            </a:r>
            <a:endParaRPr sz="1600">
              <a:latin typeface="Times New Roman"/>
              <a:cs typeface="Times New Roman"/>
            </a:endParaRPr>
          </a:p>
          <a:p>
            <a:pPr algn="just" marL="12700" marR="14604" indent="457200">
              <a:lnSpc>
                <a:spcPct val="124500"/>
              </a:lnSpc>
            </a:pPr>
            <a:r>
              <a:rPr dirty="0" sz="1600" spc="-5">
                <a:latin typeface="Times New Roman"/>
                <a:cs typeface="Times New Roman"/>
              </a:rPr>
              <a:t>Чем меньше числовое </a:t>
            </a:r>
            <a:r>
              <a:rPr dirty="0" sz="1600" spc="-15">
                <a:latin typeface="Times New Roman"/>
                <a:cs typeface="Times New Roman"/>
              </a:rPr>
              <a:t>значение </a:t>
            </a:r>
            <a:r>
              <a:rPr dirty="0" sz="1600" spc="-5">
                <a:latin typeface="Times New Roman"/>
                <a:cs typeface="Times New Roman"/>
              </a:rPr>
              <a:t>уровня привилегированности, </a:t>
            </a:r>
            <a:r>
              <a:rPr dirty="0" sz="1600">
                <a:latin typeface="Times New Roman"/>
                <a:cs typeface="Times New Roman"/>
              </a:rPr>
              <a:t>тем </a:t>
            </a:r>
            <a:r>
              <a:rPr dirty="0" sz="1600" spc="-5">
                <a:latin typeface="Times New Roman"/>
                <a:cs typeface="Times New Roman"/>
              </a:rPr>
              <a:t>выше </a:t>
            </a:r>
            <a:r>
              <a:rPr dirty="0" sz="1600" spc="-15">
                <a:latin typeface="Times New Roman"/>
                <a:cs typeface="Times New Roman"/>
              </a:rPr>
              <a:t>этот </a:t>
            </a:r>
            <a:r>
              <a:rPr dirty="0" sz="1600" spc="-5">
                <a:latin typeface="Times New Roman"/>
                <a:cs typeface="Times New Roman"/>
              </a:rPr>
              <a:t>уровень </a:t>
            </a:r>
            <a:r>
              <a:rPr dirty="0" sz="1600">
                <a:latin typeface="Times New Roman"/>
                <a:cs typeface="Times New Roman"/>
              </a:rPr>
              <a:t>и тем </a:t>
            </a:r>
            <a:r>
              <a:rPr dirty="0" sz="1600" spc="-10">
                <a:latin typeface="Times New Roman"/>
                <a:cs typeface="Times New Roman"/>
              </a:rPr>
              <a:t>более  полный </a:t>
            </a:r>
            <a:r>
              <a:rPr dirty="0" sz="1600" spc="-5">
                <a:latin typeface="Times New Roman"/>
                <a:cs typeface="Times New Roman"/>
              </a:rPr>
              <a:t>доступ имеет </a:t>
            </a:r>
            <a:r>
              <a:rPr dirty="0" sz="1600" spc="-15">
                <a:latin typeface="Times New Roman"/>
                <a:cs typeface="Times New Roman"/>
              </a:rPr>
              <a:t>задача </a:t>
            </a:r>
            <a:r>
              <a:rPr dirty="0" sz="1600">
                <a:latin typeface="Times New Roman"/>
                <a:cs typeface="Times New Roman"/>
              </a:rPr>
              <a:t>к </a:t>
            </a:r>
            <a:r>
              <a:rPr dirty="0" sz="1600" spc="-10">
                <a:latin typeface="Times New Roman"/>
                <a:cs typeface="Times New Roman"/>
              </a:rPr>
              <a:t>аппаратным возможностям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процессора.</a:t>
            </a:r>
            <a:endParaRPr sz="1600">
              <a:latin typeface="Times New Roman"/>
              <a:cs typeface="Times New Roman"/>
            </a:endParaRPr>
          </a:p>
          <a:p>
            <a:pPr algn="just" marL="12700" marR="5080" indent="457200">
              <a:lnSpc>
                <a:spcPct val="124500"/>
              </a:lnSpc>
            </a:pPr>
            <a:r>
              <a:rPr dirty="0" sz="1600" spc="-20" b="1">
                <a:latin typeface="Times New Roman"/>
                <a:cs typeface="Times New Roman"/>
              </a:rPr>
              <a:t>Кольцо </a:t>
            </a:r>
            <a:r>
              <a:rPr dirty="0" sz="1600" spc="-5" b="1">
                <a:latin typeface="Times New Roman"/>
                <a:cs typeface="Times New Roman"/>
              </a:rPr>
              <a:t>защиты </a:t>
            </a:r>
            <a:r>
              <a:rPr dirty="0" sz="1600">
                <a:latin typeface="Times New Roman"/>
                <a:cs typeface="Times New Roman"/>
              </a:rPr>
              <a:t>– </a:t>
            </a:r>
            <a:r>
              <a:rPr dirty="0" sz="1600" spc="-10">
                <a:latin typeface="Times New Roman"/>
                <a:cs typeface="Times New Roman"/>
              </a:rPr>
              <a:t>множество </a:t>
            </a:r>
            <a:r>
              <a:rPr dirty="0" sz="1600" spc="-15">
                <a:latin typeface="Times New Roman"/>
                <a:cs typeface="Times New Roman"/>
              </a:rPr>
              <a:t>задач, </a:t>
            </a:r>
            <a:r>
              <a:rPr dirty="0" sz="1600" spc="-10">
                <a:latin typeface="Times New Roman"/>
                <a:cs typeface="Times New Roman"/>
              </a:rPr>
              <a:t>обладающих </a:t>
            </a:r>
            <a:r>
              <a:rPr dirty="0" sz="1600" spc="-20">
                <a:latin typeface="Times New Roman"/>
                <a:cs typeface="Times New Roman"/>
              </a:rPr>
              <a:t>некоторым </a:t>
            </a:r>
            <a:r>
              <a:rPr dirty="0" sz="1600" spc="-10">
                <a:latin typeface="Times New Roman"/>
                <a:cs typeface="Times New Roman"/>
              </a:rPr>
              <a:t>конкретным </a:t>
            </a:r>
            <a:r>
              <a:rPr dirty="0" sz="1600" spc="-5">
                <a:latin typeface="Times New Roman"/>
                <a:cs typeface="Times New Roman"/>
              </a:rPr>
              <a:t>уровнем  привилегированности. </a:t>
            </a:r>
            <a:r>
              <a:rPr dirty="0" sz="1600" spc="-10">
                <a:latin typeface="Times New Roman"/>
                <a:cs typeface="Times New Roman"/>
              </a:rPr>
              <a:t>Например, </a:t>
            </a:r>
            <a:r>
              <a:rPr dirty="0" sz="1600" spc="5">
                <a:latin typeface="Times New Roman"/>
                <a:cs typeface="Times New Roman"/>
              </a:rPr>
              <a:t>если </a:t>
            </a:r>
            <a:r>
              <a:rPr dirty="0" sz="1600" spc="-45">
                <a:latin typeface="Times New Roman"/>
                <a:cs typeface="Times New Roman"/>
              </a:rPr>
              <a:t>код</a:t>
            </a:r>
            <a:r>
              <a:rPr dirty="0" sz="1600" spc="3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программы имеет уровень привилегированности, равный  </a:t>
            </a:r>
            <a:r>
              <a:rPr dirty="0" sz="1600" spc="-20">
                <a:latin typeface="Times New Roman"/>
                <a:cs typeface="Times New Roman"/>
              </a:rPr>
              <a:t>нулю, </a:t>
            </a:r>
            <a:r>
              <a:rPr dirty="0" sz="1600" spc="-10">
                <a:latin typeface="Times New Roman"/>
                <a:cs typeface="Times New Roman"/>
              </a:rPr>
              <a:t>то </a:t>
            </a:r>
            <a:r>
              <a:rPr dirty="0" sz="1600" spc="-25">
                <a:latin typeface="Times New Roman"/>
                <a:cs typeface="Times New Roman"/>
              </a:rPr>
              <a:t>говорят, </a:t>
            </a:r>
            <a:r>
              <a:rPr dirty="0" sz="1600" spc="-10">
                <a:latin typeface="Times New Roman"/>
                <a:cs typeface="Times New Roman"/>
              </a:rPr>
              <a:t>что </a:t>
            </a:r>
            <a:r>
              <a:rPr dirty="0" sz="1600" spc="-5">
                <a:latin typeface="Times New Roman"/>
                <a:cs typeface="Times New Roman"/>
              </a:rPr>
              <a:t>программа выполняется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20">
                <a:latin typeface="Times New Roman"/>
                <a:cs typeface="Times New Roman"/>
              </a:rPr>
              <a:t>нулевом кольце </a:t>
            </a:r>
            <a:r>
              <a:rPr dirty="0" sz="1600" spc="-5">
                <a:latin typeface="Times New Roman"/>
                <a:cs typeface="Times New Roman"/>
              </a:rPr>
              <a:t>защиты (или просто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20">
                <a:latin typeface="Times New Roman"/>
                <a:cs typeface="Times New Roman"/>
              </a:rPr>
              <a:t>нулевом</a:t>
            </a:r>
            <a:r>
              <a:rPr dirty="0" sz="1600" spc="170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кольце).</a:t>
            </a:r>
            <a:endParaRPr sz="1600">
              <a:latin typeface="Times New Roman"/>
              <a:cs typeface="Times New Roman"/>
            </a:endParaRPr>
          </a:p>
          <a:p>
            <a:pPr algn="just" marL="12700" marR="13970" indent="457200">
              <a:lnSpc>
                <a:spcPct val="124500"/>
              </a:lnSpc>
            </a:pPr>
            <a:r>
              <a:rPr dirty="0" sz="1600" spc="-5">
                <a:latin typeface="Times New Roman"/>
                <a:cs typeface="Times New Roman"/>
              </a:rPr>
              <a:t>Обычно прикладные программы </a:t>
            </a:r>
            <a:r>
              <a:rPr dirty="0" sz="1600" spc="-10">
                <a:latin typeface="Times New Roman"/>
                <a:cs typeface="Times New Roman"/>
              </a:rPr>
              <a:t>выполняются </a:t>
            </a:r>
            <a:r>
              <a:rPr dirty="0" sz="1600">
                <a:latin typeface="Times New Roman"/>
                <a:cs typeface="Times New Roman"/>
              </a:rPr>
              <a:t>в третьем </a:t>
            </a:r>
            <a:r>
              <a:rPr dirty="0" sz="1600" spc="-20">
                <a:latin typeface="Times New Roman"/>
                <a:cs typeface="Times New Roman"/>
              </a:rPr>
              <a:t>кольце </a:t>
            </a:r>
            <a:r>
              <a:rPr dirty="0" sz="1600" spc="-5">
                <a:latin typeface="Times New Roman"/>
                <a:cs typeface="Times New Roman"/>
              </a:rPr>
              <a:t>защиты, </a:t>
            </a:r>
            <a:r>
              <a:rPr dirty="0" sz="1600">
                <a:latin typeface="Times New Roman"/>
                <a:cs typeface="Times New Roman"/>
              </a:rPr>
              <a:t>а </a:t>
            </a:r>
            <a:r>
              <a:rPr dirty="0" sz="1600" spc="-45">
                <a:latin typeface="Times New Roman"/>
                <a:cs typeface="Times New Roman"/>
              </a:rPr>
              <a:t>код </a:t>
            </a:r>
            <a:r>
              <a:rPr dirty="0" sz="1600" spc="5">
                <a:latin typeface="Times New Roman"/>
                <a:cs typeface="Times New Roman"/>
              </a:rPr>
              <a:t>ОС </a:t>
            </a:r>
            <a:r>
              <a:rPr dirty="0" sz="1600">
                <a:latin typeface="Times New Roman"/>
                <a:cs typeface="Times New Roman"/>
              </a:rPr>
              <a:t>– в </a:t>
            </a:r>
            <a:r>
              <a:rPr dirty="0" sz="1600" spc="-20">
                <a:latin typeface="Times New Roman"/>
                <a:cs typeface="Times New Roman"/>
              </a:rPr>
              <a:t>нулевом  кольце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защиты.</a:t>
            </a:r>
            <a:endParaRPr sz="1600">
              <a:latin typeface="Times New Roman"/>
              <a:cs typeface="Times New Roman"/>
            </a:endParaRPr>
          </a:p>
          <a:p>
            <a:pPr algn="just" marL="469900" marR="1014094">
              <a:lnSpc>
                <a:spcPct val="124500"/>
              </a:lnSpc>
            </a:pPr>
            <a:r>
              <a:rPr dirty="0" sz="1600" spc="-25">
                <a:latin typeface="Times New Roman"/>
                <a:cs typeface="Times New Roman"/>
              </a:rPr>
              <a:t>Уровень </a:t>
            </a:r>
            <a:r>
              <a:rPr dirty="0" sz="1600" spc="-5">
                <a:latin typeface="Times New Roman"/>
                <a:cs typeface="Times New Roman"/>
              </a:rPr>
              <a:t>привилегированности </a:t>
            </a:r>
            <a:r>
              <a:rPr dirty="0" sz="1600" spc="-15">
                <a:latin typeface="Times New Roman"/>
                <a:cs typeface="Times New Roman"/>
              </a:rPr>
              <a:t>задачи </a:t>
            </a:r>
            <a:r>
              <a:rPr dirty="0" sz="1600" spc="-10">
                <a:latin typeface="Times New Roman"/>
                <a:cs typeface="Times New Roman"/>
              </a:rPr>
              <a:t>называют </a:t>
            </a:r>
            <a:r>
              <a:rPr dirty="0" sz="1600" spc="-5">
                <a:latin typeface="Times New Roman"/>
                <a:cs typeface="Times New Roman"/>
              </a:rPr>
              <a:t>текущим уровнем привилегированности.  </a:t>
            </a:r>
            <a:r>
              <a:rPr dirty="0" sz="1600" spc="-10">
                <a:latin typeface="Times New Roman"/>
                <a:cs typeface="Times New Roman"/>
              </a:rPr>
              <a:t>Каждый </a:t>
            </a:r>
            <a:r>
              <a:rPr dirty="0" sz="1600" spc="-5">
                <a:latin typeface="Times New Roman"/>
                <a:cs typeface="Times New Roman"/>
              </a:rPr>
              <a:t>дескриптор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10">
                <a:latin typeface="Times New Roman"/>
                <a:cs typeface="Times New Roman"/>
              </a:rPr>
              <a:t>каждый </a:t>
            </a:r>
            <a:r>
              <a:rPr dirty="0" sz="1600" spc="-5">
                <a:latin typeface="Times New Roman"/>
                <a:cs typeface="Times New Roman"/>
              </a:rPr>
              <a:t>селектор также </a:t>
            </a:r>
            <a:r>
              <a:rPr dirty="0" sz="1600" spc="-10">
                <a:latin typeface="Times New Roman"/>
                <a:cs typeface="Times New Roman"/>
              </a:rPr>
              <a:t>имеют свои </a:t>
            </a:r>
            <a:r>
              <a:rPr dirty="0" sz="1600" spc="-5">
                <a:latin typeface="Times New Roman"/>
                <a:cs typeface="Times New Roman"/>
              </a:rPr>
              <a:t>уровни</a:t>
            </a:r>
            <a:r>
              <a:rPr dirty="0" sz="1600" spc="1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привилегированности.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Times New Roman"/>
              <a:cs typeface="Times New Roman"/>
            </a:endParaRPr>
          </a:p>
          <a:p>
            <a:pPr algn="just" marL="2819400">
              <a:lnSpc>
                <a:spcPct val="100000"/>
              </a:lnSpc>
            </a:pPr>
            <a:r>
              <a:rPr dirty="0" sz="1600" b="1">
                <a:latin typeface="Times New Roman"/>
                <a:cs typeface="Times New Roman"/>
              </a:rPr>
              <a:t>Защита </a:t>
            </a:r>
            <a:r>
              <a:rPr dirty="0" sz="1600" spc="-15" b="1">
                <a:latin typeface="Times New Roman"/>
                <a:cs typeface="Times New Roman"/>
              </a:rPr>
              <a:t>сегментов </a:t>
            </a:r>
            <a:r>
              <a:rPr dirty="0" sz="1600" spc="-10" b="1">
                <a:latin typeface="Times New Roman"/>
                <a:cs typeface="Times New Roman"/>
              </a:rPr>
              <a:t>оперативной</a:t>
            </a:r>
            <a:r>
              <a:rPr dirty="0" sz="1600" spc="2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памяти</a:t>
            </a:r>
            <a:endParaRPr sz="1600">
              <a:latin typeface="Times New Roman"/>
              <a:cs typeface="Times New Roman"/>
            </a:endParaRPr>
          </a:p>
          <a:p>
            <a:pPr algn="just" marL="12700" marR="7620" indent="457200">
              <a:lnSpc>
                <a:spcPct val="124500"/>
              </a:lnSpc>
              <a:spcBef>
                <a:spcPts val="600"/>
              </a:spcBef>
            </a:pPr>
            <a:r>
              <a:rPr dirty="0" sz="1600">
                <a:latin typeface="Times New Roman"/>
                <a:cs typeface="Times New Roman"/>
              </a:rPr>
              <a:t>Защита </a:t>
            </a:r>
            <a:r>
              <a:rPr dirty="0" sz="1600" spc="-10">
                <a:latin typeface="Times New Roman"/>
                <a:cs typeface="Times New Roman"/>
              </a:rPr>
              <a:t>сегментов </a:t>
            </a:r>
            <a:r>
              <a:rPr dirty="0" sz="1600">
                <a:latin typeface="Times New Roman"/>
                <a:cs typeface="Times New Roman"/>
              </a:rPr>
              <a:t>ОП в процессоре </a:t>
            </a:r>
            <a:r>
              <a:rPr dirty="0" sz="1600" spc="-5">
                <a:latin typeface="Times New Roman"/>
                <a:cs typeface="Times New Roman"/>
              </a:rPr>
              <a:t>i386 основана </a:t>
            </a:r>
            <a:r>
              <a:rPr dirty="0" sz="1600">
                <a:latin typeface="Times New Roman"/>
                <a:cs typeface="Times New Roman"/>
              </a:rPr>
              <a:t>на </a:t>
            </a:r>
            <a:r>
              <a:rPr dirty="0" sz="1600" spc="-5">
                <a:latin typeface="Times New Roman"/>
                <a:cs typeface="Times New Roman"/>
              </a:rPr>
              <a:t>сравнении уровня привилегированности  </a:t>
            </a:r>
            <a:r>
              <a:rPr dirty="0" sz="1600" spc="-15">
                <a:latin typeface="Times New Roman"/>
                <a:cs typeface="Times New Roman"/>
              </a:rPr>
              <a:t>задачи, </a:t>
            </a:r>
            <a:r>
              <a:rPr dirty="0" sz="1600" spc="-5">
                <a:latin typeface="Times New Roman"/>
                <a:cs typeface="Times New Roman"/>
              </a:rPr>
              <a:t>уровня привилегированности дескриптора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уровня привилегированности </a:t>
            </a:r>
            <a:r>
              <a:rPr dirty="0" sz="1600" spc="-10">
                <a:latin typeface="Times New Roman"/>
                <a:cs typeface="Times New Roman"/>
              </a:rPr>
              <a:t>селектора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0">
                <a:latin typeface="Times New Roman"/>
                <a:cs typeface="Times New Roman"/>
              </a:rPr>
              <a:t>момент  </a:t>
            </a:r>
            <a:r>
              <a:rPr dirty="0" sz="1600" spc="-5">
                <a:latin typeface="Times New Roman"/>
                <a:cs typeface="Times New Roman"/>
              </a:rPr>
              <a:t>загрузки селектора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сегментный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регистр.</a:t>
            </a:r>
            <a:endParaRPr sz="1600">
              <a:latin typeface="Times New Roman"/>
              <a:cs typeface="Times New Roman"/>
            </a:endParaRPr>
          </a:p>
          <a:p>
            <a:pPr algn="just" marL="469900">
              <a:lnSpc>
                <a:spcPct val="100000"/>
              </a:lnSpc>
              <a:spcBef>
                <a:spcPts val="470"/>
              </a:spcBef>
            </a:pPr>
            <a:r>
              <a:rPr dirty="0" sz="1600">
                <a:latin typeface="Times New Roman"/>
                <a:cs typeface="Times New Roman"/>
              </a:rPr>
              <a:t>При </a:t>
            </a:r>
            <a:r>
              <a:rPr dirty="0" sz="1600" spc="-15">
                <a:latin typeface="Times New Roman"/>
                <a:cs typeface="Times New Roman"/>
              </a:rPr>
              <a:t>загрузке </a:t>
            </a:r>
            <a:r>
              <a:rPr dirty="0" sz="1600" spc="-5">
                <a:latin typeface="Times New Roman"/>
                <a:cs typeface="Times New Roman"/>
              </a:rPr>
              <a:t>селектора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сегментный </a:t>
            </a:r>
            <a:r>
              <a:rPr dirty="0" sz="1600">
                <a:latin typeface="Times New Roman"/>
                <a:cs typeface="Times New Roman"/>
              </a:rPr>
              <a:t>регистр </a:t>
            </a:r>
            <a:r>
              <a:rPr dirty="0" sz="1600" spc="-10">
                <a:latin typeface="Times New Roman"/>
                <a:cs typeface="Times New Roman"/>
              </a:rPr>
              <a:t>выполняются </a:t>
            </a:r>
            <a:r>
              <a:rPr dirty="0" sz="1600" spc="-5">
                <a:latin typeface="Times New Roman"/>
                <a:cs typeface="Times New Roman"/>
              </a:rPr>
              <a:t>следующие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проверки:</a:t>
            </a:r>
            <a:endParaRPr sz="1600">
              <a:latin typeface="Times New Roman"/>
              <a:cs typeface="Times New Roman"/>
            </a:endParaRPr>
          </a:p>
          <a:p>
            <a:pPr algn="just" marL="469900">
              <a:lnSpc>
                <a:spcPct val="100000"/>
              </a:lnSpc>
              <a:spcBef>
                <a:spcPts val="470"/>
              </a:spcBef>
            </a:pPr>
            <a:r>
              <a:rPr dirty="0" sz="1600">
                <a:latin typeface="Times New Roman"/>
                <a:cs typeface="Times New Roman"/>
              </a:rPr>
              <a:t>1. </a:t>
            </a:r>
            <a:r>
              <a:rPr dirty="0" sz="1600" spc="-5">
                <a:latin typeface="Times New Roman"/>
                <a:cs typeface="Times New Roman"/>
              </a:rPr>
              <a:t>Проверяется </a:t>
            </a:r>
            <a:r>
              <a:rPr dirty="0" sz="1600" spc="-10">
                <a:latin typeface="Times New Roman"/>
                <a:cs typeface="Times New Roman"/>
              </a:rPr>
              <a:t>корректность</a:t>
            </a:r>
            <a:r>
              <a:rPr dirty="0" sz="1600" spc="-5">
                <a:latin typeface="Times New Roman"/>
                <a:cs typeface="Times New Roman"/>
              </a:rPr>
              <a:t> селектора.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713751"/>
            <a:ext cx="9268460" cy="2200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  <a:tabLst>
                <a:tab pos="8627745" algn="l"/>
              </a:tabLst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Безопасность</a:t>
            </a:r>
            <a:r>
              <a:rPr dirty="0" sz="1400" spc="5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операционных</a:t>
            </a:r>
            <a:r>
              <a:rPr dirty="0" sz="1400" spc="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систем	</a:t>
            </a:r>
            <a:r>
              <a:rPr dirty="0" sz="1400" b="1">
                <a:latin typeface="Times New Roman"/>
                <a:cs typeface="Times New Roman"/>
              </a:rPr>
              <a:t>45 из</a:t>
            </a:r>
            <a:r>
              <a:rPr dirty="0" sz="1400" spc="-8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50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algn="just" marL="673100" indent="-203200">
              <a:lnSpc>
                <a:spcPct val="100000"/>
              </a:lnSpc>
              <a:buAutoNum type="arabicPeriod" startAt="2"/>
              <a:tabLst>
                <a:tab pos="673100" algn="l"/>
              </a:tabLst>
            </a:pPr>
            <a:r>
              <a:rPr dirty="0" sz="1600" spc="-5">
                <a:latin typeface="Times New Roman"/>
                <a:cs typeface="Times New Roman"/>
              </a:rPr>
              <a:t>Проверяется совместимость </a:t>
            </a:r>
            <a:r>
              <a:rPr dirty="0" sz="1600">
                <a:latin typeface="Times New Roman"/>
                <a:cs typeface="Times New Roman"/>
              </a:rPr>
              <a:t>типа </a:t>
            </a:r>
            <a:r>
              <a:rPr dirty="0" sz="1600" spc="-15">
                <a:latin typeface="Times New Roman"/>
                <a:cs typeface="Times New Roman"/>
              </a:rPr>
              <a:t>загружаемого </a:t>
            </a:r>
            <a:r>
              <a:rPr dirty="0" sz="1600" spc="-10">
                <a:latin typeface="Times New Roman"/>
                <a:cs typeface="Times New Roman"/>
              </a:rPr>
              <a:t>селектора </a:t>
            </a:r>
            <a:r>
              <a:rPr dirty="0" sz="1600">
                <a:latin typeface="Times New Roman"/>
                <a:cs typeface="Times New Roman"/>
              </a:rPr>
              <a:t>с </a:t>
            </a:r>
            <a:r>
              <a:rPr dirty="0" sz="1600" spc="-10">
                <a:latin typeface="Times New Roman"/>
                <a:cs typeface="Times New Roman"/>
              </a:rPr>
              <a:t>типом сегментного</a:t>
            </a:r>
            <a:r>
              <a:rPr dirty="0" sz="1600" spc="7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регистра.</a:t>
            </a:r>
            <a:endParaRPr sz="1600">
              <a:latin typeface="Times New Roman"/>
              <a:cs typeface="Times New Roman"/>
            </a:endParaRPr>
          </a:p>
          <a:p>
            <a:pPr algn="just" marL="673100" indent="-203200">
              <a:lnSpc>
                <a:spcPct val="100000"/>
              </a:lnSpc>
              <a:spcBef>
                <a:spcPts val="470"/>
              </a:spcBef>
              <a:buAutoNum type="arabicPeriod" startAt="2"/>
              <a:tabLst>
                <a:tab pos="673100" algn="l"/>
              </a:tabLst>
            </a:pPr>
            <a:r>
              <a:rPr dirty="0" sz="1600" spc="-5">
                <a:latin typeface="Times New Roman"/>
                <a:cs typeface="Times New Roman"/>
              </a:rPr>
              <a:t>Проверяется достаточность </a:t>
            </a:r>
            <a:r>
              <a:rPr dirty="0" sz="1600" spc="-15">
                <a:latin typeface="Times New Roman"/>
                <a:cs typeface="Times New Roman"/>
              </a:rPr>
              <a:t>текущего </a:t>
            </a:r>
            <a:r>
              <a:rPr dirty="0" sz="1600" spc="-5">
                <a:latin typeface="Times New Roman"/>
                <a:cs typeface="Times New Roman"/>
              </a:rPr>
              <a:t>уровня привилегированности </a:t>
            </a:r>
            <a:r>
              <a:rPr dirty="0" sz="1600" spc="-15">
                <a:latin typeface="Times New Roman"/>
                <a:cs typeface="Times New Roman"/>
              </a:rPr>
              <a:t>задачи </a:t>
            </a:r>
            <a:r>
              <a:rPr dirty="0" sz="1600" spc="-5">
                <a:latin typeface="Times New Roman"/>
                <a:cs typeface="Times New Roman"/>
              </a:rPr>
              <a:t>для </a:t>
            </a:r>
            <a:r>
              <a:rPr dirty="0" sz="1600" spc="-10">
                <a:latin typeface="Times New Roman"/>
                <a:cs typeface="Times New Roman"/>
              </a:rPr>
              <a:t>загрузки</a:t>
            </a:r>
            <a:r>
              <a:rPr dirty="0" sz="1600" spc="15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сегмента.</a:t>
            </a:r>
            <a:endParaRPr sz="1600">
              <a:latin typeface="Times New Roman"/>
              <a:cs typeface="Times New Roman"/>
            </a:endParaRPr>
          </a:p>
          <a:p>
            <a:pPr algn="just" marL="12700" marR="5080" indent="457200">
              <a:lnSpc>
                <a:spcPct val="124500"/>
              </a:lnSpc>
            </a:pPr>
            <a:r>
              <a:rPr dirty="0" sz="1600" spc="-15">
                <a:latin typeface="Times New Roman"/>
                <a:cs typeface="Times New Roman"/>
              </a:rPr>
              <a:t>Таким </a:t>
            </a:r>
            <a:r>
              <a:rPr dirty="0" sz="1600" spc="-10">
                <a:latin typeface="Times New Roman"/>
                <a:cs typeface="Times New Roman"/>
              </a:rPr>
              <a:t>образом, низкопривилегированная </a:t>
            </a:r>
            <a:r>
              <a:rPr dirty="0" sz="1600" spc="-15">
                <a:latin typeface="Times New Roman"/>
                <a:cs typeface="Times New Roman"/>
              </a:rPr>
              <a:t>задача </a:t>
            </a:r>
            <a:r>
              <a:rPr dirty="0" sz="1600">
                <a:latin typeface="Times New Roman"/>
                <a:cs typeface="Times New Roman"/>
              </a:rPr>
              <a:t>не </a:t>
            </a:r>
            <a:r>
              <a:rPr dirty="0" sz="1600" spc="-20">
                <a:latin typeface="Times New Roman"/>
                <a:cs typeface="Times New Roman"/>
              </a:rPr>
              <a:t>может </a:t>
            </a:r>
            <a:r>
              <a:rPr dirty="0" sz="1600" spc="-5">
                <a:latin typeface="Times New Roman"/>
                <a:cs typeface="Times New Roman"/>
              </a:rPr>
              <a:t>обращаться </a:t>
            </a:r>
            <a:r>
              <a:rPr dirty="0" sz="1600">
                <a:latin typeface="Times New Roman"/>
                <a:cs typeface="Times New Roman"/>
              </a:rPr>
              <a:t>к </a:t>
            </a:r>
            <a:r>
              <a:rPr dirty="0" sz="1600" spc="-10">
                <a:latin typeface="Times New Roman"/>
                <a:cs typeface="Times New Roman"/>
              </a:rPr>
              <a:t>высокопривилегированным  </a:t>
            </a:r>
            <a:r>
              <a:rPr dirty="0" sz="1600" spc="-5">
                <a:latin typeface="Times New Roman"/>
                <a:cs typeface="Times New Roman"/>
              </a:rPr>
              <a:t>сегментам ни </a:t>
            </a:r>
            <a:r>
              <a:rPr dirty="0" sz="1600">
                <a:latin typeface="Times New Roman"/>
                <a:cs typeface="Times New Roman"/>
              </a:rPr>
              <a:t>при </a:t>
            </a:r>
            <a:r>
              <a:rPr dirty="0" sz="1600" spc="-10">
                <a:latin typeface="Times New Roman"/>
                <a:cs typeface="Times New Roman"/>
              </a:rPr>
              <a:t>каких обстоятельствах. Высокопривилегированная </a:t>
            </a:r>
            <a:r>
              <a:rPr dirty="0" sz="1600" spc="-15">
                <a:latin typeface="Times New Roman"/>
                <a:cs typeface="Times New Roman"/>
              </a:rPr>
              <a:t>задача </a:t>
            </a:r>
            <a:r>
              <a:rPr dirty="0" sz="1600" spc="-20">
                <a:latin typeface="Times New Roman"/>
                <a:cs typeface="Times New Roman"/>
              </a:rPr>
              <a:t>может </a:t>
            </a:r>
            <a:r>
              <a:rPr dirty="0" sz="1600" spc="-5">
                <a:latin typeface="Times New Roman"/>
                <a:cs typeface="Times New Roman"/>
              </a:rPr>
              <a:t>понизить </a:t>
            </a:r>
            <a:r>
              <a:rPr dirty="0" sz="1600" spc="-10">
                <a:latin typeface="Times New Roman"/>
                <a:cs typeface="Times New Roman"/>
              </a:rPr>
              <a:t>свой </a:t>
            </a:r>
            <a:r>
              <a:rPr dirty="0" sz="1600" spc="-5">
                <a:latin typeface="Times New Roman"/>
                <a:cs typeface="Times New Roman"/>
              </a:rPr>
              <a:t>уровень  привилегированности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отношении </a:t>
            </a:r>
            <a:r>
              <a:rPr dirty="0" sz="1600" spc="-15">
                <a:latin typeface="Times New Roman"/>
                <a:cs typeface="Times New Roman"/>
              </a:rPr>
              <a:t>конкретного </a:t>
            </a:r>
            <a:r>
              <a:rPr dirty="0" sz="1600" spc="-5">
                <a:latin typeface="Times New Roman"/>
                <a:cs typeface="Times New Roman"/>
              </a:rPr>
              <a:t>сегмента памяти, </a:t>
            </a:r>
            <a:r>
              <a:rPr dirty="0" sz="1600" spc="-10">
                <a:latin typeface="Times New Roman"/>
                <a:cs typeface="Times New Roman"/>
              </a:rPr>
              <a:t>загрузив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сегментный </a:t>
            </a:r>
            <a:r>
              <a:rPr dirty="0" sz="1600">
                <a:latin typeface="Times New Roman"/>
                <a:cs typeface="Times New Roman"/>
              </a:rPr>
              <a:t>регистр  </a:t>
            </a:r>
            <a:r>
              <a:rPr dirty="0" sz="1600" spc="-10">
                <a:latin typeface="Times New Roman"/>
                <a:cs typeface="Times New Roman"/>
              </a:rPr>
              <a:t>низкопривилегированный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селектор.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713751"/>
            <a:ext cx="9270365" cy="3111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  <a:tabLst>
                <a:tab pos="8627745" algn="l"/>
              </a:tabLst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Безопасность</a:t>
            </a:r>
            <a:r>
              <a:rPr dirty="0" sz="1400" spc="5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операционных</a:t>
            </a:r>
            <a:r>
              <a:rPr dirty="0" sz="1400" spc="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систем	</a:t>
            </a:r>
            <a:r>
              <a:rPr dirty="0" sz="1400" b="1">
                <a:latin typeface="Times New Roman"/>
                <a:cs typeface="Times New Roman"/>
              </a:rPr>
              <a:t>46 из</a:t>
            </a:r>
            <a:r>
              <a:rPr dirty="0" sz="1400" spc="-8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50</a:t>
            </a:r>
            <a:endParaRPr sz="1400">
              <a:latin typeface="Times New Roman"/>
              <a:cs typeface="Times New Roman"/>
            </a:endParaRPr>
          </a:p>
          <a:p>
            <a:pPr marL="3521710" marR="23495" indent="-3491229">
              <a:lnSpc>
                <a:spcPct val="124500"/>
              </a:lnSpc>
              <a:spcBef>
                <a:spcPts val="1110"/>
              </a:spcBef>
            </a:pPr>
            <a:r>
              <a:rPr dirty="0" sz="1600" spc="-5" b="1">
                <a:latin typeface="Times New Roman"/>
                <a:cs typeface="Times New Roman"/>
              </a:rPr>
              <a:t>Расширения </a:t>
            </a:r>
            <a:r>
              <a:rPr dirty="0" sz="1600" spc="-15" b="1">
                <a:latin typeface="Times New Roman"/>
                <a:cs typeface="Times New Roman"/>
              </a:rPr>
              <a:t>команд </a:t>
            </a:r>
            <a:r>
              <a:rPr dirty="0" sz="1600" spc="-10" b="1">
                <a:latin typeface="Times New Roman"/>
                <a:cs typeface="Times New Roman"/>
              </a:rPr>
              <a:t>процессоров </a:t>
            </a:r>
            <a:r>
              <a:rPr dirty="0" sz="1600" spc="-5" b="1">
                <a:latin typeface="Times New Roman"/>
                <a:cs typeface="Times New Roman"/>
              </a:rPr>
              <a:t>AES-NI </a:t>
            </a:r>
            <a:r>
              <a:rPr dirty="0" sz="1600" b="1">
                <a:latin typeface="Times New Roman"/>
                <a:cs typeface="Times New Roman"/>
              </a:rPr>
              <a:t>и </a:t>
            </a:r>
            <a:r>
              <a:rPr dirty="0" sz="1600" spc="-5" b="1">
                <a:latin typeface="Times New Roman"/>
                <a:cs typeface="Times New Roman"/>
              </a:rPr>
              <a:t>NX-Bit (ND-Bit). </a:t>
            </a:r>
            <a:r>
              <a:rPr dirty="0" sz="1600" spc="-25" b="1">
                <a:latin typeface="Times New Roman"/>
                <a:cs typeface="Times New Roman"/>
              </a:rPr>
              <a:t>Модуль </a:t>
            </a:r>
            <a:r>
              <a:rPr dirty="0" sz="1600" spc="-10" b="1">
                <a:latin typeface="Times New Roman"/>
                <a:cs typeface="Times New Roman"/>
              </a:rPr>
              <a:t>доверенной платформы </a:t>
            </a:r>
            <a:r>
              <a:rPr dirty="0" sz="1600" spc="-25" b="1">
                <a:latin typeface="Times New Roman"/>
                <a:cs typeface="Times New Roman"/>
              </a:rPr>
              <a:t>Trusted  </a:t>
            </a:r>
            <a:r>
              <a:rPr dirty="0" sz="1600" spc="-5" b="1">
                <a:latin typeface="Times New Roman"/>
                <a:cs typeface="Times New Roman"/>
              </a:rPr>
              <a:t>Platform Module</a:t>
            </a:r>
            <a:r>
              <a:rPr dirty="0" sz="160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(TPM).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u="sng" sz="1600" spc="-5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imes New Roman"/>
                <a:cs typeface="Times New Roman"/>
                <a:hlinkClick r:id="rId2"/>
              </a:rPr>
              <a:t>https://ru.wikipedia.org/wiki/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Times New Roman"/>
              <a:cs typeface="Times New Roman"/>
            </a:endParaRPr>
          </a:p>
          <a:p>
            <a:pPr algn="just" marL="12700" marR="5080">
              <a:lnSpc>
                <a:spcPct val="124500"/>
              </a:lnSpc>
              <a:spcBef>
                <a:spcPts val="5"/>
              </a:spcBef>
            </a:pPr>
            <a:r>
              <a:rPr dirty="0" sz="1600" spc="-5">
                <a:latin typeface="Times New Roman"/>
                <a:cs typeface="Times New Roman"/>
              </a:rPr>
              <a:t>Расширение системы </a:t>
            </a:r>
            <a:r>
              <a:rPr dirty="0" sz="1600" spc="-25">
                <a:latin typeface="Times New Roman"/>
                <a:cs typeface="Times New Roman"/>
              </a:rPr>
              <a:t>команд </a:t>
            </a:r>
            <a:r>
              <a:rPr dirty="0" sz="1600" spc="-5">
                <a:latin typeface="Times New Roman"/>
                <a:cs typeface="Times New Roman"/>
              </a:rPr>
              <a:t>AES (Advanced Encryption Standard) </a:t>
            </a:r>
            <a:r>
              <a:rPr dirty="0" sz="1600">
                <a:latin typeface="Times New Roman"/>
                <a:cs typeface="Times New Roman"/>
              </a:rPr>
              <a:t>— </a:t>
            </a:r>
            <a:r>
              <a:rPr dirty="0" sz="1600" spc="-5">
                <a:latin typeface="Times New Roman"/>
                <a:cs typeface="Times New Roman"/>
              </a:rPr>
              <a:t>расширение системы </a:t>
            </a:r>
            <a:r>
              <a:rPr dirty="0" sz="1600" spc="-25">
                <a:latin typeface="Times New Roman"/>
                <a:cs typeface="Times New Roman"/>
              </a:rPr>
              <a:t>команд </a:t>
            </a:r>
            <a:r>
              <a:rPr dirty="0" sz="1600">
                <a:latin typeface="Times New Roman"/>
                <a:cs typeface="Times New Roman"/>
              </a:rPr>
              <a:t>x86 </a:t>
            </a:r>
            <a:r>
              <a:rPr dirty="0" sz="1600" spc="-5">
                <a:latin typeface="Times New Roman"/>
                <a:cs typeface="Times New Roman"/>
              </a:rPr>
              <a:t>для  микропроцессоров, </a:t>
            </a:r>
            <a:r>
              <a:rPr dirty="0" sz="1600" spc="-10">
                <a:latin typeface="Times New Roman"/>
                <a:cs typeface="Times New Roman"/>
              </a:rPr>
              <a:t>предложенное </a:t>
            </a:r>
            <a:r>
              <a:rPr dirty="0" sz="1600" spc="-20">
                <a:latin typeface="Times New Roman"/>
                <a:cs typeface="Times New Roman"/>
              </a:rPr>
              <a:t>компанией </a:t>
            </a:r>
            <a:r>
              <a:rPr dirty="0" sz="1600" spc="-5">
                <a:latin typeface="Times New Roman"/>
                <a:cs typeface="Times New Roman"/>
              </a:rPr>
              <a:t>Intel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0">
                <a:latin typeface="Times New Roman"/>
                <a:cs typeface="Times New Roman"/>
              </a:rPr>
              <a:t>марте </a:t>
            </a:r>
            <a:r>
              <a:rPr dirty="0" sz="1600" spc="-5">
                <a:latin typeface="Times New Roman"/>
                <a:cs typeface="Times New Roman"/>
              </a:rPr>
              <a:t>2008[1]. Целью </a:t>
            </a:r>
            <a:r>
              <a:rPr dirty="0" sz="1600" spc="-10">
                <a:latin typeface="Times New Roman"/>
                <a:cs typeface="Times New Roman"/>
              </a:rPr>
              <a:t>данного </a:t>
            </a:r>
            <a:r>
              <a:rPr dirty="0" sz="1600" spc="-5">
                <a:latin typeface="Times New Roman"/>
                <a:cs typeface="Times New Roman"/>
              </a:rPr>
              <a:t>расширения является  </a:t>
            </a:r>
            <a:r>
              <a:rPr dirty="0" sz="1600" spc="-10">
                <a:latin typeface="Times New Roman"/>
                <a:cs typeface="Times New Roman"/>
              </a:rPr>
              <a:t>ускорение приложений, использующих </a:t>
            </a:r>
            <a:r>
              <a:rPr dirty="0" sz="1600" spc="-5">
                <a:latin typeface="Times New Roman"/>
                <a:cs typeface="Times New Roman"/>
              </a:rPr>
              <a:t>шифрование </a:t>
            </a:r>
            <a:r>
              <a:rPr dirty="0" sz="1600">
                <a:latin typeface="Times New Roman"/>
                <a:cs typeface="Times New Roman"/>
              </a:rPr>
              <a:t>по </a:t>
            </a:r>
            <a:r>
              <a:rPr dirty="0" sz="1600" spc="-10">
                <a:latin typeface="Times New Roman"/>
                <a:cs typeface="Times New Roman"/>
              </a:rPr>
              <a:t>алгоритму </a:t>
            </a:r>
            <a:r>
              <a:rPr dirty="0" sz="1600" spc="-5">
                <a:latin typeface="Times New Roman"/>
                <a:cs typeface="Times New Roman"/>
              </a:rPr>
              <a:t>AES. </a:t>
            </a:r>
            <a:r>
              <a:rPr dirty="0" sz="1600" spc="-15">
                <a:latin typeface="Times New Roman"/>
                <a:cs typeface="Times New Roman"/>
              </a:rPr>
              <a:t>Сходное </a:t>
            </a:r>
            <a:r>
              <a:rPr dirty="0" sz="1600" spc="-5">
                <a:latin typeface="Times New Roman"/>
                <a:cs typeface="Times New Roman"/>
              </a:rPr>
              <a:t>расширение PadLock  engine </a:t>
            </a:r>
            <a:r>
              <a:rPr dirty="0" sz="1600" spc="-10">
                <a:latin typeface="Times New Roman"/>
                <a:cs typeface="Times New Roman"/>
              </a:rPr>
              <a:t>существует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микропроцессорах </a:t>
            </a:r>
            <a:r>
              <a:rPr dirty="0" sz="1600" spc="-15">
                <a:latin typeface="Times New Roman"/>
                <a:cs typeface="Times New Roman"/>
              </a:rPr>
              <a:t>от </a:t>
            </a:r>
            <a:r>
              <a:rPr dirty="0" sz="1600" spc="-5">
                <a:latin typeface="Times New Roman"/>
                <a:cs typeface="Times New Roman"/>
              </a:rPr>
              <a:t>VIA</a:t>
            </a:r>
            <a:r>
              <a:rPr dirty="0" sz="1600" spc="-100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Technologies.</a:t>
            </a:r>
            <a:endParaRPr sz="16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19455" y="4189741"/>
          <a:ext cx="8455025" cy="2583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0160"/>
                <a:gridCol w="4632960"/>
              </a:tblGrid>
              <a:tr h="303530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 spc="-5" b="1">
                          <a:latin typeface="Times New Roman"/>
                          <a:cs typeface="Times New Roman"/>
                        </a:rPr>
                        <a:t>Инструкция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95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 spc="-5" b="1">
                          <a:latin typeface="Times New Roman"/>
                          <a:cs typeface="Times New Roman"/>
                        </a:rPr>
                        <a:t>Описание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95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97890">
                <a:tc>
                  <a:txBody>
                    <a:bodyPr/>
                    <a:lstStyle/>
                    <a:p>
                      <a:pPr algn="ctr" marR="3937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AES Encrypt Round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 marL="2540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(AESENC)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Выполнить </a:t>
                      </a:r>
                      <a:r>
                        <a:rPr dirty="0" sz="1600" spc="-15">
                          <a:latin typeface="Times New Roman"/>
                          <a:cs typeface="Times New Roman"/>
                        </a:rPr>
                        <a:t>один 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раунд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шифрования</a:t>
                      </a:r>
                      <a:r>
                        <a:rPr dirty="0" sz="16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AES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96619">
                <a:tc>
                  <a:txBody>
                    <a:bodyPr/>
                    <a:lstStyle/>
                    <a:p>
                      <a:pPr algn="ctr" marR="400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AES Encrypt Last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Round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 marL="3175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(AESENCLAST)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95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Выполнить последний 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раунд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шифрования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AES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3870">
                <a:tc>
                  <a:txBody>
                    <a:bodyPr/>
                    <a:lstStyle/>
                    <a:p>
                      <a:pPr algn="ctr" marR="400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AES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Decrypt</a:t>
                      </a:r>
                      <a:r>
                        <a:rPr dirty="0" sz="1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Round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Выполнить </a:t>
                      </a:r>
                      <a:r>
                        <a:rPr dirty="0" sz="1600" spc="-15">
                          <a:latin typeface="Times New Roman"/>
                          <a:cs typeface="Times New Roman"/>
                        </a:rPr>
                        <a:t>один 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раунд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расшифрования</a:t>
                      </a:r>
                      <a:r>
                        <a:rPr dirty="0" sz="16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AES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112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713751"/>
            <a:ext cx="34264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Безопасность операционных</a:t>
            </a:r>
            <a:r>
              <a:rPr dirty="0" sz="1400" spc="1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систем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24340" y="713751"/>
            <a:ext cx="6438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47 из</a:t>
            </a:r>
            <a:r>
              <a:rPr dirty="0" sz="1400" spc="-9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50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19455" y="1154442"/>
          <a:ext cx="8455025" cy="3176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0160"/>
                <a:gridCol w="4632960"/>
              </a:tblGrid>
              <a:tr h="483870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(AESDEC)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95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96619">
                <a:tc>
                  <a:txBody>
                    <a:bodyPr/>
                    <a:lstStyle/>
                    <a:p>
                      <a:pPr algn="ctr" marR="4191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AES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Decrypt Last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Round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 marL="3175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(AESDECLAST)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95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Выполнить последний 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раунд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расшифрования</a:t>
                      </a:r>
                      <a:r>
                        <a:rPr dirty="0" sz="16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AES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97890">
                <a:tc>
                  <a:txBody>
                    <a:bodyPr/>
                    <a:lstStyle/>
                    <a:p>
                      <a:pPr algn="ctr" marR="4254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AES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Key Generation</a:t>
                      </a:r>
                      <a:r>
                        <a:rPr dirty="0" sz="1600" spc="-1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Assist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(AESKEYGENASSIST)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2125345" marR="241935" indent="-1877060">
                        <a:lnSpc>
                          <a:spcPts val="1839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Поспособствовать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генерации </a:t>
                      </a:r>
                      <a:r>
                        <a:rPr dirty="0" sz="1600" spc="-15">
                          <a:latin typeface="Times New Roman"/>
                          <a:cs typeface="Times New Roman"/>
                        </a:rPr>
                        <a:t>раундового ключа 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AES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96619">
                <a:tc>
                  <a:txBody>
                    <a:bodyPr/>
                    <a:lstStyle/>
                    <a:p>
                      <a:pPr algn="ctr" marR="400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AES Inverse Mix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Columns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(AESIMC)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95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Inverse Mix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Columns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08659" y="4847602"/>
            <a:ext cx="9269095" cy="1239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24500"/>
              </a:lnSpc>
              <a:spcBef>
                <a:spcPts val="100"/>
              </a:spcBef>
            </a:pPr>
            <a:r>
              <a:rPr dirty="0" sz="1600" spc="-5">
                <a:latin typeface="Times New Roman"/>
                <a:cs typeface="Times New Roman"/>
              </a:rPr>
              <a:t>Intel SHA </a:t>
            </a:r>
            <a:r>
              <a:rPr dirty="0" sz="1600" spc="-10">
                <a:latin typeface="Times New Roman"/>
                <a:cs typeface="Times New Roman"/>
              </a:rPr>
              <a:t>(</a:t>
            </a:r>
            <a:r>
              <a:rPr dirty="0" sz="1600" spc="-10" i="1">
                <a:latin typeface="Times New Roman"/>
                <a:cs typeface="Times New Roman"/>
              </a:rPr>
              <a:t>Secure </a:t>
            </a:r>
            <a:r>
              <a:rPr dirty="0" sz="1600" spc="-5" i="1">
                <a:latin typeface="Times New Roman"/>
                <a:cs typeface="Times New Roman"/>
              </a:rPr>
              <a:t>Hash Algorithm extensions</a:t>
            </a:r>
            <a:r>
              <a:rPr dirty="0" sz="1600" spc="-5">
                <a:latin typeface="Times New Roman"/>
                <a:cs typeface="Times New Roman"/>
              </a:rPr>
              <a:t>) </a:t>
            </a:r>
            <a:r>
              <a:rPr dirty="0" sz="1600">
                <a:latin typeface="Times New Roman"/>
                <a:cs typeface="Times New Roman"/>
              </a:rPr>
              <a:t>- </a:t>
            </a:r>
            <a:r>
              <a:rPr dirty="0" sz="1600" spc="-5">
                <a:latin typeface="Times New Roman"/>
                <a:cs typeface="Times New Roman"/>
              </a:rPr>
              <a:t>набор инструкций </a:t>
            </a:r>
            <a:r>
              <a:rPr dirty="0" sz="1600">
                <a:latin typeface="Times New Roman"/>
                <a:cs typeface="Times New Roman"/>
              </a:rPr>
              <a:t>процессора, </a:t>
            </a:r>
            <a:r>
              <a:rPr dirty="0" sz="1600" spc="-5">
                <a:latin typeface="Times New Roman"/>
                <a:cs typeface="Times New Roman"/>
              </a:rPr>
              <a:t>разработанных </a:t>
            </a:r>
            <a:r>
              <a:rPr dirty="0" sz="1600" spc="-20">
                <a:latin typeface="Times New Roman"/>
                <a:cs typeface="Times New Roman"/>
              </a:rPr>
              <a:t>компанией </a:t>
            </a:r>
            <a:r>
              <a:rPr dirty="0" sz="1600" spc="36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Intel для </a:t>
            </a:r>
            <a:r>
              <a:rPr dirty="0" sz="1600" spc="-10">
                <a:latin typeface="Times New Roman"/>
                <a:cs typeface="Times New Roman"/>
              </a:rPr>
              <a:t>ускорения </a:t>
            </a:r>
            <a:r>
              <a:rPr dirty="0" sz="1600" spc="-5">
                <a:latin typeface="Times New Roman"/>
                <a:cs typeface="Times New Roman"/>
              </a:rPr>
              <a:t>работы </a:t>
            </a:r>
            <a:r>
              <a:rPr dirty="0" sz="1600" spc="-10">
                <a:latin typeface="Times New Roman"/>
                <a:cs typeface="Times New Roman"/>
              </a:rPr>
              <a:t>приложений, используемых алгоритмы </a:t>
            </a:r>
            <a:r>
              <a:rPr dirty="0" sz="1600" spc="-5">
                <a:latin typeface="Times New Roman"/>
                <a:cs typeface="Times New Roman"/>
              </a:rPr>
              <a:t>шифрования SHA. </a:t>
            </a:r>
            <a:r>
              <a:rPr dirty="0" sz="1600" spc="-15">
                <a:latin typeface="Times New Roman"/>
                <a:cs typeface="Times New Roman"/>
              </a:rPr>
              <a:t>Включает </a:t>
            </a:r>
            <a:r>
              <a:rPr dirty="0" sz="1600">
                <a:latin typeface="Times New Roman"/>
                <a:cs typeface="Times New Roman"/>
              </a:rPr>
              <a:t>7  </a:t>
            </a:r>
            <a:r>
              <a:rPr dirty="0" sz="1600" spc="-5">
                <a:latin typeface="Times New Roman"/>
                <a:cs typeface="Times New Roman"/>
              </a:rPr>
              <a:t>инструкций, </a:t>
            </a:r>
            <a:r>
              <a:rPr dirty="0" sz="1600">
                <a:latin typeface="Times New Roman"/>
                <a:cs typeface="Times New Roman"/>
              </a:rPr>
              <a:t>4 из </a:t>
            </a:r>
            <a:r>
              <a:rPr dirty="0" sz="1600" spc="-20">
                <a:latin typeface="Times New Roman"/>
                <a:cs typeface="Times New Roman"/>
              </a:rPr>
              <a:t>которых </a:t>
            </a:r>
            <a:r>
              <a:rPr dirty="0" sz="1600" spc="-15">
                <a:latin typeface="Times New Roman"/>
                <a:cs typeface="Times New Roman"/>
              </a:rPr>
              <a:t>ускоряют </a:t>
            </a:r>
            <a:r>
              <a:rPr dirty="0" sz="1600" spc="-10">
                <a:latin typeface="Times New Roman"/>
                <a:cs typeface="Times New Roman"/>
              </a:rPr>
              <a:t>работу </a:t>
            </a:r>
            <a:r>
              <a:rPr dirty="0" sz="1600" spc="-5">
                <a:latin typeface="Times New Roman"/>
                <a:cs typeface="Times New Roman"/>
              </a:rPr>
              <a:t>SHA-1, </a:t>
            </a:r>
            <a:r>
              <a:rPr dirty="0" sz="1600">
                <a:latin typeface="Times New Roman"/>
                <a:cs typeface="Times New Roman"/>
              </a:rPr>
              <a:t>остальные 3 - </a:t>
            </a:r>
            <a:r>
              <a:rPr dirty="0" sz="1600" spc="-5">
                <a:latin typeface="Times New Roman"/>
                <a:cs typeface="Times New Roman"/>
              </a:rPr>
              <a:t>SHA-256. </a:t>
            </a:r>
            <a:r>
              <a:rPr dirty="0" sz="1600" spc="-35">
                <a:latin typeface="Times New Roman"/>
                <a:cs typeface="Times New Roman"/>
              </a:rPr>
              <a:t>Ускорение </a:t>
            </a:r>
            <a:r>
              <a:rPr dirty="0" sz="1600" spc="-20">
                <a:latin typeface="Times New Roman"/>
                <a:cs typeface="Times New Roman"/>
              </a:rPr>
              <a:t>может </a:t>
            </a:r>
            <a:r>
              <a:rPr dirty="0" sz="1600" spc="-5">
                <a:latin typeface="Times New Roman"/>
                <a:cs typeface="Times New Roman"/>
              </a:rPr>
              <a:t>составлять  </a:t>
            </a:r>
            <a:r>
              <a:rPr dirty="0" sz="1600">
                <a:latin typeface="Times New Roman"/>
                <a:cs typeface="Times New Roman"/>
              </a:rPr>
              <a:t>150-200 % и </a:t>
            </a:r>
            <a:r>
              <a:rPr dirty="0" sz="1600" spc="-10">
                <a:latin typeface="Times New Roman"/>
                <a:cs typeface="Times New Roman"/>
              </a:rPr>
              <a:t>более (в </a:t>
            </a:r>
            <a:r>
              <a:rPr dirty="0" sz="1600" spc="-5">
                <a:latin typeface="Times New Roman"/>
                <a:cs typeface="Times New Roman"/>
              </a:rPr>
              <a:t>зависимости </a:t>
            </a:r>
            <a:r>
              <a:rPr dirty="0" sz="1600" spc="-15">
                <a:latin typeface="Times New Roman"/>
                <a:cs typeface="Times New Roman"/>
              </a:rPr>
              <a:t>конкретного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приложения).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713751"/>
            <a:ext cx="9269730" cy="5843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  <a:tabLst>
                <a:tab pos="8627745" algn="l"/>
              </a:tabLst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Безопасность</a:t>
            </a:r>
            <a:r>
              <a:rPr dirty="0" sz="1400" spc="5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операционных</a:t>
            </a:r>
            <a:r>
              <a:rPr dirty="0" sz="1400" spc="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систем	</a:t>
            </a:r>
            <a:r>
              <a:rPr dirty="0" sz="1400" b="1">
                <a:latin typeface="Times New Roman"/>
                <a:cs typeface="Times New Roman"/>
              </a:rPr>
              <a:t>48 из</a:t>
            </a:r>
            <a:r>
              <a:rPr dirty="0" sz="1400" spc="-8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50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b="1">
                <a:latin typeface="Times New Roman"/>
                <a:cs typeface="Times New Roman"/>
              </a:rPr>
              <a:t>2017:</a:t>
            </a:r>
            <a:endParaRPr sz="16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24500"/>
              </a:lnSpc>
            </a:pPr>
            <a:r>
              <a:rPr dirty="0" sz="1600" spc="-25">
                <a:latin typeface="Times New Roman"/>
                <a:cs typeface="Times New Roman"/>
              </a:rPr>
              <a:t>Улучшения </a:t>
            </a:r>
            <a:r>
              <a:rPr dirty="0" sz="1600" spc="-5">
                <a:latin typeface="Times New Roman"/>
                <a:cs typeface="Times New Roman"/>
              </a:rPr>
              <a:t>безопасности. Intel представила расширения Intel Memory Protection Extensions (MPE),  призванные повысить уровень защиты программного обеспечения </a:t>
            </a:r>
            <a:r>
              <a:rPr dirty="0" sz="1600" spc="-20">
                <a:latin typeface="Times New Roman"/>
                <a:cs typeface="Times New Roman"/>
              </a:rPr>
              <a:t>от </a:t>
            </a:r>
            <a:r>
              <a:rPr dirty="0" sz="1600" spc="-5">
                <a:latin typeface="Times New Roman"/>
                <a:cs typeface="Times New Roman"/>
              </a:rPr>
              <a:t>вредоносных </a:t>
            </a:r>
            <a:r>
              <a:rPr dirty="0" sz="1600" spc="-10">
                <a:latin typeface="Times New Roman"/>
                <a:cs typeface="Times New Roman"/>
              </a:rPr>
              <a:t>атак </a:t>
            </a:r>
            <a:r>
              <a:rPr dirty="0" sz="1600">
                <a:latin typeface="Times New Roman"/>
                <a:cs typeface="Times New Roman"/>
              </a:rPr>
              <a:t>с </a:t>
            </a:r>
            <a:r>
              <a:rPr dirty="0" sz="1600" spc="-10">
                <a:latin typeface="Times New Roman"/>
                <a:cs typeface="Times New Roman"/>
              </a:rPr>
              <a:t>использованием  переполнения </a:t>
            </a:r>
            <a:r>
              <a:rPr dirty="0" sz="1600" spc="-20">
                <a:latin typeface="Times New Roman"/>
                <a:cs typeface="Times New Roman"/>
              </a:rPr>
              <a:t>буфера. </a:t>
            </a:r>
            <a:r>
              <a:rPr dirty="0" sz="1600" spc="-5">
                <a:latin typeface="Times New Roman"/>
                <a:cs typeface="Times New Roman"/>
              </a:rPr>
              <a:t>Среди </a:t>
            </a:r>
            <a:r>
              <a:rPr dirty="0" sz="1600" spc="-10">
                <a:latin typeface="Times New Roman"/>
                <a:cs typeface="Times New Roman"/>
              </a:rPr>
              <a:t>других улучшений </a:t>
            </a:r>
            <a:r>
              <a:rPr dirty="0" sz="1600" spc="-5">
                <a:latin typeface="Times New Roman"/>
                <a:cs typeface="Times New Roman"/>
              </a:rPr>
              <a:t>безопасности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0">
                <a:latin typeface="Times New Roman"/>
                <a:cs typeface="Times New Roman"/>
              </a:rPr>
              <a:t>архитектуре </a:t>
            </a:r>
            <a:r>
              <a:rPr dirty="0" sz="1600" spc="-5">
                <a:latin typeface="Times New Roman"/>
                <a:cs typeface="Times New Roman"/>
              </a:rPr>
              <a:t>набора </a:t>
            </a:r>
            <a:r>
              <a:rPr dirty="0" sz="1600" spc="-25">
                <a:latin typeface="Times New Roman"/>
                <a:cs typeface="Times New Roman"/>
              </a:rPr>
              <a:t>команд </a:t>
            </a:r>
            <a:r>
              <a:rPr dirty="0" sz="1600">
                <a:latin typeface="Times New Roman"/>
                <a:cs typeface="Times New Roman"/>
              </a:rPr>
              <a:t>x86 </a:t>
            </a:r>
            <a:r>
              <a:rPr dirty="0" sz="1600" spc="-15">
                <a:latin typeface="Times New Roman"/>
                <a:cs typeface="Times New Roman"/>
              </a:rPr>
              <a:t>можно  </a:t>
            </a:r>
            <a:r>
              <a:rPr dirty="0" sz="1600" spc="-5">
                <a:latin typeface="Times New Roman"/>
                <a:cs typeface="Times New Roman"/>
              </a:rPr>
              <a:t>выделить расширение Intel Safer Mode Extensions (SMX), </a:t>
            </a:r>
            <a:r>
              <a:rPr dirty="0" sz="1600" spc="-20">
                <a:latin typeface="Times New Roman"/>
                <a:cs typeface="Times New Roman"/>
              </a:rPr>
              <a:t>которое  </a:t>
            </a:r>
            <a:r>
              <a:rPr dirty="0" sz="1600" spc="-10">
                <a:latin typeface="Times New Roman"/>
                <a:cs typeface="Times New Roman"/>
              </a:rPr>
              <a:t>создано </a:t>
            </a:r>
            <a:r>
              <a:rPr dirty="0" sz="1600">
                <a:latin typeface="Times New Roman"/>
                <a:cs typeface="Times New Roman"/>
              </a:rPr>
              <a:t>с </a:t>
            </a:r>
            <a:r>
              <a:rPr dirty="0" sz="1600" spc="-5">
                <a:latin typeface="Times New Roman"/>
                <a:cs typeface="Times New Roman"/>
              </a:rPr>
              <a:t>целью обеспечить  </a:t>
            </a:r>
            <a:r>
              <a:rPr dirty="0" sz="1600" spc="-10">
                <a:latin typeface="Times New Roman"/>
                <a:cs typeface="Times New Roman"/>
              </a:rPr>
              <a:t>максимально полный </a:t>
            </a:r>
            <a:r>
              <a:rPr dirty="0" sz="1600" spc="-15">
                <a:latin typeface="Times New Roman"/>
                <a:cs typeface="Times New Roman"/>
              </a:rPr>
              <a:t>контроль </a:t>
            </a:r>
            <a:r>
              <a:rPr dirty="0" sz="1600" spc="-5">
                <a:latin typeface="Times New Roman"/>
                <a:cs typeface="Times New Roman"/>
              </a:rPr>
              <a:t>над </a:t>
            </a:r>
            <a:r>
              <a:rPr dirty="0" sz="1600" spc="-20">
                <a:latin typeface="Times New Roman"/>
                <a:cs typeface="Times New Roman"/>
              </a:rPr>
              <a:t>запуском </a:t>
            </a:r>
            <a:r>
              <a:rPr dirty="0" sz="1600" spc="-10">
                <a:latin typeface="Times New Roman"/>
                <a:cs typeface="Times New Roman"/>
              </a:rPr>
              <a:t>системного </a:t>
            </a:r>
            <a:r>
              <a:rPr dirty="0" sz="1600" spc="-5">
                <a:latin typeface="Times New Roman"/>
                <a:cs typeface="Times New Roman"/>
              </a:rPr>
              <a:t>программного обеспечения, </a:t>
            </a:r>
            <a:r>
              <a:rPr dirty="0" sz="1600" spc="-20">
                <a:latin typeface="Times New Roman"/>
                <a:cs typeface="Times New Roman"/>
              </a:rPr>
              <a:t>которое </a:t>
            </a:r>
            <a:r>
              <a:rPr dirty="0" sz="1600" spc="-10">
                <a:latin typeface="Times New Roman"/>
                <a:cs typeface="Times New Roman"/>
              </a:rPr>
              <a:t>создает  </a:t>
            </a:r>
            <a:r>
              <a:rPr dirty="0" sz="1600" spc="-5">
                <a:latin typeface="Times New Roman"/>
                <a:cs typeface="Times New Roman"/>
              </a:rPr>
              <a:t>защищенное </a:t>
            </a:r>
            <a:r>
              <a:rPr dirty="0" sz="1600" spc="-10">
                <a:latin typeface="Times New Roman"/>
                <a:cs typeface="Times New Roman"/>
              </a:rPr>
              <a:t>окружение </a:t>
            </a:r>
            <a:r>
              <a:rPr dirty="0" sz="1600" spc="-5">
                <a:latin typeface="Times New Roman"/>
                <a:cs typeface="Times New Roman"/>
              </a:rPr>
              <a:t>для </a:t>
            </a:r>
            <a:r>
              <a:rPr dirty="0" sz="1600" spc="-10">
                <a:latin typeface="Times New Roman"/>
                <a:cs typeface="Times New Roman"/>
              </a:rPr>
              <a:t>самого себя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для </a:t>
            </a:r>
            <a:r>
              <a:rPr dirty="0" sz="1600" spc="-10">
                <a:latin typeface="Times New Roman"/>
                <a:cs typeface="Times New Roman"/>
              </a:rPr>
              <a:t>любого дополнительного </a:t>
            </a:r>
            <a:r>
              <a:rPr dirty="0" sz="1600">
                <a:latin typeface="Times New Roman"/>
                <a:cs typeface="Times New Roman"/>
              </a:rPr>
              <a:t>ПО, </a:t>
            </a:r>
            <a:r>
              <a:rPr dirty="0" sz="1600" spc="-20">
                <a:latin typeface="Times New Roman"/>
                <a:cs typeface="Times New Roman"/>
              </a:rPr>
              <a:t>которое</a:t>
            </a:r>
            <a:r>
              <a:rPr dirty="0" sz="1600" spc="360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может</a:t>
            </a:r>
            <a:r>
              <a:rPr dirty="0" sz="1600" spc="36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быть  запущено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5">
                <a:latin typeface="Times New Roman"/>
                <a:cs typeface="Times New Roman"/>
              </a:rPr>
              <a:t>этом </a:t>
            </a:r>
            <a:r>
              <a:rPr dirty="0" sz="1600" spc="-10">
                <a:latin typeface="Times New Roman"/>
                <a:cs typeface="Times New Roman"/>
              </a:rPr>
              <a:t>окружении. </a:t>
            </a:r>
            <a:r>
              <a:rPr dirty="0" sz="1600" spc="-5">
                <a:latin typeface="Times New Roman"/>
                <a:cs typeface="Times New Roman"/>
              </a:rPr>
              <a:t>Новейшее достижение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0">
                <a:latin typeface="Times New Roman"/>
                <a:cs typeface="Times New Roman"/>
              </a:rPr>
              <a:t>области </a:t>
            </a:r>
            <a:r>
              <a:rPr dirty="0" sz="1600" spc="-5">
                <a:latin typeface="Times New Roman"/>
                <a:cs typeface="Times New Roman"/>
              </a:rPr>
              <a:t>безопасности, расширение Intel Software  Guard Extensions (SGX) представляет собой </a:t>
            </a:r>
            <a:r>
              <a:rPr dirty="0" sz="1600" spc="-10">
                <a:latin typeface="Times New Roman"/>
                <a:cs typeface="Times New Roman"/>
              </a:rPr>
              <a:t>инструмент </a:t>
            </a:r>
            <a:r>
              <a:rPr dirty="0" sz="1600" spc="-5">
                <a:latin typeface="Times New Roman"/>
                <a:cs typeface="Times New Roman"/>
              </a:rPr>
              <a:t>для защиты </a:t>
            </a:r>
            <a:r>
              <a:rPr dirty="0" sz="1600" spc="-15">
                <a:latin typeface="Times New Roman"/>
                <a:cs typeface="Times New Roman"/>
              </a:rPr>
              <a:t>конкретного </a:t>
            </a:r>
            <a:r>
              <a:rPr dirty="0" sz="1600" spc="-35">
                <a:latin typeface="Times New Roman"/>
                <a:cs typeface="Times New Roman"/>
              </a:rPr>
              <a:t>кода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данных </a:t>
            </a:r>
            <a:r>
              <a:rPr dirty="0" sz="1600" spc="-15">
                <a:latin typeface="Times New Roman"/>
                <a:cs typeface="Times New Roman"/>
              </a:rPr>
              <a:t>от  </a:t>
            </a:r>
            <a:r>
              <a:rPr dirty="0" sz="1600" spc="-5">
                <a:latin typeface="Times New Roman"/>
                <a:cs typeface="Times New Roman"/>
              </a:rPr>
              <a:t>раскрытия или </a:t>
            </a:r>
            <a:r>
              <a:rPr dirty="0" sz="1600" spc="-10">
                <a:latin typeface="Times New Roman"/>
                <a:cs typeface="Times New Roman"/>
              </a:rPr>
              <a:t>модификации </a:t>
            </a:r>
            <a:r>
              <a:rPr dirty="0" sz="1600" spc="-5">
                <a:latin typeface="Times New Roman"/>
                <a:cs typeface="Times New Roman"/>
              </a:rPr>
              <a:t>за </a:t>
            </a:r>
            <a:r>
              <a:rPr dirty="0" sz="1600" spc="-15">
                <a:latin typeface="Times New Roman"/>
                <a:cs typeface="Times New Roman"/>
              </a:rPr>
              <a:t>счет </a:t>
            </a:r>
            <a:r>
              <a:rPr dirty="0" sz="1600" spc="-10">
                <a:latin typeface="Times New Roman"/>
                <a:cs typeface="Times New Roman"/>
              </a:rPr>
              <a:t>использования </a:t>
            </a:r>
            <a:r>
              <a:rPr dirty="0" sz="1600" spc="-5">
                <a:latin typeface="Times New Roman"/>
                <a:cs typeface="Times New Roman"/>
              </a:rPr>
              <a:t>защищенных </a:t>
            </a:r>
            <a:r>
              <a:rPr dirty="0" sz="1600" spc="-10">
                <a:latin typeface="Times New Roman"/>
                <a:cs typeface="Times New Roman"/>
              </a:rPr>
              <a:t>областей </a:t>
            </a:r>
            <a:r>
              <a:rPr dirty="0" sz="1600" spc="-5">
                <a:latin typeface="Times New Roman"/>
                <a:cs typeface="Times New Roman"/>
              </a:rPr>
              <a:t>памяти для </a:t>
            </a:r>
            <a:r>
              <a:rPr dirty="0" sz="1600">
                <a:latin typeface="Times New Roman"/>
                <a:cs typeface="Times New Roman"/>
              </a:rPr>
              <a:t>их</a:t>
            </a:r>
            <a:r>
              <a:rPr dirty="0" sz="1600" spc="14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выполнения.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Times New Roman"/>
              <a:cs typeface="Times New Roman"/>
            </a:endParaRPr>
          </a:p>
          <a:p>
            <a:pPr algn="ctr" marL="7620">
              <a:lnSpc>
                <a:spcPct val="100000"/>
              </a:lnSpc>
            </a:pPr>
            <a:r>
              <a:rPr dirty="0" sz="1600" spc="-5" b="1">
                <a:latin typeface="Times New Roman"/>
                <a:cs typeface="Times New Roman"/>
              </a:rPr>
              <a:t>NX-Bit</a:t>
            </a:r>
            <a:endParaRPr sz="1600">
              <a:latin typeface="Times New Roman"/>
              <a:cs typeface="Times New Roman"/>
            </a:endParaRPr>
          </a:p>
          <a:p>
            <a:pPr algn="just" marL="12700" marR="6350">
              <a:lnSpc>
                <a:spcPct val="124500"/>
              </a:lnSpc>
            </a:pPr>
            <a:r>
              <a:rPr dirty="0" sz="1600" spc="-20">
                <a:latin typeface="Times New Roman"/>
                <a:cs typeface="Times New Roman"/>
              </a:rPr>
              <a:t>Атрибут </a:t>
            </a:r>
            <a:r>
              <a:rPr dirty="0" sz="1600" spc="-5">
                <a:latin typeface="Times New Roman"/>
                <a:cs typeface="Times New Roman"/>
              </a:rPr>
              <a:t>(бит) NX-Bit </a:t>
            </a:r>
            <a:r>
              <a:rPr dirty="0" sz="1600" spc="-20">
                <a:latin typeface="Times New Roman"/>
                <a:cs typeface="Times New Roman"/>
              </a:rPr>
              <a:t>(англ. </a:t>
            </a:r>
            <a:r>
              <a:rPr dirty="0" sz="1600">
                <a:latin typeface="Times New Roman"/>
                <a:cs typeface="Times New Roman"/>
              </a:rPr>
              <a:t>no </a:t>
            </a:r>
            <a:r>
              <a:rPr dirty="0" sz="1600" spc="-5">
                <a:latin typeface="Times New Roman"/>
                <a:cs typeface="Times New Roman"/>
              </a:rPr>
              <a:t>execute bit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0">
                <a:latin typeface="Times New Roman"/>
                <a:cs typeface="Times New Roman"/>
              </a:rPr>
              <a:t>терминологии фирмы </a:t>
            </a:r>
            <a:r>
              <a:rPr dirty="0" sz="1600" spc="-5">
                <a:latin typeface="Times New Roman"/>
                <a:cs typeface="Times New Roman"/>
              </a:rPr>
              <a:t>AMD) или XD-Bit </a:t>
            </a:r>
            <a:r>
              <a:rPr dirty="0" sz="1600" spc="-20">
                <a:latin typeface="Times New Roman"/>
                <a:cs typeface="Times New Roman"/>
              </a:rPr>
              <a:t>(англ. </a:t>
            </a:r>
            <a:r>
              <a:rPr dirty="0" sz="1600" spc="-5">
                <a:latin typeface="Times New Roman"/>
                <a:cs typeface="Times New Roman"/>
              </a:rPr>
              <a:t>execute disable  </a:t>
            </a:r>
            <a:r>
              <a:rPr dirty="0" sz="1600">
                <a:latin typeface="Times New Roman"/>
                <a:cs typeface="Times New Roman"/>
              </a:rPr>
              <a:t>bit в </a:t>
            </a:r>
            <a:r>
              <a:rPr dirty="0" sz="1600" spc="-10">
                <a:latin typeface="Times New Roman"/>
                <a:cs typeface="Times New Roman"/>
              </a:rPr>
              <a:t>терминологии фирмы </a:t>
            </a:r>
            <a:r>
              <a:rPr dirty="0" sz="1600" spc="-5">
                <a:latin typeface="Times New Roman"/>
                <a:cs typeface="Times New Roman"/>
              </a:rPr>
              <a:t>Intel) </a:t>
            </a:r>
            <a:r>
              <a:rPr dirty="0" sz="1600">
                <a:latin typeface="Times New Roman"/>
                <a:cs typeface="Times New Roman"/>
              </a:rPr>
              <a:t>— </a:t>
            </a:r>
            <a:r>
              <a:rPr dirty="0" sz="1600" spc="-5">
                <a:latin typeface="Times New Roman"/>
                <a:cs typeface="Times New Roman"/>
              </a:rPr>
              <a:t>бит запрета исполнения, добавленный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страницы (см. </a:t>
            </a:r>
            <a:r>
              <a:rPr dirty="0" sz="1600" spc="-10">
                <a:latin typeface="Times New Roman"/>
                <a:cs typeface="Times New Roman"/>
              </a:rPr>
              <a:t>таблицы  </a:t>
            </a:r>
            <a:r>
              <a:rPr dirty="0" sz="1600">
                <a:latin typeface="Times New Roman"/>
                <a:cs typeface="Times New Roman"/>
              </a:rPr>
              <a:t>страниц </a:t>
            </a:r>
            <a:r>
              <a:rPr dirty="0" sz="1600" spc="-15">
                <a:latin typeface="Times New Roman"/>
                <a:cs typeface="Times New Roman"/>
              </a:rPr>
              <a:t>(англ.)) </a:t>
            </a:r>
            <a:r>
              <a:rPr dirty="0" sz="1600" spc="-5">
                <a:latin typeface="Times New Roman"/>
                <a:cs typeface="Times New Roman"/>
              </a:rPr>
              <a:t>для </a:t>
            </a:r>
            <a:r>
              <a:rPr dirty="0" sz="1600">
                <a:latin typeface="Times New Roman"/>
                <a:cs typeface="Times New Roman"/>
              </a:rPr>
              <a:t>реализации </a:t>
            </a:r>
            <a:r>
              <a:rPr dirty="0" sz="1600" spc="-10">
                <a:latin typeface="Times New Roman"/>
                <a:cs typeface="Times New Roman"/>
              </a:rPr>
              <a:t>возможности предотвращения выполнения </a:t>
            </a:r>
            <a:r>
              <a:rPr dirty="0" sz="1600" spc="-5">
                <a:latin typeface="Times New Roman"/>
                <a:cs typeface="Times New Roman"/>
              </a:rPr>
              <a:t>данных </a:t>
            </a:r>
            <a:r>
              <a:rPr dirty="0" sz="1600" spc="-15">
                <a:latin typeface="Times New Roman"/>
                <a:cs typeface="Times New Roman"/>
              </a:rPr>
              <a:t>как </a:t>
            </a:r>
            <a:r>
              <a:rPr dirty="0" sz="1600" spc="-30">
                <a:latin typeface="Times New Roman"/>
                <a:cs typeface="Times New Roman"/>
              </a:rPr>
              <a:t>кода.  </a:t>
            </a:r>
            <a:r>
              <a:rPr dirty="0" sz="1600" spc="-10">
                <a:latin typeface="Times New Roman"/>
                <a:cs typeface="Times New Roman"/>
              </a:rPr>
              <a:t>Используется </a:t>
            </a:r>
            <a:r>
              <a:rPr dirty="0" sz="1600" spc="-5">
                <a:latin typeface="Times New Roman"/>
                <a:cs typeface="Times New Roman"/>
              </a:rPr>
              <a:t>для предотвращения уязвимости типа «переполнение </a:t>
            </a:r>
            <a:r>
              <a:rPr dirty="0" sz="1600" spc="-20">
                <a:latin typeface="Times New Roman"/>
                <a:cs typeface="Times New Roman"/>
              </a:rPr>
              <a:t>буфера», </a:t>
            </a:r>
            <a:r>
              <a:rPr dirty="0" sz="1600" spc="-10">
                <a:latin typeface="Times New Roman"/>
                <a:cs typeface="Times New Roman"/>
              </a:rPr>
              <a:t>позволяющей </a:t>
            </a:r>
            <a:r>
              <a:rPr dirty="0" sz="1600" spc="-5">
                <a:latin typeface="Times New Roman"/>
                <a:cs typeface="Times New Roman"/>
              </a:rPr>
              <a:t>выполнять  произвольный </a:t>
            </a:r>
            <a:r>
              <a:rPr dirty="0" sz="1600" spc="-45">
                <a:latin typeface="Times New Roman"/>
                <a:cs typeface="Times New Roman"/>
              </a:rPr>
              <a:t>код</a:t>
            </a:r>
            <a:r>
              <a:rPr dirty="0" sz="1600" spc="3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на </a:t>
            </a:r>
            <a:r>
              <a:rPr dirty="0" sz="1600" spc="-15">
                <a:latin typeface="Times New Roman"/>
                <a:cs typeface="Times New Roman"/>
              </a:rPr>
              <a:t>атакуемой </a:t>
            </a:r>
            <a:r>
              <a:rPr dirty="0" sz="1600" spc="-5">
                <a:latin typeface="Times New Roman"/>
                <a:cs typeface="Times New Roman"/>
              </a:rPr>
              <a:t>системе локально или </a:t>
            </a:r>
            <a:r>
              <a:rPr dirty="0" sz="1600" spc="-15">
                <a:latin typeface="Times New Roman"/>
                <a:cs typeface="Times New Roman"/>
              </a:rPr>
              <a:t>удалённо. Технология требует </a:t>
            </a:r>
            <a:r>
              <a:rPr dirty="0" sz="1600" spc="-5">
                <a:latin typeface="Times New Roman"/>
                <a:cs typeface="Times New Roman"/>
              </a:rPr>
              <a:t>программной  </a:t>
            </a:r>
            <a:r>
              <a:rPr dirty="0" sz="1600" spc="-10">
                <a:latin typeface="Times New Roman"/>
                <a:cs typeface="Times New Roman"/>
              </a:rPr>
              <a:t>поддержки </a:t>
            </a:r>
            <a:r>
              <a:rPr dirty="0" sz="1600" spc="-5">
                <a:latin typeface="Times New Roman"/>
                <a:cs typeface="Times New Roman"/>
              </a:rPr>
              <a:t>(см. DEP) со </a:t>
            </a:r>
            <a:r>
              <a:rPr dirty="0" sz="1600" spc="-10">
                <a:latin typeface="Times New Roman"/>
                <a:cs typeface="Times New Roman"/>
              </a:rPr>
              <a:t>стороны </a:t>
            </a:r>
            <a:r>
              <a:rPr dirty="0" sz="1600" spc="-5">
                <a:latin typeface="Times New Roman"/>
                <a:cs typeface="Times New Roman"/>
              </a:rPr>
              <a:t>ядра операционной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системы.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713751"/>
            <a:ext cx="9265920" cy="2200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  <a:tabLst>
                <a:tab pos="8627745" algn="l"/>
              </a:tabLst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Безопасность</a:t>
            </a:r>
            <a:r>
              <a:rPr dirty="0" sz="1400" spc="5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операционных</a:t>
            </a:r>
            <a:r>
              <a:rPr dirty="0" sz="1400" spc="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систем	</a:t>
            </a:r>
            <a:r>
              <a:rPr dirty="0" sz="1400" b="1">
                <a:latin typeface="Times New Roman"/>
                <a:cs typeface="Times New Roman"/>
              </a:rPr>
              <a:t>49 из</a:t>
            </a:r>
            <a:r>
              <a:rPr dirty="0" sz="1400" spc="-8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50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15">
                <a:latin typeface="Times New Roman"/>
                <a:cs typeface="Times New Roman"/>
              </a:rPr>
              <a:t>Технология </a:t>
            </a:r>
            <a:r>
              <a:rPr dirty="0" sz="1600" spc="-5">
                <a:latin typeface="Times New Roman"/>
                <a:cs typeface="Times New Roman"/>
              </a:rPr>
              <a:t>NX-bit </a:t>
            </a:r>
            <a:r>
              <a:rPr dirty="0" sz="1600" spc="-15">
                <a:latin typeface="Times New Roman"/>
                <a:cs typeface="Times New Roman"/>
              </a:rPr>
              <a:t>может </a:t>
            </a:r>
            <a:r>
              <a:rPr dirty="0" sz="1600" spc="-10">
                <a:latin typeface="Times New Roman"/>
                <a:cs typeface="Times New Roman"/>
              </a:rPr>
              <a:t>работать </a:t>
            </a:r>
            <a:r>
              <a:rPr dirty="0" sz="1600" spc="-25">
                <a:latin typeface="Times New Roman"/>
                <a:cs typeface="Times New Roman"/>
              </a:rPr>
              <a:t>только </a:t>
            </a:r>
            <a:r>
              <a:rPr dirty="0" sz="1600">
                <a:latin typeface="Times New Roman"/>
                <a:cs typeface="Times New Roman"/>
              </a:rPr>
              <a:t>при </a:t>
            </a:r>
            <a:r>
              <a:rPr dirty="0" sz="1600" spc="-15">
                <a:latin typeface="Times New Roman"/>
                <a:cs typeface="Times New Roman"/>
              </a:rPr>
              <a:t>соблюдении </a:t>
            </a:r>
            <a:r>
              <a:rPr dirty="0" sz="1600" spc="-10">
                <a:latin typeface="Times New Roman"/>
                <a:cs typeface="Times New Roman"/>
              </a:rPr>
              <a:t>следующих</a:t>
            </a:r>
            <a:r>
              <a:rPr dirty="0" sz="1600" spc="8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условий:</a:t>
            </a:r>
            <a:endParaRPr sz="1600">
              <a:latin typeface="Times New Roman"/>
              <a:cs typeface="Times New Roman"/>
            </a:endParaRPr>
          </a:p>
          <a:p>
            <a:pPr marL="796290" marR="5080" indent="-228600">
              <a:lnSpc>
                <a:spcPct val="124500"/>
              </a:lnSpc>
              <a:buFont typeface="Arial"/>
              <a:buChar char="•"/>
              <a:tabLst>
                <a:tab pos="795655" algn="l"/>
                <a:tab pos="796290" algn="l"/>
              </a:tabLst>
            </a:pPr>
            <a:r>
              <a:rPr dirty="0" sz="1600" spc="-5">
                <a:latin typeface="Times New Roman"/>
                <a:cs typeface="Times New Roman"/>
              </a:rPr>
              <a:t>наличие </a:t>
            </a:r>
            <a:r>
              <a:rPr dirty="0" sz="1600" spc="-10">
                <a:latin typeface="Times New Roman"/>
                <a:cs typeface="Times New Roman"/>
              </a:rPr>
              <a:t>поддержки </a:t>
            </a:r>
            <a:r>
              <a:rPr dirty="0" sz="1600" spc="-5">
                <a:latin typeface="Times New Roman"/>
                <a:cs typeface="Times New Roman"/>
              </a:rPr>
              <a:t>NX-bit со </a:t>
            </a:r>
            <a:r>
              <a:rPr dirty="0" sz="1600" spc="-10">
                <a:latin typeface="Times New Roman"/>
                <a:cs typeface="Times New Roman"/>
              </a:rPr>
              <a:t>стороны </a:t>
            </a:r>
            <a:r>
              <a:rPr dirty="0" sz="1600">
                <a:latin typeface="Times New Roman"/>
                <a:cs typeface="Times New Roman"/>
              </a:rPr>
              <a:t>процессора. </a:t>
            </a:r>
            <a:r>
              <a:rPr dirty="0" sz="1600" spc="-5">
                <a:latin typeface="Times New Roman"/>
                <a:cs typeface="Times New Roman"/>
              </a:rPr>
              <a:t>NX-bit </a:t>
            </a:r>
            <a:r>
              <a:rPr dirty="0" sz="1600" spc="-15">
                <a:latin typeface="Times New Roman"/>
                <a:cs typeface="Times New Roman"/>
              </a:rPr>
              <a:t>поддерживают </a:t>
            </a:r>
            <a:r>
              <a:rPr dirty="0" sz="1600">
                <a:latin typeface="Times New Roman"/>
                <a:cs typeface="Times New Roman"/>
              </a:rPr>
              <a:t>процессоры </a:t>
            </a:r>
            <a:r>
              <a:rPr dirty="0" sz="1600" spc="-10">
                <a:latin typeface="Times New Roman"/>
                <a:cs typeface="Times New Roman"/>
              </a:rPr>
              <a:t>фирмы  </a:t>
            </a:r>
            <a:r>
              <a:rPr dirty="0" sz="1600" spc="-5">
                <a:latin typeface="Times New Roman"/>
                <a:cs typeface="Times New Roman"/>
              </a:rPr>
              <a:t>Intel, </a:t>
            </a:r>
            <a:r>
              <a:rPr dirty="0" sz="1600" spc="-15">
                <a:latin typeface="Times New Roman"/>
                <a:cs typeface="Times New Roman"/>
              </a:rPr>
              <a:t>начиная </a:t>
            </a:r>
            <a:r>
              <a:rPr dirty="0" sz="1600">
                <a:latin typeface="Times New Roman"/>
                <a:cs typeface="Times New Roman"/>
              </a:rPr>
              <a:t>с </a:t>
            </a:r>
            <a:r>
              <a:rPr dirty="0" sz="1600" spc="-5">
                <a:latin typeface="Times New Roman"/>
                <a:cs typeface="Times New Roman"/>
              </a:rPr>
              <a:t>Pentium </a:t>
            </a:r>
            <a:r>
              <a:rPr dirty="0" sz="1600">
                <a:latin typeface="Times New Roman"/>
                <a:cs typeface="Times New Roman"/>
              </a:rPr>
              <a:t>4 </a:t>
            </a:r>
            <a:r>
              <a:rPr dirty="0" sz="1600" spc="-5">
                <a:latin typeface="Times New Roman"/>
                <a:cs typeface="Times New Roman"/>
              </a:rPr>
              <a:t>серии </a:t>
            </a:r>
            <a:r>
              <a:rPr dirty="0" sz="1600">
                <a:latin typeface="Times New Roman"/>
                <a:cs typeface="Times New Roman"/>
              </a:rPr>
              <a:t>6xx, и процессоры </a:t>
            </a:r>
            <a:r>
              <a:rPr dirty="0" sz="1600" spc="-10">
                <a:latin typeface="Times New Roman"/>
                <a:cs typeface="Times New Roman"/>
              </a:rPr>
              <a:t>фирмы </a:t>
            </a:r>
            <a:r>
              <a:rPr dirty="0" sz="1600" spc="-5">
                <a:latin typeface="Times New Roman"/>
                <a:cs typeface="Times New Roman"/>
              </a:rPr>
              <a:t>AMD, </a:t>
            </a:r>
            <a:r>
              <a:rPr dirty="0" sz="1600" spc="-15">
                <a:latin typeface="Times New Roman"/>
                <a:cs typeface="Times New Roman"/>
              </a:rPr>
              <a:t>начиная </a:t>
            </a:r>
            <a:r>
              <a:rPr dirty="0" sz="1600">
                <a:latin typeface="Times New Roman"/>
                <a:cs typeface="Times New Roman"/>
              </a:rPr>
              <a:t>с </a:t>
            </a:r>
            <a:r>
              <a:rPr dirty="0" sz="1600" spc="-5">
                <a:latin typeface="Times New Roman"/>
                <a:cs typeface="Times New Roman"/>
              </a:rPr>
              <a:t>Athlon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64;</a:t>
            </a:r>
            <a:endParaRPr sz="1600">
              <a:latin typeface="Times New Roman"/>
              <a:cs typeface="Times New Roman"/>
            </a:endParaRPr>
          </a:p>
          <a:p>
            <a:pPr marL="796290" marR="5080" indent="-228600">
              <a:lnSpc>
                <a:spcPct val="124500"/>
              </a:lnSpc>
              <a:buFont typeface="Arial"/>
              <a:buChar char="•"/>
              <a:tabLst>
                <a:tab pos="795655" algn="l"/>
                <a:tab pos="796290" algn="l"/>
              </a:tabLst>
            </a:pPr>
            <a:r>
              <a:rPr dirty="0" sz="1600" spc="-5">
                <a:latin typeface="Times New Roman"/>
                <a:cs typeface="Times New Roman"/>
              </a:rPr>
              <a:t>наличие </a:t>
            </a:r>
            <a:r>
              <a:rPr dirty="0" sz="1600" spc="-10">
                <a:latin typeface="Times New Roman"/>
                <a:cs typeface="Times New Roman"/>
              </a:rPr>
              <a:t>поддержки </a:t>
            </a:r>
            <a:r>
              <a:rPr dirty="0" sz="1600" spc="-5">
                <a:latin typeface="Times New Roman"/>
                <a:cs typeface="Times New Roman"/>
              </a:rPr>
              <a:t>NX-bit со </a:t>
            </a:r>
            <a:r>
              <a:rPr dirty="0" sz="1600" spc="-10">
                <a:latin typeface="Times New Roman"/>
                <a:cs typeface="Times New Roman"/>
              </a:rPr>
              <a:t>стороны </a:t>
            </a:r>
            <a:r>
              <a:rPr dirty="0" sz="1600" spc="-5">
                <a:latin typeface="Times New Roman"/>
                <a:cs typeface="Times New Roman"/>
              </a:rPr>
              <a:t>операционной системы. NX-bit </a:t>
            </a:r>
            <a:r>
              <a:rPr dirty="0" sz="1600" spc="-15">
                <a:latin typeface="Times New Roman"/>
                <a:cs typeface="Times New Roman"/>
              </a:rPr>
              <a:t>поддерживают </a:t>
            </a:r>
            <a:r>
              <a:rPr dirty="0" sz="1600" spc="5">
                <a:latin typeface="Times New Roman"/>
                <a:cs typeface="Times New Roman"/>
              </a:rPr>
              <a:t>ОС </a:t>
            </a:r>
            <a:r>
              <a:rPr dirty="0" sz="1600" spc="-5">
                <a:latin typeface="Times New Roman"/>
                <a:cs typeface="Times New Roman"/>
              </a:rPr>
              <a:t>Linux,  </a:t>
            </a:r>
            <a:r>
              <a:rPr dirty="0" sz="1600" spc="-15">
                <a:latin typeface="Times New Roman"/>
                <a:cs typeface="Times New Roman"/>
              </a:rPr>
              <a:t>начиная </a:t>
            </a:r>
            <a:r>
              <a:rPr dirty="0" sz="1600">
                <a:latin typeface="Times New Roman"/>
                <a:cs typeface="Times New Roman"/>
              </a:rPr>
              <a:t>с </a:t>
            </a:r>
            <a:r>
              <a:rPr dirty="0" sz="1600" spc="-5">
                <a:latin typeface="Times New Roman"/>
                <a:cs typeface="Times New Roman"/>
              </a:rPr>
              <a:t>ядра </a:t>
            </a:r>
            <a:r>
              <a:rPr dirty="0" sz="1600" spc="-10">
                <a:latin typeface="Times New Roman"/>
                <a:cs typeface="Times New Roman"/>
              </a:rPr>
              <a:t>версии </a:t>
            </a:r>
            <a:r>
              <a:rPr dirty="0" sz="1600">
                <a:latin typeface="Times New Roman"/>
                <a:cs typeface="Times New Roman"/>
              </a:rPr>
              <a:t>2.3.23, и </a:t>
            </a:r>
            <a:r>
              <a:rPr dirty="0" sz="1600" spc="10">
                <a:latin typeface="Times New Roman"/>
                <a:cs typeface="Times New Roman"/>
              </a:rPr>
              <a:t>ОС </a:t>
            </a:r>
            <a:r>
              <a:rPr dirty="0" sz="1600" spc="-10">
                <a:latin typeface="Times New Roman"/>
                <a:cs typeface="Times New Roman"/>
              </a:rPr>
              <a:t>Windows, </a:t>
            </a:r>
            <a:r>
              <a:rPr dirty="0" sz="1600" spc="-15">
                <a:latin typeface="Times New Roman"/>
                <a:cs typeface="Times New Roman"/>
              </a:rPr>
              <a:t>начиная </a:t>
            </a:r>
            <a:r>
              <a:rPr dirty="0" sz="1600">
                <a:latin typeface="Times New Roman"/>
                <a:cs typeface="Times New Roman"/>
              </a:rPr>
              <a:t>с </a:t>
            </a:r>
            <a:r>
              <a:rPr dirty="0" sz="1600" spc="-15">
                <a:latin typeface="Times New Roman"/>
                <a:cs typeface="Times New Roman"/>
              </a:rPr>
              <a:t>Windows </a:t>
            </a:r>
            <a:r>
              <a:rPr dirty="0" sz="1600" spc="-5">
                <a:latin typeface="Times New Roman"/>
                <a:cs typeface="Times New Roman"/>
              </a:rPr>
              <a:t>XP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SP2;</a:t>
            </a:r>
            <a:endParaRPr sz="1600">
              <a:latin typeface="Times New Roman"/>
              <a:cs typeface="Times New Roman"/>
            </a:endParaRPr>
          </a:p>
          <a:p>
            <a:pPr marL="796290" indent="-228600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795655" algn="l"/>
                <a:tab pos="796290" algn="l"/>
                <a:tab pos="2233295" algn="l"/>
                <a:tab pos="2766060" algn="l"/>
                <a:tab pos="3230245" algn="l"/>
                <a:tab pos="4492625" algn="l"/>
                <a:tab pos="5761355" algn="l"/>
                <a:tab pos="6233795" algn="l"/>
                <a:tab pos="6719570" algn="l"/>
                <a:tab pos="8157209" algn="l"/>
              </a:tabLst>
            </a:pPr>
            <a:r>
              <a:rPr dirty="0" sz="1600" spc="-10">
                <a:latin typeface="Times New Roman"/>
                <a:cs typeface="Times New Roman"/>
              </a:rPr>
              <a:t>использование	</a:t>
            </a:r>
            <a:r>
              <a:rPr dirty="0" sz="1600" spc="-55">
                <a:latin typeface="Times New Roman"/>
                <a:cs typeface="Times New Roman"/>
              </a:rPr>
              <a:t>PAE	</a:t>
            </a:r>
            <a:r>
              <a:rPr dirty="0" sz="1600" spc="-5">
                <a:latin typeface="Times New Roman"/>
                <a:cs typeface="Times New Roman"/>
              </a:rPr>
              <a:t>для	</a:t>
            </a:r>
            <a:r>
              <a:rPr dirty="0" sz="1600">
                <a:latin typeface="Times New Roman"/>
                <a:cs typeface="Times New Roman"/>
              </a:rPr>
              <a:t>процессоров	</a:t>
            </a:r>
            <a:r>
              <a:rPr dirty="0" sz="1600" spc="-10">
                <a:latin typeface="Times New Roman"/>
                <a:cs typeface="Times New Roman"/>
              </a:rPr>
              <a:t>архитектуры	</a:t>
            </a:r>
            <a:r>
              <a:rPr dirty="0" sz="1600">
                <a:latin typeface="Times New Roman"/>
                <a:cs typeface="Times New Roman"/>
              </a:rPr>
              <a:t>x86	</a:t>
            </a:r>
            <a:r>
              <a:rPr dirty="0" sz="1600" spc="-5">
                <a:latin typeface="Times New Roman"/>
                <a:cs typeface="Times New Roman"/>
              </a:rPr>
              <a:t>или	</a:t>
            </a:r>
            <a:r>
              <a:rPr dirty="0" sz="1600" spc="-10">
                <a:latin typeface="Times New Roman"/>
                <a:cs typeface="Times New Roman"/>
              </a:rPr>
              <a:t>использование	</a:t>
            </a:r>
            <a:r>
              <a:rPr dirty="0" sz="1600" spc="-5">
                <a:latin typeface="Times New Roman"/>
                <a:cs typeface="Times New Roman"/>
              </a:rPr>
              <a:t>процессоров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25985" y="3252482"/>
            <a:ext cx="11506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latin typeface="Times New Roman"/>
                <a:cs typeface="Times New Roman"/>
              </a:rPr>
              <a:t>возможность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659" y="2889262"/>
            <a:ext cx="7979409" cy="935990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marL="796290">
              <a:lnSpc>
                <a:spcPct val="100000"/>
              </a:lnSpc>
              <a:spcBef>
                <a:spcPts val="570"/>
              </a:spcBef>
            </a:pPr>
            <a:r>
              <a:rPr dirty="0" sz="1600" spc="-10">
                <a:latin typeface="Times New Roman"/>
                <a:cs typeface="Times New Roman"/>
              </a:rPr>
              <a:t>архитектуры </a:t>
            </a:r>
            <a:r>
              <a:rPr dirty="0" sz="1600">
                <a:latin typeface="Times New Roman"/>
                <a:cs typeface="Times New Roman"/>
              </a:rPr>
              <a:t>x86-64 </a:t>
            </a:r>
            <a:r>
              <a:rPr dirty="0" sz="1600" spc="-5">
                <a:latin typeface="Times New Roman"/>
                <a:cs typeface="Times New Roman"/>
              </a:rPr>
              <a:t>(бит запрета </a:t>
            </a:r>
            <a:r>
              <a:rPr dirty="0" sz="1600" spc="-10">
                <a:latin typeface="Times New Roman"/>
                <a:cs typeface="Times New Roman"/>
              </a:rPr>
              <a:t>исполнения </a:t>
            </a:r>
            <a:r>
              <a:rPr dirty="0" sz="1600" spc="-5">
                <a:latin typeface="Times New Roman"/>
                <a:cs typeface="Times New Roman"/>
              </a:rPr>
              <a:t>доступен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таблице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страниц).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24500"/>
              </a:lnSpc>
              <a:tabLst>
                <a:tab pos="1083310" algn="l"/>
                <a:tab pos="1539875" algn="l"/>
                <a:tab pos="2931795" algn="l"/>
                <a:tab pos="3185795" algn="l"/>
                <a:tab pos="4427855" algn="l"/>
                <a:tab pos="5217160" algn="l"/>
                <a:tab pos="6095365" algn="l"/>
                <a:tab pos="6720840" algn="l"/>
              </a:tabLst>
            </a:pPr>
            <a:r>
              <a:rPr dirty="0" sz="1600">
                <a:latin typeface="Times New Roman"/>
                <a:cs typeface="Times New Roman"/>
              </a:rPr>
              <a:t>Н</a:t>
            </a:r>
            <a:r>
              <a:rPr dirty="0" sz="1600" spc="-15">
                <a:latin typeface="Times New Roman"/>
                <a:cs typeface="Times New Roman"/>
              </a:rPr>
              <a:t>е</a:t>
            </a:r>
            <a:r>
              <a:rPr dirty="0" sz="1600" spc="-80">
                <a:latin typeface="Times New Roman"/>
                <a:cs typeface="Times New Roman"/>
              </a:rPr>
              <a:t>к</a:t>
            </a:r>
            <a:r>
              <a:rPr dirty="0" sz="1600" spc="-25">
                <a:latin typeface="Times New Roman"/>
                <a:cs typeface="Times New Roman"/>
              </a:rPr>
              <a:t>о</a:t>
            </a:r>
            <a:r>
              <a:rPr dirty="0" sz="1600" spc="-20">
                <a:latin typeface="Times New Roman"/>
                <a:cs typeface="Times New Roman"/>
              </a:rPr>
              <a:t>т</a:t>
            </a:r>
            <a:r>
              <a:rPr dirty="0" sz="1600">
                <a:latin typeface="Times New Roman"/>
                <a:cs typeface="Times New Roman"/>
              </a:rPr>
              <a:t>ор</a:t>
            </a:r>
            <a:r>
              <a:rPr dirty="0" sz="1600" spc="15">
                <a:latin typeface="Times New Roman"/>
                <a:cs typeface="Times New Roman"/>
              </a:rPr>
              <a:t>о</a:t>
            </a:r>
            <a:r>
              <a:rPr dirty="0" sz="1600">
                <a:latin typeface="Times New Roman"/>
                <a:cs typeface="Times New Roman"/>
              </a:rPr>
              <a:t>е	ПО	н</a:t>
            </a:r>
            <a:r>
              <a:rPr dirty="0" sz="1600" spc="35">
                <a:latin typeface="Times New Roman"/>
                <a:cs typeface="Times New Roman"/>
              </a:rPr>
              <a:t>е</a:t>
            </a:r>
            <a:r>
              <a:rPr dirty="0" sz="1600" spc="-5">
                <a:latin typeface="Times New Roman"/>
                <a:cs typeface="Times New Roman"/>
              </a:rPr>
              <a:t>со</a:t>
            </a:r>
            <a:r>
              <a:rPr dirty="0" sz="1600" spc="-30">
                <a:latin typeface="Times New Roman"/>
                <a:cs typeface="Times New Roman"/>
              </a:rPr>
              <a:t>в</a:t>
            </a:r>
            <a:r>
              <a:rPr dirty="0" sz="1600" spc="-5">
                <a:latin typeface="Times New Roman"/>
                <a:cs typeface="Times New Roman"/>
              </a:rPr>
              <a:t>м</a:t>
            </a:r>
            <a:r>
              <a:rPr dirty="0" sz="1600" spc="35">
                <a:latin typeface="Times New Roman"/>
                <a:cs typeface="Times New Roman"/>
              </a:rPr>
              <a:t>е</a:t>
            </a:r>
            <a:r>
              <a:rPr dirty="0" sz="1600" spc="-5">
                <a:latin typeface="Times New Roman"/>
                <a:cs typeface="Times New Roman"/>
              </a:rPr>
              <a:t>ст</a:t>
            </a:r>
            <a:r>
              <a:rPr dirty="0" sz="1600">
                <a:latin typeface="Times New Roman"/>
                <a:cs typeface="Times New Roman"/>
              </a:rPr>
              <a:t>и</a:t>
            </a:r>
            <a:r>
              <a:rPr dirty="0" sz="1600" spc="-5">
                <a:latin typeface="Times New Roman"/>
                <a:cs typeface="Times New Roman"/>
              </a:rPr>
              <a:t>м</a:t>
            </a:r>
            <a:r>
              <a:rPr dirty="0" sz="1600">
                <a:latin typeface="Times New Roman"/>
                <a:cs typeface="Times New Roman"/>
              </a:rPr>
              <a:t>о	с	т</a:t>
            </a:r>
            <a:r>
              <a:rPr dirty="0" sz="1600" spc="-20">
                <a:latin typeface="Times New Roman"/>
                <a:cs typeface="Times New Roman"/>
              </a:rPr>
              <a:t>е</a:t>
            </a:r>
            <a:r>
              <a:rPr dirty="0" sz="1600" spc="-10">
                <a:latin typeface="Times New Roman"/>
                <a:cs typeface="Times New Roman"/>
              </a:rPr>
              <a:t>х</a:t>
            </a:r>
            <a:r>
              <a:rPr dirty="0" sz="1600">
                <a:latin typeface="Times New Roman"/>
                <a:cs typeface="Times New Roman"/>
              </a:rPr>
              <a:t>н</a:t>
            </a:r>
            <a:r>
              <a:rPr dirty="0" sz="1600" spc="-25">
                <a:latin typeface="Times New Roman"/>
                <a:cs typeface="Times New Roman"/>
              </a:rPr>
              <a:t>о</a:t>
            </a:r>
            <a:r>
              <a:rPr dirty="0" sz="1600">
                <a:latin typeface="Times New Roman"/>
                <a:cs typeface="Times New Roman"/>
              </a:rPr>
              <a:t>ло</a:t>
            </a:r>
            <a:r>
              <a:rPr dirty="0" sz="1600" spc="-10">
                <a:latin typeface="Times New Roman"/>
                <a:cs typeface="Times New Roman"/>
              </a:rPr>
              <a:t>г</a:t>
            </a:r>
            <a:r>
              <a:rPr dirty="0" sz="1600">
                <a:latin typeface="Times New Roman"/>
                <a:cs typeface="Times New Roman"/>
              </a:rPr>
              <a:t>и</a:t>
            </a:r>
            <a:r>
              <a:rPr dirty="0" sz="1600" spc="-5">
                <a:latin typeface="Times New Roman"/>
                <a:cs typeface="Times New Roman"/>
              </a:rPr>
              <a:t>е</a:t>
            </a:r>
            <a:r>
              <a:rPr dirty="0" sz="1600">
                <a:latin typeface="Times New Roman"/>
                <a:cs typeface="Times New Roman"/>
              </a:rPr>
              <a:t>й	NX</a:t>
            </a:r>
            <a:r>
              <a:rPr dirty="0" sz="1600" spc="-5">
                <a:latin typeface="Times New Roman"/>
                <a:cs typeface="Times New Roman"/>
              </a:rPr>
              <a:t>-</a:t>
            </a:r>
            <a:r>
              <a:rPr dirty="0" sz="1600">
                <a:latin typeface="Times New Roman"/>
                <a:cs typeface="Times New Roman"/>
              </a:rPr>
              <a:t>b</a:t>
            </a:r>
            <a:r>
              <a:rPr dirty="0" sz="1600" spc="-5">
                <a:latin typeface="Times New Roman"/>
                <a:cs typeface="Times New Roman"/>
              </a:rPr>
              <a:t>it</a:t>
            </a:r>
            <a:r>
              <a:rPr dirty="0" sz="1600">
                <a:latin typeface="Times New Roman"/>
                <a:cs typeface="Times New Roman"/>
              </a:rPr>
              <a:t>,	п</a:t>
            </a:r>
            <a:r>
              <a:rPr dirty="0" sz="1600" spc="15">
                <a:latin typeface="Times New Roman"/>
                <a:cs typeface="Times New Roman"/>
              </a:rPr>
              <a:t>о</a:t>
            </a:r>
            <a:r>
              <a:rPr dirty="0" sz="1600" spc="-10">
                <a:latin typeface="Times New Roman"/>
                <a:cs typeface="Times New Roman"/>
              </a:rPr>
              <a:t>э</a:t>
            </a:r>
            <a:r>
              <a:rPr dirty="0" sz="1600" spc="-20">
                <a:latin typeface="Times New Roman"/>
                <a:cs typeface="Times New Roman"/>
              </a:rPr>
              <a:t>т</a:t>
            </a:r>
            <a:r>
              <a:rPr dirty="0" sz="1600" spc="-35">
                <a:latin typeface="Times New Roman"/>
                <a:cs typeface="Times New Roman"/>
              </a:rPr>
              <a:t>о</a:t>
            </a:r>
            <a:r>
              <a:rPr dirty="0" sz="1600" spc="-5">
                <a:latin typeface="Times New Roman"/>
                <a:cs typeface="Times New Roman"/>
              </a:rPr>
              <a:t>м</a:t>
            </a:r>
            <a:r>
              <a:rPr dirty="0" sz="1600">
                <a:latin typeface="Times New Roman"/>
                <a:cs typeface="Times New Roman"/>
              </a:rPr>
              <a:t>у	B</a:t>
            </a:r>
            <a:r>
              <a:rPr dirty="0" sz="1600" spc="-15">
                <a:latin typeface="Times New Roman"/>
                <a:cs typeface="Times New Roman"/>
              </a:rPr>
              <a:t>I</a:t>
            </a:r>
            <a:r>
              <a:rPr dirty="0" sz="1600">
                <a:latin typeface="Times New Roman"/>
                <a:cs typeface="Times New Roman"/>
              </a:rPr>
              <a:t>OS	пр</a:t>
            </a:r>
            <a:r>
              <a:rPr dirty="0" sz="1600" spc="-20">
                <a:latin typeface="Times New Roman"/>
                <a:cs typeface="Times New Roman"/>
              </a:rPr>
              <a:t>е</a:t>
            </a:r>
            <a:r>
              <a:rPr dirty="0" sz="1600" spc="-5">
                <a:latin typeface="Times New Roman"/>
                <a:cs typeface="Times New Roman"/>
              </a:rPr>
              <a:t>д</a:t>
            </a:r>
            <a:r>
              <a:rPr dirty="0" sz="1600" spc="35">
                <a:latin typeface="Times New Roman"/>
                <a:cs typeface="Times New Roman"/>
              </a:rPr>
              <a:t>о</a:t>
            </a:r>
            <a:r>
              <a:rPr dirty="0" sz="1600" spc="-5">
                <a:latin typeface="Times New Roman"/>
                <a:cs typeface="Times New Roman"/>
              </a:rPr>
              <a:t>с</a:t>
            </a:r>
            <a:r>
              <a:rPr dirty="0" sz="1600" spc="15">
                <a:latin typeface="Times New Roman"/>
                <a:cs typeface="Times New Roman"/>
              </a:rPr>
              <a:t>т</a:t>
            </a:r>
            <a:r>
              <a:rPr dirty="0" sz="1600" spc="-5">
                <a:latin typeface="Times New Roman"/>
                <a:cs typeface="Times New Roman"/>
              </a:rPr>
              <a:t>а</a:t>
            </a:r>
            <a:r>
              <a:rPr dirty="0" sz="1600" spc="-30">
                <a:latin typeface="Times New Roman"/>
                <a:cs typeface="Times New Roman"/>
              </a:rPr>
              <a:t>в</a:t>
            </a:r>
            <a:r>
              <a:rPr dirty="0" sz="1600">
                <a:latin typeface="Times New Roman"/>
                <a:cs typeface="Times New Roman"/>
              </a:rPr>
              <a:t>ля</a:t>
            </a:r>
            <a:r>
              <a:rPr dirty="0" sz="1600" spc="-5">
                <a:latin typeface="Times New Roman"/>
                <a:cs typeface="Times New Roman"/>
              </a:rPr>
              <a:t>ет  </a:t>
            </a:r>
            <a:r>
              <a:rPr dirty="0" sz="1600" spc="-15">
                <a:latin typeface="Times New Roman"/>
                <a:cs typeface="Times New Roman"/>
              </a:rPr>
              <a:t>отключения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технологии.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8659" y="4103382"/>
            <a:ext cx="9267825" cy="2453640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algn="ctr" marL="8890">
              <a:lnSpc>
                <a:spcPct val="100000"/>
              </a:lnSpc>
              <a:spcBef>
                <a:spcPts val="570"/>
              </a:spcBef>
            </a:pPr>
            <a:r>
              <a:rPr dirty="0" sz="1600" spc="-25" b="1">
                <a:latin typeface="Times New Roman"/>
                <a:cs typeface="Times New Roman"/>
              </a:rPr>
              <a:t>Trusted </a:t>
            </a:r>
            <a:r>
              <a:rPr dirty="0" sz="1600" spc="-5" b="1">
                <a:latin typeface="Times New Roman"/>
                <a:cs typeface="Times New Roman"/>
              </a:rPr>
              <a:t>Platform</a:t>
            </a:r>
            <a:r>
              <a:rPr dirty="0" sz="1600" spc="3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Module</a:t>
            </a:r>
            <a:endParaRPr sz="1600">
              <a:latin typeface="Times New Roman"/>
              <a:cs typeface="Times New Roman"/>
            </a:endParaRPr>
          </a:p>
          <a:p>
            <a:pPr algn="ctr" marR="1274445">
              <a:lnSpc>
                <a:spcPct val="100000"/>
              </a:lnSpc>
              <a:spcBef>
                <a:spcPts val="470"/>
              </a:spcBef>
            </a:pPr>
            <a:r>
              <a:rPr dirty="0" u="sng" sz="1600" spc="-5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imes New Roman"/>
                <a:cs typeface="Times New Roman"/>
                <a:hlinkClick r:id="rId2"/>
              </a:rPr>
              <a:t>https://docs.microsoft.com/ru-ru/windows/device-security/tpm/trusted-platform-module-overview</a:t>
            </a:r>
            <a:endParaRPr sz="1600">
              <a:latin typeface="Times New Roman"/>
              <a:cs typeface="Times New Roman"/>
            </a:endParaRPr>
          </a:p>
          <a:p>
            <a:pPr algn="just" marL="12700" marR="5080" indent="521970">
              <a:lnSpc>
                <a:spcPct val="124500"/>
              </a:lnSpc>
            </a:pPr>
            <a:r>
              <a:rPr dirty="0" sz="1600" spc="-15">
                <a:latin typeface="Times New Roman"/>
                <a:cs typeface="Times New Roman"/>
              </a:rPr>
              <a:t>Технология </a:t>
            </a:r>
            <a:r>
              <a:rPr dirty="0" sz="1600" spc="-5">
                <a:latin typeface="Times New Roman"/>
                <a:cs typeface="Times New Roman"/>
              </a:rPr>
              <a:t>доверенных </a:t>
            </a:r>
            <a:r>
              <a:rPr dirty="0" sz="1600" spc="-10">
                <a:latin typeface="Times New Roman"/>
                <a:cs typeface="Times New Roman"/>
              </a:rPr>
              <a:t>платформенных </a:t>
            </a:r>
            <a:r>
              <a:rPr dirty="0" sz="1600" spc="-20">
                <a:latin typeface="Times New Roman"/>
                <a:cs typeface="Times New Roman"/>
              </a:rPr>
              <a:t>модулей  </a:t>
            </a:r>
            <a:r>
              <a:rPr dirty="0" sz="1600" spc="-5">
                <a:latin typeface="Times New Roman"/>
                <a:cs typeface="Times New Roman"/>
              </a:rPr>
              <a:t>(TPM) </a:t>
            </a:r>
            <a:r>
              <a:rPr dirty="0" sz="1600" spc="-10">
                <a:latin typeface="Times New Roman"/>
                <a:cs typeface="Times New Roman"/>
              </a:rPr>
              <a:t>предназначена </a:t>
            </a:r>
            <a:r>
              <a:rPr dirty="0" sz="1600" spc="-5">
                <a:latin typeface="Times New Roman"/>
                <a:cs typeface="Times New Roman"/>
              </a:rPr>
              <a:t>для предоставления  </a:t>
            </a:r>
            <a:r>
              <a:rPr dirty="0" sz="1600" spc="-10">
                <a:latin typeface="Times New Roman"/>
                <a:cs typeface="Times New Roman"/>
              </a:rPr>
              <a:t>аппаратных функций, связанных </a:t>
            </a:r>
            <a:r>
              <a:rPr dirty="0" sz="1600">
                <a:latin typeface="Times New Roman"/>
                <a:cs typeface="Times New Roman"/>
              </a:rPr>
              <a:t>с </a:t>
            </a:r>
            <a:r>
              <a:rPr dirty="0" sz="1600" spc="-5">
                <a:latin typeface="Times New Roman"/>
                <a:cs typeface="Times New Roman"/>
              </a:rPr>
              <a:t>безопасностью. </a:t>
            </a:r>
            <a:r>
              <a:rPr dirty="0" sz="1600" spc="-10">
                <a:latin typeface="Times New Roman"/>
                <a:cs typeface="Times New Roman"/>
              </a:rPr>
              <a:t>Микросхема </a:t>
            </a:r>
            <a:r>
              <a:rPr dirty="0" sz="1600" spc="-5">
                <a:latin typeface="Times New Roman"/>
                <a:cs typeface="Times New Roman"/>
              </a:rPr>
              <a:t>TPM </a:t>
            </a:r>
            <a:r>
              <a:rPr dirty="0" sz="1600">
                <a:latin typeface="Times New Roman"/>
                <a:cs typeface="Times New Roman"/>
              </a:rPr>
              <a:t>— </a:t>
            </a:r>
            <a:r>
              <a:rPr dirty="0" sz="1600" spc="-10">
                <a:latin typeface="Times New Roman"/>
                <a:cs typeface="Times New Roman"/>
              </a:rPr>
              <a:t>это </a:t>
            </a:r>
            <a:r>
              <a:rPr dirty="0" sz="1600" spc="-5">
                <a:latin typeface="Times New Roman"/>
                <a:cs typeface="Times New Roman"/>
              </a:rPr>
              <a:t>надежный  криптографический </a:t>
            </a:r>
            <a:r>
              <a:rPr dirty="0" sz="1600">
                <a:latin typeface="Times New Roman"/>
                <a:cs typeface="Times New Roman"/>
              </a:rPr>
              <a:t>процессор, </a:t>
            </a:r>
            <a:r>
              <a:rPr dirty="0" sz="1600" spc="-5">
                <a:latin typeface="Times New Roman"/>
                <a:cs typeface="Times New Roman"/>
              </a:rPr>
              <a:t>спроектированный для </a:t>
            </a:r>
            <a:r>
              <a:rPr dirty="0" sz="1600" spc="-10">
                <a:latin typeface="Times New Roman"/>
                <a:cs typeface="Times New Roman"/>
              </a:rPr>
              <a:t>выполнения </a:t>
            </a:r>
            <a:r>
              <a:rPr dirty="0" sz="1600" spc="-5">
                <a:latin typeface="Times New Roman"/>
                <a:cs typeface="Times New Roman"/>
              </a:rPr>
              <a:t>операций шифрования. </a:t>
            </a:r>
            <a:r>
              <a:rPr dirty="0" sz="1600" spc="-10">
                <a:latin typeface="Times New Roman"/>
                <a:cs typeface="Times New Roman"/>
              </a:rPr>
              <a:t>Микросхема  содержит </a:t>
            </a:r>
            <a:r>
              <a:rPr dirty="0" sz="1600" spc="-20">
                <a:latin typeface="Times New Roman"/>
                <a:cs typeface="Times New Roman"/>
              </a:rPr>
              <a:t>несколько</a:t>
            </a:r>
            <a:r>
              <a:rPr dirty="0" sz="1600" spc="36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механизмов физической </a:t>
            </a:r>
            <a:r>
              <a:rPr dirty="0" sz="1600" spc="-5">
                <a:latin typeface="Times New Roman"/>
                <a:cs typeface="Times New Roman"/>
              </a:rPr>
              <a:t>защиты, чтобы </a:t>
            </a:r>
            <a:r>
              <a:rPr dirty="0" sz="1600" spc="-10">
                <a:latin typeface="Times New Roman"/>
                <a:cs typeface="Times New Roman"/>
              </a:rPr>
              <a:t>предотвратить взлом,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вредоносные  программы не могут обойти </a:t>
            </a:r>
            <a:r>
              <a:rPr dirty="0" sz="1600" spc="-10">
                <a:latin typeface="Times New Roman"/>
                <a:cs typeface="Times New Roman"/>
              </a:rPr>
              <a:t>функции </a:t>
            </a:r>
            <a:r>
              <a:rPr dirty="0" sz="1600" spc="-5">
                <a:latin typeface="Times New Roman"/>
                <a:cs typeface="Times New Roman"/>
              </a:rPr>
              <a:t>безопасности TPM. </a:t>
            </a:r>
            <a:r>
              <a:rPr dirty="0" sz="1600" spc="-20">
                <a:latin typeface="Times New Roman"/>
                <a:cs typeface="Times New Roman"/>
              </a:rPr>
              <a:t>Некоторые  </a:t>
            </a:r>
            <a:r>
              <a:rPr dirty="0" sz="1600">
                <a:latin typeface="Times New Roman"/>
                <a:cs typeface="Times New Roman"/>
              </a:rPr>
              <a:t>из основных преимуществ  </a:t>
            </a:r>
            <a:r>
              <a:rPr dirty="0" sz="1600" spc="-10">
                <a:latin typeface="Times New Roman"/>
                <a:cs typeface="Times New Roman"/>
              </a:rPr>
              <a:t>использования технологии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TPM: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713751"/>
            <a:ext cx="34264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Безопасность операционных</a:t>
            </a:r>
            <a:r>
              <a:rPr dirty="0" sz="1400" spc="1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систем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13240" y="713751"/>
            <a:ext cx="5549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5 из</a:t>
            </a:r>
            <a:r>
              <a:rPr dirty="0" sz="1400" spc="-9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50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659" y="1021092"/>
            <a:ext cx="7359015" cy="5633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63500" indent="2701290">
              <a:lnSpc>
                <a:spcPct val="143700"/>
              </a:lnSpc>
              <a:spcBef>
                <a:spcPts val="100"/>
              </a:spcBef>
            </a:pPr>
            <a:r>
              <a:rPr dirty="0" sz="1600" spc="-5" b="1">
                <a:latin typeface="Times New Roman"/>
                <a:cs typeface="Times New Roman"/>
              </a:rPr>
              <a:t>Жизненный цикл вредоносных программ  Жизненный цикл </a:t>
            </a:r>
            <a:r>
              <a:rPr dirty="0" sz="1600" spc="-20" b="1">
                <a:latin typeface="Times New Roman"/>
                <a:cs typeface="Times New Roman"/>
              </a:rPr>
              <a:t>вирусов может </a:t>
            </a:r>
            <a:r>
              <a:rPr dirty="0" sz="1600" spc="-5" b="1">
                <a:latin typeface="Times New Roman"/>
                <a:cs typeface="Times New Roman"/>
              </a:rPr>
              <a:t>быть </a:t>
            </a:r>
            <a:r>
              <a:rPr dirty="0" sz="1600" spc="-15" b="1">
                <a:latin typeface="Times New Roman"/>
                <a:cs typeface="Times New Roman"/>
              </a:rPr>
              <a:t>условно </a:t>
            </a:r>
            <a:r>
              <a:rPr dirty="0" sz="1600" spc="-10" b="1">
                <a:latin typeface="Times New Roman"/>
                <a:cs typeface="Times New Roman"/>
              </a:rPr>
              <a:t>разделён </a:t>
            </a:r>
            <a:r>
              <a:rPr dirty="0" sz="1600" spc="-5" b="1">
                <a:latin typeface="Times New Roman"/>
                <a:cs typeface="Times New Roman"/>
              </a:rPr>
              <a:t>на </a:t>
            </a:r>
            <a:r>
              <a:rPr dirty="0" sz="1600" spc="-10" b="1">
                <a:latin typeface="Times New Roman"/>
                <a:cs typeface="Times New Roman"/>
              </a:rPr>
              <a:t>следующие</a:t>
            </a:r>
            <a:r>
              <a:rPr dirty="0" sz="1600" spc="8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стадии:</a:t>
            </a:r>
            <a:endParaRPr sz="1600">
              <a:latin typeface="Times New Roman"/>
              <a:cs typeface="Times New Roman"/>
            </a:endParaRPr>
          </a:p>
          <a:p>
            <a:pPr marL="215900" indent="-2032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15900" algn="l"/>
              </a:tabLst>
            </a:pPr>
            <a:r>
              <a:rPr dirty="0" sz="1600" spc="-10">
                <a:latin typeface="Times New Roman"/>
                <a:cs typeface="Times New Roman"/>
              </a:rPr>
              <a:t>Активация</a:t>
            </a:r>
            <a:r>
              <a:rPr dirty="0" sz="1600" spc="-5">
                <a:latin typeface="Times New Roman"/>
                <a:cs typeface="Times New Roman"/>
              </a:rPr>
              <a:t> вируса</a:t>
            </a:r>
            <a:endParaRPr sz="1600">
              <a:latin typeface="Times New Roman"/>
              <a:cs typeface="Times New Roman"/>
            </a:endParaRPr>
          </a:p>
          <a:p>
            <a:pPr marL="215900" indent="-2032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15900" algn="l"/>
              </a:tabLst>
            </a:pPr>
            <a:r>
              <a:rPr dirty="0" sz="1600" spc="-5">
                <a:latin typeface="Times New Roman"/>
                <a:cs typeface="Times New Roman"/>
              </a:rPr>
              <a:t>Поиск </a:t>
            </a:r>
            <a:r>
              <a:rPr dirty="0" sz="1600" spc="-15">
                <a:latin typeface="Times New Roman"/>
                <a:cs typeface="Times New Roman"/>
              </a:rPr>
              <a:t>объектов </a:t>
            </a:r>
            <a:r>
              <a:rPr dirty="0" sz="1600" spc="-5">
                <a:latin typeface="Times New Roman"/>
                <a:cs typeface="Times New Roman"/>
              </a:rPr>
              <a:t>для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заражения</a:t>
            </a:r>
            <a:endParaRPr sz="1600">
              <a:latin typeface="Times New Roman"/>
              <a:cs typeface="Times New Roman"/>
            </a:endParaRPr>
          </a:p>
          <a:p>
            <a:pPr marL="215900" indent="-2032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15900" algn="l"/>
              </a:tabLst>
            </a:pPr>
            <a:r>
              <a:rPr dirty="0" sz="1600" spc="-20">
                <a:latin typeface="Times New Roman"/>
                <a:cs typeface="Times New Roman"/>
              </a:rPr>
              <a:t>Подготовка </a:t>
            </a:r>
            <a:r>
              <a:rPr dirty="0" sz="1600" spc="-10">
                <a:latin typeface="Times New Roman"/>
                <a:cs typeface="Times New Roman"/>
              </a:rPr>
              <a:t>вирусных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копий</a:t>
            </a:r>
            <a:endParaRPr sz="1600">
              <a:latin typeface="Times New Roman"/>
              <a:cs typeface="Times New Roman"/>
            </a:endParaRPr>
          </a:p>
          <a:p>
            <a:pPr marL="215900" indent="-2032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15900" algn="l"/>
              </a:tabLst>
            </a:pPr>
            <a:r>
              <a:rPr dirty="0" sz="1600" spc="-5">
                <a:latin typeface="Times New Roman"/>
                <a:cs typeface="Times New Roman"/>
              </a:rPr>
              <a:t>Внедрение вирусных </a:t>
            </a:r>
            <a:r>
              <a:rPr dirty="0" sz="1600" spc="-20">
                <a:latin typeface="Times New Roman"/>
                <a:cs typeface="Times New Roman"/>
              </a:rPr>
              <a:t>копий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600" spc="-5" b="1">
                <a:latin typeface="Times New Roman"/>
                <a:cs typeface="Times New Roman"/>
              </a:rPr>
              <a:t>Жизненный цикл червей </a:t>
            </a:r>
            <a:r>
              <a:rPr dirty="0" sz="1600" spc="-15" b="1">
                <a:latin typeface="Times New Roman"/>
                <a:cs typeface="Times New Roman"/>
              </a:rPr>
              <a:t>можно </a:t>
            </a:r>
            <a:r>
              <a:rPr dirty="0" sz="1600" spc="-10" b="1">
                <a:latin typeface="Times New Roman"/>
                <a:cs typeface="Times New Roman"/>
              </a:rPr>
              <a:t>разделить </a:t>
            </a:r>
            <a:r>
              <a:rPr dirty="0" sz="1600" spc="-5" b="1">
                <a:latin typeface="Times New Roman"/>
                <a:cs typeface="Times New Roman"/>
              </a:rPr>
              <a:t>на </a:t>
            </a:r>
            <a:r>
              <a:rPr dirty="0" sz="1600" spc="-10" b="1">
                <a:latin typeface="Times New Roman"/>
                <a:cs typeface="Times New Roman"/>
              </a:rPr>
              <a:t>следующие</a:t>
            </a:r>
            <a:r>
              <a:rPr dirty="0" sz="1600" spc="4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стадии:</a:t>
            </a:r>
            <a:endParaRPr sz="1600">
              <a:latin typeface="Times New Roman"/>
              <a:cs typeface="Times New Roman"/>
            </a:endParaRPr>
          </a:p>
          <a:p>
            <a:pPr marL="215900" indent="-2032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15900" algn="l"/>
              </a:tabLst>
            </a:pPr>
            <a:r>
              <a:rPr dirty="0" sz="1600" spc="-5">
                <a:latin typeface="Times New Roman"/>
                <a:cs typeface="Times New Roman"/>
              </a:rPr>
              <a:t>Проникновение </a:t>
            </a:r>
            <a:r>
              <a:rPr dirty="0" sz="1600">
                <a:latin typeface="Times New Roman"/>
                <a:cs typeface="Times New Roman"/>
              </a:rPr>
              <a:t>в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систему</a:t>
            </a:r>
            <a:endParaRPr sz="1600">
              <a:latin typeface="Times New Roman"/>
              <a:cs typeface="Times New Roman"/>
            </a:endParaRPr>
          </a:p>
          <a:p>
            <a:pPr marL="215900" indent="-2032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15900" algn="l"/>
              </a:tabLst>
            </a:pPr>
            <a:r>
              <a:rPr dirty="0" sz="1600" spc="-10">
                <a:latin typeface="Times New Roman"/>
                <a:cs typeface="Times New Roman"/>
              </a:rPr>
              <a:t>Активация</a:t>
            </a:r>
            <a:endParaRPr sz="1600">
              <a:latin typeface="Times New Roman"/>
              <a:cs typeface="Times New Roman"/>
            </a:endParaRPr>
          </a:p>
          <a:p>
            <a:pPr marL="215900" indent="-2032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15900" algn="l"/>
              </a:tabLst>
            </a:pPr>
            <a:r>
              <a:rPr dirty="0" sz="1600" spc="-5">
                <a:latin typeface="Times New Roman"/>
                <a:cs typeface="Times New Roman"/>
              </a:rPr>
              <a:t>Поиск </a:t>
            </a:r>
            <a:r>
              <a:rPr dirty="0" sz="1600" spc="-10">
                <a:latin typeface="Times New Roman"/>
                <a:cs typeface="Times New Roman"/>
              </a:rPr>
              <a:t>«жертв»</a:t>
            </a:r>
            <a:endParaRPr sz="1600">
              <a:latin typeface="Times New Roman"/>
              <a:cs typeface="Times New Roman"/>
            </a:endParaRPr>
          </a:p>
          <a:p>
            <a:pPr marL="215900" indent="-2032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15900" algn="l"/>
              </a:tabLst>
            </a:pPr>
            <a:r>
              <a:rPr dirty="0" sz="1600" spc="-20">
                <a:latin typeface="Times New Roman"/>
                <a:cs typeface="Times New Roman"/>
              </a:rPr>
              <a:t>Подготовка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копий</a:t>
            </a:r>
            <a:endParaRPr sz="1600">
              <a:latin typeface="Times New Roman"/>
              <a:cs typeface="Times New Roman"/>
            </a:endParaRPr>
          </a:p>
          <a:p>
            <a:pPr marL="215900" indent="-2032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15900" algn="l"/>
              </a:tabLst>
            </a:pPr>
            <a:r>
              <a:rPr dirty="0" sz="1600">
                <a:latin typeface="Times New Roman"/>
                <a:cs typeface="Times New Roman"/>
              </a:rPr>
              <a:t>Распространение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копий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600" spc="-5" b="1">
                <a:latin typeface="Times New Roman"/>
                <a:cs typeface="Times New Roman"/>
              </a:rPr>
              <a:t>Жизненный цикл </a:t>
            </a:r>
            <a:r>
              <a:rPr dirty="0" sz="1600" spc="-10" b="1">
                <a:latin typeface="Times New Roman"/>
                <a:cs typeface="Times New Roman"/>
              </a:rPr>
              <a:t>троянских </a:t>
            </a:r>
            <a:r>
              <a:rPr dirty="0" sz="1600" spc="-5" b="1">
                <a:latin typeface="Times New Roman"/>
                <a:cs typeface="Times New Roman"/>
              </a:rPr>
              <a:t>программ </a:t>
            </a:r>
            <a:r>
              <a:rPr dirty="0" sz="1600" spc="-15" b="1">
                <a:latin typeface="Times New Roman"/>
                <a:cs typeface="Times New Roman"/>
              </a:rPr>
              <a:t>можно </a:t>
            </a:r>
            <a:r>
              <a:rPr dirty="0" sz="1600" spc="-10" b="1">
                <a:latin typeface="Times New Roman"/>
                <a:cs typeface="Times New Roman"/>
              </a:rPr>
              <a:t>разделить </a:t>
            </a:r>
            <a:r>
              <a:rPr dirty="0" sz="1600" spc="-5" b="1">
                <a:latin typeface="Times New Roman"/>
                <a:cs typeface="Times New Roman"/>
              </a:rPr>
              <a:t>на </a:t>
            </a:r>
            <a:r>
              <a:rPr dirty="0" sz="1600" spc="-10" b="1">
                <a:latin typeface="Times New Roman"/>
                <a:cs typeface="Times New Roman"/>
              </a:rPr>
              <a:t>следующие</a:t>
            </a:r>
            <a:r>
              <a:rPr dirty="0" sz="1600" spc="9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стадии:</a:t>
            </a:r>
            <a:endParaRPr sz="1600">
              <a:latin typeface="Times New Roman"/>
              <a:cs typeface="Times New Roman"/>
            </a:endParaRPr>
          </a:p>
          <a:p>
            <a:pPr marL="215900" indent="-2032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15900" algn="l"/>
              </a:tabLst>
            </a:pPr>
            <a:r>
              <a:rPr dirty="0" sz="1600" spc="-5">
                <a:latin typeface="Times New Roman"/>
                <a:cs typeface="Times New Roman"/>
              </a:rPr>
              <a:t>Проникновение на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компьютер</a:t>
            </a:r>
            <a:endParaRPr sz="1600">
              <a:latin typeface="Times New Roman"/>
              <a:cs typeface="Times New Roman"/>
            </a:endParaRPr>
          </a:p>
          <a:p>
            <a:pPr marL="215900" indent="-2032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15900" algn="l"/>
              </a:tabLst>
            </a:pPr>
            <a:r>
              <a:rPr dirty="0" sz="1600" spc="-10">
                <a:latin typeface="Times New Roman"/>
                <a:cs typeface="Times New Roman"/>
              </a:rPr>
              <a:t>Активация</a:t>
            </a:r>
            <a:endParaRPr sz="1600">
              <a:latin typeface="Times New Roman"/>
              <a:cs typeface="Times New Roman"/>
            </a:endParaRPr>
          </a:p>
          <a:p>
            <a:pPr marL="215900" indent="-2032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15900" algn="l"/>
              </a:tabLst>
            </a:pPr>
            <a:r>
              <a:rPr dirty="0" sz="1600" spc="-5">
                <a:latin typeface="Times New Roman"/>
                <a:cs typeface="Times New Roman"/>
              </a:rPr>
              <a:t>Выполнение </a:t>
            </a:r>
            <a:r>
              <a:rPr dirty="0" sz="1600" spc="-10">
                <a:latin typeface="Times New Roman"/>
                <a:cs typeface="Times New Roman"/>
              </a:rPr>
              <a:t>заложенных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функций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713751"/>
            <a:ext cx="34264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Безопасность операционных</a:t>
            </a:r>
            <a:r>
              <a:rPr dirty="0" sz="1400" spc="1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систем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24340" y="713751"/>
            <a:ext cx="6438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50 из</a:t>
            </a:r>
            <a:r>
              <a:rPr dirty="0" sz="1400" spc="-9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50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659" y="1371612"/>
            <a:ext cx="9270365" cy="4881880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marL="1195070" indent="-228600">
              <a:lnSpc>
                <a:spcPct val="100000"/>
              </a:lnSpc>
              <a:spcBef>
                <a:spcPts val="570"/>
              </a:spcBef>
              <a:buFont typeface="Arial"/>
              <a:buChar char="•"/>
              <a:tabLst>
                <a:tab pos="1194435" algn="l"/>
                <a:tab pos="1195070" algn="l"/>
              </a:tabLst>
            </a:pPr>
            <a:r>
              <a:rPr dirty="0" sz="1600" spc="-10">
                <a:latin typeface="Times New Roman"/>
                <a:cs typeface="Times New Roman"/>
              </a:rPr>
              <a:t>создание, сохранение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ограничение </a:t>
            </a:r>
            <a:r>
              <a:rPr dirty="0" sz="1600" spc="-10">
                <a:latin typeface="Times New Roman"/>
                <a:cs typeface="Times New Roman"/>
              </a:rPr>
              <a:t>использования </a:t>
            </a:r>
            <a:r>
              <a:rPr dirty="0" sz="1600" spc="-5">
                <a:latin typeface="Times New Roman"/>
                <a:cs typeface="Times New Roman"/>
              </a:rPr>
              <a:t>криптографических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ключей;</a:t>
            </a:r>
            <a:endParaRPr sz="1600">
              <a:latin typeface="Times New Roman"/>
              <a:cs typeface="Times New Roman"/>
            </a:endParaRPr>
          </a:p>
          <a:p>
            <a:pPr marL="1195070" marR="5080" indent="-228600">
              <a:lnSpc>
                <a:spcPct val="124500"/>
              </a:lnSpc>
              <a:buFont typeface="Arial"/>
              <a:buChar char="•"/>
              <a:tabLst>
                <a:tab pos="1194435" algn="l"/>
                <a:tab pos="1195070" algn="l"/>
              </a:tabLst>
            </a:pPr>
            <a:r>
              <a:rPr dirty="0" sz="1600" spc="-10">
                <a:latin typeface="Times New Roman"/>
                <a:cs typeface="Times New Roman"/>
              </a:rPr>
              <a:t>технологию </a:t>
            </a:r>
            <a:r>
              <a:rPr dirty="0" sz="1600" spc="-5">
                <a:latin typeface="Times New Roman"/>
                <a:cs typeface="Times New Roman"/>
              </a:rPr>
              <a:t>TPM </a:t>
            </a:r>
            <a:r>
              <a:rPr dirty="0" sz="1600" spc="-15">
                <a:latin typeface="Times New Roman"/>
                <a:cs typeface="Times New Roman"/>
              </a:rPr>
              <a:t>можно использовать </a:t>
            </a:r>
            <a:r>
              <a:rPr dirty="0" sz="1600" spc="-5">
                <a:latin typeface="Times New Roman"/>
                <a:cs typeface="Times New Roman"/>
              </a:rPr>
              <a:t>для проверки подлинности устройства </a:t>
            </a:r>
            <a:r>
              <a:rPr dirty="0" sz="1600">
                <a:latin typeface="Times New Roman"/>
                <a:cs typeface="Times New Roman"/>
              </a:rPr>
              <a:t>с </a:t>
            </a:r>
            <a:r>
              <a:rPr dirty="0" sz="1600" spc="-10">
                <a:latin typeface="Times New Roman"/>
                <a:cs typeface="Times New Roman"/>
              </a:rPr>
              <a:t>помощью  уникального RSA-ключа </a:t>
            </a:r>
            <a:r>
              <a:rPr dirty="0" sz="1600" spc="-5">
                <a:latin typeface="Times New Roman"/>
                <a:cs typeface="Times New Roman"/>
              </a:rPr>
              <a:t>TPM, </a:t>
            </a:r>
            <a:r>
              <a:rPr dirty="0" sz="1600" spc="-10">
                <a:latin typeface="Times New Roman"/>
                <a:cs typeface="Times New Roman"/>
              </a:rPr>
              <a:t>записанного </a:t>
            </a:r>
            <a:r>
              <a:rPr dirty="0" sz="1600">
                <a:latin typeface="Times New Roman"/>
                <a:cs typeface="Times New Roman"/>
              </a:rPr>
              <a:t>в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модуль;</a:t>
            </a:r>
            <a:endParaRPr sz="1600">
              <a:latin typeface="Times New Roman"/>
              <a:cs typeface="Times New Roman"/>
            </a:endParaRPr>
          </a:p>
          <a:p>
            <a:pPr marL="1195070" indent="-228600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1194435" algn="l"/>
                <a:tab pos="1195070" algn="l"/>
              </a:tabLst>
            </a:pPr>
            <a:r>
              <a:rPr dirty="0" sz="1600" spc="-5">
                <a:latin typeface="Times New Roman"/>
                <a:cs typeface="Times New Roman"/>
              </a:rPr>
              <a:t>обеспечение </a:t>
            </a:r>
            <a:r>
              <a:rPr dirty="0" sz="1600">
                <a:latin typeface="Times New Roman"/>
                <a:cs typeface="Times New Roman"/>
              </a:rPr>
              <a:t>целостности </a:t>
            </a:r>
            <a:r>
              <a:rPr dirty="0" sz="1600" spc="-10">
                <a:latin typeface="Times New Roman"/>
                <a:cs typeface="Times New Roman"/>
              </a:rPr>
              <a:t>платформы </a:t>
            </a:r>
            <a:r>
              <a:rPr dirty="0" sz="1600" spc="-5">
                <a:latin typeface="Times New Roman"/>
                <a:cs typeface="Times New Roman"/>
              </a:rPr>
              <a:t>за </a:t>
            </a:r>
            <a:r>
              <a:rPr dirty="0" sz="1600" spc="-15">
                <a:latin typeface="Times New Roman"/>
                <a:cs typeface="Times New Roman"/>
              </a:rPr>
              <a:t>счет </a:t>
            </a:r>
            <a:r>
              <a:rPr dirty="0" sz="1600" spc="-5">
                <a:latin typeface="Times New Roman"/>
                <a:cs typeface="Times New Roman"/>
              </a:rPr>
              <a:t>хранения </a:t>
            </a:r>
            <a:r>
              <a:rPr dirty="0" sz="1600" spc="-10">
                <a:latin typeface="Times New Roman"/>
                <a:cs typeface="Times New Roman"/>
              </a:rPr>
              <a:t>измерений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безопасности.</a:t>
            </a:r>
            <a:endParaRPr sz="1600">
              <a:latin typeface="Times New Roman"/>
              <a:cs typeface="Times New Roman"/>
            </a:endParaRPr>
          </a:p>
          <a:p>
            <a:pPr algn="just" marL="12700" marR="8890" indent="521970">
              <a:lnSpc>
                <a:spcPct val="124500"/>
              </a:lnSpc>
            </a:pPr>
            <a:r>
              <a:rPr dirty="0" sz="1600" spc="-5">
                <a:latin typeface="Times New Roman"/>
                <a:cs typeface="Times New Roman"/>
              </a:rPr>
              <a:t>Самые </a:t>
            </a:r>
            <a:r>
              <a:rPr dirty="0" sz="1600">
                <a:latin typeface="Times New Roman"/>
                <a:cs typeface="Times New Roman"/>
              </a:rPr>
              <a:t>распространенные </a:t>
            </a:r>
            <a:r>
              <a:rPr dirty="0" sz="1600" spc="-10">
                <a:latin typeface="Times New Roman"/>
                <a:cs typeface="Times New Roman"/>
              </a:rPr>
              <a:t>функции </a:t>
            </a:r>
            <a:r>
              <a:rPr dirty="0" sz="1600" spc="-5">
                <a:latin typeface="Times New Roman"/>
                <a:cs typeface="Times New Roman"/>
              </a:rPr>
              <a:t>TPM </a:t>
            </a:r>
            <a:r>
              <a:rPr dirty="0" sz="1600" spc="-10">
                <a:latin typeface="Times New Roman"/>
                <a:cs typeface="Times New Roman"/>
              </a:rPr>
              <a:t>используются </a:t>
            </a:r>
            <a:r>
              <a:rPr dirty="0" sz="1600" spc="-5">
                <a:latin typeface="Times New Roman"/>
                <a:cs typeface="Times New Roman"/>
              </a:rPr>
              <a:t>для оценки </a:t>
            </a:r>
            <a:r>
              <a:rPr dirty="0" sz="1600">
                <a:latin typeface="Times New Roman"/>
                <a:cs typeface="Times New Roman"/>
              </a:rPr>
              <a:t>целостности </a:t>
            </a:r>
            <a:r>
              <a:rPr dirty="0" sz="1600" spc="-5">
                <a:latin typeface="Times New Roman"/>
                <a:cs typeface="Times New Roman"/>
              </a:rPr>
              <a:t>системы, </a:t>
            </a:r>
            <a:r>
              <a:rPr dirty="0" sz="1600">
                <a:latin typeface="Times New Roman"/>
                <a:cs typeface="Times New Roman"/>
              </a:rPr>
              <a:t>а </a:t>
            </a:r>
            <a:r>
              <a:rPr dirty="0" sz="1600" spc="-5">
                <a:latin typeface="Times New Roman"/>
                <a:cs typeface="Times New Roman"/>
              </a:rPr>
              <a:t>также  для </a:t>
            </a:r>
            <a:r>
              <a:rPr dirty="0" sz="1600" spc="-10">
                <a:latin typeface="Times New Roman"/>
                <a:cs typeface="Times New Roman"/>
              </a:rPr>
              <a:t>создания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применения </a:t>
            </a:r>
            <a:r>
              <a:rPr dirty="0" sz="1600" spc="-15">
                <a:latin typeface="Times New Roman"/>
                <a:cs typeface="Times New Roman"/>
              </a:rPr>
              <a:t>ключей. </a:t>
            </a:r>
            <a:r>
              <a:rPr dirty="0" sz="1600">
                <a:latin typeface="Times New Roman"/>
                <a:cs typeface="Times New Roman"/>
              </a:rPr>
              <a:t>Во </a:t>
            </a:r>
            <a:r>
              <a:rPr dirty="0" sz="1600" spc="-5">
                <a:latin typeface="Times New Roman"/>
                <a:cs typeface="Times New Roman"/>
              </a:rPr>
              <a:t>время </a:t>
            </a:r>
            <a:r>
              <a:rPr dirty="0" sz="1600" spc="-10">
                <a:latin typeface="Times New Roman"/>
                <a:cs typeface="Times New Roman"/>
              </a:rPr>
              <a:t>загрузки </a:t>
            </a:r>
            <a:r>
              <a:rPr dirty="0" sz="1600" spc="-5">
                <a:latin typeface="Times New Roman"/>
                <a:cs typeface="Times New Roman"/>
              </a:rPr>
              <a:t>системы </a:t>
            </a:r>
            <a:r>
              <a:rPr dirty="0" sz="1600" spc="-10">
                <a:latin typeface="Times New Roman"/>
                <a:cs typeface="Times New Roman"/>
              </a:rPr>
              <a:t>загружаемый загрузочный </a:t>
            </a:r>
            <a:r>
              <a:rPr dirty="0" sz="1600" spc="-45">
                <a:latin typeface="Times New Roman"/>
                <a:cs typeface="Times New Roman"/>
              </a:rPr>
              <a:t>код </a:t>
            </a:r>
            <a:r>
              <a:rPr dirty="0" sz="1600" spc="-5">
                <a:latin typeface="Times New Roman"/>
                <a:cs typeface="Times New Roman"/>
              </a:rPr>
              <a:t>(в </a:t>
            </a:r>
            <a:r>
              <a:rPr dirty="0" sz="1600" spc="-25">
                <a:latin typeface="Times New Roman"/>
                <a:cs typeface="Times New Roman"/>
              </a:rPr>
              <a:t>том  </a:t>
            </a:r>
            <a:r>
              <a:rPr dirty="0" sz="1600" spc="-5">
                <a:latin typeface="Times New Roman"/>
                <a:cs typeface="Times New Roman"/>
              </a:rPr>
              <a:t>числе </a:t>
            </a:r>
            <a:r>
              <a:rPr dirty="0" sz="1600">
                <a:latin typeface="Times New Roman"/>
                <a:cs typeface="Times New Roman"/>
              </a:rPr>
              <a:t>встроенное </a:t>
            </a:r>
            <a:r>
              <a:rPr dirty="0" sz="1600" spc="-5">
                <a:latin typeface="Times New Roman"/>
                <a:cs typeface="Times New Roman"/>
              </a:rPr>
              <a:t>ПО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15">
                <a:latin typeface="Times New Roman"/>
                <a:cs typeface="Times New Roman"/>
              </a:rPr>
              <a:t>компоненты </a:t>
            </a:r>
            <a:r>
              <a:rPr dirty="0" sz="1600" spc="-5">
                <a:latin typeface="Times New Roman"/>
                <a:cs typeface="Times New Roman"/>
              </a:rPr>
              <a:t>операционной системы) </a:t>
            </a:r>
            <a:r>
              <a:rPr dirty="0" sz="1600" spc="-15">
                <a:latin typeface="Times New Roman"/>
                <a:cs typeface="Times New Roman"/>
              </a:rPr>
              <a:t>можно </a:t>
            </a:r>
            <a:r>
              <a:rPr dirty="0" sz="1600" spc="-5">
                <a:latin typeface="Times New Roman"/>
                <a:cs typeface="Times New Roman"/>
              </a:rPr>
              <a:t>проверить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10">
                <a:latin typeface="Times New Roman"/>
                <a:cs typeface="Times New Roman"/>
              </a:rPr>
              <a:t>записать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25">
                <a:latin typeface="Times New Roman"/>
                <a:cs typeface="Times New Roman"/>
              </a:rPr>
              <a:t>модуль </a:t>
            </a:r>
            <a:r>
              <a:rPr dirty="0" sz="1600" spc="-5">
                <a:latin typeface="Times New Roman"/>
                <a:cs typeface="Times New Roman"/>
              </a:rPr>
              <a:t>TPM.  </a:t>
            </a:r>
            <a:r>
              <a:rPr dirty="0" sz="1600" spc="-10">
                <a:latin typeface="Times New Roman"/>
                <a:cs typeface="Times New Roman"/>
              </a:rPr>
              <a:t>Оценку </a:t>
            </a:r>
            <a:r>
              <a:rPr dirty="0" sz="1600">
                <a:latin typeface="Times New Roman"/>
                <a:cs typeface="Times New Roman"/>
              </a:rPr>
              <a:t>целостности </a:t>
            </a:r>
            <a:r>
              <a:rPr dirty="0" sz="1600" spc="-10">
                <a:latin typeface="Times New Roman"/>
                <a:cs typeface="Times New Roman"/>
              </a:rPr>
              <a:t>можно использовать </a:t>
            </a:r>
            <a:r>
              <a:rPr dirty="0" sz="1600" spc="-5">
                <a:latin typeface="Times New Roman"/>
                <a:cs typeface="Times New Roman"/>
              </a:rPr>
              <a:t>для проверки </a:t>
            </a:r>
            <a:r>
              <a:rPr dirty="0" sz="1600" spc="-10">
                <a:latin typeface="Times New Roman"/>
                <a:cs typeface="Times New Roman"/>
              </a:rPr>
              <a:t>запуска </a:t>
            </a:r>
            <a:r>
              <a:rPr dirty="0" sz="1600" spc="-5">
                <a:latin typeface="Times New Roman"/>
                <a:cs typeface="Times New Roman"/>
              </a:rPr>
              <a:t>системы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10">
                <a:latin typeface="Times New Roman"/>
                <a:cs typeface="Times New Roman"/>
              </a:rPr>
              <a:t>подтверждения </a:t>
            </a:r>
            <a:r>
              <a:rPr dirty="0" sz="1600" spc="-15">
                <a:latin typeface="Times New Roman"/>
                <a:cs typeface="Times New Roman"/>
              </a:rPr>
              <a:t>того, </a:t>
            </a:r>
            <a:r>
              <a:rPr dirty="0" sz="1600" spc="-10">
                <a:latin typeface="Times New Roman"/>
                <a:cs typeface="Times New Roman"/>
              </a:rPr>
              <a:t>что </a:t>
            </a:r>
            <a:r>
              <a:rPr dirty="0" sz="1600" spc="-20">
                <a:latin typeface="Times New Roman"/>
                <a:cs typeface="Times New Roman"/>
              </a:rPr>
              <a:t>ключ </a:t>
            </a:r>
            <a:r>
              <a:rPr dirty="0" sz="1600" spc="3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на основе </a:t>
            </a:r>
            <a:r>
              <a:rPr dirty="0" sz="1600" spc="-5">
                <a:latin typeface="Times New Roman"/>
                <a:cs typeface="Times New Roman"/>
              </a:rPr>
              <a:t>TPM </a:t>
            </a:r>
            <a:r>
              <a:rPr dirty="0" sz="1600" spc="-10">
                <a:latin typeface="Times New Roman"/>
                <a:cs typeface="Times New Roman"/>
              </a:rPr>
              <a:t>использовался, </a:t>
            </a:r>
            <a:r>
              <a:rPr dirty="0" sz="1600" spc="-25">
                <a:latin typeface="Times New Roman"/>
                <a:cs typeface="Times New Roman"/>
              </a:rPr>
              <a:t>только </a:t>
            </a:r>
            <a:r>
              <a:rPr dirty="0" sz="1600" spc="-35">
                <a:latin typeface="Times New Roman"/>
                <a:cs typeface="Times New Roman"/>
              </a:rPr>
              <a:t>когда </a:t>
            </a:r>
            <a:r>
              <a:rPr dirty="0" sz="1600" spc="-10">
                <a:latin typeface="Times New Roman"/>
                <a:cs typeface="Times New Roman"/>
              </a:rPr>
              <a:t>система </a:t>
            </a:r>
            <a:r>
              <a:rPr dirty="0" sz="1600" spc="-5">
                <a:latin typeface="Times New Roman"/>
                <a:cs typeface="Times New Roman"/>
              </a:rPr>
              <a:t>была </a:t>
            </a:r>
            <a:r>
              <a:rPr dirty="0" sz="1600" spc="-15">
                <a:latin typeface="Times New Roman"/>
                <a:cs typeface="Times New Roman"/>
              </a:rPr>
              <a:t>загружена </a:t>
            </a:r>
            <a:r>
              <a:rPr dirty="0" sz="1600">
                <a:latin typeface="Times New Roman"/>
                <a:cs typeface="Times New Roman"/>
              </a:rPr>
              <a:t>с </a:t>
            </a:r>
            <a:r>
              <a:rPr dirty="0" sz="1600" spc="-5">
                <a:latin typeface="Times New Roman"/>
                <a:cs typeface="Times New Roman"/>
              </a:rPr>
              <a:t>правильным программным  обеспечением.</a:t>
            </a:r>
            <a:endParaRPr sz="1600">
              <a:latin typeface="Times New Roman"/>
              <a:cs typeface="Times New Roman"/>
            </a:endParaRPr>
          </a:p>
          <a:p>
            <a:pPr algn="just" marL="12700" marR="7620" indent="521970">
              <a:lnSpc>
                <a:spcPct val="124500"/>
              </a:lnSpc>
            </a:pPr>
            <a:r>
              <a:rPr dirty="0" sz="1600" spc="-15">
                <a:latin typeface="Times New Roman"/>
                <a:cs typeface="Times New Roman"/>
              </a:rPr>
              <a:t>Ключи </a:t>
            </a:r>
            <a:r>
              <a:rPr dirty="0" sz="1600">
                <a:latin typeface="Times New Roman"/>
                <a:cs typeface="Times New Roman"/>
              </a:rPr>
              <a:t>на основе </a:t>
            </a:r>
            <a:r>
              <a:rPr dirty="0" sz="1600" spc="-5">
                <a:latin typeface="Times New Roman"/>
                <a:cs typeface="Times New Roman"/>
              </a:rPr>
              <a:t>TPM </a:t>
            </a:r>
            <a:r>
              <a:rPr dirty="0" sz="1600" spc="-10">
                <a:latin typeface="Times New Roman"/>
                <a:cs typeface="Times New Roman"/>
              </a:rPr>
              <a:t>можно настраивать </a:t>
            </a:r>
            <a:r>
              <a:rPr dirty="0" sz="1600" spc="-5">
                <a:latin typeface="Times New Roman"/>
                <a:cs typeface="Times New Roman"/>
              </a:rPr>
              <a:t>различными </a:t>
            </a:r>
            <a:r>
              <a:rPr dirty="0" sz="1600">
                <a:latin typeface="Times New Roman"/>
                <a:cs typeface="Times New Roman"/>
              </a:rPr>
              <a:t>способами. </a:t>
            </a:r>
            <a:r>
              <a:rPr dirty="0" sz="1600" spc="-10">
                <a:latin typeface="Times New Roman"/>
                <a:cs typeface="Times New Roman"/>
              </a:rPr>
              <a:t>Например, можно сделать </a:t>
            </a:r>
            <a:r>
              <a:rPr dirty="0" sz="1600" spc="-20">
                <a:latin typeface="Times New Roman"/>
                <a:cs typeface="Times New Roman"/>
              </a:rPr>
              <a:t>ключ </a:t>
            </a:r>
            <a:r>
              <a:rPr dirty="0" sz="1600" spc="3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на основе </a:t>
            </a:r>
            <a:r>
              <a:rPr dirty="0" sz="1600" spc="-5">
                <a:latin typeface="Times New Roman"/>
                <a:cs typeface="Times New Roman"/>
              </a:rPr>
              <a:t>TPM недоступным за пределами </a:t>
            </a:r>
            <a:r>
              <a:rPr dirty="0" sz="1600" spc="-20">
                <a:latin typeface="Times New Roman"/>
                <a:cs typeface="Times New Roman"/>
              </a:rPr>
              <a:t>модуля. </a:t>
            </a:r>
            <a:r>
              <a:rPr dirty="0" sz="1600" spc="-10">
                <a:latin typeface="Times New Roman"/>
                <a:cs typeface="Times New Roman"/>
              </a:rPr>
              <a:t>Это </a:t>
            </a:r>
            <a:r>
              <a:rPr dirty="0" sz="1600" spc="-20">
                <a:latin typeface="Times New Roman"/>
                <a:cs typeface="Times New Roman"/>
              </a:rPr>
              <a:t>удобно </a:t>
            </a:r>
            <a:r>
              <a:rPr dirty="0" sz="1600" spc="-5">
                <a:latin typeface="Times New Roman"/>
                <a:cs typeface="Times New Roman"/>
              </a:rPr>
              <a:t>для защиты </a:t>
            </a:r>
            <a:r>
              <a:rPr dirty="0" sz="1600" spc="-15">
                <a:latin typeface="Times New Roman"/>
                <a:cs typeface="Times New Roman"/>
              </a:rPr>
              <a:t>от </a:t>
            </a:r>
            <a:r>
              <a:rPr dirty="0" sz="1600" spc="-5">
                <a:latin typeface="Times New Roman"/>
                <a:cs typeface="Times New Roman"/>
              </a:rPr>
              <a:t>фишинга, </a:t>
            </a:r>
            <a:r>
              <a:rPr dirty="0" sz="1600">
                <a:latin typeface="Times New Roman"/>
                <a:cs typeface="Times New Roman"/>
              </a:rPr>
              <a:t>так </a:t>
            </a:r>
            <a:r>
              <a:rPr dirty="0" sz="1600" spc="-15">
                <a:latin typeface="Times New Roman"/>
                <a:cs typeface="Times New Roman"/>
              </a:rPr>
              <a:t>как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5">
                <a:latin typeface="Times New Roman"/>
                <a:cs typeface="Times New Roman"/>
              </a:rPr>
              <a:t>этом  </a:t>
            </a:r>
            <a:r>
              <a:rPr dirty="0" sz="1600" spc="-5">
                <a:latin typeface="Times New Roman"/>
                <a:cs typeface="Times New Roman"/>
              </a:rPr>
              <a:t>случае </a:t>
            </a:r>
            <a:r>
              <a:rPr dirty="0" sz="1600" spc="-20">
                <a:latin typeface="Times New Roman"/>
                <a:cs typeface="Times New Roman"/>
              </a:rPr>
              <a:t>ключ </a:t>
            </a:r>
            <a:r>
              <a:rPr dirty="0" sz="1600">
                <a:latin typeface="Times New Roman"/>
                <a:cs typeface="Times New Roman"/>
              </a:rPr>
              <a:t>не </a:t>
            </a:r>
            <a:r>
              <a:rPr dirty="0" sz="1600" spc="-20">
                <a:latin typeface="Times New Roman"/>
                <a:cs typeface="Times New Roman"/>
              </a:rPr>
              <a:t>может </a:t>
            </a:r>
            <a:r>
              <a:rPr dirty="0" sz="1600" spc="-5">
                <a:latin typeface="Times New Roman"/>
                <a:cs typeface="Times New Roman"/>
              </a:rPr>
              <a:t>быть </a:t>
            </a:r>
            <a:r>
              <a:rPr dirty="0" sz="1600" spc="-15">
                <a:latin typeface="Times New Roman"/>
                <a:cs typeface="Times New Roman"/>
              </a:rPr>
              <a:t>скопирован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10">
                <a:latin typeface="Times New Roman"/>
                <a:cs typeface="Times New Roman"/>
              </a:rPr>
              <a:t>использован </a:t>
            </a:r>
            <a:r>
              <a:rPr dirty="0" sz="1600" spc="-5">
                <a:latin typeface="Times New Roman"/>
                <a:cs typeface="Times New Roman"/>
              </a:rPr>
              <a:t>без TPM. </a:t>
            </a:r>
            <a:r>
              <a:rPr dirty="0" sz="1600" spc="-15">
                <a:latin typeface="Times New Roman"/>
                <a:cs typeface="Times New Roman"/>
              </a:rPr>
              <a:t>Ключи </a:t>
            </a:r>
            <a:r>
              <a:rPr dirty="0" sz="1600">
                <a:latin typeface="Times New Roman"/>
                <a:cs typeface="Times New Roman"/>
              </a:rPr>
              <a:t>на основе </a:t>
            </a:r>
            <a:r>
              <a:rPr dirty="0" sz="1600" spc="-5">
                <a:latin typeface="Times New Roman"/>
                <a:cs typeface="Times New Roman"/>
              </a:rPr>
              <a:t>TPM также </a:t>
            </a:r>
            <a:r>
              <a:rPr dirty="0" sz="1600" spc="-15">
                <a:latin typeface="Times New Roman"/>
                <a:cs typeface="Times New Roman"/>
              </a:rPr>
              <a:t>можно  </a:t>
            </a:r>
            <a:r>
              <a:rPr dirty="0" sz="1600" spc="-5">
                <a:latin typeface="Times New Roman"/>
                <a:cs typeface="Times New Roman"/>
              </a:rPr>
              <a:t>настроить для </a:t>
            </a:r>
            <a:r>
              <a:rPr dirty="0" sz="1600" spc="-15">
                <a:latin typeface="Times New Roman"/>
                <a:cs typeface="Times New Roman"/>
              </a:rPr>
              <a:t>ввода значения </a:t>
            </a:r>
            <a:r>
              <a:rPr dirty="0" sz="1600" spc="-10">
                <a:latin typeface="Times New Roman"/>
                <a:cs typeface="Times New Roman"/>
              </a:rPr>
              <a:t>авторизации. </a:t>
            </a:r>
            <a:r>
              <a:rPr dirty="0" sz="1600" spc="-5">
                <a:latin typeface="Times New Roman"/>
                <a:cs typeface="Times New Roman"/>
              </a:rPr>
              <a:t>Если число </a:t>
            </a:r>
            <a:r>
              <a:rPr dirty="0" sz="1600" spc="-30">
                <a:latin typeface="Times New Roman"/>
                <a:cs typeface="Times New Roman"/>
              </a:rPr>
              <a:t>неудачных </a:t>
            </a:r>
            <a:r>
              <a:rPr dirty="0" sz="1600" spc="-5">
                <a:latin typeface="Times New Roman"/>
                <a:cs typeface="Times New Roman"/>
              </a:rPr>
              <a:t>попыток </a:t>
            </a:r>
            <a:r>
              <a:rPr dirty="0" sz="1600" spc="-10">
                <a:latin typeface="Times New Roman"/>
                <a:cs typeface="Times New Roman"/>
              </a:rPr>
              <a:t>авторизации </a:t>
            </a:r>
            <a:r>
              <a:rPr dirty="0" sz="1600" spc="-20">
                <a:latin typeface="Times New Roman"/>
                <a:cs typeface="Times New Roman"/>
              </a:rPr>
              <a:t>слишком </a:t>
            </a:r>
            <a:r>
              <a:rPr dirty="0" sz="1600" spc="-15">
                <a:latin typeface="Times New Roman"/>
                <a:cs typeface="Times New Roman"/>
              </a:rPr>
              <a:t>велико,  </a:t>
            </a:r>
            <a:r>
              <a:rPr dirty="0" sz="1600" spc="-5">
                <a:latin typeface="Times New Roman"/>
                <a:cs typeface="Times New Roman"/>
              </a:rPr>
              <a:t>TPM </a:t>
            </a:r>
            <a:r>
              <a:rPr dirty="0" sz="1600" spc="-10">
                <a:latin typeface="Times New Roman"/>
                <a:cs typeface="Times New Roman"/>
              </a:rPr>
              <a:t>активирует свою </a:t>
            </a:r>
            <a:r>
              <a:rPr dirty="0" sz="1600" spc="-5">
                <a:latin typeface="Times New Roman"/>
                <a:cs typeface="Times New Roman"/>
              </a:rPr>
              <a:t>логику защиты </a:t>
            </a:r>
            <a:r>
              <a:rPr dirty="0" sz="1600" spc="-20">
                <a:latin typeface="Times New Roman"/>
                <a:cs typeface="Times New Roman"/>
              </a:rPr>
              <a:t>от </a:t>
            </a:r>
            <a:r>
              <a:rPr dirty="0" sz="1600" spc="-10">
                <a:latin typeface="Times New Roman"/>
                <a:cs typeface="Times New Roman"/>
              </a:rPr>
              <a:t>атак перебором </a:t>
            </a:r>
            <a:r>
              <a:rPr dirty="0" sz="1600">
                <a:latin typeface="Times New Roman"/>
                <a:cs typeface="Times New Roman"/>
              </a:rPr>
              <a:t>по </a:t>
            </a:r>
            <a:r>
              <a:rPr dirty="0" sz="1600" spc="-10">
                <a:latin typeface="Times New Roman"/>
                <a:cs typeface="Times New Roman"/>
              </a:rPr>
              <a:t>словарю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предотвращает дальнейшие  попытки </a:t>
            </a:r>
            <a:r>
              <a:rPr dirty="0" sz="1600" spc="-10">
                <a:latin typeface="Times New Roman"/>
                <a:cs typeface="Times New Roman"/>
              </a:rPr>
              <a:t>подбора.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713751"/>
            <a:ext cx="9276715" cy="5941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0480">
              <a:lnSpc>
                <a:spcPct val="100000"/>
              </a:lnSpc>
              <a:spcBef>
                <a:spcPts val="100"/>
              </a:spcBef>
              <a:tabLst>
                <a:tab pos="8716645" algn="l"/>
              </a:tabLst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Безопасность</a:t>
            </a:r>
            <a:r>
              <a:rPr dirty="0" sz="1400" spc="5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операционных</a:t>
            </a:r>
            <a:r>
              <a:rPr dirty="0" sz="1400" spc="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систем	</a:t>
            </a:r>
            <a:r>
              <a:rPr dirty="0" sz="1400" b="1">
                <a:latin typeface="Times New Roman"/>
                <a:cs typeface="Times New Roman"/>
              </a:rPr>
              <a:t>6 из</a:t>
            </a:r>
            <a:r>
              <a:rPr dirty="0" sz="1400" spc="-8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50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600" spc="-10" b="1">
                <a:latin typeface="Times New Roman"/>
                <a:cs typeface="Times New Roman"/>
              </a:rPr>
              <a:t>Основные </a:t>
            </a:r>
            <a:r>
              <a:rPr dirty="0" sz="1600" spc="-5" b="1">
                <a:latin typeface="Times New Roman"/>
                <a:cs typeface="Times New Roman"/>
              </a:rPr>
              <a:t>каналы распространения вредоносных</a:t>
            </a:r>
            <a:r>
              <a:rPr dirty="0" sz="1600" spc="1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программ</a:t>
            </a:r>
            <a:endParaRPr sz="16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840"/>
              </a:spcBef>
            </a:pPr>
            <a:r>
              <a:rPr dirty="0" sz="1600">
                <a:latin typeface="Times New Roman"/>
                <a:cs typeface="Times New Roman"/>
              </a:rPr>
              <a:t>Способы </a:t>
            </a:r>
            <a:r>
              <a:rPr dirty="0" sz="1600" spc="-10">
                <a:latin typeface="Times New Roman"/>
                <a:cs typeface="Times New Roman"/>
              </a:rPr>
              <a:t>заражения </a:t>
            </a:r>
            <a:r>
              <a:rPr dirty="0" sz="1600" spc="-5">
                <a:latin typeface="Times New Roman"/>
                <a:cs typeface="Times New Roman"/>
              </a:rPr>
              <a:t>вредоносным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35">
                <a:latin typeface="Times New Roman"/>
                <a:cs typeface="Times New Roman"/>
              </a:rPr>
              <a:t>кодом</a:t>
            </a:r>
            <a:endParaRPr sz="1600">
              <a:latin typeface="Times New Roman"/>
              <a:cs typeface="Times New Roman"/>
            </a:endParaRPr>
          </a:p>
          <a:p>
            <a:pPr algn="just" marL="12700" marR="15240" indent="450850">
              <a:lnSpc>
                <a:spcPct val="143800"/>
              </a:lnSpc>
            </a:pPr>
            <a:r>
              <a:rPr dirty="0" sz="1600" spc="-5" b="1" i="1">
                <a:latin typeface="Times New Roman"/>
                <a:cs typeface="Times New Roman"/>
              </a:rPr>
              <a:t>Файловые </a:t>
            </a:r>
            <a:r>
              <a:rPr dirty="0" sz="1600" spc="-10" b="1" i="1">
                <a:latin typeface="Times New Roman"/>
                <a:cs typeface="Times New Roman"/>
              </a:rPr>
              <a:t>вирусы </a:t>
            </a:r>
            <a:r>
              <a:rPr dirty="0" sz="1600" spc="-5">
                <a:latin typeface="Times New Roman"/>
                <a:cs typeface="Times New Roman"/>
              </a:rPr>
              <a:t>различными </a:t>
            </a:r>
            <a:r>
              <a:rPr dirty="0" sz="1600">
                <a:latin typeface="Times New Roman"/>
                <a:cs typeface="Times New Roman"/>
              </a:rPr>
              <a:t>способами </a:t>
            </a:r>
            <a:r>
              <a:rPr dirty="0" sz="1600" spc="-10">
                <a:latin typeface="Times New Roman"/>
                <a:cs typeface="Times New Roman"/>
              </a:rPr>
              <a:t>внедряются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0">
                <a:latin typeface="Times New Roman"/>
                <a:cs typeface="Times New Roman"/>
              </a:rPr>
              <a:t>исполнимые </a:t>
            </a:r>
            <a:r>
              <a:rPr dirty="0" sz="1600" spc="-5">
                <a:latin typeface="Times New Roman"/>
                <a:cs typeface="Times New Roman"/>
              </a:rPr>
              <a:t>файлы (программы)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обычно  </a:t>
            </a:r>
            <a:r>
              <a:rPr dirty="0" sz="1600" spc="-10">
                <a:latin typeface="Times New Roman"/>
                <a:cs typeface="Times New Roman"/>
              </a:rPr>
              <a:t>активизируются </a:t>
            </a:r>
            <a:r>
              <a:rPr dirty="0" sz="1600" spc="-5">
                <a:latin typeface="Times New Roman"/>
                <a:cs typeface="Times New Roman"/>
              </a:rPr>
              <a:t>при их </a:t>
            </a:r>
            <a:r>
              <a:rPr dirty="0" sz="1600" spc="-15">
                <a:latin typeface="Times New Roman"/>
                <a:cs typeface="Times New Roman"/>
              </a:rPr>
              <a:t>запуске. </a:t>
            </a:r>
            <a:r>
              <a:rPr dirty="0" sz="1600">
                <a:latin typeface="Times New Roman"/>
                <a:cs typeface="Times New Roman"/>
              </a:rPr>
              <a:t>После </a:t>
            </a:r>
            <a:r>
              <a:rPr dirty="0" sz="1600" spc="-10">
                <a:latin typeface="Times New Roman"/>
                <a:cs typeface="Times New Roman"/>
              </a:rPr>
              <a:t>запуска зараженной </a:t>
            </a:r>
            <a:r>
              <a:rPr dirty="0" sz="1600" spc="-5">
                <a:latin typeface="Times New Roman"/>
                <a:cs typeface="Times New Roman"/>
              </a:rPr>
              <a:t>программы вирус </a:t>
            </a:r>
            <a:r>
              <a:rPr dirty="0" sz="1600" spc="-15">
                <a:latin typeface="Times New Roman"/>
                <a:cs typeface="Times New Roman"/>
              </a:rPr>
              <a:t>находится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0">
                <a:latin typeface="Times New Roman"/>
                <a:cs typeface="Times New Roman"/>
              </a:rPr>
              <a:t>оперативной  </a:t>
            </a:r>
            <a:r>
              <a:rPr dirty="0" sz="1600" spc="-5">
                <a:latin typeface="Times New Roman"/>
                <a:cs typeface="Times New Roman"/>
              </a:rPr>
              <a:t>памяти </a:t>
            </a:r>
            <a:r>
              <a:rPr dirty="0" sz="1600" spc="-20">
                <a:latin typeface="Times New Roman"/>
                <a:cs typeface="Times New Roman"/>
              </a:rPr>
              <a:t>компьютера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является </a:t>
            </a:r>
            <a:r>
              <a:rPr dirty="0" sz="1600" spc="-10">
                <a:latin typeface="Times New Roman"/>
                <a:cs typeface="Times New Roman"/>
              </a:rPr>
              <a:t>активным (то </a:t>
            </a:r>
            <a:r>
              <a:rPr dirty="0" sz="1600" spc="5">
                <a:latin typeface="Times New Roman"/>
                <a:cs typeface="Times New Roman"/>
              </a:rPr>
              <a:t>есть </a:t>
            </a:r>
            <a:r>
              <a:rPr dirty="0" sz="1600" spc="-20">
                <a:latin typeface="Times New Roman"/>
                <a:cs typeface="Times New Roman"/>
              </a:rPr>
              <a:t>может </a:t>
            </a:r>
            <a:r>
              <a:rPr dirty="0" sz="1600" spc="-10">
                <a:latin typeface="Times New Roman"/>
                <a:cs typeface="Times New Roman"/>
              </a:rPr>
              <a:t>заражать </a:t>
            </a:r>
            <a:r>
              <a:rPr dirty="0" sz="1600" spc="-5">
                <a:latin typeface="Times New Roman"/>
                <a:cs typeface="Times New Roman"/>
              </a:rPr>
              <a:t>другие файлы) </a:t>
            </a:r>
            <a:r>
              <a:rPr dirty="0" sz="1600" spc="-10">
                <a:latin typeface="Times New Roman"/>
                <a:cs typeface="Times New Roman"/>
              </a:rPr>
              <a:t>вплоть </a:t>
            </a:r>
            <a:r>
              <a:rPr dirty="0" sz="1600" spc="-5">
                <a:latin typeface="Times New Roman"/>
                <a:cs typeface="Times New Roman"/>
              </a:rPr>
              <a:t>до момента  </a:t>
            </a:r>
            <a:r>
              <a:rPr dirty="0" sz="1600" spc="-10">
                <a:latin typeface="Times New Roman"/>
                <a:cs typeface="Times New Roman"/>
              </a:rPr>
              <a:t>выключения </a:t>
            </a:r>
            <a:r>
              <a:rPr dirty="0" sz="1600" spc="-20">
                <a:latin typeface="Times New Roman"/>
                <a:cs typeface="Times New Roman"/>
              </a:rPr>
              <a:t>компьютера </a:t>
            </a:r>
            <a:r>
              <a:rPr dirty="0" sz="1600" spc="-5">
                <a:latin typeface="Times New Roman"/>
                <a:cs typeface="Times New Roman"/>
              </a:rPr>
              <a:t>или перезагрузки операционной системы. При </a:t>
            </a:r>
            <a:r>
              <a:rPr dirty="0" sz="1600" spc="-20">
                <a:latin typeface="Times New Roman"/>
                <a:cs typeface="Times New Roman"/>
              </a:rPr>
              <a:t>этом </a:t>
            </a:r>
            <a:r>
              <a:rPr dirty="0" sz="1600" spc="-5">
                <a:latin typeface="Times New Roman"/>
                <a:cs typeface="Times New Roman"/>
              </a:rPr>
              <a:t>файловые </a:t>
            </a:r>
            <a:r>
              <a:rPr dirty="0" sz="1600" spc="-10">
                <a:latin typeface="Times New Roman"/>
                <a:cs typeface="Times New Roman"/>
              </a:rPr>
              <a:t>вирусы </a:t>
            </a:r>
            <a:r>
              <a:rPr dirty="0" sz="1600">
                <a:latin typeface="Times New Roman"/>
                <a:cs typeface="Times New Roman"/>
              </a:rPr>
              <a:t>не </a:t>
            </a:r>
            <a:r>
              <a:rPr dirty="0" sz="1600" spc="-5">
                <a:latin typeface="Times New Roman"/>
                <a:cs typeface="Times New Roman"/>
              </a:rPr>
              <a:t>могут  заразить файлы данных </a:t>
            </a:r>
            <a:r>
              <a:rPr dirty="0" sz="1600" spc="-10">
                <a:latin typeface="Times New Roman"/>
                <a:cs typeface="Times New Roman"/>
              </a:rPr>
              <a:t>(например, </a:t>
            </a:r>
            <a:r>
              <a:rPr dirty="0" sz="1600" spc="-5">
                <a:latin typeface="Times New Roman"/>
                <a:cs typeface="Times New Roman"/>
              </a:rPr>
              <a:t>файлы, </a:t>
            </a:r>
            <a:r>
              <a:rPr dirty="0" sz="1600" spc="-10">
                <a:latin typeface="Times New Roman"/>
                <a:cs typeface="Times New Roman"/>
              </a:rPr>
              <a:t>содержащие </a:t>
            </a:r>
            <a:r>
              <a:rPr dirty="0" sz="1600" spc="-5">
                <a:latin typeface="Times New Roman"/>
                <a:cs typeface="Times New Roman"/>
              </a:rPr>
              <a:t>изображение или </a:t>
            </a:r>
            <a:r>
              <a:rPr dirty="0" sz="1600" spc="-15">
                <a:latin typeface="Times New Roman"/>
                <a:cs typeface="Times New Roman"/>
              </a:rPr>
              <a:t>звук). </a:t>
            </a:r>
            <a:r>
              <a:rPr dirty="0" sz="1600" spc="-10">
                <a:latin typeface="Times New Roman"/>
                <a:cs typeface="Times New Roman"/>
              </a:rPr>
              <a:t>Часто </a:t>
            </a:r>
            <a:r>
              <a:rPr dirty="0" sz="1600" spc="-5">
                <a:latin typeface="Times New Roman"/>
                <a:cs typeface="Times New Roman"/>
              </a:rPr>
              <a:t>файловые </a:t>
            </a:r>
            <a:r>
              <a:rPr dirty="0" sz="1600" spc="-10">
                <a:latin typeface="Times New Roman"/>
                <a:cs typeface="Times New Roman"/>
              </a:rPr>
              <a:t>вирусы  </a:t>
            </a:r>
            <a:r>
              <a:rPr dirty="0" sz="1600" spc="-5">
                <a:latin typeface="Times New Roman"/>
                <a:cs typeface="Times New Roman"/>
              </a:rPr>
              <a:t>пытаются добавить </a:t>
            </a:r>
            <a:r>
              <a:rPr dirty="0" sz="1600" spc="-10">
                <a:latin typeface="Times New Roman"/>
                <a:cs typeface="Times New Roman"/>
              </a:rPr>
              <a:t>себя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5">
                <a:latin typeface="Times New Roman"/>
                <a:cs typeface="Times New Roman"/>
              </a:rPr>
              <a:t>автозапуск </a:t>
            </a:r>
            <a:r>
              <a:rPr dirty="0" sz="1600" spc="-5">
                <a:latin typeface="Times New Roman"/>
                <a:cs typeface="Times New Roman"/>
              </a:rPr>
              <a:t>или </a:t>
            </a:r>
            <a:r>
              <a:rPr dirty="0" sz="1600" spc="-15">
                <a:latin typeface="Times New Roman"/>
                <a:cs typeface="Times New Roman"/>
              </a:rPr>
              <a:t>указать </a:t>
            </a:r>
            <a:r>
              <a:rPr dirty="0" sz="1600" spc="-10">
                <a:latin typeface="Times New Roman"/>
                <a:cs typeface="Times New Roman"/>
              </a:rPr>
              <a:t>себя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5">
                <a:latin typeface="Times New Roman"/>
                <a:cs typeface="Times New Roman"/>
              </a:rPr>
              <a:t>качестве </a:t>
            </a:r>
            <a:r>
              <a:rPr dirty="0" sz="1600" spc="-5">
                <a:latin typeface="Times New Roman"/>
                <a:cs typeface="Times New Roman"/>
              </a:rPr>
              <a:t>программы для </a:t>
            </a:r>
            <a:r>
              <a:rPr dirty="0" sz="1600" spc="-10">
                <a:latin typeface="Times New Roman"/>
                <a:cs typeface="Times New Roman"/>
              </a:rPr>
              <a:t>открытия</a:t>
            </a:r>
            <a:r>
              <a:rPr dirty="0" sz="1600" spc="204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приложений.</a:t>
            </a:r>
            <a:endParaRPr sz="1600">
              <a:latin typeface="Times New Roman"/>
              <a:cs typeface="Times New Roman"/>
            </a:endParaRPr>
          </a:p>
          <a:p>
            <a:pPr algn="just" marL="12700" marR="12065" indent="450850">
              <a:lnSpc>
                <a:spcPct val="143800"/>
              </a:lnSpc>
            </a:pPr>
            <a:r>
              <a:rPr dirty="0" sz="1600" spc="-15" b="1" i="1">
                <a:latin typeface="Times New Roman"/>
                <a:cs typeface="Times New Roman"/>
              </a:rPr>
              <a:t>Загрузочные </a:t>
            </a:r>
            <a:r>
              <a:rPr dirty="0" sz="1600" spc="-10" b="1" i="1">
                <a:latin typeface="Times New Roman"/>
                <a:cs typeface="Times New Roman"/>
              </a:rPr>
              <a:t>вирусы </a:t>
            </a:r>
            <a:r>
              <a:rPr dirty="0" sz="1600" spc="-15">
                <a:latin typeface="Times New Roman"/>
                <a:cs typeface="Times New Roman"/>
              </a:rPr>
              <a:t>записывают </a:t>
            </a:r>
            <a:r>
              <a:rPr dirty="0" sz="1600" spc="-10">
                <a:latin typeface="Times New Roman"/>
                <a:cs typeface="Times New Roman"/>
              </a:rPr>
              <a:t>себя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0">
                <a:latin typeface="Times New Roman"/>
                <a:cs typeface="Times New Roman"/>
              </a:rPr>
              <a:t>загрузочный </a:t>
            </a:r>
            <a:r>
              <a:rPr dirty="0" sz="1600" spc="-5">
                <a:latin typeface="Times New Roman"/>
                <a:cs typeface="Times New Roman"/>
              </a:rPr>
              <a:t>сектор </a:t>
            </a:r>
            <a:r>
              <a:rPr dirty="0" sz="1600" spc="-10">
                <a:latin typeface="Times New Roman"/>
                <a:cs typeface="Times New Roman"/>
              </a:rPr>
              <a:t>диска. </a:t>
            </a:r>
            <a:r>
              <a:rPr dirty="0" sz="1600" spc="-5">
                <a:latin typeface="Times New Roman"/>
                <a:cs typeface="Times New Roman"/>
              </a:rPr>
              <a:t>При </a:t>
            </a:r>
            <a:r>
              <a:rPr dirty="0" sz="1600" spc="-10">
                <a:latin typeface="Times New Roman"/>
                <a:cs typeface="Times New Roman"/>
              </a:rPr>
              <a:t>загрузке </a:t>
            </a:r>
            <a:r>
              <a:rPr dirty="0" sz="1600" spc="-5">
                <a:latin typeface="Times New Roman"/>
                <a:cs typeface="Times New Roman"/>
              </a:rPr>
              <a:t>операционной  системы </a:t>
            </a:r>
            <a:r>
              <a:rPr dirty="0" sz="1600">
                <a:latin typeface="Times New Roman"/>
                <a:cs typeface="Times New Roman"/>
              </a:rPr>
              <a:t>с </a:t>
            </a:r>
            <a:r>
              <a:rPr dirty="0" sz="1600" spc="-10">
                <a:latin typeface="Times New Roman"/>
                <a:cs typeface="Times New Roman"/>
              </a:rPr>
              <a:t>зараженного диска вирусы внедряются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0">
                <a:latin typeface="Times New Roman"/>
                <a:cs typeface="Times New Roman"/>
              </a:rPr>
              <a:t>оперативную </a:t>
            </a:r>
            <a:r>
              <a:rPr dirty="0" sz="1600" spc="-5">
                <a:latin typeface="Times New Roman"/>
                <a:cs typeface="Times New Roman"/>
              </a:rPr>
              <a:t>память </a:t>
            </a:r>
            <a:r>
              <a:rPr dirty="0" sz="1600" spc="-15">
                <a:latin typeface="Times New Roman"/>
                <a:cs typeface="Times New Roman"/>
              </a:rPr>
              <a:t>компьютера.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дальнейшем  </a:t>
            </a:r>
            <a:r>
              <a:rPr dirty="0" sz="1600" spc="-10">
                <a:latin typeface="Times New Roman"/>
                <a:cs typeface="Times New Roman"/>
              </a:rPr>
              <a:t>загрузочный </a:t>
            </a:r>
            <a:r>
              <a:rPr dirty="0" sz="1600" spc="-5">
                <a:latin typeface="Times New Roman"/>
                <a:cs typeface="Times New Roman"/>
              </a:rPr>
              <a:t>вирус </a:t>
            </a:r>
            <a:r>
              <a:rPr dirty="0" sz="1600" spc="-15">
                <a:latin typeface="Times New Roman"/>
                <a:cs typeface="Times New Roman"/>
              </a:rPr>
              <a:t>ведет </a:t>
            </a:r>
            <a:r>
              <a:rPr dirty="0" sz="1600" spc="-10">
                <a:latin typeface="Times New Roman"/>
                <a:cs typeface="Times New Roman"/>
              </a:rPr>
              <a:t>себя </a:t>
            </a:r>
            <a:r>
              <a:rPr dirty="0" sz="1600">
                <a:latin typeface="Times New Roman"/>
                <a:cs typeface="Times New Roman"/>
              </a:rPr>
              <a:t>так </a:t>
            </a:r>
            <a:r>
              <a:rPr dirty="0" sz="1600" spc="-15">
                <a:latin typeface="Times New Roman"/>
                <a:cs typeface="Times New Roman"/>
              </a:rPr>
              <a:t>же, как </a:t>
            </a:r>
            <a:r>
              <a:rPr dirty="0" sz="1600" spc="-5">
                <a:latin typeface="Times New Roman"/>
                <a:cs typeface="Times New Roman"/>
              </a:rPr>
              <a:t>файловый, </a:t>
            </a:r>
            <a:r>
              <a:rPr dirty="0" sz="1600" spc="-15">
                <a:latin typeface="Times New Roman"/>
                <a:cs typeface="Times New Roman"/>
              </a:rPr>
              <a:t>то </a:t>
            </a:r>
            <a:r>
              <a:rPr dirty="0" sz="1600" spc="5">
                <a:latin typeface="Times New Roman"/>
                <a:cs typeface="Times New Roman"/>
              </a:rPr>
              <a:t>есть </a:t>
            </a:r>
            <a:r>
              <a:rPr dirty="0" sz="1600" spc="-20">
                <a:latin typeface="Times New Roman"/>
                <a:cs typeface="Times New Roman"/>
              </a:rPr>
              <a:t>может </a:t>
            </a:r>
            <a:r>
              <a:rPr dirty="0" sz="1600" spc="-10">
                <a:latin typeface="Times New Roman"/>
                <a:cs typeface="Times New Roman"/>
              </a:rPr>
              <a:t>заражать </a:t>
            </a:r>
            <a:r>
              <a:rPr dirty="0" sz="1600" spc="-5">
                <a:latin typeface="Times New Roman"/>
                <a:cs typeface="Times New Roman"/>
              </a:rPr>
              <a:t>файлы при обращении </a:t>
            </a:r>
            <a:r>
              <a:rPr dirty="0" sz="1600">
                <a:latin typeface="Times New Roman"/>
                <a:cs typeface="Times New Roman"/>
              </a:rPr>
              <a:t>к </a:t>
            </a:r>
            <a:r>
              <a:rPr dirty="0" sz="1600" spc="-5">
                <a:latin typeface="Times New Roman"/>
                <a:cs typeface="Times New Roman"/>
              </a:rPr>
              <a:t>ним  </a:t>
            </a:r>
            <a:r>
              <a:rPr dirty="0" sz="1600" spc="-15">
                <a:latin typeface="Times New Roman"/>
                <a:cs typeface="Times New Roman"/>
              </a:rPr>
              <a:t>компьютера.</a:t>
            </a:r>
            <a:endParaRPr sz="1600">
              <a:latin typeface="Times New Roman"/>
              <a:cs typeface="Times New Roman"/>
            </a:endParaRPr>
          </a:p>
          <a:p>
            <a:pPr algn="just" marL="12700" marR="5080" indent="450850">
              <a:lnSpc>
                <a:spcPct val="143700"/>
              </a:lnSpc>
              <a:tabLst>
                <a:tab pos="8521065" algn="l"/>
              </a:tabLst>
            </a:pPr>
            <a:r>
              <a:rPr dirty="0" sz="1600" spc="-10" b="1" i="1">
                <a:latin typeface="Times New Roman"/>
                <a:cs typeface="Times New Roman"/>
              </a:rPr>
              <a:t>Макровирусы </a:t>
            </a:r>
            <a:r>
              <a:rPr dirty="0" sz="1600" spc="-10">
                <a:latin typeface="Times New Roman"/>
                <a:cs typeface="Times New Roman"/>
              </a:rPr>
              <a:t>заражают </a:t>
            </a:r>
            <a:r>
              <a:rPr dirty="0" sz="1600" spc="-5">
                <a:latin typeface="Times New Roman"/>
                <a:cs typeface="Times New Roman"/>
              </a:rPr>
              <a:t>файлы </a:t>
            </a:r>
            <a:r>
              <a:rPr dirty="0" sz="1600" spc="-10">
                <a:latin typeface="Times New Roman"/>
                <a:cs typeface="Times New Roman"/>
              </a:rPr>
              <a:t>документов </a:t>
            </a:r>
            <a:r>
              <a:rPr dirty="0" sz="1600" spc="-35">
                <a:latin typeface="Times New Roman"/>
                <a:cs typeface="Times New Roman"/>
              </a:rPr>
              <a:t>Word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электронных </a:t>
            </a:r>
            <a:r>
              <a:rPr dirty="0" sz="1600" spc="-10">
                <a:latin typeface="Times New Roman"/>
                <a:cs typeface="Times New Roman"/>
              </a:rPr>
              <a:t>таблиц </a:t>
            </a:r>
            <a:r>
              <a:rPr dirty="0" sz="1600" spc="-5">
                <a:latin typeface="Times New Roman"/>
                <a:cs typeface="Times New Roman"/>
              </a:rPr>
              <a:t>Excel. Они </a:t>
            </a:r>
            <a:r>
              <a:rPr dirty="0" sz="1600" spc="-10">
                <a:latin typeface="Times New Roman"/>
                <a:cs typeface="Times New Roman"/>
              </a:rPr>
              <a:t>являются  </a:t>
            </a:r>
            <a:r>
              <a:rPr dirty="0" sz="1600">
                <a:latin typeface="Times New Roman"/>
                <a:cs typeface="Times New Roman"/>
              </a:rPr>
              <a:t>ф</a:t>
            </a:r>
            <a:r>
              <a:rPr dirty="0" sz="1600" spc="-5">
                <a:latin typeface="Times New Roman"/>
                <a:cs typeface="Times New Roman"/>
              </a:rPr>
              <a:t>а</a:t>
            </a:r>
            <a:r>
              <a:rPr dirty="0" sz="1600" spc="-20">
                <a:latin typeface="Times New Roman"/>
                <a:cs typeface="Times New Roman"/>
              </a:rPr>
              <a:t>к</a:t>
            </a:r>
            <a:r>
              <a:rPr dirty="0" sz="1600" spc="-10">
                <a:latin typeface="Times New Roman"/>
                <a:cs typeface="Times New Roman"/>
              </a:rPr>
              <a:t>т</a:t>
            </a:r>
            <a:r>
              <a:rPr dirty="0" sz="1600">
                <a:latin typeface="Times New Roman"/>
                <a:cs typeface="Times New Roman"/>
              </a:rPr>
              <a:t>и</a:t>
            </a:r>
            <a:r>
              <a:rPr dirty="0" sz="1600" spc="-5">
                <a:latin typeface="Times New Roman"/>
                <a:cs typeface="Times New Roman"/>
              </a:rPr>
              <a:t>ч</a:t>
            </a:r>
            <a:r>
              <a:rPr dirty="0" sz="1600" spc="35">
                <a:latin typeface="Times New Roman"/>
                <a:cs typeface="Times New Roman"/>
              </a:rPr>
              <a:t>е</a:t>
            </a:r>
            <a:r>
              <a:rPr dirty="0" sz="1600" spc="-5">
                <a:latin typeface="Times New Roman"/>
                <a:cs typeface="Times New Roman"/>
              </a:rPr>
              <a:t>с</a:t>
            </a:r>
            <a:r>
              <a:rPr dirty="0" sz="1600">
                <a:latin typeface="Times New Roman"/>
                <a:cs typeface="Times New Roman"/>
              </a:rPr>
              <a:t>ки </a:t>
            </a:r>
            <a:r>
              <a:rPr dirty="0" sz="1600" spc="-15">
                <a:latin typeface="Times New Roman"/>
                <a:cs typeface="Times New Roman"/>
              </a:rPr>
              <a:t>м</a:t>
            </a:r>
            <a:r>
              <a:rPr dirty="0" sz="1600" spc="-5">
                <a:latin typeface="Times New Roman"/>
                <a:cs typeface="Times New Roman"/>
              </a:rPr>
              <a:t>а</a:t>
            </a:r>
            <a:r>
              <a:rPr dirty="0" sz="1600">
                <a:latin typeface="Times New Roman"/>
                <a:cs typeface="Times New Roman"/>
              </a:rPr>
              <a:t>кро</a:t>
            </a:r>
            <a:r>
              <a:rPr dirty="0" sz="1600" spc="-80">
                <a:latin typeface="Times New Roman"/>
                <a:cs typeface="Times New Roman"/>
              </a:rPr>
              <a:t>к</a:t>
            </a:r>
            <a:r>
              <a:rPr dirty="0" sz="1600" spc="-35">
                <a:latin typeface="Times New Roman"/>
                <a:cs typeface="Times New Roman"/>
              </a:rPr>
              <a:t>о</a:t>
            </a:r>
            <a:r>
              <a:rPr dirty="0" sz="1600" spc="-15">
                <a:latin typeface="Times New Roman"/>
                <a:cs typeface="Times New Roman"/>
              </a:rPr>
              <a:t>ма</a:t>
            </a:r>
            <a:r>
              <a:rPr dirty="0" sz="1600">
                <a:latin typeface="Times New Roman"/>
                <a:cs typeface="Times New Roman"/>
              </a:rPr>
              <a:t>н</a:t>
            </a:r>
            <a:r>
              <a:rPr dirty="0" sz="1600" spc="-5">
                <a:latin typeface="Times New Roman"/>
                <a:cs typeface="Times New Roman"/>
              </a:rPr>
              <a:t>д</a:t>
            </a:r>
            <a:r>
              <a:rPr dirty="0" sz="1600" spc="5">
                <a:latin typeface="Times New Roman"/>
                <a:cs typeface="Times New Roman"/>
              </a:rPr>
              <a:t>а</a:t>
            </a:r>
            <a:r>
              <a:rPr dirty="0" sz="1600" spc="-5">
                <a:latin typeface="Times New Roman"/>
                <a:cs typeface="Times New Roman"/>
              </a:rPr>
              <a:t>м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(</a:t>
            </a:r>
            <a:r>
              <a:rPr dirty="0" sz="1600" spc="-15">
                <a:latin typeface="Times New Roman"/>
                <a:cs typeface="Times New Roman"/>
              </a:rPr>
              <a:t>м</a:t>
            </a:r>
            <a:r>
              <a:rPr dirty="0" sz="1600" spc="-5">
                <a:latin typeface="Times New Roman"/>
                <a:cs typeface="Times New Roman"/>
              </a:rPr>
              <a:t>а</a:t>
            </a:r>
            <a:r>
              <a:rPr dirty="0" sz="1600">
                <a:latin typeface="Times New Roman"/>
                <a:cs typeface="Times New Roman"/>
              </a:rPr>
              <a:t>кр</a:t>
            </a:r>
            <a:r>
              <a:rPr dirty="0" sz="1600" spc="35">
                <a:latin typeface="Times New Roman"/>
                <a:cs typeface="Times New Roman"/>
              </a:rPr>
              <a:t>о</a:t>
            </a:r>
            <a:r>
              <a:rPr dirty="0" sz="1600" spc="15">
                <a:latin typeface="Times New Roman"/>
                <a:cs typeface="Times New Roman"/>
              </a:rPr>
              <a:t>с</a:t>
            </a:r>
            <a:r>
              <a:rPr dirty="0" sz="1600" spc="-5">
                <a:latin typeface="Times New Roman"/>
                <a:cs typeface="Times New Roman"/>
              </a:rPr>
              <a:t>ам</a:t>
            </a:r>
            <a:r>
              <a:rPr dirty="0" sz="1600">
                <a:latin typeface="Times New Roman"/>
                <a:cs typeface="Times New Roman"/>
              </a:rPr>
              <a:t>и</a:t>
            </a:r>
            <a:r>
              <a:rPr dirty="0" sz="1600" spc="-5">
                <a:latin typeface="Times New Roman"/>
                <a:cs typeface="Times New Roman"/>
              </a:rPr>
              <a:t>)</a:t>
            </a:r>
            <a:r>
              <a:rPr dirty="0" sz="1600">
                <a:latin typeface="Times New Roman"/>
                <a:cs typeface="Times New Roman"/>
              </a:rPr>
              <a:t>, </a:t>
            </a:r>
            <a:r>
              <a:rPr dirty="0" sz="1600" spc="-80">
                <a:latin typeface="Times New Roman"/>
                <a:cs typeface="Times New Roman"/>
              </a:rPr>
              <a:t>к</a:t>
            </a:r>
            <a:r>
              <a:rPr dirty="0" sz="1600" spc="-35">
                <a:latin typeface="Times New Roman"/>
                <a:cs typeface="Times New Roman"/>
              </a:rPr>
              <a:t>о</a:t>
            </a:r>
            <a:r>
              <a:rPr dirty="0" sz="1600" spc="-20">
                <a:latin typeface="Times New Roman"/>
                <a:cs typeface="Times New Roman"/>
              </a:rPr>
              <a:t>т</a:t>
            </a:r>
            <a:r>
              <a:rPr dirty="0" sz="1600">
                <a:latin typeface="Times New Roman"/>
                <a:cs typeface="Times New Roman"/>
              </a:rPr>
              <a:t>орые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в</a:t>
            </a:r>
            <a:r>
              <a:rPr dirty="0" sz="1600" spc="-5">
                <a:latin typeface="Times New Roman"/>
                <a:cs typeface="Times New Roman"/>
              </a:rPr>
              <a:t>с</a:t>
            </a:r>
            <a:r>
              <a:rPr dirty="0" sz="1600" spc="15">
                <a:latin typeface="Times New Roman"/>
                <a:cs typeface="Times New Roman"/>
              </a:rPr>
              <a:t>т</a:t>
            </a:r>
            <a:r>
              <a:rPr dirty="0" sz="1600">
                <a:latin typeface="Times New Roman"/>
                <a:cs typeface="Times New Roman"/>
              </a:rPr>
              <a:t>раи</a:t>
            </a:r>
            <a:r>
              <a:rPr dirty="0" sz="1600" spc="-30">
                <a:latin typeface="Times New Roman"/>
                <a:cs typeface="Times New Roman"/>
              </a:rPr>
              <a:t>в</a:t>
            </a:r>
            <a:r>
              <a:rPr dirty="0" sz="1600" spc="-5">
                <a:latin typeface="Times New Roman"/>
                <a:cs typeface="Times New Roman"/>
              </a:rPr>
              <a:t>а</a:t>
            </a:r>
            <a:r>
              <a:rPr dirty="0" sz="1600" spc="-30">
                <a:latin typeface="Times New Roman"/>
                <a:cs typeface="Times New Roman"/>
              </a:rPr>
              <a:t>ю</a:t>
            </a:r>
            <a:r>
              <a:rPr dirty="0" sz="1600" spc="15">
                <a:latin typeface="Times New Roman"/>
                <a:cs typeface="Times New Roman"/>
              </a:rPr>
              <a:t>т</a:t>
            </a:r>
            <a:r>
              <a:rPr dirty="0" sz="1600" spc="-5">
                <a:latin typeface="Times New Roman"/>
                <a:cs typeface="Times New Roman"/>
              </a:rPr>
              <a:t>с</a:t>
            </a:r>
            <a:r>
              <a:rPr dirty="0" sz="1600">
                <a:latin typeface="Times New Roman"/>
                <a:cs typeface="Times New Roman"/>
              </a:rPr>
              <a:t>я в </a:t>
            </a:r>
            <a:r>
              <a:rPr dirty="0" sz="1600" spc="-5">
                <a:latin typeface="Times New Roman"/>
                <a:cs typeface="Times New Roman"/>
              </a:rPr>
              <a:t>д</a:t>
            </a:r>
            <a:r>
              <a:rPr dirty="0" sz="1600">
                <a:latin typeface="Times New Roman"/>
                <a:cs typeface="Times New Roman"/>
              </a:rPr>
              <a:t>о</a:t>
            </a:r>
            <a:r>
              <a:rPr dirty="0" sz="1600" spc="-30">
                <a:latin typeface="Times New Roman"/>
                <a:cs typeface="Times New Roman"/>
              </a:rPr>
              <a:t>к</a:t>
            </a:r>
            <a:r>
              <a:rPr dirty="0" sz="1600" spc="-10">
                <a:latin typeface="Times New Roman"/>
                <a:cs typeface="Times New Roman"/>
              </a:rPr>
              <a:t>у</a:t>
            </a:r>
            <a:r>
              <a:rPr dirty="0" sz="1600" spc="-5">
                <a:latin typeface="Times New Roman"/>
                <a:cs typeface="Times New Roman"/>
              </a:rPr>
              <a:t>ме</a:t>
            </a:r>
            <a:r>
              <a:rPr dirty="0" sz="1600">
                <a:latin typeface="Times New Roman"/>
                <a:cs typeface="Times New Roman"/>
              </a:rPr>
              <a:t>н</a:t>
            </a:r>
            <a:r>
              <a:rPr dirty="0" sz="1600" spc="-120">
                <a:latin typeface="Times New Roman"/>
                <a:cs typeface="Times New Roman"/>
              </a:rPr>
              <a:t>т</a:t>
            </a:r>
            <a:r>
              <a:rPr dirty="0" sz="1600">
                <a:latin typeface="Times New Roman"/>
                <a:cs typeface="Times New Roman"/>
              </a:rPr>
              <a:t>.        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П</a:t>
            </a:r>
            <a:r>
              <a:rPr dirty="0" sz="1600" spc="35">
                <a:latin typeface="Times New Roman"/>
                <a:cs typeface="Times New Roman"/>
              </a:rPr>
              <a:t>о</a:t>
            </a:r>
            <a:r>
              <a:rPr dirty="0" sz="1600" spc="-5">
                <a:latin typeface="Times New Roman"/>
                <a:cs typeface="Times New Roman"/>
              </a:rPr>
              <a:t>сл</a:t>
            </a:r>
            <a:r>
              <a:rPr dirty="0" sz="1600">
                <a:latin typeface="Times New Roman"/>
                <a:cs typeface="Times New Roman"/>
              </a:rPr>
              <a:t>е	</a:t>
            </a:r>
            <a:r>
              <a:rPr dirty="0" sz="1600" spc="-5">
                <a:latin typeface="Times New Roman"/>
                <a:cs typeface="Times New Roman"/>
              </a:rPr>
              <a:t>за</a:t>
            </a:r>
            <a:r>
              <a:rPr dirty="0" sz="1600">
                <a:latin typeface="Times New Roman"/>
                <a:cs typeface="Times New Roman"/>
              </a:rPr>
              <a:t>г</a:t>
            </a:r>
            <a:r>
              <a:rPr dirty="0" sz="1600" spc="-25">
                <a:latin typeface="Times New Roman"/>
                <a:cs typeface="Times New Roman"/>
              </a:rPr>
              <a:t>р</a:t>
            </a:r>
            <a:r>
              <a:rPr dirty="0" sz="1600">
                <a:latin typeface="Times New Roman"/>
                <a:cs typeface="Times New Roman"/>
              </a:rPr>
              <a:t>у</a:t>
            </a:r>
            <a:r>
              <a:rPr dirty="0" sz="1600" spc="-5">
                <a:latin typeface="Times New Roman"/>
                <a:cs typeface="Times New Roman"/>
              </a:rPr>
              <a:t>з</a:t>
            </a:r>
            <a:r>
              <a:rPr dirty="0" sz="1600">
                <a:latin typeface="Times New Roman"/>
                <a:cs typeface="Times New Roman"/>
              </a:rPr>
              <a:t>ки  </a:t>
            </a:r>
            <a:r>
              <a:rPr dirty="0" sz="1600" spc="-10">
                <a:latin typeface="Times New Roman"/>
                <a:cs typeface="Times New Roman"/>
              </a:rPr>
              <a:t>зараженного документа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0">
                <a:latin typeface="Times New Roman"/>
                <a:cs typeface="Times New Roman"/>
              </a:rPr>
              <a:t>приложение </a:t>
            </a:r>
            <a:r>
              <a:rPr dirty="0" sz="1600" spc="-5">
                <a:latin typeface="Times New Roman"/>
                <a:cs typeface="Times New Roman"/>
              </a:rPr>
              <a:t>макровирусы постоянно </a:t>
            </a:r>
            <a:r>
              <a:rPr dirty="0" sz="1600" spc="-10">
                <a:latin typeface="Times New Roman"/>
                <a:cs typeface="Times New Roman"/>
              </a:rPr>
              <a:t>присутствуют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памяти </a:t>
            </a:r>
            <a:r>
              <a:rPr dirty="0" sz="1600" spc="-20">
                <a:latin typeface="Times New Roman"/>
                <a:cs typeface="Times New Roman"/>
              </a:rPr>
              <a:t>компьютера </a:t>
            </a:r>
            <a:r>
              <a:rPr dirty="0" sz="1600">
                <a:latin typeface="Times New Roman"/>
                <a:cs typeface="Times New Roman"/>
              </a:rPr>
              <a:t>и  </a:t>
            </a:r>
            <a:r>
              <a:rPr dirty="0" sz="1600" spc="-5">
                <a:latin typeface="Times New Roman"/>
                <a:cs typeface="Times New Roman"/>
              </a:rPr>
              <a:t>могут </a:t>
            </a:r>
            <a:r>
              <a:rPr dirty="0" sz="1600" spc="-10">
                <a:latin typeface="Times New Roman"/>
                <a:cs typeface="Times New Roman"/>
              </a:rPr>
              <a:t>заражать другие документы. </a:t>
            </a:r>
            <a:r>
              <a:rPr dirty="0" sz="1600" spc="-30">
                <a:latin typeface="Times New Roman"/>
                <a:cs typeface="Times New Roman"/>
              </a:rPr>
              <a:t>Угроза </a:t>
            </a:r>
            <a:r>
              <a:rPr dirty="0" sz="1600" spc="-10">
                <a:latin typeface="Times New Roman"/>
                <a:cs typeface="Times New Roman"/>
              </a:rPr>
              <a:t>заражения </a:t>
            </a:r>
            <a:r>
              <a:rPr dirty="0" sz="1600" spc="-5">
                <a:latin typeface="Times New Roman"/>
                <a:cs typeface="Times New Roman"/>
              </a:rPr>
              <a:t>прекращается </a:t>
            </a:r>
            <a:r>
              <a:rPr dirty="0" sz="1600" spc="-25">
                <a:latin typeface="Times New Roman"/>
                <a:cs typeface="Times New Roman"/>
              </a:rPr>
              <a:t>только </a:t>
            </a:r>
            <a:r>
              <a:rPr dirty="0" sz="1600" spc="5">
                <a:latin typeface="Times New Roman"/>
                <a:cs typeface="Times New Roman"/>
              </a:rPr>
              <a:t>после </a:t>
            </a:r>
            <a:r>
              <a:rPr dirty="0" sz="1600" spc="-5">
                <a:latin typeface="Times New Roman"/>
                <a:cs typeface="Times New Roman"/>
              </a:rPr>
              <a:t>закрытия</a:t>
            </a:r>
            <a:r>
              <a:rPr dirty="0" sz="1600" spc="18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приложения.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713751"/>
            <a:ext cx="9269095" cy="5941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0480">
              <a:lnSpc>
                <a:spcPct val="100000"/>
              </a:lnSpc>
              <a:spcBef>
                <a:spcPts val="100"/>
              </a:spcBef>
              <a:tabLst>
                <a:tab pos="8716645" algn="l"/>
              </a:tabLst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Безопасность</a:t>
            </a:r>
            <a:r>
              <a:rPr dirty="0" sz="1400" spc="5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операционных</a:t>
            </a:r>
            <a:r>
              <a:rPr dirty="0" sz="1400" spc="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систем	</a:t>
            </a:r>
            <a:r>
              <a:rPr dirty="0" sz="1400" b="1">
                <a:latin typeface="Times New Roman"/>
                <a:cs typeface="Times New Roman"/>
              </a:rPr>
              <a:t>7 из</a:t>
            </a:r>
            <a:r>
              <a:rPr dirty="0" sz="1400" spc="-8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50</a:t>
            </a:r>
            <a:endParaRPr sz="1400">
              <a:latin typeface="Times New Roman"/>
              <a:cs typeface="Times New Roman"/>
            </a:endParaRPr>
          </a:p>
          <a:p>
            <a:pPr algn="just" marL="12700" marR="7620" indent="450850">
              <a:lnSpc>
                <a:spcPct val="143700"/>
              </a:lnSpc>
              <a:spcBef>
                <a:spcPts val="740"/>
              </a:spcBef>
            </a:pPr>
            <a:r>
              <a:rPr dirty="0" sz="1600" spc="-5">
                <a:latin typeface="Times New Roman"/>
                <a:cs typeface="Times New Roman"/>
              </a:rPr>
              <a:t>Профилактическая </a:t>
            </a:r>
            <a:r>
              <a:rPr dirty="0" sz="1600">
                <a:latin typeface="Times New Roman"/>
                <a:cs typeface="Times New Roman"/>
              </a:rPr>
              <a:t>защита </a:t>
            </a:r>
            <a:r>
              <a:rPr dirty="0" sz="1600" spc="-15">
                <a:latin typeface="Times New Roman"/>
                <a:cs typeface="Times New Roman"/>
              </a:rPr>
              <a:t>от </a:t>
            </a:r>
            <a:r>
              <a:rPr dirty="0" sz="1600" spc="-5">
                <a:latin typeface="Times New Roman"/>
                <a:cs typeface="Times New Roman"/>
              </a:rPr>
              <a:t>макровирусов состоит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0">
                <a:latin typeface="Times New Roman"/>
                <a:cs typeface="Times New Roman"/>
              </a:rPr>
              <a:t>предотвращении запуска </a:t>
            </a:r>
            <a:r>
              <a:rPr dirty="0" sz="1600" spc="-5">
                <a:latin typeface="Times New Roman"/>
                <a:cs typeface="Times New Roman"/>
              </a:rPr>
              <a:t>вируса. </a:t>
            </a:r>
            <a:r>
              <a:rPr dirty="0" sz="1600">
                <a:latin typeface="Times New Roman"/>
                <a:cs typeface="Times New Roman"/>
              </a:rPr>
              <a:t>При  </a:t>
            </a:r>
            <a:r>
              <a:rPr dirty="0" sz="1600" spc="-5">
                <a:latin typeface="Times New Roman"/>
                <a:cs typeface="Times New Roman"/>
              </a:rPr>
              <a:t>открытии </a:t>
            </a:r>
            <a:r>
              <a:rPr dirty="0" sz="1600" spc="-10">
                <a:latin typeface="Times New Roman"/>
                <a:cs typeface="Times New Roman"/>
              </a:rPr>
              <a:t>документа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0">
                <a:latin typeface="Times New Roman"/>
                <a:cs typeface="Times New Roman"/>
              </a:rPr>
              <a:t>приложениях </a:t>
            </a:r>
            <a:r>
              <a:rPr dirty="0" sz="1600" spc="-35">
                <a:latin typeface="Times New Roman"/>
                <a:cs typeface="Times New Roman"/>
              </a:rPr>
              <a:t>Word </a:t>
            </a:r>
            <a:r>
              <a:rPr dirty="0" sz="1600">
                <a:latin typeface="Times New Roman"/>
                <a:cs typeface="Times New Roman"/>
              </a:rPr>
              <a:t>и Excel </a:t>
            </a:r>
            <a:r>
              <a:rPr dirty="0" sz="1600" spc="-5">
                <a:latin typeface="Times New Roman"/>
                <a:cs typeface="Times New Roman"/>
              </a:rPr>
              <a:t>сообщается </a:t>
            </a:r>
            <a:r>
              <a:rPr dirty="0" sz="1600">
                <a:latin typeface="Times New Roman"/>
                <a:cs typeface="Times New Roman"/>
              </a:rPr>
              <a:t>о </a:t>
            </a:r>
            <a:r>
              <a:rPr dirty="0" sz="1600" spc="-5">
                <a:latin typeface="Times New Roman"/>
                <a:cs typeface="Times New Roman"/>
              </a:rPr>
              <a:t>присутствии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них макросов  (потенциальных вирусов)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предлагается запретить </a:t>
            </a:r>
            <a:r>
              <a:rPr dirty="0" sz="1600">
                <a:latin typeface="Times New Roman"/>
                <a:cs typeface="Times New Roman"/>
              </a:rPr>
              <a:t>их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30">
                <a:latin typeface="Times New Roman"/>
                <a:cs typeface="Times New Roman"/>
              </a:rPr>
              <a:t>загрузку.</a:t>
            </a:r>
            <a:endParaRPr sz="1600">
              <a:latin typeface="Times New Roman"/>
              <a:cs typeface="Times New Roman"/>
            </a:endParaRPr>
          </a:p>
          <a:p>
            <a:pPr algn="just" marL="12700" marR="5080" indent="450850">
              <a:lnSpc>
                <a:spcPct val="143800"/>
              </a:lnSpc>
            </a:pPr>
            <a:r>
              <a:rPr dirty="0" sz="1600" spc="-5">
                <a:latin typeface="Times New Roman"/>
                <a:cs typeface="Times New Roman"/>
              </a:rPr>
              <a:t>Файловые </a:t>
            </a:r>
            <a:r>
              <a:rPr dirty="0" sz="1600" spc="-10">
                <a:latin typeface="Times New Roman"/>
                <a:cs typeface="Times New Roman"/>
              </a:rPr>
              <a:t>вирусы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макровирусы могут </a:t>
            </a:r>
            <a:r>
              <a:rPr dirty="0" sz="1600">
                <a:latin typeface="Times New Roman"/>
                <a:cs typeface="Times New Roman"/>
              </a:rPr>
              <a:t>распространятся через </a:t>
            </a:r>
            <a:r>
              <a:rPr dirty="0" sz="1600" spc="-15">
                <a:latin typeface="Times New Roman"/>
                <a:cs typeface="Times New Roman"/>
              </a:rPr>
              <a:t>компьютерную </a:t>
            </a:r>
            <a:r>
              <a:rPr dirty="0" sz="1600">
                <a:latin typeface="Times New Roman"/>
                <a:cs typeface="Times New Roman"/>
              </a:rPr>
              <a:t>сеть </a:t>
            </a:r>
            <a:r>
              <a:rPr dirty="0" sz="1600" spc="-10">
                <a:latin typeface="Times New Roman"/>
                <a:cs typeface="Times New Roman"/>
              </a:rPr>
              <a:t>Это </a:t>
            </a:r>
            <a:r>
              <a:rPr dirty="0" sz="1600" spc="-20">
                <a:latin typeface="Times New Roman"/>
                <a:cs typeface="Times New Roman"/>
              </a:rPr>
              <a:t>может  </a:t>
            </a:r>
            <a:r>
              <a:rPr dirty="0" sz="1600" spc="-15">
                <a:latin typeface="Times New Roman"/>
                <a:cs typeface="Times New Roman"/>
              </a:rPr>
              <a:t>происходить, </a:t>
            </a:r>
            <a:r>
              <a:rPr dirty="0" sz="1600" spc="-10">
                <a:latin typeface="Times New Roman"/>
                <a:cs typeface="Times New Roman"/>
              </a:rPr>
              <a:t>например, </a:t>
            </a:r>
            <a:r>
              <a:rPr dirty="0" sz="1600" spc="-5">
                <a:latin typeface="Times New Roman"/>
                <a:cs typeface="Times New Roman"/>
              </a:rPr>
              <a:t>при получении </a:t>
            </a:r>
            <a:r>
              <a:rPr dirty="0" sz="1600" spc="-10">
                <a:latin typeface="Times New Roman"/>
                <a:cs typeface="Times New Roman"/>
              </a:rPr>
              <a:t>зараженных </a:t>
            </a:r>
            <a:r>
              <a:rPr dirty="0" sz="1600" spc="-5">
                <a:latin typeface="Times New Roman"/>
                <a:cs typeface="Times New Roman"/>
              </a:rPr>
              <a:t>файлов </a:t>
            </a:r>
            <a:r>
              <a:rPr dirty="0" sz="1600">
                <a:latin typeface="Times New Roman"/>
                <a:cs typeface="Times New Roman"/>
              </a:rPr>
              <a:t>с </a:t>
            </a:r>
            <a:r>
              <a:rPr dirty="0" sz="1600" spc="-5">
                <a:latin typeface="Times New Roman"/>
                <a:cs typeface="Times New Roman"/>
              </a:rPr>
              <a:t>серверов файловых архивов или </a:t>
            </a:r>
            <a:r>
              <a:rPr dirty="0" sz="1600" spc="-15">
                <a:latin typeface="Times New Roman"/>
                <a:cs typeface="Times New Roman"/>
              </a:rPr>
              <a:t>облачных  </a:t>
            </a:r>
            <a:r>
              <a:rPr dirty="0" sz="1600" spc="-5">
                <a:latin typeface="Times New Roman"/>
                <a:cs typeface="Times New Roman"/>
              </a:rPr>
              <a:t>или сетевых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хранилищ.</a:t>
            </a:r>
            <a:endParaRPr sz="1600">
              <a:latin typeface="Times New Roman"/>
              <a:cs typeface="Times New Roman"/>
            </a:endParaRPr>
          </a:p>
          <a:p>
            <a:pPr algn="just" marL="12700" marR="5080" indent="450850">
              <a:lnSpc>
                <a:spcPct val="143800"/>
              </a:lnSpc>
            </a:pPr>
            <a:r>
              <a:rPr dirty="0" sz="1600" spc="-10" b="1" i="1">
                <a:latin typeface="Times New Roman"/>
                <a:cs typeface="Times New Roman"/>
              </a:rPr>
              <a:t>Интернет-черви </a:t>
            </a:r>
            <a:r>
              <a:rPr dirty="0" sz="1600" spc="-5" b="1" i="1">
                <a:latin typeface="Times New Roman"/>
                <a:cs typeface="Times New Roman"/>
              </a:rPr>
              <a:t>(worm) </a:t>
            </a:r>
            <a:r>
              <a:rPr dirty="0" sz="1600">
                <a:latin typeface="Times New Roman"/>
                <a:cs typeface="Times New Roman"/>
              </a:rPr>
              <a:t>— </a:t>
            </a:r>
            <a:r>
              <a:rPr dirty="0" sz="1600" spc="-10">
                <a:latin typeface="Times New Roman"/>
                <a:cs typeface="Times New Roman"/>
              </a:rPr>
              <a:t>это вирусы, </a:t>
            </a:r>
            <a:r>
              <a:rPr dirty="0" sz="1600" spc="-20">
                <a:latin typeface="Times New Roman"/>
                <a:cs typeface="Times New Roman"/>
              </a:rPr>
              <a:t>которые </a:t>
            </a:r>
            <a:r>
              <a:rPr dirty="0" sz="1600">
                <a:latin typeface="Times New Roman"/>
                <a:cs typeface="Times New Roman"/>
              </a:rPr>
              <a:t>распространяются в </a:t>
            </a:r>
            <a:r>
              <a:rPr dirty="0" sz="1600" spc="-15">
                <a:latin typeface="Times New Roman"/>
                <a:cs typeface="Times New Roman"/>
              </a:rPr>
              <a:t>компьютерной </a:t>
            </a:r>
            <a:r>
              <a:rPr dirty="0" sz="1600" spc="-5">
                <a:latin typeface="Times New Roman"/>
                <a:cs typeface="Times New Roman"/>
              </a:rPr>
              <a:t>сети </a:t>
            </a:r>
            <a:r>
              <a:rPr dirty="0" sz="1600" spc="-10">
                <a:latin typeface="Times New Roman"/>
                <a:cs typeface="Times New Roman"/>
              </a:rPr>
              <a:t>во  </a:t>
            </a:r>
            <a:r>
              <a:rPr dirty="0" sz="1600" spc="-15">
                <a:latin typeface="Times New Roman"/>
                <a:cs typeface="Times New Roman"/>
              </a:rPr>
              <a:t>вложенных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0">
                <a:latin typeface="Times New Roman"/>
                <a:cs typeface="Times New Roman"/>
              </a:rPr>
              <a:t>почтовое </a:t>
            </a:r>
            <a:r>
              <a:rPr dirty="0" sz="1600" spc="-5">
                <a:latin typeface="Times New Roman"/>
                <a:cs typeface="Times New Roman"/>
              </a:rPr>
              <a:t>сообщение файлах. </a:t>
            </a:r>
            <a:r>
              <a:rPr dirty="0" sz="1600" spc="-15">
                <a:latin typeface="Times New Roman"/>
                <a:cs typeface="Times New Roman"/>
              </a:rPr>
              <a:t>Автоматическая </a:t>
            </a:r>
            <a:r>
              <a:rPr dirty="0" sz="1600" spc="-10">
                <a:latin typeface="Times New Roman"/>
                <a:cs typeface="Times New Roman"/>
              </a:rPr>
              <a:t>активизация червя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10">
                <a:latin typeface="Times New Roman"/>
                <a:cs typeface="Times New Roman"/>
              </a:rPr>
              <a:t>заражение </a:t>
            </a:r>
            <a:r>
              <a:rPr dirty="0" sz="1600" spc="-20">
                <a:latin typeface="Times New Roman"/>
                <a:cs typeface="Times New Roman"/>
              </a:rPr>
              <a:t>компьютера  </a:t>
            </a:r>
            <a:r>
              <a:rPr dirty="0" sz="1600" spc="-5">
                <a:latin typeface="Times New Roman"/>
                <a:cs typeface="Times New Roman"/>
              </a:rPr>
              <a:t>могут произойти при </a:t>
            </a:r>
            <a:r>
              <a:rPr dirty="0" sz="1600" spc="-10">
                <a:latin typeface="Times New Roman"/>
                <a:cs typeface="Times New Roman"/>
              </a:rPr>
              <a:t>обычном </a:t>
            </a:r>
            <a:r>
              <a:rPr dirty="0" sz="1600">
                <a:latin typeface="Times New Roman"/>
                <a:cs typeface="Times New Roman"/>
              </a:rPr>
              <a:t>просмотре </a:t>
            </a:r>
            <a:r>
              <a:rPr dirty="0" sz="1600" spc="-5">
                <a:latin typeface="Times New Roman"/>
                <a:cs typeface="Times New Roman"/>
              </a:rPr>
              <a:t>сообщения. Интернет-черви </a:t>
            </a:r>
            <a:r>
              <a:rPr dirty="0" sz="1600" spc="-10">
                <a:latin typeface="Times New Roman"/>
                <a:cs typeface="Times New Roman"/>
              </a:rPr>
              <a:t>часто выполняют роль </a:t>
            </a:r>
            <a:r>
              <a:rPr dirty="0" sz="1600" spc="-15">
                <a:latin typeface="Times New Roman"/>
                <a:cs typeface="Times New Roman"/>
              </a:rPr>
              <a:t>«троянского  коня», </a:t>
            </a:r>
            <a:r>
              <a:rPr dirty="0" sz="1600" spc="-10">
                <a:latin typeface="Times New Roman"/>
                <a:cs typeface="Times New Roman"/>
              </a:rPr>
              <a:t>внедренного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операционную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систему.</a:t>
            </a:r>
            <a:endParaRPr sz="1600">
              <a:latin typeface="Times New Roman"/>
              <a:cs typeface="Times New Roman"/>
            </a:endParaRPr>
          </a:p>
          <a:p>
            <a:pPr algn="just" marL="12700" marR="5715" indent="450850">
              <a:lnSpc>
                <a:spcPct val="143800"/>
              </a:lnSpc>
            </a:pPr>
            <a:r>
              <a:rPr dirty="0" sz="1600" spc="-5">
                <a:latin typeface="Times New Roman"/>
                <a:cs typeface="Times New Roman"/>
              </a:rPr>
              <a:t>Лавинообразная цепная реакция </a:t>
            </a:r>
            <a:r>
              <a:rPr dirty="0" sz="1600">
                <a:latin typeface="Times New Roman"/>
                <a:cs typeface="Times New Roman"/>
              </a:rPr>
              <a:t>распространения вредоноса </a:t>
            </a:r>
            <a:r>
              <a:rPr dirty="0" sz="1600" spc="-10">
                <a:latin typeface="Times New Roman"/>
                <a:cs typeface="Times New Roman"/>
              </a:rPr>
              <a:t>базируется </a:t>
            </a:r>
            <a:r>
              <a:rPr dirty="0" sz="1600" spc="-5">
                <a:latin typeface="Times New Roman"/>
                <a:cs typeface="Times New Roman"/>
              </a:rPr>
              <a:t>на </a:t>
            </a:r>
            <a:r>
              <a:rPr dirty="0" sz="1600" spc="-15">
                <a:latin typeface="Times New Roman"/>
                <a:cs typeface="Times New Roman"/>
              </a:rPr>
              <a:t>том, </a:t>
            </a:r>
            <a:r>
              <a:rPr dirty="0" sz="1600" spc="-10">
                <a:latin typeface="Times New Roman"/>
                <a:cs typeface="Times New Roman"/>
              </a:rPr>
              <a:t>что вирус </a:t>
            </a:r>
            <a:r>
              <a:rPr dirty="0" sz="1600">
                <a:latin typeface="Times New Roman"/>
                <a:cs typeface="Times New Roman"/>
              </a:rPr>
              <a:t>после  </a:t>
            </a:r>
            <a:r>
              <a:rPr dirty="0" sz="1600" spc="-10">
                <a:latin typeface="Times New Roman"/>
                <a:cs typeface="Times New Roman"/>
              </a:rPr>
              <a:t>заражения </a:t>
            </a:r>
            <a:r>
              <a:rPr dirty="0" sz="1600" spc="-20">
                <a:latin typeface="Times New Roman"/>
                <a:cs typeface="Times New Roman"/>
              </a:rPr>
              <a:t>компьютера </a:t>
            </a:r>
            <a:r>
              <a:rPr dirty="0" sz="1600" spc="-15">
                <a:latin typeface="Times New Roman"/>
                <a:cs typeface="Times New Roman"/>
              </a:rPr>
              <a:t>начинает </a:t>
            </a:r>
            <a:r>
              <a:rPr dirty="0" sz="1600" spc="-10">
                <a:latin typeface="Times New Roman"/>
                <a:cs typeface="Times New Roman"/>
              </a:rPr>
              <a:t>рассылать себя </a:t>
            </a:r>
            <a:r>
              <a:rPr dirty="0" sz="1600" spc="-5">
                <a:latin typeface="Times New Roman"/>
                <a:cs typeface="Times New Roman"/>
              </a:rPr>
              <a:t>по </a:t>
            </a:r>
            <a:r>
              <a:rPr dirty="0" sz="1600">
                <a:latin typeface="Times New Roman"/>
                <a:cs typeface="Times New Roman"/>
              </a:rPr>
              <a:t>всем </a:t>
            </a:r>
            <a:r>
              <a:rPr dirty="0" sz="1600" spc="5">
                <a:latin typeface="Times New Roman"/>
                <a:cs typeface="Times New Roman"/>
              </a:rPr>
              <a:t>адресам </a:t>
            </a:r>
            <a:r>
              <a:rPr dirty="0" sz="1600" spc="-5">
                <a:latin typeface="Times New Roman"/>
                <a:cs typeface="Times New Roman"/>
              </a:rPr>
              <a:t>электронной </a:t>
            </a:r>
            <a:r>
              <a:rPr dirty="0" sz="1600" spc="-10">
                <a:latin typeface="Times New Roman"/>
                <a:cs typeface="Times New Roman"/>
              </a:rPr>
              <a:t>почты, </a:t>
            </a:r>
            <a:r>
              <a:rPr dirty="0" sz="1600" spc="-20">
                <a:latin typeface="Times New Roman"/>
                <a:cs typeface="Times New Roman"/>
              </a:rPr>
              <a:t>которые </a:t>
            </a:r>
            <a:r>
              <a:rPr dirty="0" sz="1600" spc="-5">
                <a:latin typeface="Times New Roman"/>
                <a:cs typeface="Times New Roman"/>
              </a:rPr>
              <a:t>имеются </a:t>
            </a:r>
            <a:r>
              <a:rPr dirty="0" sz="1600">
                <a:latin typeface="Times New Roman"/>
                <a:cs typeface="Times New Roman"/>
              </a:rPr>
              <a:t>в  адресной </a:t>
            </a:r>
            <a:r>
              <a:rPr dirty="0" sz="1600" spc="-10">
                <a:latin typeface="Times New Roman"/>
                <a:cs typeface="Times New Roman"/>
              </a:rPr>
              <a:t>книге пользователя. Кроме </a:t>
            </a:r>
            <a:r>
              <a:rPr dirty="0" sz="1600" spc="-15">
                <a:latin typeface="Times New Roman"/>
                <a:cs typeface="Times New Roman"/>
              </a:rPr>
              <a:t>того, может происходить </a:t>
            </a:r>
            <a:r>
              <a:rPr dirty="0" sz="1600" spc="-10">
                <a:latin typeface="Times New Roman"/>
                <a:cs typeface="Times New Roman"/>
              </a:rPr>
              <a:t>заражение </a:t>
            </a:r>
            <a:r>
              <a:rPr dirty="0" sz="1600">
                <a:latin typeface="Times New Roman"/>
                <a:cs typeface="Times New Roman"/>
              </a:rPr>
              <a:t>и по </a:t>
            </a:r>
            <a:r>
              <a:rPr dirty="0" sz="1600" spc="-5">
                <a:latin typeface="Times New Roman"/>
                <a:cs typeface="Times New Roman"/>
              </a:rPr>
              <a:t>локальной </a:t>
            </a:r>
            <a:r>
              <a:rPr dirty="0" sz="1600">
                <a:latin typeface="Times New Roman"/>
                <a:cs typeface="Times New Roman"/>
              </a:rPr>
              <a:t>сети, так </a:t>
            </a:r>
            <a:r>
              <a:rPr dirty="0" sz="1600" spc="-15">
                <a:latin typeface="Times New Roman"/>
                <a:cs typeface="Times New Roman"/>
              </a:rPr>
              <a:t>как  </a:t>
            </a:r>
            <a:r>
              <a:rPr dirty="0" sz="1600" spc="-5">
                <a:latin typeface="Times New Roman"/>
                <a:cs typeface="Times New Roman"/>
              </a:rPr>
              <a:t>червь перебирает </a:t>
            </a:r>
            <a:r>
              <a:rPr dirty="0" sz="1600">
                <a:latin typeface="Times New Roman"/>
                <a:cs typeface="Times New Roman"/>
              </a:rPr>
              <a:t>все </a:t>
            </a:r>
            <a:r>
              <a:rPr dirty="0" sz="1600" spc="-5">
                <a:latin typeface="Times New Roman"/>
                <a:cs typeface="Times New Roman"/>
              </a:rPr>
              <a:t>локальные диски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сетевые диски </a:t>
            </a:r>
            <a:r>
              <a:rPr dirty="0" sz="1600">
                <a:latin typeface="Times New Roman"/>
                <a:cs typeface="Times New Roman"/>
              </a:rPr>
              <a:t>с </a:t>
            </a:r>
            <a:r>
              <a:rPr dirty="0" sz="1600" spc="-10">
                <a:latin typeface="Times New Roman"/>
                <a:cs typeface="Times New Roman"/>
              </a:rPr>
              <a:t>правом </a:t>
            </a:r>
            <a:r>
              <a:rPr dirty="0" sz="1600">
                <a:latin typeface="Times New Roman"/>
                <a:cs typeface="Times New Roman"/>
              </a:rPr>
              <a:t>доступа и </a:t>
            </a:r>
            <a:r>
              <a:rPr dirty="0" sz="1600" spc="-15">
                <a:latin typeface="Times New Roman"/>
                <a:cs typeface="Times New Roman"/>
              </a:rPr>
              <a:t>копируется </a:t>
            </a:r>
            <a:r>
              <a:rPr dirty="0" sz="1600" spc="-35">
                <a:latin typeface="Times New Roman"/>
                <a:cs typeface="Times New Roman"/>
              </a:rPr>
              <a:t>туда </a:t>
            </a:r>
            <a:r>
              <a:rPr dirty="0" sz="1600" spc="-20">
                <a:latin typeface="Times New Roman"/>
                <a:cs typeface="Times New Roman"/>
              </a:rPr>
              <a:t>под </a:t>
            </a:r>
            <a:r>
              <a:rPr dirty="0" sz="1600" spc="36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случайным именем. Профилактическая </a:t>
            </a:r>
            <a:r>
              <a:rPr dirty="0" sz="1600">
                <a:latin typeface="Times New Roman"/>
                <a:cs typeface="Times New Roman"/>
              </a:rPr>
              <a:t>защита </a:t>
            </a:r>
            <a:r>
              <a:rPr dirty="0" sz="1600" spc="-20">
                <a:latin typeface="Times New Roman"/>
                <a:cs typeface="Times New Roman"/>
              </a:rPr>
              <a:t>от </a:t>
            </a:r>
            <a:r>
              <a:rPr dirty="0" sz="1600" spc="-5">
                <a:latin typeface="Times New Roman"/>
                <a:cs typeface="Times New Roman"/>
              </a:rPr>
              <a:t>интернет-червей </a:t>
            </a:r>
            <a:r>
              <a:rPr dirty="0" sz="1600">
                <a:latin typeface="Times New Roman"/>
                <a:cs typeface="Times New Roman"/>
              </a:rPr>
              <a:t>состоит в </a:t>
            </a:r>
            <a:r>
              <a:rPr dirty="0" sz="1600" spc="-15">
                <a:latin typeface="Times New Roman"/>
                <a:cs typeface="Times New Roman"/>
              </a:rPr>
              <a:t>том, </a:t>
            </a:r>
            <a:r>
              <a:rPr dirty="0" sz="1600" spc="-10">
                <a:latin typeface="Times New Roman"/>
                <a:cs typeface="Times New Roman"/>
              </a:rPr>
              <a:t>что </a:t>
            </a:r>
            <a:r>
              <a:rPr dirty="0" sz="1600" spc="-5">
                <a:latin typeface="Times New Roman"/>
                <a:cs typeface="Times New Roman"/>
              </a:rPr>
              <a:t>не </a:t>
            </a:r>
            <a:r>
              <a:rPr dirty="0" sz="1600" spc="-15">
                <a:latin typeface="Times New Roman"/>
                <a:cs typeface="Times New Roman"/>
              </a:rPr>
              <a:t>рекомендуется  открывать вложенные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0">
                <a:latin typeface="Times New Roman"/>
                <a:cs typeface="Times New Roman"/>
              </a:rPr>
              <a:t>почтовые </a:t>
            </a:r>
            <a:r>
              <a:rPr dirty="0" sz="1600" spc="-5">
                <a:latin typeface="Times New Roman"/>
                <a:cs typeface="Times New Roman"/>
              </a:rPr>
              <a:t>сообщения файлы, полученные из сомнительных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источников.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713751"/>
            <a:ext cx="9276715" cy="5941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0480">
              <a:lnSpc>
                <a:spcPct val="100000"/>
              </a:lnSpc>
              <a:spcBef>
                <a:spcPts val="100"/>
              </a:spcBef>
              <a:tabLst>
                <a:tab pos="8716645" algn="l"/>
              </a:tabLst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Безопасность</a:t>
            </a:r>
            <a:r>
              <a:rPr dirty="0" sz="1400" spc="5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операционных</a:t>
            </a:r>
            <a:r>
              <a:rPr dirty="0" sz="1400" spc="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систем	</a:t>
            </a:r>
            <a:r>
              <a:rPr dirty="0" sz="1400" b="1">
                <a:latin typeface="Times New Roman"/>
                <a:cs typeface="Times New Roman"/>
              </a:rPr>
              <a:t>8 из</a:t>
            </a:r>
            <a:r>
              <a:rPr dirty="0" sz="1400" spc="-8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50</a:t>
            </a:r>
            <a:endParaRPr sz="1400">
              <a:latin typeface="Times New Roman"/>
              <a:cs typeface="Times New Roman"/>
            </a:endParaRPr>
          </a:p>
          <a:p>
            <a:pPr algn="just" marL="12700" marR="9525" indent="450850">
              <a:lnSpc>
                <a:spcPct val="143700"/>
              </a:lnSpc>
              <a:spcBef>
                <a:spcPts val="740"/>
              </a:spcBef>
            </a:pPr>
            <a:r>
              <a:rPr dirty="0" sz="1600" spc="-5">
                <a:latin typeface="Times New Roman"/>
                <a:cs typeface="Times New Roman"/>
              </a:rPr>
              <a:t>Особой </a:t>
            </a:r>
            <a:r>
              <a:rPr dirty="0" sz="1600">
                <a:latin typeface="Times New Roman"/>
                <a:cs typeface="Times New Roman"/>
              </a:rPr>
              <a:t>разновидностью </a:t>
            </a:r>
            <a:r>
              <a:rPr dirty="0" sz="1600" spc="-5">
                <a:latin typeface="Times New Roman"/>
                <a:cs typeface="Times New Roman"/>
              </a:rPr>
              <a:t>вирусов </a:t>
            </a:r>
            <a:r>
              <a:rPr dirty="0" sz="1600" spc="-10">
                <a:latin typeface="Times New Roman"/>
                <a:cs typeface="Times New Roman"/>
              </a:rPr>
              <a:t>являются активные элементы </a:t>
            </a:r>
            <a:r>
              <a:rPr dirty="0" sz="1600" spc="-5">
                <a:latin typeface="Times New Roman"/>
                <a:cs typeface="Times New Roman"/>
              </a:rPr>
              <a:t>(программы) </a:t>
            </a:r>
            <a:r>
              <a:rPr dirty="0" sz="1600">
                <a:latin typeface="Times New Roman"/>
                <a:cs typeface="Times New Roman"/>
              </a:rPr>
              <a:t>на </a:t>
            </a:r>
            <a:r>
              <a:rPr dirty="0" sz="1600" spc="-10">
                <a:latin typeface="Times New Roman"/>
                <a:cs typeface="Times New Roman"/>
              </a:rPr>
              <a:t>языках </a:t>
            </a:r>
            <a:r>
              <a:rPr dirty="0" sz="1600" spc="-5">
                <a:latin typeface="Times New Roman"/>
                <a:cs typeface="Times New Roman"/>
              </a:rPr>
              <a:t>JavaScript  или VBScript, </a:t>
            </a:r>
            <a:r>
              <a:rPr dirty="0" sz="1600" spc="-20">
                <a:latin typeface="Times New Roman"/>
                <a:cs typeface="Times New Roman"/>
              </a:rPr>
              <a:t>которые </a:t>
            </a:r>
            <a:r>
              <a:rPr dirty="0" sz="1600" spc="-5">
                <a:latin typeface="Times New Roman"/>
                <a:cs typeface="Times New Roman"/>
              </a:rPr>
              <a:t>могут </a:t>
            </a:r>
            <a:r>
              <a:rPr dirty="0" sz="1600" spc="-10">
                <a:latin typeface="Times New Roman"/>
                <a:cs typeface="Times New Roman"/>
              </a:rPr>
              <a:t>выполнять </a:t>
            </a:r>
            <a:r>
              <a:rPr dirty="0" sz="1600" spc="-5">
                <a:latin typeface="Times New Roman"/>
                <a:cs typeface="Times New Roman"/>
              </a:rPr>
              <a:t>разрушительные действия, </a:t>
            </a:r>
            <a:r>
              <a:rPr dirty="0" sz="1600" spc="-10">
                <a:latin typeface="Times New Roman"/>
                <a:cs typeface="Times New Roman"/>
              </a:rPr>
              <a:t>то </a:t>
            </a:r>
            <a:r>
              <a:rPr dirty="0" sz="1600" spc="5">
                <a:latin typeface="Times New Roman"/>
                <a:cs typeface="Times New Roman"/>
              </a:rPr>
              <a:t>есть </a:t>
            </a:r>
            <a:r>
              <a:rPr dirty="0" sz="1600" spc="-5">
                <a:latin typeface="Times New Roman"/>
                <a:cs typeface="Times New Roman"/>
              </a:rPr>
              <a:t>являться вирусами (скрипт-  вирусами). </a:t>
            </a:r>
            <a:r>
              <a:rPr dirty="0" sz="1600" spc="-15">
                <a:latin typeface="Times New Roman"/>
                <a:cs typeface="Times New Roman"/>
              </a:rPr>
              <a:t>Такие </a:t>
            </a:r>
            <a:r>
              <a:rPr dirty="0" sz="1600" spc="-5">
                <a:latin typeface="Times New Roman"/>
                <a:cs typeface="Times New Roman"/>
              </a:rPr>
              <a:t>программы </a:t>
            </a:r>
            <a:r>
              <a:rPr dirty="0" sz="1600" spc="-10">
                <a:latin typeface="Times New Roman"/>
                <a:cs typeface="Times New Roman"/>
              </a:rPr>
              <a:t>передаются </a:t>
            </a:r>
            <a:r>
              <a:rPr dirty="0" sz="1600">
                <a:latin typeface="Times New Roman"/>
                <a:cs typeface="Times New Roman"/>
              </a:rPr>
              <a:t>по </a:t>
            </a:r>
            <a:r>
              <a:rPr dirty="0" sz="1600" spc="-5">
                <a:latin typeface="Times New Roman"/>
                <a:cs typeface="Times New Roman"/>
              </a:rPr>
              <a:t>Inernet </a:t>
            </a:r>
            <a:r>
              <a:rPr dirty="0" sz="1600">
                <a:latin typeface="Times New Roman"/>
                <a:cs typeface="Times New Roman"/>
              </a:rPr>
              <a:t>в процессе </a:t>
            </a:r>
            <a:r>
              <a:rPr dirty="0" sz="1600" spc="-10">
                <a:latin typeface="Times New Roman"/>
                <a:cs typeface="Times New Roman"/>
              </a:rPr>
              <a:t>загрузки </a:t>
            </a:r>
            <a:r>
              <a:rPr dirty="0" sz="1600" spc="-15">
                <a:latin typeface="Times New Roman"/>
                <a:cs typeface="Times New Roman"/>
              </a:rPr>
              <a:t>Web-страниц </a:t>
            </a:r>
            <a:r>
              <a:rPr dirty="0" sz="1600">
                <a:latin typeface="Times New Roman"/>
                <a:cs typeface="Times New Roman"/>
              </a:rPr>
              <a:t>с </a:t>
            </a:r>
            <a:r>
              <a:rPr dirty="0" sz="1600" spc="-5">
                <a:latin typeface="Times New Roman"/>
                <a:cs typeface="Times New Roman"/>
              </a:rPr>
              <a:t>серверов  </a:t>
            </a:r>
            <a:r>
              <a:rPr dirty="0" sz="1600">
                <a:latin typeface="Times New Roman"/>
                <a:cs typeface="Times New Roman"/>
              </a:rPr>
              <a:t>Интернета в </a:t>
            </a:r>
            <a:r>
              <a:rPr dirty="0" sz="1600" spc="-15">
                <a:latin typeface="Times New Roman"/>
                <a:cs typeface="Times New Roman"/>
              </a:rPr>
              <a:t>браузер </a:t>
            </a:r>
            <a:r>
              <a:rPr dirty="0" sz="1600" spc="-10">
                <a:latin typeface="Times New Roman"/>
                <a:cs typeface="Times New Roman"/>
              </a:rPr>
              <a:t>локального </a:t>
            </a:r>
            <a:r>
              <a:rPr dirty="0" sz="1600" spc="-15">
                <a:latin typeface="Times New Roman"/>
                <a:cs typeface="Times New Roman"/>
              </a:rPr>
              <a:t>компьютера. </a:t>
            </a:r>
            <a:r>
              <a:rPr dirty="0" sz="1600" spc="-5">
                <a:latin typeface="Times New Roman"/>
                <a:cs typeface="Times New Roman"/>
              </a:rPr>
              <a:t>Профилактическая </a:t>
            </a:r>
            <a:r>
              <a:rPr dirty="0" sz="1600">
                <a:latin typeface="Times New Roman"/>
                <a:cs typeface="Times New Roman"/>
              </a:rPr>
              <a:t>защита </a:t>
            </a:r>
            <a:r>
              <a:rPr dirty="0" sz="1600" spc="-15">
                <a:latin typeface="Times New Roman"/>
                <a:cs typeface="Times New Roman"/>
              </a:rPr>
              <a:t>от </a:t>
            </a:r>
            <a:r>
              <a:rPr dirty="0" sz="1600" spc="-5">
                <a:latin typeface="Times New Roman"/>
                <a:cs typeface="Times New Roman"/>
              </a:rPr>
              <a:t>скрипт-вирусов состоит </a:t>
            </a:r>
            <a:r>
              <a:rPr dirty="0" sz="1600">
                <a:latin typeface="Times New Roman"/>
                <a:cs typeface="Times New Roman"/>
              </a:rPr>
              <a:t>в  </a:t>
            </a:r>
            <a:r>
              <a:rPr dirty="0" sz="1600" spc="-15">
                <a:latin typeface="Times New Roman"/>
                <a:cs typeface="Times New Roman"/>
              </a:rPr>
              <a:t>том, </a:t>
            </a:r>
            <a:r>
              <a:rPr dirty="0" sz="1600" spc="-10">
                <a:latin typeface="Times New Roman"/>
                <a:cs typeface="Times New Roman"/>
              </a:rPr>
              <a:t>что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15">
                <a:latin typeface="Times New Roman"/>
                <a:cs typeface="Times New Roman"/>
              </a:rPr>
              <a:t>браузере можно </a:t>
            </a:r>
            <a:r>
              <a:rPr dirty="0" sz="1600" spc="-5">
                <a:latin typeface="Times New Roman"/>
                <a:cs typeface="Times New Roman"/>
              </a:rPr>
              <a:t>запретить получение </a:t>
            </a:r>
            <a:r>
              <a:rPr dirty="0" sz="1600" spc="-10">
                <a:latin typeface="Times New Roman"/>
                <a:cs typeface="Times New Roman"/>
              </a:rPr>
              <a:t>активных элементов </a:t>
            </a:r>
            <a:r>
              <a:rPr dirty="0" sz="1600" spc="-5">
                <a:latin typeface="Times New Roman"/>
                <a:cs typeface="Times New Roman"/>
              </a:rPr>
              <a:t>на локальный</a:t>
            </a:r>
            <a:r>
              <a:rPr dirty="0" sz="1600" spc="100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компьютер.</a:t>
            </a:r>
            <a:endParaRPr sz="1600">
              <a:latin typeface="Times New Roman"/>
              <a:cs typeface="Times New Roman"/>
            </a:endParaRPr>
          </a:p>
          <a:p>
            <a:pPr algn="just" marL="12700" marR="12065" indent="450850">
              <a:lnSpc>
                <a:spcPct val="143700"/>
              </a:lnSpc>
            </a:pPr>
            <a:r>
              <a:rPr dirty="0" sz="1600" spc="-15" b="1" i="1">
                <a:latin typeface="Times New Roman"/>
                <a:cs typeface="Times New Roman"/>
              </a:rPr>
              <a:t>Троянские </a:t>
            </a:r>
            <a:r>
              <a:rPr dirty="0" sz="1600" spc="-5" b="1" i="1">
                <a:latin typeface="Times New Roman"/>
                <a:cs typeface="Times New Roman"/>
              </a:rPr>
              <a:t>программы </a:t>
            </a:r>
            <a:r>
              <a:rPr dirty="0" sz="1600" spc="-5">
                <a:latin typeface="Times New Roman"/>
                <a:cs typeface="Times New Roman"/>
              </a:rPr>
              <a:t>(программные закладки) </a:t>
            </a:r>
            <a:r>
              <a:rPr dirty="0" sz="1600">
                <a:latin typeface="Times New Roman"/>
                <a:cs typeface="Times New Roman"/>
              </a:rPr>
              <a:t>– </a:t>
            </a:r>
            <a:r>
              <a:rPr dirty="0" sz="1600" spc="-5">
                <a:latin typeface="Times New Roman"/>
                <a:cs typeface="Times New Roman"/>
              </a:rPr>
              <a:t>могут </a:t>
            </a:r>
            <a:r>
              <a:rPr dirty="0" sz="1600">
                <a:latin typeface="Times New Roman"/>
                <a:cs typeface="Times New Roman"/>
              </a:rPr>
              <a:t>распространятся </a:t>
            </a:r>
            <a:r>
              <a:rPr dirty="0" sz="1600" spc="-5">
                <a:latin typeface="Times New Roman"/>
                <a:cs typeface="Times New Roman"/>
              </a:rPr>
              <a:t>самостоятельно, </a:t>
            </a:r>
            <a:r>
              <a:rPr dirty="0" sz="1600" spc="-15">
                <a:latin typeface="Times New Roman"/>
                <a:cs typeface="Times New Roman"/>
              </a:rPr>
              <a:t>как  </a:t>
            </a:r>
            <a:r>
              <a:rPr dirty="0" sz="1600" spc="-10">
                <a:latin typeface="Times New Roman"/>
                <a:cs typeface="Times New Roman"/>
              </a:rPr>
              <a:t>вышеперечисленные </a:t>
            </a:r>
            <a:r>
              <a:rPr dirty="0" sz="1600" spc="-5">
                <a:latin typeface="Times New Roman"/>
                <a:cs typeface="Times New Roman"/>
              </a:rPr>
              <a:t>вредоносы, </a:t>
            </a:r>
            <a:r>
              <a:rPr dirty="0" sz="1600">
                <a:latin typeface="Times New Roman"/>
                <a:cs typeface="Times New Roman"/>
              </a:rPr>
              <a:t>так и путём </a:t>
            </a:r>
            <a:r>
              <a:rPr dirty="0" sz="1600" spc="-10">
                <a:latin typeface="Times New Roman"/>
                <a:cs typeface="Times New Roman"/>
              </a:rPr>
              <a:t>использования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уязвимостей:</a:t>
            </a:r>
            <a:endParaRPr sz="1600">
              <a:latin typeface="Times New Roman"/>
              <a:cs typeface="Times New Roman"/>
            </a:endParaRPr>
          </a:p>
          <a:p>
            <a:pPr algn="just" marL="469900" marR="5080" indent="-228600">
              <a:lnSpc>
                <a:spcPct val="143800"/>
              </a:lnSpc>
              <a:buSzPct val="75000"/>
              <a:buFont typeface="Arial"/>
              <a:buChar char="•"/>
              <a:tabLst>
                <a:tab pos="469900" algn="l"/>
              </a:tabLst>
            </a:pPr>
            <a:r>
              <a:rPr dirty="0" sz="1600" spc="-10">
                <a:latin typeface="Times New Roman"/>
                <a:cs typeface="Times New Roman"/>
              </a:rPr>
              <a:t>активация </a:t>
            </a:r>
            <a:r>
              <a:rPr dirty="0" sz="1600" spc="-5">
                <a:latin typeface="Times New Roman"/>
                <a:cs typeface="Times New Roman"/>
              </a:rPr>
              <a:t>вредоносного </a:t>
            </a:r>
            <a:r>
              <a:rPr dirty="0" sz="1600" spc="-35">
                <a:latin typeface="Times New Roman"/>
                <a:cs typeface="Times New Roman"/>
              </a:rPr>
              <a:t>кода </a:t>
            </a:r>
            <a:r>
              <a:rPr dirty="0" sz="1600">
                <a:latin typeface="Times New Roman"/>
                <a:cs typeface="Times New Roman"/>
              </a:rPr>
              <a:t>при </a:t>
            </a:r>
            <a:r>
              <a:rPr dirty="0" sz="1600" spc="-10">
                <a:latin typeface="Times New Roman"/>
                <a:cs typeface="Times New Roman"/>
              </a:rPr>
              <a:t>попытке открытия </a:t>
            </a:r>
            <a:r>
              <a:rPr dirty="0" sz="1600" spc="-5">
                <a:latin typeface="Times New Roman"/>
                <a:cs typeface="Times New Roman"/>
              </a:rPr>
              <a:t>специально </a:t>
            </a:r>
            <a:r>
              <a:rPr dirty="0" sz="1600" spc="-15">
                <a:latin typeface="Times New Roman"/>
                <a:cs typeface="Times New Roman"/>
              </a:rPr>
              <a:t>подготовленных </a:t>
            </a:r>
            <a:r>
              <a:rPr dirty="0" sz="1600" spc="-5">
                <a:latin typeface="Times New Roman"/>
                <a:cs typeface="Times New Roman"/>
              </a:rPr>
              <a:t>файлов или  обработки специально </a:t>
            </a:r>
            <a:r>
              <a:rPr dirty="0" sz="1600" spc="-15">
                <a:latin typeface="Times New Roman"/>
                <a:cs typeface="Times New Roman"/>
              </a:rPr>
              <a:t>подготовленных </a:t>
            </a:r>
            <a:r>
              <a:rPr dirty="0" sz="1600" spc="-5">
                <a:latin typeface="Times New Roman"/>
                <a:cs typeface="Times New Roman"/>
              </a:rPr>
              <a:t>данных программами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15">
                <a:latin typeface="Times New Roman"/>
                <a:cs typeface="Times New Roman"/>
              </a:rPr>
              <a:t>компонентами </a:t>
            </a:r>
            <a:r>
              <a:rPr dirty="0" sz="1600" spc="5">
                <a:latin typeface="Times New Roman"/>
                <a:cs typeface="Times New Roman"/>
              </a:rPr>
              <a:t>ОС </a:t>
            </a:r>
            <a:r>
              <a:rPr dirty="0" sz="1600" spc="-5">
                <a:latin typeface="Times New Roman"/>
                <a:cs typeface="Times New Roman"/>
              </a:rPr>
              <a:t>(вредоносный </a:t>
            </a:r>
            <a:r>
              <a:rPr dirty="0" sz="1600" spc="-45">
                <a:latin typeface="Times New Roman"/>
                <a:cs typeface="Times New Roman"/>
              </a:rPr>
              <a:t>код 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изображениях, </a:t>
            </a:r>
            <a:r>
              <a:rPr dirty="0" sz="1600" spc="-10">
                <a:latin typeface="Times New Roman"/>
                <a:cs typeface="Times New Roman"/>
              </a:rPr>
              <a:t>документах, флэш-анимации, </a:t>
            </a:r>
            <a:r>
              <a:rPr dirty="0" sz="1600" spc="-5">
                <a:latin typeface="Times New Roman"/>
                <a:cs typeface="Times New Roman"/>
              </a:rPr>
              <a:t>html-страницах </a:t>
            </a:r>
            <a:r>
              <a:rPr dirty="0" sz="1600">
                <a:latin typeface="Times New Roman"/>
                <a:cs typeface="Times New Roman"/>
              </a:rPr>
              <a:t>и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др.).</a:t>
            </a:r>
            <a:endParaRPr sz="1600">
              <a:latin typeface="Times New Roman"/>
              <a:cs typeface="Times New Roman"/>
            </a:endParaRPr>
          </a:p>
          <a:p>
            <a:pPr algn="just" marL="469900" marR="5080" indent="-228600">
              <a:lnSpc>
                <a:spcPct val="143800"/>
              </a:lnSpc>
              <a:buSzPct val="75000"/>
              <a:buFont typeface="Arial"/>
              <a:buChar char="•"/>
              <a:tabLst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рассылка </a:t>
            </a:r>
            <a:r>
              <a:rPr dirty="0" sz="1600">
                <a:latin typeface="Times New Roman"/>
                <a:cs typeface="Times New Roman"/>
              </a:rPr>
              <a:t>на </a:t>
            </a:r>
            <a:r>
              <a:rPr dirty="0" sz="1600" spc="-15">
                <a:latin typeface="Times New Roman"/>
                <a:cs typeface="Times New Roman"/>
              </a:rPr>
              <a:t>атакуемые </a:t>
            </a:r>
            <a:r>
              <a:rPr dirty="0" sz="1600" spc="-5">
                <a:latin typeface="Times New Roman"/>
                <a:cs typeface="Times New Roman"/>
              </a:rPr>
              <a:t>узлы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сети специально </a:t>
            </a:r>
            <a:r>
              <a:rPr dirty="0" sz="1600">
                <a:latin typeface="Times New Roman"/>
                <a:cs typeface="Times New Roman"/>
              </a:rPr>
              <a:t>сформированных </a:t>
            </a:r>
            <a:r>
              <a:rPr dirty="0" sz="1600" spc="-5">
                <a:latin typeface="Times New Roman"/>
                <a:cs typeface="Times New Roman"/>
              </a:rPr>
              <a:t>сетевых </a:t>
            </a:r>
            <a:r>
              <a:rPr dirty="0" sz="1600" spc="-15">
                <a:latin typeface="Times New Roman"/>
                <a:cs typeface="Times New Roman"/>
              </a:rPr>
              <a:t>пакетов, </a:t>
            </a:r>
            <a:r>
              <a:rPr dirty="0" sz="1600" spc="-10">
                <a:latin typeface="Times New Roman"/>
                <a:cs typeface="Times New Roman"/>
              </a:rPr>
              <a:t>содержащих:  </a:t>
            </a:r>
            <a:r>
              <a:rPr dirty="0" sz="1600" spc="-30">
                <a:latin typeface="Times New Roman"/>
                <a:cs typeface="Times New Roman"/>
              </a:rPr>
              <a:t>компонент, </a:t>
            </a:r>
            <a:r>
              <a:rPr dirty="0" sz="1600" spc="-10">
                <a:latin typeface="Times New Roman"/>
                <a:cs typeface="Times New Roman"/>
              </a:rPr>
              <a:t>вызывающий ошибку </a:t>
            </a:r>
            <a:r>
              <a:rPr dirty="0" sz="1600" spc="-5">
                <a:latin typeface="Times New Roman"/>
                <a:cs typeface="Times New Roman"/>
              </a:rPr>
              <a:t>(при </a:t>
            </a:r>
            <a:r>
              <a:rPr dirty="0" sz="1600" spc="-10">
                <a:latin typeface="Times New Roman"/>
                <a:cs typeface="Times New Roman"/>
              </a:rPr>
              <a:t>попытке обработать </a:t>
            </a:r>
            <a:r>
              <a:rPr dirty="0" sz="1600" spc="-5">
                <a:latin typeface="Times New Roman"/>
                <a:cs typeface="Times New Roman"/>
              </a:rPr>
              <a:t>сетевой </a:t>
            </a:r>
            <a:r>
              <a:rPr dirty="0" sz="1600" spc="-10">
                <a:latin typeface="Times New Roman"/>
                <a:cs typeface="Times New Roman"/>
              </a:rPr>
              <a:t>пакет </a:t>
            </a:r>
            <a:r>
              <a:rPr dirty="0" sz="1600" spc="-5">
                <a:latin typeface="Times New Roman"/>
                <a:cs typeface="Times New Roman"/>
              </a:rPr>
              <a:t>или данные, содержащиеся 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нём)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«полезную нагрузку» </a:t>
            </a:r>
            <a:r>
              <a:rPr dirty="0" sz="1600" spc="-35">
                <a:latin typeface="Times New Roman"/>
                <a:cs typeface="Times New Roman"/>
              </a:rPr>
              <a:t>(код </a:t>
            </a:r>
            <a:r>
              <a:rPr dirty="0" sz="1600" spc="-15">
                <a:latin typeface="Times New Roman"/>
                <a:cs typeface="Times New Roman"/>
              </a:rPr>
              <a:t>троянской </a:t>
            </a:r>
            <a:r>
              <a:rPr dirty="0" sz="1600" spc="-5">
                <a:latin typeface="Times New Roman"/>
                <a:cs typeface="Times New Roman"/>
              </a:rPr>
              <a:t>программы, </a:t>
            </a:r>
            <a:r>
              <a:rPr dirty="0" sz="1600" spc="-20">
                <a:latin typeface="Times New Roman"/>
                <a:cs typeface="Times New Roman"/>
              </a:rPr>
              <a:t>командную </a:t>
            </a:r>
            <a:r>
              <a:rPr dirty="0" sz="1600" spc="-15">
                <a:latin typeface="Times New Roman"/>
                <a:cs typeface="Times New Roman"/>
              </a:rPr>
              <a:t>оболочку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др.). </a:t>
            </a:r>
            <a:r>
              <a:rPr dirty="0" sz="1600" spc="-10">
                <a:latin typeface="Times New Roman"/>
                <a:cs typeface="Times New Roman"/>
              </a:rPr>
              <a:t>Кроме</a:t>
            </a:r>
            <a:r>
              <a:rPr dirty="0" sz="1600" spc="100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этого,</a:t>
            </a:r>
            <a:endParaRPr sz="1600">
              <a:latin typeface="Times New Roman"/>
              <a:cs typeface="Times New Roman"/>
            </a:endParaRPr>
          </a:p>
          <a:p>
            <a:pPr algn="just" marL="469900" marR="12700">
              <a:lnSpc>
                <a:spcPct val="143800"/>
              </a:lnSpc>
            </a:pPr>
            <a:r>
              <a:rPr dirty="0" sz="1600" spc="-5">
                <a:latin typeface="Times New Roman"/>
                <a:cs typeface="Times New Roman"/>
              </a:rPr>
              <a:t>«полезная </a:t>
            </a:r>
            <a:r>
              <a:rPr dirty="0" sz="1600" spc="-10">
                <a:latin typeface="Times New Roman"/>
                <a:cs typeface="Times New Roman"/>
              </a:rPr>
              <a:t>нагрузка» </a:t>
            </a:r>
            <a:r>
              <a:rPr dirty="0" sz="1600" spc="-20">
                <a:latin typeface="Times New Roman"/>
                <a:cs typeface="Times New Roman"/>
              </a:rPr>
              <a:t>может </a:t>
            </a:r>
            <a:r>
              <a:rPr dirty="0" sz="1600" spc="-10">
                <a:latin typeface="Times New Roman"/>
                <a:cs typeface="Times New Roman"/>
              </a:rPr>
              <a:t>маскироваться </a:t>
            </a:r>
            <a:r>
              <a:rPr dirty="0" sz="1600" spc="-5">
                <a:latin typeface="Times New Roman"/>
                <a:cs typeface="Times New Roman"/>
              </a:rPr>
              <a:t>(шифрованием)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могут добавляться </a:t>
            </a:r>
            <a:r>
              <a:rPr dirty="0" sz="1600" spc="-15">
                <a:latin typeface="Times New Roman"/>
                <a:cs typeface="Times New Roman"/>
              </a:rPr>
              <a:t>компоненты </a:t>
            </a:r>
            <a:r>
              <a:rPr dirty="0" sz="1600" spc="-5">
                <a:latin typeface="Times New Roman"/>
                <a:cs typeface="Times New Roman"/>
              </a:rPr>
              <a:t>для  </a:t>
            </a:r>
            <a:r>
              <a:rPr dirty="0" sz="1600" spc="-10">
                <a:latin typeface="Times New Roman"/>
                <a:cs typeface="Times New Roman"/>
              </a:rPr>
              <a:t>скрытого </a:t>
            </a:r>
            <a:r>
              <a:rPr dirty="0" sz="1600" spc="-15">
                <a:latin typeface="Times New Roman"/>
                <a:cs typeface="Times New Roman"/>
              </a:rPr>
              <a:t>удалённого </a:t>
            </a:r>
            <a:r>
              <a:rPr dirty="0" sz="1600" spc="-5">
                <a:latin typeface="Times New Roman"/>
                <a:cs typeface="Times New Roman"/>
              </a:rPr>
              <a:t>управления (VPN-соединения)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10">
                <a:latin typeface="Times New Roman"/>
                <a:cs typeface="Times New Roman"/>
              </a:rPr>
              <a:t>маскирования </a:t>
            </a:r>
            <a:r>
              <a:rPr dirty="0" sz="1600">
                <a:latin typeface="Times New Roman"/>
                <a:cs typeface="Times New Roman"/>
              </a:rPr>
              <a:t>вредоноса в </a:t>
            </a:r>
            <a:r>
              <a:rPr dirty="0" sz="1600" spc="-5">
                <a:latin typeface="Times New Roman"/>
                <a:cs typeface="Times New Roman"/>
              </a:rPr>
              <a:t>заражённой  системе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(rootkit).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713751"/>
            <a:ext cx="9270365" cy="5956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  <a:tabLst>
                <a:tab pos="8716645" algn="l"/>
              </a:tabLst>
            </a:pPr>
            <a:r>
              <a:rPr dirty="0" sz="1400" spc="-20" b="1">
                <a:latin typeface="Times New Roman"/>
                <a:cs typeface="Times New Roman"/>
              </a:rPr>
              <a:t>Тема: </a:t>
            </a:r>
            <a:r>
              <a:rPr dirty="0" sz="1400" spc="-5" b="1">
                <a:latin typeface="Times New Roman"/>
                <a:cs typeface="Times New Roman"/>
              </a:rPr>
              <a:t>Безопасность</a:t>
            </a:r>
            <a:r>
              <a:rPr dirty="0" sz="1400" spc="5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операционных</a:t>
            </a:r>
            <a:r>
              <a:rPr dirty="0" sz="1400" spc="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систем	</a:t>
            </a:r>
            <a:r>
              <a:rPr dirty="0" sz="1400" b="1">
                <a:latin typeface="Times New Roman"/>
                <a:cs typeface="Times New Roman"/>
              </a:rPr>
              <a:t>9 из</a:t>
            </a:r>
            <a:r>
              <a:rPr dirty="0" sz="1400" spc="-8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50</a:t>
            </a:r>
            <a:endParaRPr sz="1400">
              <a:latin typeface="Times New Roman"/>
              <a:cs typeface="Times New Roman"/>
            </a:endParaRPr>
          </a:p>
          <a:p>
            <a:pPr marL="12700" marR="6985" indent="450850">
              <a:lnSpc>
                <a:spcPct val="143700"/>
              </a:lnSpc>
              <a:spcBef>
                <a:spcPts val="740"/>
              </a:spcBef>
            </a:pPr>
            <a:r>
              <a:rPr dirty="0" sz="1600" spc="-5">
                <a:latin typeface="Times New Roman"/>
                <a:cs typeface="Times New Roman"/>
              </a:rPr>
              <a:t>Для совершения </a:t>
            </a:r>
            <a:r>
              <a:rPr dirty="0" sz="1600" spc="-10">
                <a:latin typeface="Times New Roman"/>
                <a:cs typeface="Times New Roman"/>
              </a:rPr>
              <a:t>атак </a:t>
            </a:r>
            <a:r>
              <a:rPr dirty="0" sz="1600" spc="-5">
                <a:latin typeface="Times New Roman"/>
                <a:cs typeface="Times New Roman"/>
              </a:rPr>
              <a:t>на узлы </a:t>
            </a:r>
            <a:r>
              <a:rPr dirty="0" sz="1600" spc="-10">
                <a:latin typeface="Times New Roman"/>
                <a:cs typeface="Times New Roman"/>
              </a:rPr>
              <a:t>применяют эксплоиты </a:t>
            </a:r>
            <a:r>
              <a:rPr dirty="0" sz="1600" spc="-5">
                <a:latin typeface="Times New Roman"/>
                <a:cs typeface="Times New Roman"/>
              </a:rPr>
              <a:t>(exploits) </a:t>
            </a:r>
            <a:r>
              <a:rPr dirty="0" sz="1600">
                <a:latin typeface="Times New Roman"/>
                <a:cs typeface="Times New Roman"/>
              </a:rPr>
              <a:t>– </a:t>
            </a:r>
            <a:r>
              <a:rPr dirty="0" sz="1600" spc="-5">
                <a:latin typeface="Times New Roman"/>
                <a:cs typeface="Times New Roman"/>
              </a:rPr>
              <a:t>специальные программы (обычно </a:t>
            </a:r>
            <a:r>
              <a:rPr dirty="0" sz="1600">
                <a:latin typeface="Times New Roman"/>
                <a:cs typeface="Times New Roman"/>
              </a:rPr>
              <a:t>в  </a:t>
            </a:r>
            <a:r>
              <a:rPr dirty="0" sz="1600" spc="-5">
                <a:latin typeface="Times New Roman"/>
                <a:cs typeface="Times New Roman"/>
              </a:rPr>
              <a:t>виде скриптов) </a:t>
            </a:r>
            <a:r>
              <a:rPr dirty="0" sz="1600" spc="-10">
                <a:latin typeface="Times New Roman"/>
                <a:cs typeface="Times New Roman"/>
              </a:rPr>
              <a:t>формирующие </a:t>
            </a:r>
            <a:r>
              <a:rPr dirty="0" sz="1600" spc="-5">
                <a:latin typeface="Times New Roman"/>
                <a:cs typeface="Times New Roman"/>
              </a:rPr>
              <a:t>вредоносные сетевые </a:t>
            </a:r>
            <a:r>
              <a:rPr dirty="0" sz="1600" spc="-15">
                <a:latin typeface="Times New Roman"/>
                <a:cs typeface="Times New Roman"/>
              </a:rPr>
              <a:t>пакеты </a:t>
            </a:r>
            <a:r>
              <a:rPr dirty="0" sz="1600" spc="-5">
                <a:latin typeface="Times New Roman"/>
                <a:cs typeface="Times New Roman"/>
              </a:rPr>
              <a:t>или </a:t>
            </a:r>
            <a:r>
              <a:rPr dirty="0" sz="1600" spc="-10">
                <a:latin typeface="Times New Roman"/>
                <a:cs typeface="Times New Roman"/>
              </a:rPr>
              <a:t>блоки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данных.</a:t>
            </a:r>
            <a:endParaRPr sz="1600">
              <a:latin typeface="Times New Roman"/>
              <a:cs typeface="Times New Roman"/>
            </a:endParaRPr>
          </a:p>
          <a:p>
            <a:pPr marL="12700" marR="5080" indent="450850">
              <a:lnSpc>
                <a:spcPct val="143800"/>
              </a:lnSpc>
            </a:pPr>
            <a:r>
              <a:rPr dirty="0" sz="1600" spc="-5" b="1">
                <a:latin typeface="Times New Roman"/>
                <a:cs typeface="Times New Roman"/>
              </a:rPr>
              <a:t>MetasploitFramework </a:t>
            </a:r>
            <a:r>
              <a:rPr dirty="0" sz="1600">
                <a:latin typeface="Times New Roman"/>
                <a:cs typeface="Times New Roman"/>
              </a:rPr>
              <a:t>– </a:t>
            </a:r>
            <a:r>
              <a:rPr dirty="0" sz="1600" spc="-5">
                <a:latin typeface="Times New Roman"/>
                <a:cs typeface="Times New Roman"/>
              </a:rPr>
              <a:t>известная </a:t>
            </a:r>
            <a:r>
              <a:rPr dirty="0" sz="1600" spc="-10">
                <a:latin typeface="Times New Roman"/>
                <a:cs typeface="Times New Roman"/>
              </a:rPr>
              <a:t>среда </a:t>
            </a:r>
            <a:r>
              <a:rPr dirty="0" sz="1600" spc="-5">
                <a:latin typeface="Times New Roman"/>
                <a:cs typeface="Times New Roman"/>
              </a:rPr>
              <a:t>для разработки </a:t>
            </a:r>
            <a:r>
              <a:rPr dirty="0" sz="1600">
                <a:latin typeface="Times New Roman"/>
                <a:cs typeface="Times New Roman"/>
              </a:rPr>
              <a:t>и </a:t>
            </a:r>
            <a:r>
              <a:rPr dirty="0" sz="1600" spc="-5">
                <a:latin typeface="Times New Roman"/>
                <a:cs typeface="Times New Roman"/>
              </a:rPr>
              <a:t>применения </a:t>
            </a:r>
            <a:r>
              <a:rPr dirty="0" sz="1600" spc="-10">
                <a:latin typeface="Times New Roman"/>
                <a:cs typeface="Times New Roman"/>
              </a:rPr>
              <a:t>эксплоитов </a:t>
            </a:r>
            <a:r>
              <a:rPr dirty="0" sz="1600" spc="-5">
                <a:latin typeface="Times New Roman"/>
                <a:cs typeface="Times New Roman"/>
              </a:rPr>
              <a:t>для решения  </a:t>
            </a:r>
            <a:r>
              <a:rPr dirty="0" sz="1600" spc="-20">
                <a:latin typeface="Times New Roman"/>
                <a:cs typeface="Times New Roman"/>
              </a:rPr>
              <a:t>задач </a:t>
            </a:r>
            <a:r>
              <a:rPr dirty="0" sz="1600" spc="-10">
                <a:latin typeface="Times New Roman"/>
                <a:cs typeface="Times New Roman"/>
              </a:rPr>
              <a:t>информационной </a:t>
            </a:r>
            <a:r>
              <a:rPr dirty="0" sz="1600" spc="-5">
                <a:latin typeface="Times New Roman"/>
                <a:cs typeface="Times New Roman"/>
              </a:rPr>
              <a:t>безопасности (pentesting </a:t>
            </a:r>
            <a:r>
              <a:rPr dirty="0" sz="1600">
                <a:latin typeface="Times New Roman"/>
                <a:cs typeface="Times New Roman"/>
              </a:rPr>
              <a:t>– </a:t>
            </a:r>
            <a:r>
              <a:rPr dirty="0" sz="1600" spc="-5">
                <a:latin typeface="Times New Roman"/>
                <a:cs typeface="Times New Roman"/>
              </a:rPr>
              <a:t>тестирование на</a:t>
            </a:r>
            <a:r>
              <a:rPr dirty="0" sz="1600" spc="5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проникновение).</a:t>
            </a:r>
            <a:endParaRPr sz="1600">
              <a:latin typeface="Times New Roman"/>
              <a:cs typeface="Times New Roman"/>
            </a:endParaRPr>
          </a:p>
          <a:p>
            <a:pPr marL="12700" marR="6985" indent="450850">
              <a:lnSpc>
                <a:spcPct val="143800"/>
              </a:lnSpc>
            </a:pPr>
            <a:r>
              <a:rPr dirty="0" sz="1600" spc="-15">
                <a:latin typeface="Times New Roman"/>
                <a:cs typeface="Times New Roman"/>
              </a:rPr>
              <a:t>Троянские </a:t>
            </a:r>
            <a:r>
              <a:rPr dirty="0" sz="1600" spc="-5">
                <a:latin typeface="Times New Roman"/>
                <a:cs typeface="Times New Roman"/>
              </a:rPr>
              <a:t>программы различаются между собой </a:t>
            </a:r>
            <a:r>
              <a:rPr dirty="0" sz="1600">
                <a:latin typeface="Times New Roman"/>
                <a:cs typeface="Times New Roman"/>
              </a:rPr>
              <a:t>по тем </a:t>
            </a:r>
            <a:r>
              <a:rPr dirty="0" sz="1600" spc="-5">
                <a:latin typeface="Times New Roman"/>
                <a:cs typeface="Times New Roman"/>
              </a:rPr>
              <a:t>действиям, </a:t>
            </a:r>
            <a:r>
              <a:rPr dirty="0" sz="1600" spc="-20">
                <a:latin typeface="Times New Roman"/>
                <a:cs typeface="Times New Roman"/>
              </a:rPr>
              <a:t>которые </a:t>
            </a:r>
            <a:r>
              <a:rPr dirty="0" sz="1600" spc="-5">
                <a:latin typeface="Times New Roman"/>
                <a:cs typeface="Times New Roman"/>
              </a:rPr>
              <a:t>они </a:t>
            </a:r>
            <a:r>
              <a:rPr dirty="0" sz="1600" spc="-10">
                <a:latin typeface="Times New Roman"/>
                <a:cs typeface="Times New Roman"/>
              </a:rPr>
              <a:t>производят </a:t>
            </a:r>
            <a:r>
              <a:rPr dirty="0" sz="1600" spc="-5">
                <a:latin typeface="Times New Roman"/>
                <a:cs typeface="Times New Roman"/>
              </a:rPr>
              <a:t>на  </a:t>
            </a:r>
            <a:r>
              <a:rPr dirty="0" sz="1600" spc="-10">
                <a:latin typeface="Times New Roman"/>
                <a:cs typeface="Times New Roman"/>
              </a:rPr>
              <a:t>зараженном </a:t>
            </a:r>
            <a:r>
              <a:rPr dirty="0" sz="1600" spc="-20">
                <a:latin typeface="Times New Roman"/>
                <a:cs typeface="Times New Roman"/>
              </a:rPr>
              <a:t>компьютере </a:t>
            </a:r>
            <a:r>
              <a:rPr dirty="0" sz="1600" spc="-5">
                <a:latin typeface="Times New Roman"/>
                <a:cs typeface="Times New Roman"/>
              </a:rPr>
              <a:t>следующим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образом: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783590" indent="-18034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83590" algn="l"/>
              </a:tabLst>
            </a:pPr>
            <a:r>
              <a:rPr dirty="0" sz="1600" spc="-5">
                <a:latin typeface="Times New Roman"/>
                <a:cs typeface="Times New Roman"/>
              </a:rPr>
              <a:t>Backdoor </a:t>
            </a:r>
            <a:r>
              <a:rPr dirty="0" sz="1600">
                <a:latin typeface="Times New Roman"/>
                <a:cs typeface="Times New Roman"/>
              </a:rPr>
              <a:t>– </a:t>
            </a:r>
            <a:r>
              <a:rPr dirty="0" sz="1600" spc="-5">
                <a:latin typeface="Times New Roman"/>
                <a:cs typeface="Times New Roman"/>
              </a:rPr>
              <a:t>троянские утилиты </a:t>
            </a:r>
            <a:r>
              <a:rPr dirty="0" sz="1600" spc="-20">
                <a:latin typeface="Times New Roman"/>
                <a:cs typeface="Times New Roman"/>
              </a:rPr>
              <a:t>удаленного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администрирования;</a:t>
            </a:r>
            <a:endParaRPr sz="1600">
              <a:latin typeface="Times New Roman"/>
              <a:cs typeface="Times New Roman"/>
            </a:endParaRPr>
          </a:p>
          <a:p>
            <a:pPr marL="783590" indent="-18034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783590" algn="l"/>
              </a:tabLst>
            </a:pPr>
            <a:r>
              <a:rPr dirty="0" sz="1600" spc="-10">
                <a:latin typeface="Times New Roman"/>
                <a:cs typeface="Times New Roman"/>
              </a:rPr>
              <a:t>Trojan-PSW </a:t>
            </a:r>
            <a:r>
              <a:rPr dirty="0" sz="1600">
                <a:latin typeface="Times New Roman"/>
                <a:cs typeface="Times New Roman"/>
              </a:rPr>
              <a:t>– </a:t>
            </a:r>
            <a:r>
              <a:rPr dirty="0" sz="1600" spc="-10">
                <a:latin typeface="Times New Roman"/>
                <a:cs typeface="Times New Roman"/>
              </a:rPr>
              <a:t>воровство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паролей;</a:t>
            </a:r>
            <a:endParaRPr sz="1600">
              <a:latin typeface="Times New Roman"/>
              <a:cs typeface="Times New Roman"/>
            </a:endParaRPr>
          </a:p>
          <a:p>
            <a:pPr marL="783590" indent="-18034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783590" algn="l"/>
              </a:tabLst>
            </a:pPr>
            <a:r>
              <a:rPr dirty="0" sz="1600" spc="-10">
                <a:latin typeface="Times New Roman"/>
                <a:cs typeface="Times New Roman"/>
              </a:rPr>
              <a:t>Trojan-Clicker </a:t>
            </a:r>
            <a:r>
              <a:rPr dirty="0" sz="1600">
                <a:latin typeface="Times New Roman"/>
                <a:cs typeface="Times New Roman"/>
              </a:rPr>
              <a:t>–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интернет-кликеры;</a:t>
            </a:r>
            <a:endParaRPr sz="1600">
              <a:latin typeface="Times New Roman"/>
              <a:cs typeface="Times New Roman"/>
            </a:endParaRPr>
          </a:p>
          <a:p>
            <a:pPr marL="783590" indent="-18034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783590" algn="l"/>
              </a:tabLst>
            </a:pPr>
            <a:r>
              <a:rPr dirty="0" sz="1600" spc="-10">
                <a:latin typeface="Times New Roman"/>
                <a:cs typeface="Times New Roman"/>
              </a:rPr>
              <a:t>Trojan-Downloader </a:t>
            </a:r>
            <a:r>
              <a:rPr dirty="0" sz="1600">
                <a:latin typeface="Times New Roman"/>
                <a:cs typeface="Times New Roman"/>
              </a:rPr>
              <a:t>– доставка </a:t>
            </a:r>
            <a:r>
              <a:rPr dirty="0" sz="1600" spc="-10">
                <a:latin typeface="Times New Roman"/>
                <a:cs typeface="Times New Roman"/>
              </a:rPr>
              <a:t>прочих </a:t>
            </a:r>
            <a:r>
              <a:rPr dirty="0" sz="1600" spc="-5">
                <a:latin typeface="Times New Roman"/>
                <a:cs typeface="Times New Roman"/>
              </a:rPr>
              <a:t>вредоносных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программ;</a:t>
            </a:r>
            <a:endParaRPr sz="1600">
              <a:latin typeface="Times New Roman"/>
              <a:cs typeface="Times New Roman"/>
            </a:endParaRPr>
          </a:p>
          <a:p>
            <a:pPr marL="783590" indent="-18034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783590" algn="l"/>
              </a:tabLst>
            </a:pPr>
            <a:r>
              <a:rPr dirty="0" sz="1600" spc="-10">
                <a:latin typeface="Times New Roman"/>
                <a:cs typeface="Times New Roman"/>
              </a:rPr>
              <a:t>Trojan-Dropper </a:t>
            </a:r>
            <a:r>
              <a:rPr dirty="0" sz="1600">
                <a:latin typeface="Times New Roman"/>
                <a:cs typeface="Times New Roman"/>
              </a:rPr>
              <a:t>– </a:t>
            </a:r>
            <a:r>
              <a:rPr dirty="0" sz="1600" spc="-5">
                <a:latin typeface="Times New Roman"/>
                <a:cs typeface="Times New Roman"/>
              </a:rPr>
              <a:t>инсталляторы </a:t>
            </a:r>
            <a:r>
              <a:rPr dirty="0" sz="1600" spc="-10">
                <a:latin typeface="Times New Roman"/>
                <a:cs typeface="Times New Roman"/>
              </a:rPr>
              <a:t>прочих </a:t>
            </a:r>
            <a:r>
              <a:rPr dirty="0" sz="1600" spc="-5">
                <a:latin typeface="Times New Roman"/>
                <a:cs typeface="Times New Roman"/>
              </a:rPr>
              <a:t>вредоносных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программ;</a:t>
            </a:r>
            <a:endParaRPr sz="1600">
              <a:latin typeface="Times New Roman"/>
              <a:cs typeface="Times New Roman"/>
            </a:endParaRPr>
          </a:p>
          <a:p>
            <a:pPr marL="783590" indent="-18034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783590" algn="l"/>
              </a:tabLst>
            </a:pPr>
            <a:r>
              <a:rPr dirty="0" sz="1600" spc="-10">
                <a:latin typeface="Times New Roman"/>
                <a:cs typeface="Times New Roman"/>
              </a:rPr>
              <a:t>Trojan-Proxy </a:t>
            </a:r>
            <a:r>
              <a:rPr dirty="0" sz="1600">
                <a:latin typeface="Times New Roman"/>
                <a:cs typeface="Times New Roman"/>
              </a:rPr>
              <a:t>– </a:t>
            </a:r>
            <a:r>
              <a:rPr dirty="0" sz="1600" spc="-5">
                <a:latin typeface="Times New Roman"/>
                <a:cs typeface="Times New Roman"/>
              </a:rPr>
              <a:t>троянские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прокси-сервера;</a:t>
            </a:r>
            <a:endParaRPr sz="1600">
              <a:latin typeface="Times New Roman"/>
              <a:cs typeface="Times New Roman"/>
            </a:endParaRPr>
          </a:p>
          <a:p>
            <a:pPr marL="783590" indent="-18034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783590" algn="l"/>
              </a:tabLst>
            </a:pPr>
            <a:r>
              <a:rPr dirty="0" sz="1600" spc="-10">
                <a:latin typeface="Times New Roman"/>
                <a:cs typeface="Times New Roman"/>
              </a:rPr>
              <a:t>Trojan-Spy </a:t>
            </a:r>
            <a:r>
              <a:rPr dirty="0" sz="1600">
                <a:latin typeface="Times New Roman"/>
                <a:cs typeface="Times New Roman"/>
              </a:rPr>
              <a:t>– </a:t>
            </a:r>
            <a:r>
              <a:rPr dirty="0" sz="1600" spc="-5">
                <a:latin typeface="Times New Roman"/>
                <a:cs typeface="Times New Roman"/>
              </a:rPr>
              <a:t>шпионские программы;</a:t>
            </a:r>
            <a:endParaRPr sz="1600">
              <a:latin typeface="Times New Roman"/>
              <a:cs typeface="Times New Roman"/>
            </a:endParaRPr>
          </a:p>
          <a:p>
            <a:pPr marL="783590" indent="-18034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783590" algn="l"/>
              </a:tabLst>
            </a:pPr>
            <a:r>
              <a:rPr dirty="0" sz="1600" spc="-15">
                <a:latin typeface="Times New Roman"/>
                <a:cs typeface="Times New Roman"/>
              </a:rPr>
              <a:t>Trojan </a:t>
            </a:r>
            <a:r>
              <a:rPr dirty="0" sz="1600">
                <a:latin typeface="Times New Roman"/>
                <a:cs typeface="Times New Roman"/>
              </a:rPr>
              <a:t>– </a:t>
            </a:r>
            <a:r>
              <a:rPr dirty="0" sz="1600" spc="-10">
                <a:latin typeface="Times New Roman"/>
                <a:cs typeface="Times New Roman"/>
              </a:rPr>
              <a:t>прочие </a:t>
            </a:r>
            <a:r>
              <a:rPr dirty="0" sz="1600" spc="-5">
                <a:latin typeface="Times New Roman"/>
                <a:cs typeface="Times New Roman"/>
              </a:rPr>
              <a:t>троянские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программы;</a:t>
            </a:r>
            <a:endParaRPr sz="1600">
              <a:latin typeface="Times New Roman"/>
              <a:cs typeface="Times New Roman"/>
            </a:endParaRPr>
          </a:p>
          <a:p>
            <a:pPr marL="783590" indent="-18034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783590" algn="l"/>
              </a:tabLst>
            </a:pPr>
            <a:r>
              <a:rPr dirty="0" sz="1600" spc="-5">
                <a:latin typeface="Times New Roman"/>
                <a:cs typeface="Times New Roman"/>
              </a:rPr>
              <a:t>Rootkit </a:t>
            </a:r>
            <a:r>
              <a:rPr dirty="0" sz="1600">
                <a:latin typeface="Times New Roman"/>
                <a:cs typeface="Times New Roman"/>
              </a:rPr>
              <a:t>– </a:t>
            </a:r>
            <a:r>
              <a:rPr dirty="0" sz="1600" spc="-5">
                <a:latin typeface="Times New Roman"/>
                <a:cs typeface="Times New Roman"/>
              </a:rPr>
              <a:t>сокрытие присутствия </a:t>
            </a:r>
            <a:r>
              <a:rPr dirty="0" sz="1600">
                <a:latin typeface="Times New Roman"/>
                <a:cs typeface="Times New Roman"/>
              </a:rPr>
              <a:t>в </a:t>
            </a:r>
            <a:r>
              <a:rPr dirty="0" sz="1600" spc="-5">
                <a:latin typeface="Times New Roman"/>
                <a:cs typeface="Times New Roman"/>
              </a:rPr>
              <a:t>операционной системе;</a:t>
            </a:r>
            <a:endParaRPr sz="1600">
              <a:latin typeface="Times New Roman"/>
              <a:cs typeface="Times New Roman"/>
            </a:endParaRPr>
          </a:p>
          <a:p>
            <a:pPr marL="783590" indent="-18034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783590" algn="l"/>
              </a:tabLst>
            </a:pPr>
            <a:r>
              <a:rPr dirty="0" sz="1600" spc="-5">
                <a:latin typeface="Times New Roman"/>
                <a:cs typeface="Times New Roman"/>
              </a:rPr>
              <a:t>ArcBomb </a:t>
            </a:r>
            <a:r>
              <a:rPr dirty="0" sz="1600">
                <a:latin typeface="Times New Roman"/>
                <a:cs typeface="Times New Roman"/>
              </a:rPr>
              <a:t>– </a:t>
            </a:r>
            <a:r>
              <a:rPr dirty="0" sz="1600" spc="-10">
                <a:latin typeface="Times New Roman"/>
                <a:cs typeface="Times New Roman"/>
              </a:rPr>
              <a:t>«бомбы» </a:t>
            </a:r>
            <a:r>
              <a:rPr dirty="0" sz="1600">
                <a:latin typeface="Times New Roman"/>
                <a:cs typeface="Times New Roman"/>
              </a:rPr>
              <a:t>в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архивах;</a:t>
            </a:r>
            <a:endParaRPr sz="1600">
              <a:latin typeface="Times New Roman"/>
              <a:cs typeface="Times New Roman"/>
            </a:endParaRPr>
          </a:p>
          <a:p>
            <a:pPr marL="783590" indent="-18034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783590" algn="l"/>
              </a:tabLst>
            </a:pPr>
            <a:r>
              <a:rPr dirty="0" sz="1600" spc="-10">
                <a:latin typeface="Times New Roman"/>
                <a:cs typeface="Times New Roman"/>
              </a:rPr>
              <a:t>Trojan-Notifier </a:t>
            </a:r>
            <a:r>
              <a:rPr dirty="0" sz="1600">
                <a:latin typeface="Times New Roman"/>
                <a:cs typeface="Times New Roman"/>
              </a:rPr>
              <a:t>– </a:t>
            </a:r>
            <a:r>
              <a:rPr dirty="0" sz="1600" spc="-5">
                <a:latin typeface="Times New Roman"/>
                <a:cs typeface="Times New Roman"/>
              </a:rPr>
              <a:t>оповещение </a:t>
            </a:r>
            <a:r>
              <a:rPr dirty="0" sz="1600">
                <a:latin typeface="Times New Roman"/>
                <a:cs typeface="Times New Roman"/>
              </a:rPr>
              <a:t>об </a:t>
            </a:r>
            <a:r>
              <a:rPr dirty="0" sz="1600" spc="-5">
                <a:latin typeface="Times New Roman"/>
                <a:cs typeface="Times New Roman"/>
              </a:rPr>
              <a:t>успешной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атаке.</a:t>
            </a:r>
            <a:endParaRPr sz="1600">
              <a:latin typeface="Times New Roman"/>
              <a:cs typeface="Times New Roman"/>
            </a:endParaRPr>
          </a:p>
          <a:p>
            <a:pPr marL="552450">
              <a:lnSpc>
                <a:spcPct val="100000"/>
              </a:lnSpc>
              <a:spcBef>
                <a:spcPts val="290"/>
              </a:spcBef>
            </a:pPr>
            <a:r>
              <a:rPr dirty="0" sz="1600">
                <a:latin typeface="Times New Roman"/>
                <a:cs typeface="Times New Roman"/>
              </a:rPr>
              <a:t>К </a:t>
            </a:r>
            <a:r>
              <a:rPr dirty="0" sz="1600" spc="-15">
                <a:latin typeface="Times New Roman"/>
                <a:cs typeface="Times New Roman"/>
              </a:rPr>
              <a:t>хакерским </a:t>
            </a:r>
            <a:r>
              <a:rPr dirty="0" sz="1600">
                <a:latin typeface="Times New Roman"/>
                <a:cs typeface="Times New Roman"/>
              </a:rPr>
              <a:t>утилитам и </a:t>
            </a:r>
            <a:r>
              <a:rPr dirty="0" sz="1600" spc="-10">
                <a:latin typeface="Times New Roman"/>
                <a:cs typeface="Times New Roman"/>
              </a:rPr>
              <a:t>прочим </a:t>
            </a:r>
            <a:r>
              <a:rPr dirty="0" sz="1600" spc="-5">
                <a:latin typeface="Times New Roman"/>
                <a:cs typeface="Times New Roman"/>
              </a:rPr>
              <a:t>вредоносным программам </a:t>
            </a:r>
            <a:r>
              <a:rPr dirty="0" sz="1600" spc="-10">
                <a:latin typeface="Times New Roman"/>
                <a:cs typeface="Times New Roman"/>
              </a:rPr>
              <a:t>можно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отнести: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090" y="97029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20090" y="962672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9251315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20090" y="7007237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0090" y="7021841"/>
            <a:ext cx="9251315" cy="0"/>
          </a:xfrm>
          <a:custGeom>
            <a:avLst/>
            <a:gdLst/>
            <a:ahLst/>
            <a:cxnLst/>
            <a:rect l="l" t="t" r="r" b="b"/>
            <a:pathLst>
              <a:path w="9251315" h="0">
                <a:moveTo>
                  <a:pt x="0" y="0"/>
                </a:moveTo>
                <a:lnTo>
                  <a:pt x="9251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Безопасность </a:t>
            </a:r>
            <a:r>
              <a:rPr dirty="0" spc="-5"/>
              <a:t>информационных технологий. </a:t>
            </a:r>
            <a:r>
              <a:rPr dirty="0" spc="-10"/>
              <a:t>Поликарпов </a:t>
            </a:r>
            <a:r>
              <a:rPr dirty="0" spc="-5"/>
              <a:t>С.В. </a:t>
            </a:r>
            <a:r>
              <a:rPr dirty="0" spc="-35"/>
              <a:t>ЮФУ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Polikarpov  </dc:creator>
  <dcterms:created xsi:type="dcterms:W3CDTF">2021-01-21T10:28:44Z</dcterms:created>
  <dcterms:modified xsi:type="dcterms:W3CDTF">2021-01-21T10:28:44Z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2020-12-05T00:00:00Z</vt:filetime>
  </property>
  <property fmtid="{D5CDD505-2E9C-101B-9397-08002B2CF9AE}" pid="3" name="Creator">
    <vt:lpwstr>Writer</vt:lpwstr>
  </property>
  <property fmtid="{D5CDD505-2E9C-101B-9397-08002B2CF9AE}" pid="4" name="LastSaved">
    <vt:filetime>2020-12-05T00:00:00Z</vt:filetime>
  </property>
</Properties>
</file>