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6440" y="7038113"/>
            <a:ext cx="446341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ecuritylab.ru/virus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securitylab.ru/software/1310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://www.spiegel.de/netzwelt/netzpolitik/0%2C1518%2C768245%2C00.html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ejure.org/gesetze/StGB/303b.html" TargetMode="External"/><Relationship Id="rId3" Type="http://schemas.openxmlformats.org/officeDocument/2006/relationships/hyperlink" Target="http://www.securitylab.ru/news/302088.php" TargetMode="External"/><Relationship Id="rId4" Type="http://schemas.openxmlformats.org/officeDocument/2006/relationships/hyperlink" Target="http://www.hkexnews.hk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59570" cy="454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Практические примеры инцидентов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10" b="1">
                <a:latin typeface="Times New Roman"/>
                <a:cs typeface="Times New Roman"/>
              </a:rPr>
              <a:t>информационно-телекоммуникационных</a:t>
            </a:r>
            <a:r>
              <a:rPr dirty="0" sz="1600" spc="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сетях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Рассмотрим ряд инцидентов, произошедших за последние </a:t>
            </a:r>
            <a:r>
              <a:rPr dirty="0" sz="1600" spc="-25">
                <a:latin typeface="Times New Roman"/>
                <a:cs typeface="Times New Roman"/>
              </a:rPr>
              <a:t>годы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попавшие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ленты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новостей:</a:t>
            </a:r>
            <a:endParaRPr sz="1600">
              <a:latin typeface="Times New Roman"/>
              <a:cs typeface="Times New Roman"/>
            </a:endParaRPr>
          </a:p>
          <a:p>
            <a:pPr marL="462280" marR="221615" indent="-180340">
              <a:lnSpc>
                <a:spcPct val="114599"/>
              </a:lnSpc>
              <a:spcBef>
                <a:spcPts val="71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Imperva проанализировала </a:t>
            </a:r>
            <a:r>
              <a:rPr dirty="0" sz="1600" b="1">
                <a:latin typeface="Times New Roman"/>
                <a:cs typeface="Times New Roman"/>
              </a:rPr>
              <a:t>10 </a:t>
            </a:r>
            <a:r>
              <a:rPr dirty="0" sz="1600" spc="-10" b="1">
                <a:latin typeface="Times New Roman"/>
                <a:cs typeface="Times New Roman"/>
              </a:rPr>
              <a:t>миллионов атак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web-приложения (новость </a:t>
            </a:r>
            <a:r>
              <a:rPr dirty="0" sz="1600" spc="-15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25 </a:t>
            </a:r>
            <a:r>
              <a:rPr dirty="0" sz="1600" spc="-15" b="1">
                <a:latin typeface="Times New Roman"/>
                <a:cs typeface="Times New Roman"/>
              </a:rPr>
              <a:t>июля </a:t>
            </a:r>
            <a:r>
              <a:rPr dirty="0" sz="1600" spc="-20" b="1">
                <a:latin typeface="Times New Roman"/>
                <a:cs typeface="Times New Roman"/>
              </a:rPr>
              <a:t>2011, 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www.securitylab.ru)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8900">
              <a:lnSpc>
                <a:spcPct val="114900"/>
              </a:lnSpc>
            </a:pPr>
            <a:r>
              <a:rPr dirty="0" sz="1600" spc="-10">
                <a:latin typeface="Times New Roman"/>
                <a:cs typeface="Times New Roman"/>
              </a:rPr>
              <a:t>Веб-приложения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среднем подвергаются </a:t>
            </a:r>
            <a:r>
              <a:rPr dirty="0" sz="1600" spc="-5">
                <a:latin typeface="Times New Roman"/>
                <a:cs typeface="Times New Roman"/>
              </a:rPr>
              <a:t>27-ми 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вирусным</a:t>
            </a:r>
            <a:r>
              <a:rPr dirty="0" sz="1600" spc="-5">
                <a:solidFill>
                  <a:srgbClr val="00007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атакам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час, или примерно 1-ой </a:t>
            </a:r>
            <a:r>
              <a:rPr dirty="0" sz="1600" spc="-20">
                <a:latin typeface="Times New Roman"/>
                <a:cs typeface="Times New Roman"/>
              </a:rPr>
              <a:t>атаке </a:t>
            </a:r>
            <a:r>
              <a:rPr dirty="0" sz="1600" spc="-10">
                <a:latin typeface="Times New Roman"/>
                <a:cs typeface="Times New Roman"/>
              </a:rPr>
              <a:t>каждые  </a:t>
            </a:r>
            <a:r>
              <a:rPr dirty="0" sz="1600" spc="-5">
                <a:latin typeface="Times New Roman"/>
                <a:cs typeface="Times New Roman"/>
              </a:rPr>
              <a:t>две минуты, </a:t>
            </a:r>
            <a:r>
              <a:rPr dirty="0" sz="1600" spc="-15">
                <a:latin typeface="Times New Roman"/>
                <a:cs typeface="Times New Roman"/>
              </a:rPr>
              <a:t>согласно </a:t>
            </a:r>
            <a:r>
              <a:rPr dirty="0" sz="1600" spc="-5">
                <a:latin typeface="Times New Roman"/>
                <a:cs typeface="Times New Roman"/>
              </a:rPr>
              <a:t>данным Imperva </a:t>
            </a:r>
            <a:r>
              <a:rPr dirty="0" sz="1600">
                <a:latin typeface="Times New Roman"/>
                <a:cs typeface="Times New Roman"/>
              </a:rPr>
              <a:t>- </a:t>
            </a:r>
            <a:r>
              <a:rPr dirty="0" sz="1600" spc="-15">
                <a:latin typeface="Times New Roman"/>
                <a:cs typeface="Times New Roman"/>
              </a:rPr>
              <a:t>компании, </a:t>
            </a:r>
            <a:r>
              <a:rPr dirty="0" sz="1600" spc="-20">
                <a:latin typeface="Times New Roman"/>
                <a:cs typeface="Times New Roman"/>
              </a:rPr>
              <a:t>которая </a:t>
            </a:r>
            <a:r>
              <a:rPr dirty="0" sz="1600" spc="-5">
                <a:latin typeface="Times New Roman"/>
                <a:cs typeface="Times New Roman"/>
              </a:rPr>
              <a:t>занимается </a:t>
            </a:r>
            <a:r>
              <a:rPr dirty="0" sz="1600" spc="-15">
                <a:latin typeface="Times New Roman"/>
                <a:cs typeface="Times New Roman"/>
              </a:rPr>
              <a:t>разработкой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производством  продуктов </a:t>
            </a:r>
            <a:r>
              <a:rPr dirty="0" sz="1600" spc="-5">
                <a:latin typeface="Times New Roman"/>
                <a:cs typeface="Times New Roman"/>
              </a:rPr>
              <a:t>для защиты </a:t>
            </a:r>
            <a:r>
              <a:rPr dirty="0" sz="1600" spc="-10">
                <a:latin typeface="Times New Roman"/>
                <a:cs typeface="Times New Roman"/>
              </a:rPr>
              <a:t>web-приложений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систем управления базами данных. </a:t>
            </a:r>
            <a:r>
              <a:rPr dirty="0" sz="1600" spc="-20">
                <a:latin typeface="Times New Roman"/>
                <a:cs typeface="Times New Roman"/>
              </a:rPr>
              <a:t>Компания  </a:t>
            </a:r>
            <a:r>
              <a:rPr dirty="0" sz="1600" spc="-5">
                <a:latin typeface="Times New Roman"/>
                <a:cs typeface="Times New Roman"/>
              </a:rPr>
              <a:t>проанализировала </a:t>
            </a:r>
            <a:r>
              <a:rPr dirty="0" sz="1600">
                <a:latin typeface="Times New Roman"/>
                <a:cs typeface="Times New Roman"/>
              </a:rPr>
              <a:t>10 </a:t>
            </a:r>
            <a:r>
              <a:rPr dirty="0" sz="1600" spc="-5">
                <a:latin typeface="Times New Roman"/>
                <a:cs typeface="Times New Roman"/>
              </a:rPr>
              <a:t>миллионов </a:t>
            </a:r>
            <a:r>
              <a:rPr dirty="0" sz="1600" spc="-10">
                <a:latin typeface="Times New Roman"/>
                <a:cs typeface="Times New Roman"/>
              </a:rPr>
              <a:t>атак, </a:t>
            </a:r>
            <a:r>
              <a:rPr dirty="0" sz="1600" spc="-5">
                <a:latin typeface="Times New Roman"/>
                <a:cs typeface="Times New Roman"/>
              </a:rPr>
              <a:t>нацеленных на </a:t>
            </a:r>
            <a:r>
              <a:rPr dirty="0" sz="1600" spc="-10">
                <a:latin typeface="Times New Roman"/>
                <a:cs typeface="Times New Roman"/>
              </a:rPr>
              <a:t>web-приложения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>
                <a:latin typeface="Times New Roman"/>
                <a:cs typeface="Times New Roman"/>
              </a:rPr>
              <a:t>6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месяцев.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600" spc="-10">
                <a:latin typeface="Times New Roman"/>
                <a:cs typeface="Times New Roman"/>
              </a:rPr>
              <a:t>Проведенный </a:t>
            </a:r>
            <a:r>
              <a:rPr dirty="0" sz="1600" spc="-5">
                <a:latin typeface="Times New Roman"/>
                <a:cs typeface="Times New Roman"/>
              </a:rPr>
              <a:t>анализ </a:t>
            </a:r>
            <a:r>
              <a:rPr dirty="0" sz="1600" spc="-20">
                <a:latin typeface="Times New Roman"/>
                <a:cs typeface="Times New Roman"/>
              </a:rPr>
              <a:t>показывает,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spc="-5">
                <a:latin typeface="Times New Roman"/>
                <a:cs typeface="Times New Roman"/>
              </a:rPr>
              <a:t>web-сайты </a:t>
            </a:r>
            <a:r>
              <a:rPr dirty="0" sz="1600" spc="-10">
                <a:latin typeface="Times New Roman"/>
                <a:cs typeface="Times New Roman"/>
              </a:rPr>
              <a:t>попадают </a:t>
            </a:r>
            <a:r>
              <a:rPr dirty="0" sz="1600" spc="-20">
                <a:latin typeface="Times New Roman"/>
                <a:cs typeface="Times New Roman"/>
              </a:rPr>
              <a:t>под </a:t>
            </a:r>
            <a:r>
              <a:rPr dirty="0" sz="1600" spc="-15">
                <a:latin typeface="Times New Roman"/>
                <a:cs typeface="Times New Roman"/>
              </a:rPr>
              <a:t>автоматизированную </a:t>
            </a:r>
            <a:r>
              <a:rPr dirty="0" sz="1600" spc="-40">
                <a:latin typeface="Times New Roman"/>
                <a:cs typeface="Times New Roman"/>
              </a:rPr>
              <a:t>атаку,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час</a:t>
            </a:r>
            <a:endParaRPr sz="1600">
              <a:latin typeface="Times New Roman"/>
              <a:cs typeface="Times New Roman"/>
            </a:endParaRPr>
          </a:p>
          <a:p>
            <a:pPr marL="12700" marR="127635">
              <a:lnSpc>
                <a:spcPct val="114799"/>
              </a:lnSpc>
              <a:spcBef>
                <a:spcPts val="5"/>
              </a:spcBef>
            </a:pPr>
            <a:r>
              <a:rPr dirty="0" sz="1600" spc="-10">
                <a:latin typeface="Times New Roman"/>
                <a:cs typeface="Times New Roman"/>
              </a:rPr>
              <a:t>проводится </a:t>
            </a:r>
            <a:r>
              <a:rPr dirty="0" sz="1600">
                <a:latin typeface="Times New Roman"/>
                <a:cs typeface="Times New Roman"/>
              </a:rPr>
              <a:t>25.000 </a:t>
            </a:r>
            <a:r>
              <a:rPr dirty="0" sz="1600" spc="-5">
                <a:latin typeface="Times New Roman"/>
                <a:cs typeface="Times New Roman"/>
              </a:rPr>
              <a:t>специально сформированных запросов, или </a:t>
            </a:r>
            <a:r>
              <a:rPr dirty="0" sz="1600">
                <a:latin typeface="Times New Roman"/>
                <a:cs typeface="Times New Roman"/>
              </a:rPr>
              <a:t>7 – в </a:t>
            </a:r>
            <a:r>
              <a:rPr dirty="0" sz="1600" spc="-25">
                <a:latin typeface="Times New Roman"/>
                <a:cs typeface="Times New Roman"/>
              </a:rPr>
              <a:t>секунду. </a:t>
            </a:r>
            <a:r>
              <a:rPr dirty="0" sz="1600" spc="-5">
                <a:latin typeface="Times New Roman"/>
                <a:cs typeface="Times New Roman"/>
              </a:rPr>
              <a:t>Было выделено </a:t>
            </a:r>
            <a:r>
              <a:rPr dirty="0" sz="1600">
                <a:latin typeface="Times New Roman"/>
                <a:cs typeface="Times New Roman"/>
              </a:rPr>
              <a:t>4 основных  </a:t>
            </a:r>
            <a:r>
              <a:rPr dirty="0" sz="1600" spc="-5">
                <a:latin typeface="Times New Roman"/>
                <a:cs typeface="Times New Roman"/>
              </a:rPr>
              <a:t>типа </a:t>
            </a:r>
            <a:r>
              <a:rPr dirty="0" sz="1600" spc="-10">
                <a:latin typeface="Times New Roman"/>
                <a:cs typeface="Times New Roman"/>
              </a:rPr>
              <a:t>атак, </a:t>
            </a:r>
            <a:r>
              <a:rPr dirty="0" sz="1600" spc="-25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нацелены на </a:t>
            </a:r>
            <a:r>
              <a:rPr dirty="0" sz="1600" spc="-10">
                <a:latin typeface="Times New Roman"/>
                <a:cs typeface="Times New Roman"/>
              </a:rPr>
              <a:t>веб-приложения: </a:t>
            </a:r>
            <a:r>
              <a:rPr dirty="0" sz="1600" spc="-40">
                <a:latin typeface="Times New Roman"/>
                <a:cs typeface="Times New Roman"/>
              </a:rPr>
              <a:t>обход </a:t>
            </a:r>
            <a:r>
              <a:rPr dirty="0" sz="1600" spc="-10">
                <a:latin typeface="Times New Roman"/>
                <a:cs typeface="Times New Roman"/>
              </a:rPr>
              <a:t>каталога </a:t>
            </a:r>
            <a:r>
              <a:rPr dirty="0" sz="1600" spc="-5">
                <a:latin typeface="Times New Roman"/>
                <a:cs typeface="Times New Roman"/>
              </a:rPr>
              <a:t>(Directory </a:t>
            </a:r>
            <a:r>
              <a:rPr dirty="0" sz="1600" spc="-10">
                <a:latin typeface="Times New Roman"/>
                <a:cs typeface="Times New Roman"/>
              </a:rPr>
              <a:t>Traversal), межсайтовое  выполнение </a:t>
            </a:r>
            <a:r>
              <a:rPr dirty="0" sz="1600" spc="-5">
                <a:latin typeface="Times New Roman"/>
                <a:cs typeface="Times New Roman"/>
              </a:rPr>
              <a:t>сценариев (Cross-Site Scripting), внедрение </a:t>
            </a:r>
            <a:r>
              <a:rPr dirty="0" sz="1600" spc="-10">
                <a:latin typeface="Times New Roman"/>
                <a:cs typeface="Times New Roman"/>
              </a:rPr>
              <a:t>операторов </a:t>
            </a:r>
            <a:r>
              <a:rPr dirty="0" sz="1600" spc="-5">
                <a:latin typeface="Times New Roman"/>
                <a:cs typeface="Times New Roman"/>
              </a:rPr>
              <a:t>SQL (SQL injection),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внедрение  </a:t>
            </a:r>
            <a:r>
              <a:rPr dirty="0" sz="1600" spc="-20">
                <a:latin typeface="Times New Roman"/>
                <a:cs typeface="Times New Roman"/>
              </a:rPr>
              <a:t>удаленного </a:t>
            </a:r>
            <a:r>
              <a:rPr dirty="0" sz="1600" spc="-5">
                <a:latin typeface="Times New Roman"/>
                <a:cs typeface="Times New Roman"/>
              </a:rPr>
              <a:t>файла (Remote File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Inclusion).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3070" y="714699"/>
            <a:ext cx="152908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10 из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tabLst>
                <a:tab pos="1404620" algn="l"/>
              </a:tabLst>
            </a:pP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телей	к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460" y="1069029"/>
            <a:ext cx="7033259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28270" indent="-228600">
              <a:lnSpc>
                <a:spcPct val="124500"/>
              </a:lnSpc>
              <a:spcBef>
                <a:spcPts val="100"/>
              </a:spcBef>
              <a:buSzPct val="87500"/>
              <a:buAutoNum type="arabicParenR"/>
              <a:tabLst>
                <a:tab pos="241300" algn="l"/>
                <a:tab pos="1499870" algn="l"/>
                <a:tab pos="2352040" algn="l"/>
                <a:tab pos="3287395" algn="l"/>
                <a:tab pos="3729990" algn="l"/>
                <a:tab pos="4908550" algn="l"/>
                <a:tab pos="5172075" algn="l"/>
                <a:tab pos="644906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грани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ние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упа	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еш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их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по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тно</a:t>
            </a:r>
            <a:r>
              <a:rPr dirty="0" sz="1600" spc="-5">
                <a:latin typeface="Times New Roman"/>
                <a:cs typeface="Times New Roman"/>
              </a:rPr>
              <a:t>ше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ию	к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щаем</a:t>
            </a:r>
            <a:r>
              <a:rPr dirty="0" sz="1600">
                <a:latin typeface="Times New Roman"/>
                <a:cs typeface="Times New Roman"/>
              </a:rPr>
              <a:t>ой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ет</a:t>
            </a:r>
            <a:r>
              <a:rPr dirty="0" sz="1600">
                <a:latin typeface="Times New Roman"/>
                <a:cs typeface="Times New Roman"/>
              </a:rPr>
              <a:t>и)  </a:t>
            </a:r>
            <a:r>
              <a:rPr dirty="0" sz="1600" spc="-5">
                <a:latin typeface="Times New Roman"/>
                <a:cs typeface="Times New Roman"/>
              </a:rPr>
              <a:t>внутренним </a:t>
            </a:r>
            <a:r>
              <a:rPr dirty="0" sz="1600">
                <a:latin typeface="Times New Roman"/>
                <a:cs typeface="Times New Roman"/>
              </a:rPr>
              <a:t>ресурсам </a:t>
            </a:r>
            <a:r>
              <a:rPr dirty="0" sz="1600" spc="-5">
                <a:latin typeface="Times New Roman"/>
                <a:cs typeface="Times New Roman"/>
              </a:rPr>
              <a:t>локальной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2413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разграничение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защищаемой </a:t>
            </a:r>
            <a:r>
              <a:rPr dirty="0" sz="1600">
                <a:latin typeface="Times New Roman"/>
                <a:cs typeface="Times New Roman"/>
              </a:rPr>
              <a:t>сети к </a:t>
            </a:r>
            <a:r>
              <a:rPr dirty="0" sz="1600" spc="-5">
                <a:latin typeface="Times New Roman"/>
                <a:cs typeface="Times New Roman"/>
              </a:rPr>
              <a:t>внешним</a:t>
            </a:r>
            <a:r>
              <a:rPr dirty="0" sz="1600">
                <a:latin typeface="Times New Roman"/>
                <a:cs typeface="Times New Roman"/>
              </a:rPr>
              <a:t> ресурсам.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2283149"/>
            <a:ext cx="7827009" cy="427482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8768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latin typeface="Times New Roman"/>
                <a:cs typeface="Times New Roman"/>
              </a:rPr>
              <a:t>Межсетевые </a:t>
            </a:r>
            <a:r>
              <a:rPr dirty="0" sz="1600" spc="-5">
                <a:latin typeface="Times New Roman"/>
                <a:cs typeface="Times New Roman"/>
              </a:rPr>
              <a:t>экраны </a:t>
            </a:r>
            <a:r>
              <a:rPr dirty="0" sz="1600" spc="-10">
                <a:latin typeface="Times New Roman"/>
                <a:cs typeface="Times New Roman"/>
              </a:rPr>
              <a:t>можно классифицировать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следующим </a:t>
            </a:r>
            <a:r>
              <a:rPr dirty="0" sz="1600">
                <a:latin typeface="Times New Roman"/>
                <a:cs typeface="Times New Roman"/>
              </a:rPr>
              <a:t>основным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признакам:</a:t>
            </a:r>
            <a:endParaRPr sz="1600">
              <a:latin typeface="Times New Roman"/>
              <a:cs typeface="Times New Roman"/>
            </a:endParaRPr>
          </a:p>
          <a:p>
            <a:pPr marL="237490" indent="-22479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23749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функционированию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уровнях </a:t>
            </a:r>
            <a:r>
              <a:rPr dirty="0" sz="1600" spc="-15">
                <a:latin typeface="Times New Roman"/>
                <a:cs typeface="Times New Roman"/>
              </a:rPr>
              <a:t>модели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OSI: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пакетный фильтр </a:t>
            </a:r>
            <a:r>
              <a:rPr dirty="0" sz="1600" spc="-5">
                <a:latin typeface="Times New Roman"/>
                <a:cs typeface="Times New Roman"/>
              </a:rPr>
              <a:t>(экранирующий </a:t>
            </a:r>
            <a:r>
              <a:rPr dirty="0" sz="1600" spc="-10">
                <a:latin typeface="Times New Roman"/>
                <a:cs typeface="Times New Roman"/>
              </a:rPr>
              <a:t>маршрутизатор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screening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router);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шлюз сеансового уровня (экранирующий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транспорт);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прикладной шлюз (application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gateway);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шлюз </a:t>
            </a:r>
            <a:r>
              <a:rPr dirty="0" sz="1600" spc="-15">
                <a:latin typeface="Times New Roman"/>
                <a:cs typeface="Times New Roman"/>
              </a:rPr>
              <a:t>экспертного </a:t>
            </a:r>
            <a:r>
              <a:rPr dirty="0" sz="1600" spc="-5">
                <a:latin typeface="Times New Roman"/>
                <a:cs typeface="Times New Roman"/>
              </a:rPr>
              <a:t>уровня (stateful inspection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firewall).</a:t>
            </a:r>
            <a:endParaRPr sz="1600">
              <a:latin typeface="Times New Roman"/>
              <a:cs typeface="Times New Roman"/>
            </a:endParaRPr>
          </a:p>
          <a:p>
            <a:pPr marL="237490" indent="-22479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23749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используемой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технологии: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10">
                <a:latin typeface="Times New Roman"/>
                <a:cs typeface="Times New Roman"/>
              </a:rPr>
              <a:t>состояния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 spc="-5">
                <a:latin typeface="Times New Roman"/>
                <a:cs typeface="Times New Roman"/>
              </a:rPr>
              <a:t>(stateful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inspection);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20">
                <a:latin typeface="Times New Roman"/>
                <a:cs typeface="Times New Roman"/>
              </a:rPr>
              <a:t>модулей </a:t>
            </a:r>
            <a:r>
              <a:rPr dirty="0" sz="1600" spc="-10">
                <a:latin typeface="Times New Roman"/>
                <a:cs typeface="Times New Roman"/>
              </a:rPr>
              <a:t>посредников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(proxy).</a:t>
            </a:r>
            <a:endParaRPr sz="1600">
              <a:latin typeface="Times New Roman"/>
              <a:cs typeface="Times New Roman"/>
            </a:endParaRPr>
          </a:p>
          <a:p>
            <a:pPr marL="237490" indent="-22479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23749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 исполнению: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программно–аппаратный;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программный.</a:t>
            </a:r>
            <a:endParaRPr sz="1600">
              <a:latin typeface="Times New Roman"/>
              <a:cs typeface="Times New Roman"/>
            </a:endParaRPr>
          </a:p>
          <a:p>
            <a:pPr marL="237490" indent="-22479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23749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5">
                <a:latin typeface="Times New Roman"/>
                <a:cs typeface="Times New Roman"/>
              </a:rPr>
              <a:t>схеме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подключения:</a:t>
            </a:r>
            <a:endParaRPr sz="1600">
              <a:latin typeface="Times New Roman"/>
              <a:cs typeface="Times New Roman"/>
            </a:endParaRPr>
          </a:p>
          <a:p>
            <a:pPr lvl="1" marL="94488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44880" algn="l"/>
              </a:tabLst>
            </a:pPr>
            <a:r>
              <a:rPr dirty="0" sz="1600" spc="-20">
                <a:latin typeface="Times New Roman"/>
                <a:cs typeface="Times New Roman"/>
              </a:rPr>
              <a:t>схема </a:t>
            </a:r>
            <a:r>
              <a:rPr dirty="0" sz="1600" spc="-10">
                <a:latin typeface="Times New Roman"/>
                <a:cs typeface="Times New Roman"/>
              </a:rPr>
              <a:t>единой </a:t>
            </a:r>
            <a:r>
              <a:rPr dirty="0" sz="1600" spc="-5">
                <a:latin typeface="Times New Roman"/>
                <a:cs typeface="Times New Roman"/>
              </a:rPr>
              <a:t>защиты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4500" y="714699"/>
            <a:ext cx="633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Times New Roman"/>
                <a:cs typeface="Times New Roman"/>
              </a:rPr>
              <a:t>11 </a:t>
            </a:r>
            <a:r>
              <a:rPr dirty="0" sz="1400" b="1">
                <a:latin typeface="Times New Roman"/>
                <a:cs typeface="Times New Roman"/>
              </a:rPr>
              <a:t>из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9267190" cy="24536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927100" indent="-228600">
              <a:lnSpc>
                <a:spcPct val="100000"/>
              </a:lnSpc>
              <a:spcBef>
                <a:spcPts val="570"/>
              </a:spcBef>
              <a:buFont typeface="Calibri"/>
              <a:buChar char="◦"/>
              <a:tabLst>
                <a:tab pos="927100" algn="l"/>
              </a:tabLst>
            </a:pPr>
            <a:r>
              <a:rPr dirty="0" sz="1600" spc="-20">
                <a:latin typeface="Times New Roman"/>
                <a:cs typeface="Times New Roman"/>
              </a:rPr>
              <a:t>схема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защищаемым закрытым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не защищаемым </a:t>
            </a:r>
            <a:r>
              <a:rPr dirty="0" sz="1600" spc="-10">
                <a:latin typeface="Times New Roman"/>
                <a:cs typeface="Times New Roman"/>
              </a:rPr>
              <a:t>открытым </a:t>
            </a:r>
            <a:r>
              <a:rPr dirty="0" sz="1600" spc="-5">
                <a:latin typeface="Times New Roman"/>
                <a:cs typeface="Times New Roman"/>
              </a:rPr>
              <a:t>сегментами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Font typeface="Calibri"/>
              <a:buChar char="◦"/>
              <a:tabLst>
                <a:tab pos="927100" algn="l"/>
              </a:tabLst>
            </a:pPr>
            <a:r>
              <a:rPr dirty="0" sz="1600" spc="-20">
                <a:latin typeface="Times New Roman"/>
                <a:cs typeface="Times New Roman"/>
              </a:rPr>
              <a:t>схема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раздельной защитой закрытого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открытого </a:t>
            </a:r>
            <a:r>
              <a:rPr dirty="0" sz="1600" spc="-10">
                <a:latin typeface="Times New Roman"/>
                <a:cs typeface="Times New Roman"/>
              </a:rPr>
              <a:t>сегментов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3606800">
              <a:lnSpc>
                <a:spcPct val="100000"/>
              </a:lnSpc>
            </a:pPr>
            <a:r>
              <a:rPr dirty="0" sz="1600" spc="-5" b="1" i="1">
                <a:latin typeface="Times New Roman"/>
                <a:cs typeface="Times New Roman"/>
              </a:rPr>
              <a:t>Фильтрация </a:t>
            </a:r>
            <a:r>
              <a:rPr dirty="0" sz="1600" spc="-10" b="1" i="1">
                <a:latin typeface="Times New Roman"/>
                <a:cs typeface="Times New Roman"/>
              </a:rPr>
              <a:t>трафика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Фильтрация информационных </a:t>
            </a:r>
            <a:r>
              <a:rPr dirty="0" sz="1600" spc="-20">
                <a:latin typeface="Times New Roman"/>
                <a:cs typeface="Times New Roman"/>
              </a:rPr>
              <a:t>потоков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состоит </a:t>
            </a:r>
            <a:r>
              <a:rPr dirty="0" sz="1600">
                <a:latin typeface="Times New Roman"/>
                <a:cs typeface="Times New Roman"/>
              </a:rPr>
              <a:t>в их </a:t>
            </a:r>
            <a:r>
              <a:rPr dirty="0" sz="1600" spc="-10">
                <a:latin typeface="Times New Roman"/>
                <a:cs typeface="Times New Roman"/>
              </a:rPr>
              <a:t>выборочном </a:t>
            </a:r>
            <a:r>
              <a:rPr dirty="0" sz="1600" spc="-5">
                <a:latin typeface="Times New Roman"/>
                <a:cs typeface="Times New Roman"/>
              </a:rPr>
              <a:t>пропускании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5">
                <a:latin typeface="Times New Roman"/>
                <a:cs typeface="Times New Roman"/>
              </a:rPr>
              <a:t>экран.  </a:t>
            </a:r>
            <a:r>
              <a:rPr dirty="0" sz="1600" spc="-10">
                <a:latin typeface="Times New Roman"/>
                <a:cs typeface="Times New Roman"/>
              </a:rPr>
              <a:t>Фильтрация </a:t>
            </a:r>
            <a:r>
              <a:rPr dirty="0" sz="1600">
                <a:latin typeface="Times New Roman"/>
                <a:cs typeface="Times New Roman"/>
              </a:rPr>
              <a:t>осуществляется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5">
                <a:latin typeface="Times New Roman"/>
                <a:cs typeface="Times New Roman"/>
              </a:rPr>
              <a:t>набора </a:t>
            </a:r>
            <a:r>
              <a:rPr dirty="0" sz="1600" spc="-10">
                <a:latin typeface="Times New Roman"/>
                <a:cs typeface="Times New Roman"/>
              </a:rPr>
              <a:t>предварительно загруженных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экран правил,  </a:t>
            </a:r>
            <a:r>
              <a:rPr dirty="0" sz="1600" spc="-10">
                <a:latin typeface="Times New Roman"/>
                <a:cs typeface="Times New Roman"/>
              </a:rPr>
              <a:t>соответствующих </a:t>
            </a:r>
            <a:r>
              <a:rPr dirty="0" sz="1600" spc="-5">
                <a:latin typeface="Times New Roman"/>
                <a:cs typeface="Times New Roman"/>
              </a:rPr>
              <a:t>принятой </a:t>
            </a:r>
            <a:r>
              <a:rPr dirty="0" sz="1600" spc="-15">
                <a:latin typeface="Times New Roman"/>
                <a:cs typeface="Times New Roman"/>
              </a:rPr>
              <a:t>политике </a:t>
            </a:r>
            <a:r>
              <a:rPr dirty="0" sz="1600" spc="-5">
                <a:latin typeface="Times New Roman"/>
                <a:cs typeface="Times New Roman"/>
              </a:rPr>
              <a:t>безопасности. МЭ </a:t>
            </a:r>
            <a:r>
              <a:rPr dirty="0" sz="1600" spc="-20">
                <a:latin typeface="Times New Roman"/>
                <a:cs typeface="Times New Roman"/>
              </a:rPr>
              <a:t>удобно </a:t>
            </a:r>
            <a:r>
              <a:rPr dirty="0" sz="1600" spc="-5">
                <a:latin typeface="Times New Roman"/>
                <a:cs typeface="Times New Roman"/>
              </a:rPr>
              <a:t>представлять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последовательность  </a:t>
            </a:r>
            <a:r>
              <a:rPr dirty="0" sz="1600" spc="-10">
                <a:latin typeface="Times New Roman"/>
                <a:cs typeface="Times New Roman"/>
              </a:rPr>
              <a:t>фильтров, обрабатывающих информационный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поток.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987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242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370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625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88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007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262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3909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645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774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029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7157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5412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3667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1795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005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81779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432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45609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2815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0944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199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7454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5582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3710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1965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022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8347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602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4730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2985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1114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9369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497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752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4007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2135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039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8517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6772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49009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3155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1284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9539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7667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5922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4176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2305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056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8688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6943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50709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3325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1454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9709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7964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60919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4220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24750" y="4458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0730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88580" y="445865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20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71130" y="4458659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 h="0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05419" y="443960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05419" y="43583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05419" y="427704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05419" y="419449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05419" y="41132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805419" y="403193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805419" y="394938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805419" y="38681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805419" y="37868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05419" y="370427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805419" y="36229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05419" y="354044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05419" y="34591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05419" y="337788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05419" y="329533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05419" y="321405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05419" y="313150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05419" y="30502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05419" y="296894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05419" y="28863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05419" y="28051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05419" y="272256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805419" y="264128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805419" y="25600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05419" y="247745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05419" y="239617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805419" y="231362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05419" y="223234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805419" y="21510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805419" y="20685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805419" y="198723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05419" y="190468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805419" y="18234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05419" y="17421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05419" y="165957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05419" y="15782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805419" y="149574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805419" y="14144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05419" y="133318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20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05419" y="125063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03654" y="1172890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539"/>
                </a:lnTo>
              </a:path>
            </a:pathLst>
          </a:custGeom>
          <a:ln w="6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71779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63650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5395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7268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9013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088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22630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14501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06246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8119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9864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1609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73480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5225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57098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842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071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2460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4332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6077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7949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9694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1439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83310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5055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6927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8672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054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42290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34162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25907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7652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09524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1395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93140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84885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6757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8502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037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2120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3865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5737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7609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19354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11099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02970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4715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6587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8332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020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1950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3822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45567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37312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9184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520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209289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12801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045460" y="117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96417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881629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800350" y="1174439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520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69870" y="117443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769870" y="12557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769870" y="13382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769870" y="141954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769870" y="15008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69870" y="158337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769870" y="166465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769870" y="17472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769870" y="182848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769870" y="19097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69870" y="19923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69870" y="20735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69870" y="215614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69870" y="223742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769870" y="23187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769870" y="370935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769870" y="379063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769870" y="387318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769870" y="395446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769870" y="403574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769870" y="41182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769870" y="419957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769870" y="428085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69870" y="436340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1276350" y="2537149"/>
            <a:ext cx="819150" cy="712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О</a:t>
            </a:r>
            <a:r>
              <a:rPr dirty="0" sz="1500">
                <a:latin typeface="Times New Roman"/>
                <a:cs typeface="Times New Roman"/>
              </a:rPr>
              <a:t>тк</a:t>
            </a:r>
            <a:r>
              <a:rPr dirty="0" sz="1500" spc="5">
                <a:latin typeface="Times New Roman"/>
                <a:cs typeface="Times New Roman"/>
              </a:rPr>
              <a:t>р</a:t>
            </a:r>
            <a:r>
              <a:rPr dirty="0" sz="1500">
                <a:latin typeface="Times New Roman"/>
                <a:cs typeface="Times New Roman"/>
              </a:rPr>
              <a:t>ыт</a:t>
            </a:r>
            <a:r>
              <a:rPr dirty="0" sz="1500" spc="-10">
                <a:latin typeface="Times New Roman"/>
                <a:cs typeface="Times New Roman"/>
              </a:rPr>
              <a:t>а</a:t>
            </a:r>
            <a:r>
              <a:rPr dirty="0" sz="1500">
                <a:latin typeface="Times New Roman"/>
                <a:cs typeface="Times New Roman"/>
              </a:rPr>
              <a:t>я  </a:t>
            </a:r>
            <a:r>
              <a:rPr dirty="0" sz="1500" spc="-5">
                <a:latin typeface="Times New Roman"/>
                <a:cs typeface="Times New Roman"/>
              </a:rPr>
              <a:t>внешняя  </a:t>
            </a:r>
            <a:r>
              <a:rPr dirty="0" sz="1500" spc="-10">
                <a:latin typeface="Times New Roman"/>
                <a:cs typeface="Times New Roman"/>
              </a:rPr>
              <a:t>сеть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022588" y="1715459"/>
            <a:ext cx="3878341" cy="255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964179" y="1715459"/>
            <a:ext cx="1936750" cy="2550160"/>
          </a:xfrm>
          <a:custGeom>
            <a:avLst/>
            <a:gdLst/>
            <a:ahLst/>
            <a:cxnLst/>
            <a:rect l="l" t="t" r="r" b="b"/>
            <a:pathLst>
              <a:path w="1936750" h="2550160">
                <a:moveTo>
                  <a:pt x="0" y="2550160"/>
                </a:moveTo>
                <a:lnTo>
                  <a:pt x="1936749" y="2550160"/>
                </a:lnTo>
                <a:lnTo>
                  <a:pt x="1936749" y="0"/>
                </a:lnTo>
                <a:lnTo>
                  <a:pt x="0" y="0"/>
                </a:lnTo>
                <a:lnTo>
                  <a:pt x="0" y="25501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079750" y="2526989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49400" y="0"/>
                </a:moveTo>
                <a:lnTo>
                  <a:pt x="0" y="0"/>
                </a:lnTo>
                <a:lnTo>
                  <a:pt x="77469" y="76200"/>
                </a:lnTo>
                <a:lnTo>
                  <a:pt x="1626870" y="76200"/>
                </a:lnTo>
                <a:lnTo>
                  <a:pt x="1549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079750" y="2526989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49400" y="0"/>
                </a:moveTo>
                <a:lnTo>
                  <a:pt x="0" y="0"/>
                </a:lnTo>
                <a:lnTo>
                  <a:pt x="77469" y="76200"/>
                </a:lnTo>
                <a:lnTo>
                  <a:pt x="1626870" y="76200"/>
                </a:lnTo>
                <a:lnTo>
                  <a:pt x="1549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629150" y="213963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0" y="0"/>
                </a:moveTo>
                <a:lnTo>
                  <a:pt x="0" y="387350"/>
                </a:lnTo>
                <a:lnTo>
                  <a:pt x="77470" y="463550"/>
                </a:lnTo>
                <a:lnTo>
                  <a:pt x="7747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629150" y="213963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7470" y="463550"/>
                </a:moveTo>
                <a:lnTo>
                  <a:pt x="0" y="387350"/>
                </a:lnTo>
                <a:lnTo>
                  <a:pt x="0" y="0"/>
                </a:lnTo>
                <a:lnTo>
                  <a:pt x="77470" y="78739"/>
                </a:lnTo>
                <a:lnTo>
                  <a:pt x="7747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3079750" y="2139639"/>
            <a:ext cx="1549400" cy="3873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13995" marR="207645" indent="22860">
              <a:lnSpc>
                <a:spcPts val="1290"/>
              </a:lnSpc>
              <a:spcBef>
                <a:spcPts val="165"/>
              </a:spcBef>
            </a:pPr>
            <a:r>
              <a:rPr dirty="0" sz="1300" spc="-10" b="1">
                <a:latin typeface="Times New Roman"/>
                <a:cs typeface="Times New Roman"/>
              </a:rPr>
              <a:t>Блокирование  потока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данных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3079750" y="291306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69">
                <a:moveTo>
                  <a:pt x="1549400" y="0"/>
                </a:moveTo>
                <a:lnTo>
                  <a:pt x="0" y="0"/>
                </a:lnTo>
                <a:lnTo>
                  <a:pt x="77469" y="77469"/>
                </a:lnTo>
                <a:lnTo>
                  <a:pt x="1626870" y="77469"/>
                </a:lnTo>
                <a:lnTo>
                  <a:pt x="1549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079750" y="291306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69">
                <a:moveTo>
                  <a:pt x="1549400" y="0"/>
                </a:moveTo>
                <a:lnTo>
                  <a:pt x="0" y="0"/>
                </a:lnTo>
                <a:lnTo>
                  <a:pt x="77469" y="77469"/>
                </a:lnTo>
                <a:lnTo>
                  <a:pt x="1626870" y="77469"/>
                </a:lnTo>
                <a:lnTo>
                  <a:pt x="1549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629150" y="252698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0" y="0"/>
                </a:moveTo>
                <a:lnTo>
                  <a:pt x="0" y="386080"/>
                </a:lnTo>
                <a:lnTo>
                  <a:pt x="77470" y="463550"/>
                </a:lnTo>
                <a:lnTo>
                  <a:pt x="7747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629150" y="252698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7470" y="463550"/>
                </a:moveTo>
                <a:lnTo>
                  <a:pt x="0" y="386080"/>
                </a:lnTo>
                <a:lnTo>
                  <a:pt x="0" y="0"/>
                </a:lnTo>
                <a:lnTo>
                  <a:pt x="77470" y="76200"/>
                </a:lnTo>
                <a:lnTo>
                  <a:pt x="7747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079750" y="252698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80">
                <a:moveTo>
                  <a:pt x="1549400" y="386080"/>
                </a:moveTo>
                <a:lnTo>
                  <a:pt x="0" y="386080"/>
                </a:lnTo>
                <a:lnTo>
                  <a:pt x="0" y="0"/>
                </a:lnTo>
                <a:lnTo>
                  <a:pt x="1549400" y="0"/>
                </a:lnTo>
                <a:lnTo>
                  <a:pt x="1549400" y="386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3079750" y="252698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0805" marR="83820" indent="180340">
              <a:lnSpc>
                <a:spcPts val="1280"/>
              </a:lnSpc>
              <a:spcBef>
                <a:spcPts val="175"/>
              </a:spcBef>
            </a:pPr>
            <a:r>
              <a:rPr dirty="0" sz="1300" spc="-10" b="1">
                <a:latin typeface="Times New Roman"/>
                <a:cs typeface="Times New Roman"/>
              </a:rPr>
              <a:t>Обработка от  имени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получателя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079750" y="329914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70">
                <a:moveTo>
                  <a:pt x="1549400" y="0"/>
                </a:moveTo>
                <a:lnTo>
                  <a:pt x="0" y="0"/>
                </a:lnTo>
                <a:lnTo>
                  <a:pt x="77469" y="77470"/>
                </a:lnTo>
                <a:lnTo>
                  <a:pt x="1626870" y="77470"/>
                </a:lnTo>
                <a:lnTo>
                  <a:pt x="1549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079750" y="329914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70">
                <a:moveTo>
                  <a:pt x="1549400" y="0"/>
                </a:moveTo>
                <a:lnTo>
                  <a:pt x="0" y="0"/>
                </a:lnTo>
                <a:lnTo>
                  <a:pt x="77469" y="77470"/>
                </a:lnTo>
                <a:lnTo>
                  <a:pt x="1626870" y="77470"/>
                </a:lnTo>
                <a:lnTo>
                  <a:pt x="1549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629150" y="291306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0" y="0"/>
                </a:moveTo>
                <a:lnTo>
                  <a:pt x="0" y="386079"/>
                </a:lnTo>
                <a:lnTo>
                  <a:pt x="77470" y="463550"/>
                </a:lnTo>
                <a:lnTo>
                  <a:pt x="77470" y="7746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629150" y="291306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7470" y="463550"/>
                </a:moveTo>
                <a:lnTo>
                  <a:pt x="0" y="386079"/>
                </a:lnTo>
                <a:lnTo>
                  <a:pt x="0" y="0"/>
                </a:lnTo>
                <a:lnTo>
                  <a:pt x="77470" y="77469"/>
                </a:lnTo>
                <a:lnTo>
                  <a:pt x="7747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079750" y="291306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79">
                <a:moveTo>
                  <a:pt x="1549400" y="386079"/>
                </a:moveTo>
                <a:lnTo>
                  <a:pt x="0" y="386079"/>
                </a:lnTo>
                <a:lnTo>
                  <a:pt x="0" y="0"/>
                </a:lnTo>
                <a:lnTo>
                  <a:pt x="1549400" y="0"/>
                </a:lnTo>
                <a:lnTo>
                  <a:pt x="1549400" y="386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3079750" y="291306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168910" marR="139700" indent="-21590">
              <a:lnSpc>
                <a:spcPts val="1290"/>
              </a:lnSpc>
              <a:spcBef>
                <a:spcPts val="155"/>
              </a:spcBef>
            </a:pPr>
            <a:r>
              <a:rPr dirty="0" sz="1300" spc="-10" b="1">
                <a:latin typeface="Times New Roman"/>
                <a:cs typeface="Times New Roman"/>
              </a:rPr>
              <a:t>Передача </a:t>
            </a:r>
            <a:r>
              <a:rPr dirty="0" sz="1300" spc="-5" b="1">
                <a:latin typeface="Times New Roman"/>
                <a:cs typeface="Times New Roman"/>
              </a:rPr>
              <a:t>на</a:t>
            </a:r>
            <a:r>
              <a:rPr dirty="0" sz="1300" spc="-8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сле-  </a:t>
            </a:r>
            <a:r>
              <a:rPr dirty="0" sz="1300" spc="-10" b="1">
                <a:latin typeface="Times New Roman"/>
                <a:cs typeface="Times New Roman"/>
              </a:rPr>
              <a:t>дующий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фильтр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079750" y="368522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70">
                <a:moveTo>
                  <a:pt x="1549400" y="0"/>
                </a:moveTo>
                <a:lnTo>
                  <a:pt x="0" y="0"/>
                </a:lnTo>
                <a:lnTo>
                  <a:pt x="77469" y="77470"/>
                </a:lnTo>
                <a:lnTo>
                  <a:pt x="1626870" y="77470"/>
                </a:lnTo>
                <a:lnTo>
                  <a:pt x="1549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079750" y="3685229"/>
            <a:ext cx="1626870" cy="77470"/>
          </a:xfrm>
          <a:custGeom>
            <a:avLst/>
            <a:gdLst/>
            <a:ahLst/>
            <a:cxnLst/>
            <a:rect l="l" t="t" r="r" b="b"/>
            <a:pathLst>
              <a:path w="1626870" h="77470">
                <a:moveTo>
                  <a:pt x="1549400" y="0"/>
                </a:moveTo>
                <a:lnTo>
                  <a:pt x="0" y="0"/>
                </a:lnTo>
                <a:lnTo>
                  <a:pt x="77469" y="77470"/>
                </a:lnTo>
                <a:lnTo>
                  <a:pt x="1626870" y="77470"/>
                </a:lnTo>
                <a:lnTo>
                  <a:pt x="1549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629150" y="329914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0" y="0"/>
                </a:moveTo>
                <a:lnTo>
                  <a:pt x="0" y="386079"/>
                </a:lnTo>
                <a:lnTo>
                  <a:pt x="77470" y="463550"/>
                </a:lnTo>
                <a:lnTo>
                  <a:pt x="77470" y="7747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29150" y="329914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7470" y="463550"/>
                </a:moveTo>
                <a:lnTo>
                  <a:pt x="0" y="386079"/>
                </a:lnTo>
                <a:lnTo>
                  <a:pt x="0" y="0"/>
                </a:lnTo>
                <a:lnTo>
                  <a:pt x="77470" y="77470"/>
                </a:lnTo>
                <a:lnTo>
                  <a:pt x="7747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079750" y="329914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79">
                <a:moveTo>
                  <a:pt x="1549400" y="386079"/>
                </a:moveTo>
                <a:lnTo>
                  <a:pt x="0" y="386079"/>
                </a:lnTo>
                <a:lnTo>
                  <a:pt x="0" y="0"/>
                </a:lnTo>
                <a:lnTo>
                  <a:pt x="1549400" y="0"/>
                </a:lnTo>
                <a:lnTo>
                  <a:pt x="1549400" y="386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3079750" y="329914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540"/>
              </a:spcBef>
            </a:pPr>
            <a:r>
              <a:rPr dirty="0" sz="1300" spc="-10" b="1">
                <a:latin typeface="Times New Roman"/>
                <a:cs typeface="Times New Roman"/>
              </a:rPr>
              <a:t>Пропускание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3079750" y="4072579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49400" y="0"/>
                </a:moveTo>
                <a:lnTo>
                  <a:pt x="0" y="0"/>
                </a:lnTo>
                <a:lnTo>
                  <a:pt x="77469" y="76200"/>
                </a:lnTo>
                <a:lnTo>
                  <a:pt x="1626870" y="76200"/>
                </a:lnTo>
                <a:lnTo>
                  <a:pt x="15494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079750" y="4072579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49400" y="0"/>
                </a:moveTo>
                <a:lnTo>
                  <a:pt x="0" y="0"/>
                </a:lnTo>
                <a:lnTo>
                  <a:pt x="77469" y="76200"/>
                </a:lnTo>
                <a:lnTo>
                  <a:pt x="1626870" y="76200"/>
                </a:lnTo>
                <a:lnTo>
                  <a:pt x="1549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29150" y="368522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0" y="0"/>
                </a:moveTo>
                <a:lnTo>
                  <a:pt x="0" y="387350"/>
                </a:lnTo>
                <a:lnTo>
                  <a:pt x="77470" y="463550"/>
                </a:lnTo>
                <a:lnTo>
                  <a:pt x="77470" y="7747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29150" y="3685229"/>
            <a:ext cx="77470" cy="463550"/>
          </a:xfrm>
          <a:custGeom>
            <a:avLst/>
            <a:gdLst/>
            <a:ahLst/>
            <a:cxnLst/>
            <a:rect l="l" t="t" r="r" b="b"/>
            <a:pathLst>
              <a:path w="77470" h="463550">
                <a:moveTo>
                  <a:pt x="77470" y="463550"/>
                </a:moveTo>
                <a:lnTo>
                  <a:pt x="0" y="387350"/>
                </a:lnTo>
                <a:lnTo>
                  <a:pt x="0" y="0"/>
                </a:lnTo>
                <a:lnTo>
                  <a:pt x="77470" y="77470"/>
                </a:lnTo>
                <a:lnTo>
                  <a:pt x="7747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079750" y="3685229"/>
            <a:ext cx="1549400" cy="387350"/>
          </a:xfrm>
          <a:custGeom>
            <a:avLst/>
            <a:gdLst/>
            <a:ahLst/>
            <a:cxnLst/>
            <a:rect l="l" t="t" r="r" b="b"/>
            <a:pathLst>
              <a:path w="1549400" h="387350">
                <a:moveTo>
                  <a:pt x="1549400" y="387350"/>
                </a:moveTo>
                <a:lnTo>
                  <a:pt x="0" y="387350"/>
                </a:lnTo>
                <a:lnTo>
                  <a:pt x="0" y="0"/>
                </a:lnTo>
                <a:lnTo>
                  <a:pt x="1549400" y="0"/>
                </a:lnTo>
                <a:lnTo>
                  <a:pt x="1549400" y="387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3079750" y="3685229"/>
            <a:ext cx="1549400" cy="387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36245" marR="128270" indent="-300990">
              <a:lnSpc>
                <a:spcPts val="1290"/>
              </a:lnSpc>
              <a:spcBef>
                <a:spcPts val="165"/>
              </a:spcBef>
            </a:pPr>
            <a:r>
              <a:rPr dirty="0" sz="1300" spc="-10" b="1">
                <a:latin typeface="Times New Roman"/>
                <a:cs typeface="Times New Roman"/>
              </a:rPr>
              <a:t>Д</a:t>
            </a:r>
            <a:r>
              <a:rPr dirty="0" sz="1300" spc="-15" b="1">
                <a:latin typeface="Times New Roman"/>
                <a:cs typeface="Times New Roman"/>
              </a:rPr>
              <a:t>о</a:t>
            </a:r>
            <a:r>
              <a:rPr dirty="0" sz="1300" spc="-10" b="1">
                <a:latin typeface="Times New Roman"/>
                <a:cs typeface="Times New Roman"/>
              </a:rPr>
              <a:t>п</a:t>
            </a:r>
            <a:r>
              <a:rPr dirty="0" sz="1300" spc="-15" b="1">
                <a:latin typeface="Times New Roman"/>
                <a:cs typeface="Times New Roman"/>
              </a:rPr>
              <a:t>о</a:t>
            </a:r>
            <a:r>
              <a:rPr dirty="0" sz="1300" spc="-15" b="1">
                <a:latin typeface="Times New Roman"/>
                <a:cs typeface="Times New Roman"/>
              </a:rPr>
              <a:t>л</a:t>
            </a:r>
            <a:r>
              <a:rPr dirty="0" sz="1300" spc="-10" b="1">
                <a:latin typeface="Times New Roman"/>
                <a:cs typeface="Times New Roman"/>
              </a:rPr>
              <a:t>н</a:t>
            </a:r>
            <a:r>
              <a:rPr dirty="0" sz="1300" spc="-10" b="1">
                <a:latin typeface="Times New Roman"/>
                <a:cs typeface="Times New Roman"/>
              </a:rPr>
              <a:t>ит</a:t>
            </a:r>
            <a:r>
              <a:rPr dirty="0" sz="1300" b="1">
                <a:latin typeface="Times New Roman"/>
                <a:cs typeface="Times New Roman"/>
              </a:rPr>
              <a:t>е</a:t>
            </a:r>
            <a:r>
              <a:rPr dirty="0" sz="1300" spc="-15" b="1">
                <a:latin typeface="Times New Roman"/>
                <a:cs typeface="Times New Roman"/>
              </a:rPr>
              <a:t>ль</a:t>
            </a:r>
            <a:r>
              <a:rPr dirty="0" sz="1300" spc="-10" b="1">
                <a:latin typeface="Times New Roman"/>
                <a:cs typeface="Times New Roman"/>
              </a:rPr>
              <a:t>н</a:t>
            </a:r>
            <a:r>
              <a:rPr dirty="0" sz="1300" spc="-20" b="1">
                <a:latin typeface="Times New Roman"/>
                <a:cs typeface="Times New Roman"/>
              </a:rPr>
              <a:t>ы</a:t>
            </a:r>
            <a:r>
              <a:rPr dirty="0" sz="1300" spc="-5" b="1">
                <a:latin typeface="Times New Roman"/>
                <a:cs typeface="Times New Roman"/>
              </a:rPr>
              <a:t>е  </a:t>
            </a:r>
            <a:r>
              <a:rPr dirty="0" sz="1300" spc="-10" b="1">
                <a:latin typeface="Times New Roman"/>
                <a:cs typeface="Times New Roman"/>
              </a:rPr>
              <a:t>действия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423920" y="1800549"/>
            <a:ext cx="7823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Фильтр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782540" y="1715459"/>
            <a:ext cx="2635529" cy="2550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481320" y="1715459"/>
            <a:ext cx="1936750" cy="2550160"/>
          </a:xfrm>
          <a:custGeom>
            <a:avLst/>
            <a:gdLst/>
            <a:ahLst/>
            <a:cxnLst/>
            <a:rect l="l" t="t" r="r" b="b"/>
            <a:pathLst>
              <a:path w="1936750" h="2550160">
                <a:moveTo>
                  <a:pt x="0" y="2550160"/>
                </a:moveTo>
                <a:lnTo>
                  <a:pt x="1936750" y="2550160"/>
                </a:lnTo>
                <a:lnTo>
                  <a:pt x="1936750" y="0"/>
                </a:lnTo>
                <a:lnTo>
                  <a:pt x="0" y="0"/>
                </a:lnTo>
                <a:lnTo>
                  <a:pt x="0" y="25501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598159" y="2526989"/>
            <a:ext cx="1625600" cy="76200"/>
          </a:xfrm>
          <a:custGeom>
            <a:avLst/>
            <a:gdLst/>
            <a:ahLst/>
            <a:cxnLst/>
            <a:rect l="l" t="t" r="r" b="b"/>
            <a:pathLst>
              <a:path w="1625600" h="76200">
                <a:moveTo>
                  <a:pt x="1549399" y="0"/>
                </a:moveTo>
                <a:lnTo>
                  <a:pt x="0" y="0"/>
                </a:lnTo>
                <a:lnTo>
                  <a:pt x="76200" y="76200"/>
                </a:lnTo>
                <a:lnTo>
                  <a:pt x="1625599" y="76200"/>
                </a:lnTo>
                <a:lnTo>
                  <a:pt x="1549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598159" y="2526989"/>
            <a:ext cx="1625600" cy="76200"/>
          </a:xfrm>
          <a:custGeom>
            <a:avLst/>
            <a:gdLst/>
            <a:ahLst/>
            <a:cxnLst/>
            <a:rect l="l" t="t" r="r" b="b"/>
            <a:pathLst>
              <a:path w="1625600" h="76200">
                <a:moveTo>
                  <a:pt x="1549399" y="0"/>
                </a:moveTo>
                <a:lnTo>
                  <a:pt x="0" y="0"/>
                </a:lnTo>
                <a:lnTo>
                  <a:pt x="76200" y="76200"/>
                </a:lnTo>
                <a:lnTo>
                  <a:pt x="1625599" y="76200"/>
                </a:lnTo>
                <a:lnTo>
                  <a:pt x="1549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147559" y="213963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0" y="0"/>
                </a:moveTo>
                <a:lnTo>
                  <a:pt x="0" y="387350"/>
                </a:lnTo>
                <a:lnTo>
                  <a:pt x="76200" y="463550"/>
                </a:lnTo>
                <a:lnTo>
                  <a:pt x="7620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147559" y="213963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76200" y="463550"/>
                </a:moveTo>
                <a:lnTo>
                  <a:pt x="0" y="387350"/>
                </a:lnTo>
                <a:lnTo>
                  <a:pt x="0" y="0"/>
                </a:lnTo>
                <a:lnTo>
                  <a:pt x="76200" y="78739"/>
                </a:lnTo>
                <a:lnTo>
                  <a:pt x="7620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5598159" y="2139639"/>
            <a:ext cx="1549400" cy="3873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13995" marR="208915" indent="21590">
              <a:lnSpc>
                <a:spcPts val="1290"/>
              </a:lnSpc>
              <a:spcBef>
                <a:spcPts val="165"/>
              </a:spcBef>
            </a:pPr>
            <a:r>
              <a:rPr dirty="0" sz="1300" spc="-10" b="1">
                <a:latin typeface="Times New Roman"/>
                <a:cs typeface="Times New Roman"/>
              </a:rPr>
              <a:t>Блокирование  потока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данных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598159" y="291306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69">
                <a:moveTo>
                  <a:pt x="1549399" y="0"/>
                </a:moveTo>
                <a:lnTo>
                  <a:pt x="0" y="0"/>
                </a:lnTo>
                <a:lnTo>
                  <a:pt x="76200" y="77469"/>
                </a:lnTo>
                <a:lnTo>
                  <a:pt x="1625599" y="77469"/>
                </a:lnTo>
                <a:lnTo>
                  <a:pt x="1549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598159" y="291306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69">
                <a:moveTo>
                  <a:pt x="1549399" y="0"/>
                </a:moveTo>
                <a:lnTo>
                  <a:pt x="0" y="0"/>
                </a:lnTo>
                <a:lnTo>
                  <a:pt x="76200" y="77469"/>
                </a:lnTo>
                <a:lnTo>
                  <a:pt x="1625599" y="77469"/>
                </a:lnTo>
                <a:lnTo>
                  <a:pt x="1549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147559" y="252698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0" y="0"/>
                </a:moveTo>
                <a:lnTo>
                  <a:pt x="0" y="386080"/>
                </a:lnTo>
                <a:lnTo>
                  <a:pt x="76200" y="463550"/>
                </a:lnTo>
                <a:lnTo>
                  <a:pt x="762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147559" y="252698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76200" y="463550"/>
                </a:moveTo>
                <a:lnTo>
                  <a:pt x="0" y="386080"/>
                </a:lnTo>
                <a:lnTo>
                  <a:pt x="0" y="0"/>
                </a:lnTo>
                <a:lnTo>
                  <a:pt x="76200" y="76200"/>
                </a:lnTo>
                <a:lnTo>
                  <a:pt x="7620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598159" y="252698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80">
                <a:moveTo>
                  <a:pt x="1549399" y="386080"/>
                </a:moveTo>
                <a:lnTo>
                  <a:pt x="0" y="386080"/>
                </a:lnTo>
                <a:lnTo>
                  <a:pt x="0" y="0"/>
                </a:lnTo>
                <a:lnTo>
                  <a:pt x="1549399" y="0"/>
                </a:lnTo>
                <a:lnTo>
                  <a:pt x="1549399" y="386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5598159" y="252698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0805" marR="85090" indent="179070">
              <a:lnSpc>
                <a:spcPts val="1280"/>
              </a:lnSpc>
              <a:spcBef>
                <a:spcPts val="175"/>
              </a:spcBef>
            </a:pPr>
            <a:r>
              <a:rPr dirty="0" sz="1300" spc="-10" b="1">
                <a:latin typeface="Times New Roman"/>
                <a:cs typeface="Times New Roman"/>
              </a:rPr>
              <a:t>Обработка от  имени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получателя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5598159" y="329914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70">
                <a:moveTo>
                  <a:pt x="1549399" y="0"/>
                </a:moveTo>
                <a:lnTo>
                  <a:pt x="0" y="0"/>
                </a:lnTo>
                <a:lnTo>
                  <a:pt x="76200" y="77470"/>
                </a:lnTo>
                <a:lnTo>
                  <a:pt x="1625599" y="77470"/>
                </a:lnTo>
                <a:lnTo>
                  <a:pt x="1549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598159" y="329914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70">
                <a:moveTo>
                  <a:pt x="1549399" y="0"/>
                </a:moveTo>
                <a:lnTo>
                  <a:pt x="0" y="0"/>
                </a:lnTo>
                <a:lnTo>
                  <a:pt x="76200" y="77470"/>
                </a:lnTo>
                <a:lnTo>
                  <a:pt x="1625599" y="77470"/>
                </a:lnTo>
                <a:lnTo>
                  <a:pt x="1549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147559" y="291306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0" y="0"/>
                </a:moveTo>
                <a:lnTo>
                  <a:pt x="0" y="386079"/>
                </a:lnTo>
                <a:lnTo>
                  <a:pt x="76200" y="463550"/>
                </a:lnTo>
                <a:lnTo>
                  <a:pt x="76200" y="7746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147559" y="291306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76200" y="463550"/>
                </a:moveTo>
                <a:lnTo>
                  <a:pt x="0" y="386079"/>
                </a:lnTo>
                <a:lnTo>
                  <a:pt x="0" y="0"/>
                </a:lnTo>
                <a:lnTo>
                  <a:pt x="76200" y="77469"/>
                </a:lnTo>
                <a:lnTo>
                  <a:pt x="7620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598159" y="291306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79">
                <a:moveTo>
                  <a:pt x="1549399" y="386079"/>
                </a:moveTo>
                <a:lnTo>
                  <a:pt x="0" y="386079"/>
                </a:lnTo>
                <a:lnTo>
                  <a:pt x="0" y="0"/>
                </a:lnTo>
                <a:lnTo>
                  <a:pt x="1549399" y="0"/>
                </a:lnTo>
                <a:lnTo>
                  <a:pt x="1549399" y="386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 txBox="1"/>
          <p:nvPr/>
        </p:nvSpPr>
        <p:spPr>
          <a:xfrm>
            <a:off x="5598159" y="291306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167005" marR="140970" indent="-20320">
              <a:lnSpc>
                <a:spcPts val="1290"/>
              </a:lnSpc>
              <a:spcBef>
                <a:spcPts val="155"/>
              </a:spcBef>
            </a:pPr>
            <a:r>
              <a:rPr dirty="0" sz="1300" spc="-10" b="1">
                <a:latin typeface="Times New Roman"/>
                <a:cs typeface="Times New Roman"/>
              </a:rPr>
              <a:t>Передача на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сле-  </a:t>
            </a:r>
            <a:r>
              <a:rPr dirty="0" sz="1300" spc="-10" b="1">
                <a:latin typeface="Times New Roman"/>
                <a:cs typeface="Times New Roman"/>
              </a:rPr>
              <a:t>дующий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фильтр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598159" y="368522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70">
                <a:moveTo>
                  <a:pt x="1549399" y="0"/>
                </a:moveTo>
                <a:lnTo>
                  <a:pt x="0" y="0"/>
                </a:lnTo>
                <a:lnTo>
                  <a:pt x="76200" y="77470"/>
                </a:lnTo>
                <a:lnTo>
                  <a:pt x="1625599" y="77470"/>
                </a:lnTo>
                <a:lnTo>
                  <a:pt x="1549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598159" y="3685229"/>
            <a:ext cx="1625600" cy="77470"/>
          </a:xfrm>
          <a:custGeom>
            <a:avLst/>
            <a:gdLst/>
            <a:ahLst/>
            <a:cxnLst/>
            <a:rect l="l" t="t" r="r" b="b"/>
            <a:pathLst>
              <a:path w="1625600" h="77470">
                <a:moveTo>
                  <a:pt x="1549399" y="0"/>
                </a:moveTo>
                <a:lnTo>
                  <a:pt x="0" y="0"/>
                </a:lnTo>
                <a:lnTo>
                  <a:pt x="76200" y="77470"/>
                </a:lnTo>
                <a:lnTo>
                  <a:pt x="1625599" y="77470"/>
                </a:lnTo>
                <a:lnTo>
                  <a:pt x="1549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147559" y="329914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0" y="0"/>
                </a:moveTo>
                <a:lnTo>
                  <a:pt x="0" y="386079"/>
                </a:lnTo>
                <a:lnTo>
                  <a:pt x="76200" y="463550"/>
                </a:lnTo>
                <a:lnTo>
                  <a:pt x="76200" y="7747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147559" y="329914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76200" y="463550"/>
                </a:moveTo>
                <a:lnTo>
                  <a:pt x="0" y="386079"/>
                </a:lnTo>
                <a:lnTo>
                  <a:pt x="0" y="0"/>
                </a:lnTo>
                <a:lnTo>
                  <a:pt x="76200" y="77470"/>
                </a:lnTo>
                <a:lnTo>
                  <a:pt x="7620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598159" y="3299149"/>
            <a:ext cx="1549400" cy="386080"/>
          </a:xfrm>
          <a:custGeom>
            <a:avLst/>
            <a:gdLst/>
            <a:ahLst/>
            <a:cxnLst/>
            <a:rect l="l" t="t" r="r" b="b"/>
            <a:pathLst>
              <a:path w="1549400" h="386079">
                <a:moveTo>
                  <a:pt x="1549399" y="386079"/>
                </a:moveTo>
                <a:lnTo>
                  <a:pt x="0" y="386079"/>
                </a:lnTo>
                <a:lnTo>
                  <a:pt x="0" y="0"/>
                </a:lnTo>
                <a:lnTo>
                  <a:pt x="1549399" y="0"/>
                </a:lnTo>
                <a:lnTo>
                  <a:pt x="1549399" y="386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 txBox="1"/>
          <p:nvPr/>
        </p:nvSpPr>
        <p:spPr>
          <a:xfrm>
            <a:off x="5598159" y="3299149"/>
            <a:ext cx="1549400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540"/>
              </a:spcBef>
            </a:pPr>
            <a:r>
              <a:rPr dirty="0" sz="1300" spc="-10" b="1">
                <a:latin typeface="Times New Roman"/>
                <a:cs typeface="Times New Roman"/>
              </a:rPr>
              <a:t>Пропускание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5598159" y="4072579"/>
            <a:ext cx="1625600" cy="76200"/>
          </a:xfrm>
          <a:custGeom>
            <a:avLst/>
            <a:gdLst/>
            <a:ahLst/>
            <a:cxnLst/>
            <a:rect l="l" t="t" r="r" b="b"/>
            <a:pathLst>
              <a:path w="1625600" h="76200">
                <a:moveTo>
                  <a:pt x="1549399" y="0"/>
                </a:moveTo>
                <a:lnTo>
                  <a:pt x="0" y="0"/>
                </a:lnTo>
                <a:lnTo>
                  <a:pt x="76200" y="76200"/>
                </a:lnTo>
                <a:lnTo>
                  <a:pt x="1625599" y="76200"/>
                </a:lnTo>
                <a:lnTo>
                  <a:pt x="1549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598159" y="4072579"/>
            <a:ext cx="1625600" cy="76200"/>
          </a:xfrm>
          <a:custGeom>
            <a:avLst/>
            <a:gdLst/>
            <a:ahLst/>
            <a:cxnLst/>
            <a:rect l="l" t="t" r="r" b="b"/>
            <a:pathLst>
              <a:path w="1625600" h="76200">
                <a:moveTo>
                  <a:pt x="1549399" y="0"/>
                </a:moveTo>
                <a:lnTo>
                  <a:pt x="0" y="0"/>
                </a:lnTo>
                <a:lnTo>
                  <a:pt x="76200" y="76200"/>
                </a:lnTo>
                <a:lnTo>
                  <a:pt x="1625599" y="76200"/>
                </a:lnTo>
                <a:lnTo>
                  <a:pt x="1549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147559" y="368522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0" y="0"/>
                </a:moveTo>
                <a:lnTo>
                  <a:pt x="0" y="387350"/>
                </a:lnTo>
                <a:lnTo>
                  <a:pt x="76200" y="463550"/>
                </a:lnTo>
                <a:lnTo>
                  <a:pt x="76200" y="7747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147559" y="3685229"/>
            <a:ext cx="76200" cy="463550"/>
          </a:xfrm>
          <a:custGeom>
            <a:avLst/>
            <a:gdLst/>
            <a:ahLst/>
            <a:cxnLst/>
            <a:rect l="l" t="t" r="r" b="b"/>
            <a:pathLst>
              <a:path w="76200" h="463550">
                <a:moveTo>
                  <a:pt x="76200" y="463550"/>
                </a:moveTo>
                <a:lnTo>
                  <a:pt x="0" y="387350"/>
                </a:lnTo>
                <a:lnTo>
                  <a:pt x="0" y="0"/>
                </a:lnTo>
                <a:lnTo>
                  <a:pt x="76200" y="77470"/>
                </a:lnTo>
                <a:lnTo>
                  <a:pt x="76200" y="4635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598159" y="3685229"/>
            <a:ext cx="1549400" cy="387350"/>
          </a:xfrm>
          <a:custGeom>
            <a:avLst/>
            <a:gdLst/>
            <a:ahLst/>
            <a:cxnLst/>
            <a:rect l="l" t="t" r="r" b="b"/>
            <a:pathLst>
              <a:path w="1549400" h="387350">
                <a:moveTo>
                  <a:pt x="1549399" y="387350"/>
                </a:moveTo>
                <a:lnTo>
                  <a:pt x="0" y="387350"/>
                </a:lnTo>
                <a:lnTo>
                  <a:pt x="0" y="0"/>
                </a:lnTo>
                <a:lnTo>
                  <a:pt x="1549399" y="0"/>
                </a:lnTo>
                <a:lnTo>
                  <a:pt x="1549399" y="387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5598159" y="3685229"/>
            <a:ext cx="1549400" cy="387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36245" marR="130175" indent="-302260">
              <a:lnSpc>
                <a:spcPts val="1290"/>
              </a:lnSpc>
              <a:spcBef>
                <a:spcPts val="165"/>
              </a:spcBef>
            </a:pPr>
            <a:r>
              <a:rPr dirty="0" sz="1300" spc="-10" b="1">
                <a:latin typeface="Times New Roman"/>
                <a:cs typeface="Times New Roman"/>
              </a:rPr>
              <a:t>До</a:t>
            </a:r>
            <a:r>
              <a:rPr dirty="0" sz="1300" spc="-15" b="1">
                <a:latin typeface="Times New Roman"/>
                <a:cs typeface="Times New Roman"/>
              </a:rPr>
              <a:t>п</a:t>
            </a:r>
            <a:r>
              <a:rPr dirty="0" sz="1300" spc="-15" b="1">
                <a:latin typeface="Times New Roman"/>
                <a:cs typeface="Times New Roman"/>
              </a:rPr>
              <a:t>о</a:t>
            </a:r>
            <a:r>
              <a:rPr dirty="0" sz="1300" spc="-5" b="1">
                <a:latin typeface="Times New Roman"/>
                <a:cs typeface="Times New Roman"/>
              </a:rPr>
              <a:t>л</a:t>
            </a:r>
            <a:r>
              <a:rPr dirty="0" sz="1300" spc="-15" b="1">
                <a:latin typeface="Times New Roman"/>
                <a:cs typeface="Times New Roman"/>
              </a:rPr>
              <a:t>н</a:t>
            </a:r>
            <a:r>
              <a:rPr dirty="0" sz="1300" spc="-25" b="1">
                <a:latin typeface="Times New Roman"/>
                <a:cs typeface="Times New Roman"/>
              </a:rPr>
              <a:t>и</a:t>
            </a:r>
            <a:r>
              <a:rPr dirty="0" sz="1300" spc="-10" b="1">
                <a:latin typeface="Times New Roman"/>
                <a:cs typeface="Times New Roman"/>
              </a:rPr>
              <a:t>т</a:t>
            </a:r>
            <a:r>
              <a:rPr dirty="0" sz="1300" b="1">
                <a:latin typeface="Times New Roman"/>
                <a:cs typeface="Times New Roman"/>
              </a:rPr>
              <a:t>е</a:t>
            </a:r>
            <a:r>
              <a:rPr dirty="0" sz="1300" spc="-15" b="1">
                <a:latin typeface="Times New Roman"/>
                <a:cs typeface="Times New Roman"/>
              </a:rPr>
              <a:t>л</a:t>
            </a:r>
            <a:r>
              <a:rPr dirty="0" sz="1300" b="1">
                <a:latin typeface="Times New Roman"/>
                <a:cs typeface="Times New Roman"/>
              </a:rPr>
              <a:t>ь</a:t>
            </a:r>
            <a:r>
              <a:rPr dirty="0" sz="1300" spc="-15" b="1">
                <a:latin typeface="Times New Roman"/>
                <a:cs typeface="Times New Roman"/>
              </a:rPr>
              <a:t>н</a:t>
            </a:r>
            <a:r>
              <a:rPr dirty="0" sz="1300" spc="-20" b="1">
                <a:latin typeface="Times New Roman"/>
                <a:cs typeface="Times New Roman"/>
              </a:rPr>
              <a:t>ы</a:t>
            </a:r>
            <a:r>
              <a:rPr dirty="0" sz="1300" spc="-5" b="1">
                <a:latin typeface="Times New Roman"/>
                <a:cs typeface="Times New Roman"/>
              </a:rPr>
              <a:t>е  </a:t>
            </a:r>
            <a:r>
              <a:rPr dirty="0" sz="1300" spc="-10" b="1">
                <a:latin typeface="Times New Roman"/>
                <a:cs typeface="Times New Roman"/>
              </a:rPr>
              <a:t>действия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7300950" y="2520877"/>
            <a:ext cx="2374941" cy="1292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 txBox="1"/>
          <p:nvPr/>
        </p:nvSpPr>
        <p:spPr>
          <a:xfrm>
            <a:off x="8319769" y="2730189"/>
            <a:ext cx="1062990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З</a:t>
            </a:r>
            <a:r>
              <a:rPr dirty="0" sz="1500">
                <a:latin typeface="Times New Roman"/>
                <a:cs typeface="Times New Roman"/>
              </a:rPr>
              <a:t>а</a:t>
            </a:r>
            <a:r>
              <a:rPr dirty="0" sz="1500" spc="-5">
                <a:latin typeface="Times New Roman"/>
                <a:cs typeface="Times New Roman"/>
              </a:rPr>
              <a:t>щ</a:t>
            </a:r>
            <a:r>
              <a:rPr dirty="0" sz="1500" spc="5">
                <a:latin typeface="Times New Roman"/>
                <a:cs typeface="Times New Roman"/>
              </a:rPr>
              <a:t>и</a:t>
            </a:r>
            <a:r>
              <a:rPr dirty="0" sz="1500">
                <a:latin typeface="Times New Roman"/>
                <a:cs typeface="Times New Roman"/>
              </a:rPr>
              <a:t>щ</a:t>
            </a:r>
            <a:r>
              <a:rPr dirty="0" sz="1500" spc="-10">
                <a:latin typeface="Times New Roman"/>
                <a:cs typeface="Times New Roman"/>
              </a:rPr>
              <a:t>а</a:t>
            </a:r>
            <a:r>
              <a:rPr dirty="0" sz="1500">
                <a:latin typeface="Times New Roman"/>
                <a:cs typeface="Times New Roman"/>
              </a:rPr>
              <a:t>е</a:t>
            </a:r>
            <a:r>
              <a:rPr dirty="0" sz="1500" spc="-10">
                <a:latin typeface="Times New Roman"/>
                <a:cs typeface="Times New Roman"/>
              </a:rPr>
              <a:t>м</a:t>
            </a:r>
            <a:r>
              <a:rPr dirty="0" sz="1500">
                <a:latin typeface="Times New Roman"/>
                <a:cs typeface="Times New Roman"/>
              </a:rPr>
              <a:t>ая  </a:t>
            </a:r>
            <a:r>
              <a:rPr dirty="0" sz="1500" spc="-5">
                <a:latin typeface="Times New Roman"/>
                <a:cs typeface="Times New Roman"/>
              </a:rPr>
              <a:t>внутренняя  сеть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6037579" y="1800549"/>
            <a:ext cx="824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Фильтр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469129" y="1298899"/>
            <a:ext cx="16363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imes New Roman"/>
                <a:cs typeface="Times New Roman"/>
              </a:rPr>
              <a:t>Межсетевой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экран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5016500" y="37233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134609" y="37233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252720" y="37233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370829" y="37233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016500" y="233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134609" y="233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252720" y="233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370829" y="233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4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 txBox="1"/>
          <p:nvPr/>
        </p:nvSpPr>
        <p:spPr>
          <a:xfrm>
            <a:off x="708659" y="4466280"/>
            <a:ext cx="9268460" cy="21501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137535">
              <a:lnSpc>
                <a:spcPct val="100000"/>
              </a:lnSpc>
              <a:spcBef>
                <a:spcPts val="570"/>
              </a:spcBef>
            </a:pPr>
            <a:r>
              <a:rPr dirty="0" sz="1600" i="1">
                <a:latin typeface="Times New Roman"/>
                <a:cs typeface="Times New Roman"/>
              </a:rPr>
              <a:t>Рис.2. </a:t>
            </a:r>
            <a:r>
              <a:rPr dirty="0" sz="1600" spc="-15" i="1">
                <a:latin typeface="Times New Roman"/>
                <a:cs typeface="Times New Roman"/>
              </a:rPr>
              <a:t>Структура </a:t>
            </a:r>
            <a:r>
              <a:rPr dirty="0" sz="1600" spc="-20" i="1">
                <a:latin typeface="Times New Roman"/>
                <a:cs typeface="Times New Roman"/>
              </a:rPr>
              <a:t>межсетевого</a:t>
            </a:r>
            <a:r>
              <a:rPr dirty="0" sz="1600" spc="1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экрана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  <a:tabLst>
                <a:tab pos="1315720" algn="l"/>
                <a:tab pos="1638935" algn="l"/>
                <a:tab pos="2590800" algn="l"/>
                <a:tab pos="3897629" algn="l"/>
                <a:tab pos="4331335" algn="l"/>
                <a:tab pos="5771515" algn="l"/>
                <a:tab pos="6825615" algn="l"/>
                <a:tab pos="7566659" algn="l"/>
                <a:tab pos="8736965" algn="l"/>
              </a:tabLst>
            </a:pP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ый	из	фи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 spc="-60">
                <a:latin typeface="Times New Roman"/>
                <a:cs typeface="Times New Roman"/>
              </a:rPr>
              <a:t>ь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ров	пр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аз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6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ля	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нте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пре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дель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ых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ра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ил	</a:t>
            </a:r>
            <a:r>
              <a:rPr dirty="0" sz="1600" spc="-10">
                <a:latin typeface="Times New Roman"/>
                <a:cs typeface="Times New Roman"/>
              </a:rPr>
              <a:t>ф</a:t>
            </a:r>
            <a:r>
              <a:rPr dirty="0" sz="1600">
                <a:latin typeface="Times New Roman"/>
                <a:cs typeface="Times New Roman"/>
              </a:rPr>
              <a:t>ил</a:t>
            </a:r>
            <a:r>
              <a:rPr dirty="0" sz="1600" spc="-60">
                <a:latin typeface="Times New Roman"/>
                <a:cs typeface="Times New Roman"/>
              </a:rPr>
              <a:t>ь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1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ции	путём  </a:t>
            </a:r>
            <a:r>
              <a:rPr dirty="0" sz="1600" spc="-10">
                <a:latin typeface="Times New Roman"/>
                <a:cs typeface="Times New Roman"/>
              </a:rPr>
              <a:t>выполнения следующих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действий:</a:t>
            </a:r>
            <a:endParaRPr sz="1600">
              <a:latin typeface="Times New Roman"/>
              <a:cs typeface="Times New Roman"/>
            </a:endParaRPr>
          </a:p>
          <a:p>
            <a:pPr marL="469900" marR="6350" indent="-228600">
              <a:lnSpc>
                <a:spcPct val="1245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Анализ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заданным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правилах критериям (например, по </a:t>
            </a:r>
            <a:r>
              <a:rPr dirty="0" sz="1600" spc="5">
                <a:latin typeface="Times New Roman"/>
                <a:cs typeface="Times New Roman"/>
              </a:rPr>
              <a:t>адресам </a:t>
            </a:r>
            <a:r>
              <a:rPr dirty="0" sz="1600" spc="-10">
                <a:latin typeface="Times New Roman"/>
                <a:cs typeface="Times New Roman"/>
              </a:rPr>
              <a:t>получателя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отправителя).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Принятие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правил </a:t>
            </a:r>
            <a:r>
              <a:rPr dirty="0" sz="1600" spc="-20">
                <a:latin typeface="Times New Roman"/>
                <a:cs typeface="Times New Roman"/>
              </a:rPr>
              <a:t>одного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следующих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решений: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пропускать</a:t>
            </a:r>
            <a:r>
              <a:rPr dirty="0" sz="1600" spc="-5">
                <a:latin typeface="Times New Roman"/>
                <a:cs typeface="Times New Roman"/>
              </a:rPr>
              <a:t> данные;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544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13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обработать </a:t>
            </a:r>
            <a:r>
              <a:rPr dirty="0" sz="1600" spc="-5">
                <a:latin typeface="Times New Roman"/>
                <a:cs typeface="Times New Roman"/>
              </a:rPr>
              <a:t>данные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имени </a:t>
            </a:r>
            <a:r>
              <a:rPr dirty="0" sz="1600" spc="-10">
                <a:latin typeface="Times New Roman"/>
                <a:cs typeface="Times New Roman"/>
              </a:rPr>
              <a:t>получателя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возвратить </a:t>
            </a:r>
            <a:r>
              <a:rPr dirty="0" sz="1600" spc="-25">
                <a:latin typeface="Times New Roman"/>
                <a:cs typeface="Times New Roman"/>
              </a:rPr>
              <a:t>результат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отправителю;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передать </a:t>
            </a:r>
            <a:r>
              <a:rPr dirty="0" sz="1600" spc="-5">
                <a:latin typeface="Times New Roman"/>
                <a:cs typeface="Times New Roman"/>
              </a:rPr>
              <a:t>данные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следующий </a:t>
            </a:r>
            <a:r>
              <a:rPr dirty="0" sz="1600" spc="-10">
                <a:latin typeface="Times New Roman"/>
                <a:cs typeface="Times New Roman"/>
              </a:rPr>
              <a:t>фильтр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продолжения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анализа;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пропустить данные, </a:t>
            </a:r>
            <a:r>
              <a:rPr dirty="0" sz="1600" spc="-10">
                <a:latin typeface="Times New Roman"/>
                <a:cs typeface="Times New Roman"/>
              </a:rPr>
              <a:t>игнорируя </a:t>
            </a:r>
            <a:r>
              <a:rPr dirty="0" sz="1600" spc="-5">
                <a:latin typeface="Times New Roman"/>
                <a:cs typeface="Times New Roman"/>
              </a:rPr>
              <a:t>следующие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фильтры.</a:t>
            </a:r>
            <a:endParaRPr sz="1600">
              <a:latin typeface="Times New Roman"/>
              <a:cs typeface="Times New Roman"/>
            </a:endParaRPr>
          </a:p>
          <a:p>
            <a:pPr marL="12700" marR="1397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Правила </a:t>
            </a:r>
            <a:r>
              <a:rPr dirty="0" sz="1600" spc="-10">
                <a:latin typeface="Times New Roman"/>
                <a:cs typeface="Times New Roman"/>
              </a:rPr>
              <a:t>фильтрации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 spc="-10">
                <a:latin typeface="Times New Roman"/>
                <a:cs typeface="Times New Roman"/>
              </a:rPr>
              <a:t>задавать </a:t>
            </a:r>
            <a:r>
              <a:rPr dirty="0" sz="1600" spc="-5">
                <a:latin typeface="Times New Roman"/>
                <a:cs typeface="Times New Roman"/>
              </a:rPr>
              <a:t>дополнительные действия,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относятся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функциям  </a:t>
            </a:r>
            <a:r>
              <a:rPr dirty="0" sz="1600" spc="-5">
                <a:latin typeface="Times New Roman"/>
                <a:cs typeface="Times New Roman"/>
              </a:rPr>
              <a:t>посредничества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 spc="-5">
                <a:latin typeface="Times New Roman"/>
                <a:cs typeface="Times New Roman"/>
              </a:rPr>
              <a:t>преобразование данных, регистрацию событий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  <a:p>
            <a:pPr marL="12700" marR="10160" indent="457200">
              <a:lnSpc>
                <a:spcPct val="124500"/>
              </a:lnSpc>
              <a:tabLst>
                <a:tab pos="776605" algn="l"/>
                <a:tab pos="1685925" algn="l"/>
                <a:tab pos="2743200" algn="l"/>
                <a:tab pos="3585210" algn="l"/>
                <a:tab pos="5340350" algn="l"/>
                <a:tab pos="6094095" algn="l"/>
                <a:tab pos="6769734" algn="l"/>
                <a:tab pos="8265795" algn="l"/>
              </a:tabLst>
            </a:pPr>
            <a:r>
              <a:rPr dirty="0" sz="1600">
                <a:latin typeface="Times New Roman"/>
                <a:cs typeface="Times New Roman"/>
              </a:rPr>
              <a:t>В	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6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е	крите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в	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ли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а	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нф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цио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а	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ог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>
                <a:latin typeface="Times New Roman"/>
                <a:cs typeface="Times New Roman"/>
              </a:rPr>
              <a:t>т	и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ться	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ую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ие  </a:t>
            </a:r>
            <a:r>
              <a:rPr dirty="0" sz="1600" spc="-5">
                <a:latin typeface="Times New Roman"/>
                <a:cs typeface="Times New Roman"/>
              </a:rPr>
              <a:t>параметры:</a:t>
            </a:r>
            <a:endParaRPr sz="1600">
              <a:latin typeface="Times New Roman"/>
              <a:cs typeface="Times New Roman"/>
            </a:endParaRPr>
          </a:p>
          <a:p>
            <a:pPr marL="469900" marR="14604" indent="-228600">
              <a:lnSpc>
                <a:spcPct val="124500"/>
              </a:lnSpc>
              <a:buAutoNum type="arabicPeriod"/>
              <a:tabLst>
                <a:tab pos="469900" algn="l"/>
                <a:tab pos="1586865" algn="l"/>
                <a:tab pos="2150110" algn="l"/>
                <a:tab pos="2975610" algn="l"/>
                <a:tab pos="4156710" algn="l"/>
                <a:tab pos="5383530" algn="l"/>
                <a:tab pos="6228080" algn="l"/>
                <a:tab pos="7012940" algn="l"/>
                <a:tab pos="867918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сл</a:t>
            </a:r>
            <a:r>
              <a:rPr dirty="0" sz="1600" spc="-25">
                <a:latin typeface="Times New Roman"/>
                <a:cs typeface="Times New Roman"/>
              </a:rPr>
              <a:t>у</a:t>
            </a:r>
            <a:r>
              <a:rPr dirty="0" sz="1600" spc="-3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еб</a:t>
            </a:r>
            <a:r>
              <a:rPr dirty="0" sz="1600">
                <a:latin typeface="Times New Roman"/>
                <a:cs typeface="Times New Roman"/>
              </a:rPr>
              <a:t>ные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ля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4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в	</a:t>
            </a:r>
            <a:r>
              <a:rPr dirty="0" sz="1600" spc="-5">
                <a:latin typeface="Times New Roman"/>
                <a:cs typeface="Times New Roman"/>
              </a:rPr>
              <a:t>сообще</a:t>
            </a:r>
            <a:r>
              <a:rPr dirty="0" sz="1600">
                <a:latin typeface="Times New Roman"/>
                <a:cs typeface="Times New Roman"/>
              </a:rPr>
              <a:t>ний,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5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дер</a:t>
            </a:r>
            <a:r>
              <a:rPr dirty="0" sz="160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ащ</a:t>
            </a:r>
            <a:r>
              <a:rPr dirty="0" sz="1600">
                <a:latin typeface="Times New Roman"/>
                <a:cs typeface="Times New Roman"/>
              </a:rPr>
              <a:t>ие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ете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ые	</a:t>
            </a:r>
            <a:r>
              <a:rPr dirty="0" sz="1600" spc="-5">
                <a:latin typeface="Times New Roman"/>
                <a:cs typeface="Times New Roman"/>
              </a:rPr>
              <a:t>ад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40">
                <a:latin typeface="Times New Roman"/>
                <a:cs typeface="Times New Roman"/>
              </a:rPr>
              <a:t>е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,	и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нти</a:t>
            </a:r>
            <a:r>
              <a:rPr dirty="0" sz="1600" spc="-10">
                <a:latin typeface="Times New Roman"/>
                <a:cs typeface="Times New Roman"/>
              </a:rPr>
              <a:t>ф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оры,	</a:t>
            </a:r>
            <a:r>
              <a:rPr dirty="0" sz="1600" spc="-5">
                <a:latin typeface="Times New Roman"/>
                <a:cs typeface="Times New Roman"/>
              </a:rPr>
              <a:t>ад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40">
                <a:latin typeface="Times New Roman"/>
                <a:cs typeface="Times New Roman"/>
              </a:rPr>
              <a:t>е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а  </a:t>
            </a:r>
            <a:r>
              <a:rPr dirty="0" sz="1600" spc="-5">
                <a:latin typeface="Times New Roman"/>
                <a:cs typeface="Times New Roman"/>
              </a:rPr>
              <a:t>интерфейсов, </a:t>
            </a:r>
            <a:r>
              <a:rPr dirty="0" sz="1600" spc="-10">
                <a:latin typeface="Times New Roman"/>
                <a:cs typeface="Times New Roman"/>
              </a:rPr>
              <a:t>номера портов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непосредственное </a:t>
            </a:r>
            <a:r>
              <a:rPr dirty="0" sz="1600" spc="-10">
                <a:latin typeface="Times New Roman"/>
                <a:cs typeface="Times New Roman"/>
              </a:rPr>
              <a:t>содержимое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>
                <a:latin typeface="Times New Roman"/>
                <a:cs typeface="Times New Roman"/>
              </a:rPr>
              <a:t>сообщений, проверяемое, </a:t>
            </a:r>
            <a:r>
              <a:rPr dirty="0" sz="1600" spc="-10">
                <a:latin typeface="Times New Roman"/>
                <a:cs typeface="Times New Roman"/>
              </a:rPr>
              <a:t>например,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наличие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вирусов;</a:t>
            </a:r>
            <a:endParaRPr sz="1600">
              <a:latin typeface="Times New Roman"/>
              <a:cs typeface="Times New Roman"/>
            </a:endParaRPr>
          </a:p>
          <a:p>
            <a:pPr marL="469900" marR="14604" indent="-228600">
              <a:lnSpc>
                <a:spcPct val="124500"/>
              </a:lnSpc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внешние </a:t>
            </a:r>
            <a:r>
              <a:rPr dirty="0" sz="1600" spc="-10">
                <a:latin typeface="Times New Roman"/>
                <a:cs typeface="Times New Roman"/>
              </a:rPr>
              <a:t>характеристики </a:t>
            </a:r>
            <a:r>
              <a:rPr dirty="0" sz="1600" spc="-15">
                <a:latin typeface="Times New Roman"/>
                <a:cs typeface="Times New Roman"/>
              </a:rPr>
              <a:t>потока </a:t>
            </a:r>
            <a:r>
              <a:rPr dirty="0" sz="1600" spc="-10">
                <a:latin typeface="Times New Roman"/>
                <a:cs typeface="Times New Roman"/>
              </a:rPr>
              <a:t>информации, например </a:t>
            </a:r>
            <a:r>
              <a:rPr dirty="0" sz="1600" spc="-5">
                <a:latin typeface="Times New Roman"/>
                <a:cs typeface="Times New Roman"/>
              </a:rPr>
              <a:t>временные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частотные характеристики,  объём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Используемые </a:t>
            </a:r>
            <a:r>
              <a:rPr dirty="0" sz="1600" spc="-5">
                <a:latin typeface="Times New Roman"/>
                <a:cs typeface="Times New Roman"/>
              </a:rPr>
              <a:t>критерии анализа зависят </a:t>
            </a:r>
            <a:r>
              <a:rPr dirty="0" sz="1600" spc="-20">
                <a:latin typeface="Times New Roman"/>
                <a:cs typeface="Times New Roman"/>
              </a:rPr>
              <a:t>от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уровней </a:t>
            </a:r>
            <a:r>
              <a:rPr dirty="0" sz="1600" spc="-10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OSI, на </a:t>
            </a:r>
            <a:r>
              <a:rPr dirty="0" sz="1600" spc="-20">
                <a:latin typeface="Times New Roman"/>
                <a:cs typeface="Times New Roman"/>
              </a:rPr>
              <a:t>которых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осуществляется  </a:t>
            </a:r>
            <a:r>
              <a:rPr dirty="0" sz="1600" spc="-10">
                <a:latin typeface="Times New Roman"/>
                <a:cs typeface="Times New Roman"/>
              </a:rPr>
              <a:t>фильтрация.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общем случае, чем выше уровень </a:t>
            </a:r>
            <a:r>
              <a:rPr dirty="0" sz="1600" spc="-15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OSI,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25">
                <a:latin typeface="Times New Roman"/>
                <a:cs typeface="Times New Roman"/>
              </a:rPr>
              <a:t>котором </a:t>
            </a:r>
            <a:r>
              <a:rPr dirty="0" sz="1600" spc="-5">
                <a:latin typeface="Times New Roman"/>
                <a:cs typeface="Times New Roman"/>
              </a:rPr>
              <a:t>МЭ </a:t>
            </a:r>
            <a:r>
              <a:rPr dirty="0" sz="1600" spc="-15">
                <a:latin typeface="Times New Roman"/>
                <a:cs typeface="Times New Roman"/>
              </a:rPr>
              <a:t>фильтрует </a:t>
            </a:r>
            <a:r>
              <a:rPr dirty="0" sz="1600" spc="-10">
                <a:latin typeface="Times New Roman"/>
                <a:cs typeface="Times New Roman"/>
              </a:rPr>
              <a:t>пакеты,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5">
                <a:latin typeface="Times New Roman"/>
                <a:cs typeface="Times New Roman"/>
              </a:rPr>
              <a:t>выше  </a:t>
            </a:r>
            <a:r>
              <a:rPr dirty="0" sz="1600" spc="-10">
                <a:latin typeface="Times New Roman"/>
                <a:cs typeface="Times New Roman"/>
              </a:rPr>
              <a:t>обеспечиваемый </a:t>
            </a:r>
            <a:r>
              <a:rPr dirty="0" sz="1600">
                <a:latin typeface="Times New Roman"/>
                <a:cs typeface="Times New Roman"/>
              </a:rPr>
              <a:t>им </a:t>
            </a:r>
            <a:r>
              <a:rPr dirty="0" sz="1600" spc="-5">
                <a:latin typeface="Times New Roman"/>
                <a:cs typeface="Times New Roman"/>
              </a:rPr>
              <a:t>уровень защиты.</a:t>
            </a:r>
            <a:endParaRPr sz="1600">
              <a:latin typeface="Times New Roman"/>
              <a:cs typeface="Times New Roman"/>
            </a:endParaRPr>
          </a:p>
          <a:p>
            <a:pPr algn="just" marL="2905760">
              <a:lnSpc>
                <a:spcPct val="100000"/>
              </a:lnSpc>
              <a:spcBef>
                <a:spcPts val="470"/>
              </a:spcBef>
            </a:pPr>
            <a:r>
              <a:rPr dirty="0" sz="1600" spc="-10" b="1" i="1">
                <a:latin typeface="Times New Roman"/>
                <a:cs typeface="Times New Roman"/>
              </a:rPr>
              <a:t>Выполнение </a:t>
            </a:r>
            <a:r>
              <a:rPr dirty="0" sz="1600" spc="-15" b="1" i="1">
                <a:latin typeface="Times New Roman"/>
                <a:cs typeface="Times New Roman"/>
              </a:rPr>
              <a:t>функций</a:t>
            </a:r>
            <a:r>
              <a:rPr dirty="0" sz="1600" spc="-5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посредничества</a:t>
            </a:r>
            <a:endParaRPr sz="1600">
              <a:latin typeface="Times New Roman"/>
              <a:cs typeface="Times New Roman"/>
            </a:endParaRPr>
          </a:p>
          <a:p>
            <a:pPr algn="just" marL="12700" marR="1079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Функции посредничества МЭ выполняет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специальных программ, </a:t>
            </a:r>
            <a:r>
              <a:rPr dirty="0" sz="1600" spc="-10">
                <a:latin typeface="Times New Roman"/>
                <a:cs typeface="Times New Roman"/>
              </a:rPr>
              <a:t>называемых  </a:t>
            </a:r>
            <a:r>
              <a:rPr dirty="0" sz="1600" spc="-5">
                <a:latin typeface="Times New Roman"/>
                <a:cs typeface="Times New Roman"/>
              </a:rPr>
              <a:t>экранирующими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агентами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программами-посредниками.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Обмен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информацией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между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компьютерами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7825" cy="402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14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12700" marR="635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внутренней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5">
                <a:latin typeface="Times New Roman"/>
                <a:cs typeface="Times New Roman"/>
              </a:rPr>
              <a:t>осуществляется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5">
                <a:latin typeface="Times New Roman"/>
                <a:cs typeface="Times New Roman"/>
              </a:rPr>
              <a:t>программного посредника, </a:t>
            </a:r>
            <a:r>
              <a:rPr dirty="0" sz="1600" spc="-20">
                <a:latin typeface="Times New Roman"/>
                <a:cs typeface="Times New Roman"/>
              </a:rPr>
              <a:t>который может </a:t>
            </a:r>
            <a:r>
              <a:rPr dirty="0" sz="1600" spc="-5">
                <a:latin typeface="Times New Roman"/>
                <a:cs typeface="Times New Roman"/>
              </a:rPr>
              <a:t>выполнять  </a:t>
            </a:r>
            <a:r>
              <a:rPr dirty="0" sz="1600" spc="-10">
                <a:latin typeface="Times New Roman"/>
                <a:cs typeface="Times New Roman"/>
              </a:rPr>
              <a:t>фильтрацию </a:t>
            </a:r>
            <a:r>
              <a:rPr dirty="0" sz="1600" spc="-15">
                <a:latin typeface="Times New Roman"/>
                <a:cs typeface="Times New Roman"/>
              </a:rPr>
              <a:t>потока </a:t>
            </a:r>
            <a:r>
              <a:rPr dirty="0" sz="1600" spc="-5">
                <a:latin typeface="Times New Roman"/>
                <a:cs typeface="Times New Roman"/>
              </a:rPr>
              <a:t>сообщений,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также другие </a:t>
            </a:r>
            <a:r>
              <a:rPr dirty="0" sz="1600" spc="-5">
                <a:latin typeface="Times New Roman"/>
                <a:cs typeface="Times New Roman"/>
              </a:rPr>
              <a:t>защитные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общем случае программы посредники могут </a:t>
            </a:r>
            <a:r>
              <a:rPr dirty="0" sz="1600" spc="-10">
                <a:latin typeface="Times New Roman"/>
                <a:cs typeface="Times New Roman"/>
              </a:rPr>
              <a:t>выполнять </a:t>
            </a:r>
            <a:r>
              <a:rPr dirty="0" sz="1600" spc="-5">
                <a:latin typeface="Times New Roman"/>
                <a:cs typeface="Times New Roman"/>
              </a:rPr>
              <a:t>следующие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проверку </a:t>
            </a:r>
            <a:r>
              <a:rPr dirty="0" sz="1600" spc="-5">
                <a:latin typeface="Times New Roman"/>
                <a:cs typeface="Times New Roman"/>
              </a:rPr>
              <a:t>подлинности </a:t>
            </a:r>
            <a:r>
              <a:rPr dirty="0" sz="1600" spc="-10">
                <a:latin typeface="Times New Roman"/>
                <a:cs typeface="Times New Roman"/>
              </a:rPr>
              <a:t>передаваемых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данных;</a:t>
            </a:r>
            <a:endParaRPr sz="1600">
              <a:latin typeface="Times New Roman"/>
              <a:cs typeface="Times New Roman"/>
            </a:endParaRPr>
          </a:p>
          <a:p>
            <a:pPr marL="927100" marR="508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фильтрацию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преобразование </a:t>
            </a:r>
            <a:r>
              <a:rPr dirty="0" sz="1600" spc="-15">
                <a:latin typeface="Times New Roman"/>
                <a:cs typeface="Times New Roman"/>
              </a:rPr>
              <a:t>потока </a:t>
            </a:r>
            <a:r>
              <a:rPr dirty="0" sz="1600" spc="-5">
                <a:latin typeface="Times New Roman"/>
                <a:cs typeface="Times New Roman"/>
              </a:rPr>
              <a:t>сообщений, </a:t>
            </a:r>
            <a:r>
              <a:rPr dirty="0" sz="1600" spc="-10">
                <a:latin typeface="Times New Roman"/>
                <a:cs typeface="Times New Roman"/>
              </a:rPr>
              <a:t>например </a:t>
            </a:r>
            <a:r>
              <a:rPr dirty="0" sz="1600">
                <a:latin typeface="Times New Roman"/>
                <a:cs typeface="Times New Roman"/>
              </a:rPr>
              <a:t>динамический </a:t>
            </a:r>
            <a:r>
              <a:rPr dirty="0" sz="1600" spc="-5">
                <a:latin typeface="Times New Roman"/>
                <a:cs typeface="Times New Roman"/>
              </a:rPr>
              <a:t>поиск вирусов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прозрачное </a:t>
            </a: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разграничение </a:t>
            </a:r>
            <a:r>
              <a:rPr dirty="0" sz="1600">
                <a:latin typeface="Times New Roman"/>
                <a:cs typeface="Times New Roman"/>
              </a:rPr>
              <a:t>доступа к ресурсам </a:t>
            </a:r>
            <a:r>
              <a:rPr dirty="0" sz="1600" spc="-5">
                <a:latin typeface="Times New Roman"/>
                <a:cs typeface="Times New Roman"/>
              </a:rPr>
              <a:t>внутренней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разграничение </a:t>
            </a:r>
            <a:r>
              <a:rPr dirty="0" sz="1600">
                <a:latin typeface="Times New Roman"/>
                <a:cs typeface="Times New Roman"/>
              </a:rPr>
              <a:t>доступа к ресурсам </a:t>
            </a:r>
            <a:r>
              <a:rPr dirty="0" sz="1600" spc="-5">
                <a:latin typeface="Times New Roman"/>
                <a:cs typeface="Times New Roman"/>
              </a:rPr>
              <a:t>внешней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кэширование </a:t>
            </a:r>
            <a:r>
              <a:rPr dirty="0" sz="1600" spc="-5">
                <a:latin typeface="Times New Roman"/>
                <a:cs typeface="Times New Roman"/>
              </a:rPr>
              <a:t>данных, </a:t>
            </a:r>
            <a:r>
              <a:rPr dirty="0" sz="1600" spc="-10">
                <a:latin typeface="Times New Roman"/>
                <a:cs typeface="Times New Roman"/>
              </a:rPr>
              <a:t>запрашиваемых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>
                <a:latin typeface="Times New Roman"/>
                <a:cs typeface="Times New Roman"/>
              </a:rPr>
              <a:t>сети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(proxy–сервер);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идентификацию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аутентификацию пользователей;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трансляцию внутренних сетевых </a:t>
            </a:r>
            <a:r>
              <a:rPr dirty="0" sz="1600">
                <a:latin typeface="Times New Roman"/>
                <a:cs typeface="Times New Roman"/>
              </a:rPr>
              <a:t>адресов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20">
                <a:latin typeface="Times New Roman"/>
                <a:cs typeface="Times New Roman"/>
              </a:rPr>
              <a:t>исходящих </a:t>
            </a:r>
            <a:r>
              <a:rPr dirty="0" sz="1600" spc="-15">
                <a:latin typeface="Times New Roman"/>
                <a:cs typeface="Times New Roman"/>
              </a:rPr>
              <a:t>пакетов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сообщений;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регистрацию событий, реагирование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задаваемые </a:t>
            </a:r>
            <a:r>
              <a:rPr dirty="0" sz="1600" spc="-5">
                <a:latin typeface="Times New Roman"/>
                <a:cs typeface="Times New Roman"/>
              </a:rPr>
              <a:t>события, </a:t>
            </a:r>
            <a:r>
              <a:rPr dirty="0" sz="1600" spc="-10">
                <a:latin typeface="Times New Roman"/>
                <a:cs typeface="Times New Roman"/>
              </a:rPr>
              <a:t>генерацию </a:t>
            </a:r>
            <a:r>
              <a:rPr dirty="0" sz="1600" spc="-15">
                <a:latin typeface="Times New Roman"/>
                <a:cs typeface="Times New Roman"/>
              </a:rPr>
              <a:t>отсчётов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60">
                <a:latin typeface="Times New Roman"/>
                <a:cs typeface="Times New Roman"/>
              </a:rPr>
              <a:t>т.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290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15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51689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Особенности </a:t>
            </a:r>
            <a:r>
              <a:rPr dirty="0" sz="1600" spc="-10" b="1">
                <a:latin typeface="Times New Roman"/>
                <a:cs typeface="Times New Roman"/>
              </a:rPr>
              <a:t>функционирования межсетевых экранов </a:t>
            </a:r>
            <a:r>
              <a:rPr dirty="0" sz="1600" spc="-5" b="1">
                <a:latin typeface="Times New Roman"/>
                <a:cs typeface="Times New Roman"/>
              </a:rPr>
              <a:t>на различных </a:t>
            </a:r>
            <a:r>
              <a:rPr dirty="0" sz="1600" spc="-10" b="1">
                <a:latin typeface="Times New Roman"/>
                <a:cs typeface="Times New Roman"/>
              </a:rPr>
              <a:t>уровнях </a:t>
            </a:r>
            <a:r>
              <a:rPr dirty="0" sz="1600" spc="-15" b="1">
                <a:latin typeface="Times New Roman"/>
                <a:cs typeface="Times New Roman"/>
              </a:rPr>
              <a:t>модели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OSI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20">
                <a:latin typeface="Times New Roman"/>
                <a:cs typeface="Times New Roman"/>
              </a:rPr>
              <a:t>Комплексный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МЭ </a:t>
            </a:r>
            <a:r>
              <a:rPr dirty="0" sz="1600" spc="-20">
                <a:latin typeface="Times New Roman"/>
                <a:cs typeface="Times New Roman"/>
              </a:rPr>
              <a:t>удобно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представлять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виде совокупности </a:t>
            </a:r>
            <a:r>
              <a:rPr dirty="0" sz="1600" spc="-10">
                <a:latin typeface="Times New Roman"/>
                <a:cs typeface="Times New Roman"/>
              </a:rPr>
              <a:t>неделимых </a:t>
            </a:r>
            <a:r>
              <a:rPr dirty="0" sz="1600" spc="-5">
                <a:latin typeface="Times New Roman"/>
                <a:cs typeface="Times New Roman"/>
              </a:rPr>
              <a:t>экранов,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>
                <a:latin typeface="Times New Roman"/>
                <a:cs typeface="Times New Roman"/>
              </a:rPr>
              <a:t>из 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5">
                <a:latin typeface="Times New Roman"/>
                <a:cs typeface="Times New Roman"/>
              </a:rPr>
              <a:t>ориентирован на </a:t>
            </a:r>
            <a:r>
              <a:rPr dirty="0" sz="1600" spc="-10">
                <a:latin typeface="Times New Roman"/>
                <a:cs typeface="Times New Roman"/>
              </a:rPr>
              <a:t>отдельный </a:t>
            </a:r>
            <a:r>
              <a:rPr dirty="0" sz="1600" spc="-5">
                <a:latin typeface="Times New Roman"/>
                <a:cs typeface="Times New Roman"/>
              </a:rPr>
              <a:t>уровень </a:t>
            </a:r>
            <a:r>
              <a:rPr dirty="0" sz="1600" spc="-15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OSI.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защиты, </a:t>
            </a:r>
            <a:r>
              <a:rPr dirty="0" sz="1600" spc="-10">
                <a:latin typeface="Times New Roman"/>
                <a:cs typeface="Times New Roman"/>
              </a:rPr>
              <a:t>выполняемые </a:t>
            </a:r>
            <a:r>
              <a:rPr dirty="0" sz="1600" spc="-5">
                <a:latin typeface="Times New Roman"/>
                <a:cs typeface="Times New Roman"/>
              </a:rPr>
              <a:t>на  разных уровнях </a:t>
            </a:r>
            <a:r>
              <a:rPr dirty="0" sz="1600">
                <a:latin typeface="Times New Roman"/>
                <a:cs typeface="Times New Roman"/>
              </a:rPr>
              <a:t>эталонной </a:t>
            </a:r>
            <a:r>
              <a:rPr dirty="0" sz="1600" spc="-10">
                <a:latin typeface="Times New Roman"/>
                <a:cs typeface="Times New Roman"/>
              </a:rPr>
              <a:t>модели, </a:t>
            </a:r>
            <a:r>
              <a:rPr dirty="0" sz="1600" spc="-5">
                <a:latin typeface="Times New Roman"/>
                <a:cs typeface="Times New Roman"/>
              </a:rPr>
              <a:t>существенно </a:t>
            </a:r>
            <a:r>
              <a:rPr dirty="0" sz="1600" spc="-10">
                <a:latin typeface="Times New Roman"/>
                <a:cs typeface="Times New Roman"/>
              </a:rPr>
              <a:t>отличаются друг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друга. </a:t>
            </a:r>
            <a:r>
              <a:rPr dirty="0" sz="1600" spc="-5">
                <a:latin typeface="Times New Roman"/>
                <a:cs typeface="Times New Roman"/>
              </a:rPr>
              <a:t>Чаще </a:t>
            </a:r>
            <a:r>
              <a:rPr dirty="0" sz="1600" spc="-10">
                <a:latin typeface="Times New Roman"/>
                <a:cs typeface="Times New Roman"/>
              </a:rPr>
              <a:t>всего </a:t>
            </a:r>
            <a:r>
              <a:rPr dirty="0" sz="1600" spc="-20">
                <a:latin typeface="Times New Roman"/>
                <a:cs typeface="Times New Roman"/>
              </a:rPr>
              <a:t>комплексный </a:t>
            </a:r>
            <a:r>
              <a:rPr dirty="0" sz="1600" spc="-5">
                <a:latin typeface="Times New Roman"/>
                <a:cs typeface="Times New Roman"/>
              </a:rPr>
              <a:t>МЭ  </a:t>
            </a:r>
            <a:r>
              <a:rPr dirty="0" sz="1600" spc="-10">
                <a:latin typeface="Times New Roman"/>
                <a:cs typeface="Times New Roman"/>
              </a:rPr>
              <a:t>функционирует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сетевом, </a:t>
            </a:r>
            <a:r>
              <a:rPr dirty="0" sz="1600" spc="-5">
                <a:latin typeface="Times New Roman"/>
                <a:cs typeface="Times New Roman"/>
              </a:rPr>
              <a:t>сеансовом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прикладном уровнях </a:t>
            </a:r>
            <a:r>
              <a:rPr dirty="0" sz="1600">
                <a:latin typeface="Times New Roman"/>
                <a:cs typeface="Times New Roman"/>
              </a:rPr>
              <a:t>эталонной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модели.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5269" y="349345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39"/>
                </a:lnTo>
                <a:lnTo>
                  <a:pt x="2468880" y="78739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5269" y="349345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39"/>
                </a:lnTo>
                <a:lnTo>
                  <a:pt x="2468880" y="78739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4140" y="30946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0" y="0"/>
                </a:moveTo>
                <a:lnTo>
                  <a:pt x="0" y="398780"/>
                </a:lnTo>
                <a:lnTo>
                  <a:pt x="80010" y="47752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4140" y="30946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80010" y="477520"/>
                </a:moveTo>
                <a:lnTo>
                  <a:pt x="0" y="39878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5269" y="3094679"/>
            <a:ext cx="2388870" cy="39878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1550" spc="-10">
                <a:latin typeface="Times New Roman"/>
                <a:cs typeface="Times New Roman"/>
              </a:rPr>
              <a:t>Прикладной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5269" y="388969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5269" y="388969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4140" y="349345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0" y="0"/>
                </a:moveTo>
                <a:lnTo>
                  <a:pt x="0" y="396239"/>
                </a:lnTo>
                <a:lnTo>
                  <a:pt x="80010" y="476250"/>
                </a:lnTo>
                <a:lnTo>
                  <a:pt x="8001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14140" y="349345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80010" y="476250"/>
                </a:moveTo>
                <a:lnTo>
                  <a:pt x="0" y="396239"/>
                </a:lnTo>
                <a:lnTo>
                  <a:pt x="0" y="0"/>
                </a:lnTo>
                <a:lnTo>
                  <a:pt x="80010" y="78739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25269" y="3493459"/>
            <a:ext cx="2388870" cy="396240"/>
          </a:xfrm>
          <a:custGeom>
            <a:avLst/>
            <a:gdLst/>
            <a:ahLst/>
            <a:cxnLst/>
            <a:rect l="l" t="t" r="r" b="b"/>
            <a:pathLst>
              <a:path w="2388870" h="396239">
                <a:moveTo>
                  <a:pt x="238887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5269" y="3493459"/>
            <a:ext cx="2388870" cy="396240"/>
          </a:xfrm>
          <a:custGeom>
            <a:avLst/>
            <a:gdLst/>
            <a:ahLst/>
            <a:cxnLst/>
            <a:rect l="l" t="t" r="r" b="b"/>
            <a:pathLst>
              <a:path w="2388870" h="396239">
                <a:moveTo>
                  <a:pt x="238887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62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5269" y="3493459"/>
            <a:ext cx="2388870" cy="39624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Уровень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представления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5269" y="428847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40"/>
                </a:lnTo>
                <a:lnTo>
                  <a:pt x="2468880" y="78740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25269" y="428847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40"/>
                </a:lnTo>
                <a:lnTo>
                  <a:pt x="2468880" y="78740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14140" y="388969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0" y="0"/>
                </a:moveTo>
                <a:lnTo>
                  <a:pt x="0" y="398779"/>
                </a:lnTo>
                <a:lnTo>
                  <a:pt x="80010" y="477519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14140" y="388969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80010" y="477519"/>
                </a:moveTo>
                <a:lnTo>
                  <a:pt x="0" y="398779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1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25269" y="3889699"/>
            <a:ext cx="2388870" cy="398780"/>
          </a:xfrm>
          <a:custGeom>
            <a:avLst/>
            <a:gdLst/>
            <a:ahLst/>
            <a:cxnLst/>
            <a:rect l="l" t="t" r="r" b="b"/>
            <a:pathLst>
              <a:path w="2388870" h="398779">
                <a:moveTo>
                  <a:pt x="2388870" y="398779"/>
                </a:moveTo>
                <a:lnTo>
                  <a:pt x="0" y="39877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8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5269" y="3889699"/>
            <a:ext cx="2388870" cy="398780"/>
          </a:xfrm>
          <a:custGeom>
            <a:avLst/>
            <a:gdLst/>
            <a:ahLst/>
            <a:cxnLst/>
            <a:rect l="l" t="t" r="r" b="b"/>
            <a:pathLst>
              <a:path w="2388870" h="398779">
                <a:moveTo>
                  <a:pt x="2388870" y="398779"/>
                </a:moveTo>
                <a:lnTo>
                  <a:pt x="0" y="39877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877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25269" y="3889699"/>
            <a:ext cx="2388870" cy="39878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480"/>
              </a:spcBef>
            </a:pPr>
            <a:r>
              <a:rPr dirty="0" sz="1550" spc="-10">
                <a:latin typeface="Times New Roman"/>
                <a:cs typeface="Times New Roman"/>
              </a:rPr>
              <a:t>Сеансовый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5269" y="468598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5269" y="468598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14140" y="42884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0" y="0"/>
                </a:moveTo>
                <a:lnTo>
                  <a:pt x="0" y="397510"/>
                </a:lnTo>
                <a:lnTo>
                  <a:pt x="80010" y="477520"/>
                </a:lnTo>
                <a:lnTo>
                  <a:pt x="80010" y="7874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14140" y="42884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80010" y="477520"/>
                </a:moveTo>
                <a:lnTo>
                  <a:pt x="0" y="397510"/>
                </a:lnTo>
                <a:lnTo>
                  <a:pt x="0" y="0"/>
                </a:lnTo>
                <a:lnTo>
                  <a:pt x="80010" y="7874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25269" y="428847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25269" y="428847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25269" y="4288479"/>
            <a:ext cx="238887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Транспортный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25269" y="508349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39"/>
                </a:lnTo>
                <a:lnTo>
                  <a:pt x="2468880" y="78739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25269" y="5083499"/>
            <a:ext cx="2468880" cy="78740"/>
          </a:xfrm>
          <a:custGeom>
            <a:avLst/>
            <a:gdLst/>
            <a:ahLst/>
            <a:cxnLst/>
            <a:rect l="l" t="t" r="r" b="b"/>
            <a:pathLst>
              <a:path w="2468879" h="78739">
                <a:moveTo>
                  <a:pt x="2388870" y="0"/>
                </a:moveTo>
                <a:lnTo>
                  <a:pt x="0" y="0"/>
                </a:lnTo>
                <a:lnTo>
                  <a:pt x="80010" y="78739"/>
                </a:lnTo>
                <a:lnTo>
                  <a:pt x="2468880" y="78739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14140" y="468598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0" y="0"/>
                </a:moveTo>
                <a:lnTo>
                  <a:pt x="0" y="397510"/>
                </a:lnTo>
                <a:lnTo>
                  <a:pt x="80010" y="47625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14140" y="468598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80010" y="476250"/>
                </a:moveTo>
                <a:lnTo>
                  <a:pt x="0" y="39751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25269" y="468598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5269" y="468598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525269" y="4685989"/>
            <a:ext cx="238887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91490">
              <a:lnSpc>
                <a:spcPct val="100000"/>
              </a:lnSpc>
              <a:spcBef>
                <a:spcPts val="470"/>
              </a:spcBef>
            </a:pPr>
            <a:r>
              <a:rPr dirty="0" sz="1550" spc="-5">
                <a:latin typeface="Times New Roman"/>
                <a:cs typeface="Times New Roman"/>
              </a:rPr>
              <a:t>Сетевой 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25269" y="547973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25269" y="547973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10"/>
                </a:lnTo>
                <a:lnTo>
                  <a:pt x="2468880" y="80010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14140" y="508349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0" y="0"/>
                </a:moveTo>
                <a:lnTo>
                  <a:pt x="0" y="396239"/>
                </a:lnTo>
                <a:lnTo>
                  <a:pt x="80010" y="476250"/>
                </a:lnTo>
                <a:lnTo>
                  <a:pt x="8001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4140" y="508349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10" h="476250">
                <a:moveTo>
                  <a:pt x="80010" y="476250"/>
                </a:moveTo>
                <a:lnTo>
                  <a:pt x="0" y="396239"/>
                </a:lnTo>
                <a:lnTo>
                  <a:pt x="0" y="0"/>
                </a:lnTo>
                <a:lnTo>
                  <a:pt x="80010" y="78739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25269" y="5083499"/>
            <a:ext cx="2388870" cy="396240"/>
          </a:xfrm>
          <a:custGeom>
            <a:avLst/>
            <a:gdLst/>
            <a:ahLst/>
            <a:cxnLst/>
            <a:rect l="l" t="t" r="r" b="b"/>
            <a:pathLst>
              <a:path w="2388870" h="396239">
                <a:moveTo>
                  <a:pt x="238887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25269" y="5083499"/>
            <a:ext cx="2388870" cy="396240"/>
          </a:xfrm>
          <a:custGeom>
            <a:avLst/>
            <a:gdLst/>
            <a:ahLst/>
            <a:cxnLst/>
            <a:rect l="l" t="t" r="r" b="b"/>
            <a:pathLst>
              <a:path w="2388870" h="396239">
                <a:moveTo>
                  <a:pt x="238887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62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25269" y="5083499"/>
            <a:ext cx="2388870" cy="39624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470"/>
              </a:spcBef>
            </a:pPr>
            <a:r>
              <a:rPr dirty="0" sz="1550" spc="-10">
                <a:latin typeface="Times New Roman"/>
                <a:cs typeface="Times New Roman"/>
              </a:rPr>
              <a:t>Канальный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25269" y="587724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09"/>
                </a:lnTo>
                <a:lnTo>
                  <a:pt x="2468880" y="80009"/>
                </a:lnTo>
                <a:lnTo>
                  <a:pt x="23888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25269" y="5877249"/>
            <a:ext cx="2468880" cy="80010"/>
          </a:xfrm>
          <a:custGeom>
            <a:avLst/>
            <a:gdLst/>
            <a:ahLst/>
            <a:cxnLst/>
            <a:rect l="l" t="t" r="r" b="b"/>
            <a:pathLst>
              <a:path w="2468879" h="80010">
                <a:moveTo>
                  <a:pt x="2388870" y="0"/>
                </a:moveTo>
                <a:lnTo>
                  <a:pt x="0" y="0"/>
                </a:lnTo>
                <a:lnTo>
                  <a:pt x="80010" y="80009"/>
                </a:lnTo>
                <a:lnTo>
                  <a:pt x="2468880" y="80009"/>
                </a:lnTo>
                <a:lnTo>
                  <a:pt x="2388870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14140" y="547973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0" y="0"/>
                </a:moveTo>
                <a:lnTo>
                  <a:pt x="0" y="397510"/>
                </a:lnTo>
                <a:lnTo>
                  <a:pt x="80010" y="47752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14140" y="547973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10" h="477520">
                <a:moveTo>
                  <a:pt x="80010" y="477520"/>
                </a:moveTo>
                <a:lnTo>
                  <a:pt x="0" y="39751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25269" y="547973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25269" y="5479739"/>
            <a:ext cx="2388870" cy="397510"/>
          </a:xfrm>
          <a:custGeom>
            <a:avLst/>
            <a:gdLst/>
            <a:ahLst/>
            <a:cxnLst/>
            <a:rect l="l" t="t" r="r" b="b"/>
            <a:pathLst>
              <a:path w="2388870" h="397510">
                <a:moveTo>
                  <a:pt x="2388870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88870" y="0"/>
                </a:lnTo>
                <a:lnTo>
                  <a:pt x="2388870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25269" y="5479739"/>
            <a:ext cx="238887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480"/>
              </a:spcBef>
            </a:pPr>
            <a:r>
              <a:rPr dirty="0" sz="1550" spc="-10">
                <a:latin typeface="Times New Roman"/>
                <a:cs typeface="Times New Roman"/>
              </a:rPr>
              <a:t>Физический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041140" y="323818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2880" y="0"/>
                </a:moveTo>
                <a:lnTo>
                  <a:pt x="0" y="181610"/>
                </a:lnTo>
                <a:lnTo>
                  <a:pt x="182880" y="364489"/>
                </a:lnTo>
                <a:lnTo>
                  <a:pt x="182880" y="243839"/>
                </a:lnTo>
                <a:lnTo>
                  <a:pt x="534670" y="243839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2880" y="120650"/>
                </a:lnTo>
                <a:lnTo>
                  <a:pt x="182880" y="0"/>
                </a:lnTo>
                <a:close/>
              </a:path>
              <a:path w="596900" h="364489">
                <a:moveTo>
                  <a:pt x="534670" y="243839"/>
                </a:moveTo>
                <a:lnTo>
                  <a:pt x="414020" y="243839"/>
                </a:lnTo>
                <a:lnTo>
                  <a:pt x="414020" y="364489"/>
                </a:lnTo>
                <a:lnTo>
                  <a:pt x="534670" y="243839"/>
                </a:lnTo>
                <a:close/>
              </a:path>
              <a:path w="596900" h="364489">
                <a:moveTo>
                  <a:pt x="414020" y="0"/>
                </a:moveTo>
                <a:lnTo>
                  <a:pt x="414020" y="120650"/>
                </a:lnTo>
                <a:lnTo>
                  <a:pt x="535513" y="120650"/>
                </a:lnTo>
                <a:lnTo>
                  <a:pt x="4140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41140" y="323818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2880" y="0"/>
                </a:lnTo>
                <a:lnTo>
                  <a:pt x="182880" y="120650"/>
                </a:lnTo>
                <a:lnTo>
                  <a:pt x="414020" y="120650"/>
                </a:lnTo>
                <a:lnTo>
                  <a:pt x="414020" y="0"/>
                </a:lnTo>
                <a:lnTo>
                  <a:pt x="596900" y="181610"/>
                </a:lnTo>
                <a:lnTo>
                  <a:pt x="414020" y="364489"/>
                </a:lnTo>
                <a:lnTo>
                  <a:pt x="414020" y="243839"/>
                </a:lnTo>
                <a:lnTo>
                  <a:pt x="182880" y="243839"/>
                </a:lnTo>
                <a:lnTo>
                  <a:pt x="18288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14140" y="311245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182880" y="0"/>
                </a:moveTo>
                <a:lnTo>
                  <a:pt x="0" y="181610"/>
                </a:lnTo>
                <a:lnTo>
                  <a:pt x="182880" y="364489"/>
                </a:lnTo>
                <a:lnTo>
                  <a:pt x="182880" y="243839"/>
                </a:lnTo>
                <a:lnTo>
                  <a:pt x="535940" y="243839"/>
                </a:lnTo>
                <a:lnTo>
                  <a:pt x="598170" y="181610"/>
                </a:lnTo>
                <a:lnTo>
                  <a:pt x="536783" y="120650"/>
                </a:lnTo>
                <a:lnTo>
                  <a:pt x="182880" y="120650"/>
                </a:lnTo>
                <a:lnTo>
                  <a:pt x="182880" y="0"/>
                </a:lnTo>
                <a:close/>
              </a:path>
              <a:path w="598170" h="364489">
                <a:moveTo>
                  <a:pt x="535940" y="243839"/>
                </a:moveTo>
                <a:lnTo>
                  <a:pt x="415289" y="243839"/>
                </a:lnTo>
                <a:lnTo>
                  <a:pt x="415289" y="364489"/>
                </a:lnTo>
                <a:lnTo>
                  <a:pt x="535940" y="243839"/>
                </a:lnTo>
                <a:close/>
              </a:path>
              <a:path w="598170" h="364489">
                <a:moveTo>
                  <a:pt x="415289" y="0"/>
                </a:moveTo>
                <a:lnTo>
                  <a:pt x="415289" y="120650"/>
                </a:lnTo>
                <a:lnTo>
                  <a:pt x="536783" y="12065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14140" y="311245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0" y="181610"/>
                </a:moveTo>
                <a:lnTo>
                  <a:pt x="182880" y="0"/>
                </a:lnTo>
                <a:lnTo>
                  <a:pt x="182880" y="120650"/>
                </a:lnTo>
                <a:lnTo>
                  <a:pt x="415289" y="120650"/>
                </a:lnTo>
                <a:lnTo>
                  <a:pt x="415289" y="0"/>
                </a:lnTo>
                <a:lnTo>
                  <a:pt x="598170" y="181610"/>
                </a:lnTo>
                <a:lnTo>
                  <a:pt x="415289" y="364489"/>
                </a:lnTo>
                <a:lnTo>
                  <a:pt x="415289" y="243839"/>
                </a:lnTo>
                <a:lnTo>
                  <a:pt x="182880" y="243839"/>
                </a:lnTo>
                <a:lnTo>
                  <a:pt x="18288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41140" y="403320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2880" y="0"/>
                </a:moveTo>
                <a:lnTo>
                  <a:pt x="0" y="181610"/>
                </a:lnTo>
                <a:lnTo>
                  <a:pt x="182880" y="364489"/>
                </a:lnTo>
                <a:lnTo>
                  <a:pt x="182880" y="243839"/>
                </a:lnTo>
                <a:lnTo>
                  <a:pt x="534670" y="243839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2880" y="120650"/>
                </a:lnTo>
                <a:lnTo>
                  <a:pt x="182880" y="0"/>
                </a:lnTo>
                <a:close/>
              </a:path>
              <a:path w="596900" h="364489">
                <a:moveTo>
                  <a:pt x="534670" y="243839"/>
                </a:moveTo>
                <a:lnTo>
                  <a:pt x="414020" y="243839"/>
                </a:lnTo>
                <a:lnTo>
                  <a:pt x="414020" y="364489"/>
                </a:lnTo>
                <a:lnTo>
                  <a:pt x="534670" y="243839"/>
                </a:lnTo>
                <a:close/>
              </a:path>
              <a:path w="596900" h="364489">
                <a:moveTo>
                  <a:pt x="414020" y="0"/>
                </a:moveTo>
                <a:lnTo>
                  <a:pt x="414020" y="120650"/>
                </a:lnTo>
                <a:lnTo>
                  <a:pt x="535513" y="120650"/>
                </a:lnTo>
                <a:lnTo>
                  <a:pt x="4140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41140" y="403320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2880" y="0"/>
                </a:lnTo>
                <a:lnTo>
                  <a:pt x="182880" y="120650"/>
                </a:lnTo>
                <a:lnTo>
                  <a:pt x="414020" y="120650"/>
                </a:lnTo>
                <a:lnTo>
                  <a:pt x="414020" y="0"/>
                </a:lnTo>
                <a:lnTo>
                  <a:pt x="596900" y="181610"/>
                </a:lnTo>
                <a:lnTo>
                  <a:pt x="414020" y="364489"/>
                </a:lnTo>
                <a:lnTo>
                  <a:pt x="414020" y="243839"/>
                </a:lnTo>
                <a:lnTo>
                  <a:pt x="182880" y="243839"/>
                </a:lnTo>
                <a:lnTo>
                  <a:pt x="18288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14140" y="390747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182880" y="0"/>
                </a:moveTo>
                <a:lnTo>
                  <a:pt x="0" y="181610"/>
                </a:lnTo>
                <a:lnTo>
                  <a:pt x="182880" y="364490"/>
                </a:lnTo>
                <a:lnTo>
                  <a:pt x="182880" y="243840"/>
                </a:lnTo>
                <a:lnTo>
                  <a:pt x="535939" y="243840"/>
                </a:lnTo>
                <a:lnTo>
                  <a:pt x="598170" y="181610"/>
                </a:lnTo>
                <a:lnTo>
                  <a:pt x="536783" y="120650"/>
                </a:lnTo>
                <a:lnTo>
                  <a:pt x="182880" y="120650"/>
                </a:lnTo>
                <a:lnTo>
                  <a:pt x="182880" y="0"/>
                </a:lnTo>
                <a:close/>
              </a:path>
              <a:path w="598170" h="364489">
                <a:moveTo>
                  <a:pt x="535939" y="243840"/>
                </a:moveTo>
                <a:lnTo>
                  <a:pt x="415289" y="243840"/>
                </a:lnTo>
                <a:lnTo>
                  <a:pt x="415289" y="364490"/>
                </a:lnTo>
                <a:lnTo>
                  <a:pt x="535939" y="243840"/>
                </a:lnTo>
                <a:close/>
              </a:path>
              <a:path w="598170" h="364489">
                <a:moveTo>
                  <a:pt x="415289" y="0"/>
                </a:moveTo>
                <a:lnTo>
                  <a:pt x="415289" y="120650"/>
                </a:lnTo>
                <a:lnTo>
                  <a:pt x="536783" y="12065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14140" y="390747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0" y="181610"/>
                </a:moveTo>
                <a:lnTo>
                  <a:pt x="182880" y="0"/>
                </a:lnTo>
                <a:lnTo>
                  <a:pt x="182880" y="120650"/>
                </a:lnTo>
                <a:lnTo>
                  <a:pt x="415289" y="120650"/>
                </a:lnTo>
                <a:lnTo>
                  <a:pt x="415289" y="0"/>
                </a:lnTo>
                <a:lnTo>
                  <a:pt x="598170" y="181610"/>
                </a:lnTo>
                <a:lnTo>
                  <a:pt x="415289" y="364490"/>
                </a:lnTo>
                <a:lnTo>
                  <a:pt x="415289" y="243840"/>
                </a:lnTo>
                <a:lnTo>
                  <a:pt x="182880" y="243840"/>
                </a:lnTo>
                <a:lnTo>
                  <a:pt x="182880" y="364490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41140" y="482822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2880" y="0"/>
                </a:moveTo>
                <a:lnTo>
                  <a:pt x="0" y="181610"/>
                </a:lnTo>
                <a:lnTo>
                  <a:pt x="182880" y="364490"/>
                </a:lnTo>
                <a:lnTo>
                  <a:pt x="182880" y="243840"/>
                </a:lnTo>
                <a:lnTo>
                  <a:pt x="534670" y="243840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2880" y="120650"/>
                </a:lnTo>
                <a:lnTo>
                  <a:pt x="182880" y="0"/>
                </a:lnTo>
                <a:close/>
              </a:path>
              <a:path w="596900" h="364489">
                <a:moveTo>
                  <a:pt x="534670" y="243840"/>
                </a:moveTo>
                <a:lnTo>
                  <a:pt x="414020" y="243840"/>
                </a:lnTo>
                <a:lnTo>
                  <a:pt x="414020" y="364490"/>
                </a:lnTo>
                <a:lnTo>
                  <a:pt x="534670" y="243840"/>
                </a:lnTo>
                <a:close/>
              </a:path>
              <a:path w="596900" h="364489">
                <a:moveTo>
                  <a:pt x="414020" y="0"/>
                </a:moveTo>
                <a:lnTo>
                  <a:pt x="414020" y="120650"/>
                </a:lnTo>
                <a:lnTo>
                  <a:pt x="535513" y="120650"/>
                </a:lnTo>
                <a:lnTo>
                  <a:pt x="4140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41140" y="482822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2880" y="0"/>
                </a:lnTo>
                <a:lnTo>
                  <a:pt x="182880" y="120650"/>
                </a:lnTo>
                <a:lnTo>
                  <a:pt x="414020" y="120650"/>
                </a:lnTo>
                <a:lnTo>
                  <a:pt x="414020" y="0"/>
                </a:lnTo>
                <a:lnTo>
                  <a:pt x="596900" y="181610"/>
                </a:lnTo>
                <a:lnTo>
                  <a:pt x="414020" y="364490"/>
                </a:lnTo>
                <a:lnTo>
                  <a:pt x="414020" y="243840"/>
                </a:lnTo>
                <a:lnTo>
                  <a:pt x="182880" y="243840"/>
                </a:lnTo>
                <a:lnTo>
                  <a:pt x="182880" y="364490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14140" y="470249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182880" y="0"/>
                </a:moveTo>
                <a:lnTo>
                  <a:pt x="0" y="181610"/>
                </a:lnTo>
                <a:lnTo>
                  <a:pt x="182880" y="364489"/>
                </a:lnTo>
                <a:lnTo>
                  <a:pt x="182880" y="243839"/>
                </a:lnTo>
                <a:lnTo>
                  <a:pt x="535940" y="243839"/>
                </a:lnTo>
                <a:lnTo>
                  <a:pt x="598170" y="181610"/>
                </a:lnTo>
                <a:lnTo>
                  <a:pt x="535504" y="119380"/>
                </a:lnTo>
                <a:lnTo>
                  <a:pt x="182880" y="119380"/>
                </a:lnTo>
                <a:lnTo>
                  <a:pt x="182880" y="0"/>
                </a:lnTo>
                <a:close/>
              </a:path>
              <a:path w="598170" h="364489">
                <a:moveTo>
                  <a:pt x="535940" y="243839"/>
                </a:moveTo>
                <a:lnTo>
                  <a:pt x="415289" y="243839"/>
                </a:lnTo>
                <a:lnTo>
                  <a:pt x="415289" y="364489"/>
                </a:lnTo>
                <a:lnTo>
                  <a:pt x="535940" y="243839"/>
                </a:lnTo>
                <a:close/>
              </a:path>
              <a:path w="598170" h="364489">
                <a:moveTo>
                  <a:pt x="415289" y="0"/>
                </a:moveTo>
                <a:lnTo>
                  <a:pt x="415289" y="119380"/>
                </a:lnTo>
                <a:lnTo>
                  <a:pt x="535504" y="11938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14140" y="4702499"/>
            <a:ext cx="598170" cy="364490"/>
          </a:xfrm>
          <a:custGeom>
            <a:avLst/>
            <a:gdLst/>
            <a:ahLst/>
            <a:cxnLst/>
            <a:rect l="l" t="t" r="r" b="b"/>
            <a:pathLst>
              <a:path w="598170" h="364489">
                <a:moveTo>
                  <a:pt x="0" y="181610"/>
                </a:moveTo>
                <a:lnTo>
                  <a:pt x="182880" y="0"/>
                </a:lnTo>
                <a:lnTo>
                  <a:pt x="182880" y="119380"/>
                </a:lnTo>
                <a:lnTo>
                  <a:pt x="415289" y="119380"/>
                </a:lnTo>
                <a:lnTo>
                  <a:pt x="415289" y="0"/>
                </a:lnTo>
                <a:lnTo>
                  <a:pt x="598170" y="181610"/>
                </a:lnTo>
                <a:lnTo>
                  <a:pt x="415289" y="364489"/>
                </a:lnTo>
                <a:lnTo>
                  <a:pt x="415289" y="243839"/>
                </a:lnTo>
                <a:lnTo>
                  <a:pt x="182880" y="243839"/>
                </a:lnTo>
                <a:lnTo>
                  <a:pt x="18288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12309" y="359251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39"/>
                </a:lnTo>
                <a:lnTo>
                  <a:pt x="1672589" y="78739"/>
                </a:lnTo>
                <a:lnTo>
                  <a:pt x="1592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12309" y="359251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39"/>
                </a:lnTo>
                <a:lnTo>
                  <a:pt x="1672589" y="78739"/>
                </a:lnTo>
                <a:lnTo>
                  <a:pt x="159257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4890" y="299561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0" y="0"/>
                </a:moveTo>
                <a:lnTo>
                  <a:pt x="0" y="596900"/>
                </a:lnTo>
                <a:lnTo>
                  <a:pt x="80010" y="675639"/>
                </a:lnTo>
                <a:lnTo>
                  <a:pt x="80010" y="8000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04890" y="299561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80010" y="675639"/>
                </a:moveTo>
                <a:lnTo>
                  <a:pt x="0" y="596900"/>
                </a:lnTo>
                <a:lnTo>
                  <a:pt x="0" y="0"/>
                </a:lnTo>
                <a:lnTo>
                  <a:pt x="80010" y="80009"/>
                </a:lnTo>
                <a:lnTo>
                  <a:pt x="80010" y="6756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12309" y="2995619"/>
            <a:ext cx="1592580" cy="596900"/>
          </a:xfrm>
          <a:custGeom>
            <a:avLst/>
            <a:gdLst/>
            <a:ahLst/>
            <a:cxnLst/>
            <a:rect l="l" t="t" r="r" b="b"/>
            <a:pathLst>
              <a:path w="1592579" h="596900">
                <a:moveTo>
                  <a:pt x="1592579" y="596900"/>
                </a:moveTo>
                <a:lnTo>
                  <a:pt x="0" y="596900"/>
                </a:lnTo>
                <a:lnTo>
                  <a:pt x="0" y="0"/>
                </a:lnTo>
                <a:lnTo>
                  <a:pt x="1592579" y="0"/>
                </a:lnTo>
                <a:lnTo>
                  <a:pt x="1592579" y="596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512309" y="2995619"/>
            <a:ext cx="1592580" cy="59690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87655" marR="129539" indent="-15494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latin typeface="Times New Roman"/>
                <a:cs typeface="Times New Roman"/>
              </a:rPr>
              <a:t>Шлюз</a:t>
            </a:r>
            <a:r>
              <a:rPr dirty="0" sz="1550" spc="-8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приклад-  ного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уровня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512309" y="438753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40"/>
                </a:lnTo>
                <a:lnTo>
                  <a:pt x="1672589" y="78740"/>
                </a:lnTo>
                <a:lnTo>
                  <a:pt x="1592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12309" y="438753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40"/>
                </a:lnTo>
                <a:lnTo>
                  <a:pt x="1672589" y="78740"/>
                </a:lnTo>
                <a:lnTo>
                  <a:pt x="159257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04890" y="379063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0" y="0"/>
                </a:moveTo>
                <a:lnTo>
                  <a:pt x="0" y="596900"/>
                </a:lnTo>
                <a:lnTo>
                  <a:pt x="80010" y="67564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04890" y="379063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80010" y="675640"/>
                </a:moveTo>
                <a:lnTo>
                  <a:pt x="0" y="596900"/>
                </a:lnTo>
                <a:lnTo>
                  <a:pt x="0" y="0"/>
                </a:lnTo>
                <a:lnTo>
                  <a:pt x="80010" y="80010"/>
                </a:lnTo>
                <a:lnTo>
                  <a:pt x="80010" y="67564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12309" y="3790639"/>
            <a:ext cx="1592580" cy="596900"/>
          </a:xfrm>
          <a:custGeom>
            <a:avLst/>
            <a:gdLst/>
            <a:ahLst/>
            <a:cxnLst/>
            <a:rect l="l" t="t" r="r" b="b"/>
            <a:pathLst>
              <a:path w="1592579" h="596900">
                <a:moveTo>
                  <a:pt x="1592579" y="596900"/>
                </a:moveTo>
                <a:lnTo>
                  <a:pt x="0" y="596900"/>
                </a:lnTo>
                <a:lnTo>
                  <a:pt x="0" y="0"/>
                </a:lnTo>
                <a:lnTo>
                  <a:pt x="1592579" y="0"/>
                </a:lnTo>
                <a:lnTo>
                  <a:pt x="1592579" y="596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512309" y="3790639"/>
            <a:ext cx="1592580" cy="59690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94005" marR="197485" indent="-9144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latin typeface="Times New Roman"/>
                <a:cs typeface="Times New Roman"/>
              </a:rPr>
              <a:t>Шлюз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сеансо-  </a:t>
            </a:r>
            <a:r>
              <a:rPr dirty="0" sz="1550" spc="-5">
                <a:latin typeface="Times New Roman"/>
                <a:cs typeface="Times New Roman"/>
              </a:rPr>
              <a:t>вого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уровня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12309" y="518255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39"/>
                </a:lnTo>
                <a:lnTo>
                  <a:pt x="1672589" y="78739"/>
                </a:lnTo>
                <a:lnTo>
                  <a:pt x="1592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12309" y="5182559"/>
            <a:ext cx="1672589" cy="78740"/>
          </a:xfrm>
          <a:custGeom>
            <a:avLst/>
            <a:gdLst/>
            <a:ahLst/>
            <a:cxnLst/>
            <a:rect l="l" t="t" r="r" b="b"/>
            <a:pathLst>
              <a:path w="1672589" h="78739">
                <a:moveTo>
                  <a:pt x="1592579" y="0"/>
                </a:moveTo>
                <a:lnTo>
                  <a:pt x="0" y="0"/>
                </a:lnTo>
                <a:lnTo>
                  <a:pt x="78739" y="78739"/>
                </a:lnTo>
                <a:lnTo>
                  <a:pt x="1672589" y="78739"/>
                </a:lnTo>
                <a:lnTo>
                  <a:pt x="159257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04890" y="458565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0" y="0"/>
                </a:moveTo>
                <a:lnTo>
                  <a:pt x="0" y="596900"/>
                </a:lnTo>
                <a:lnTo>
                  <a:pt x="80010" y="675639"/>
                </a:lnTo>
                <a:lnTo>
                  <a:pt x="80010" y="8000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04890" y="4585659"/>
            <a:ext cx="80010" cy="675640"/>
          </a:xfrm>
          <a:custGeom>
            <a:avLst/>
            <a:gdLst/>
            <a:ahLst/>
            <a:cxnLst/>
            <a:rect l="l" t="t" r="r" b="b"/>
            <a:pathLst>
              <a:path w="80010" h="675639">
                <a:moveTo>
                  <a:pt x="80010" y="675639"/>
                </a:moveTo>
                <a:lnTo>
                  <a:pt x="0" y="596900"/>
                </a:lnTo>
                <a:lnTo>
                  <a:pt x="0" y="0"/>
                </a:lnTo>
                <a:lnTo>
                  <a:pt x="80010" y="80009"/>
                </a:lnTo>
                <a:lnTo>
                  <a:pt x="80010" y="6756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12309" y="4585659"/>
            <a:ext cx="1592580" cy="596900"/>
          </a:xfrm>
          <a:custGeom>
            <a:avLst/>
            <a:gdLst/>
            <a:ahLst/>
            <a:cxnLst/>
            <a:rect l="l" t="t" r="r" b="b"/>
            <a:pathLst>
              <a:path w="1592579" h="596900">
                <a:moveTo>
                  <a:pt x="1592579" y="596900"/>
                </a:moveTo>
                <a:lnTo>
                  <a:pt x="0" y="596900"/>
                </a:lnTo>
                <a:lnTo>
                  <a:pt x="0" y="0"/>
                </a:lnTo>
                <a:lnTo>
                  <a:pt x="1592579" y="0"/>
                </a:lnTo>
                <a:lnTo>
                  <a:pt x="1592579" y="596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512309" y="4585659"/>
            <a:ext cx="1592580" cy="59690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46685" marR="127635" indent="-13970">
              <a:lnSpc>
                <a:spcPct val="100000"/>
              </a:lnSpc>
              <a:spcBef>
                <a:spcPts val="340"/>
              </a:spcBef>
            </a:pPr>
            <a:r>
              <a:rPr dirty="0" sz="1550" spc="-10">
                <a:latin typeface="Times New Roman"/>
                <a:cs typeface="Times New Roman"/>
              </a:rPr>
              <a:t>Экр</a:t>
            </a:r>
            <a:r>
              <a:rPr dirty="0" sz="1550">
                <a:latin typeface="Times New Roman"/>
                <a:cs typeface="Times New Roman"/>
              </a:rPr>
              <a:t>а</a:t>
            </a:r>
            <a:r>
              <a:rPr dirty="0" sz="1550" spc="-10">
                <a:latin typeface="Times New Roman"/>
                <a:cs typeface="Times New Roman"/>
              </a:rPr>
              <a:t>нир</a:t>
            </a:r>
            <a:r>
              <a:rPr dirty="0" sz="1550" spc="-5">
                <a:latin typeface="Times New Roman"/>
                <a:cs typeface="Times New Roman"/>
              </a:rPr>
              <a:t>ую</a:t>
            </a:r>
            <a:r>
              <a:rPr dirty="0" sz="1550" spc="-20">
                <a:latin typeface="Times New Roman"/>
                <a:cs typeface="Times New Roman"/>
              </a:rPr>
              <a:t>щ</a:t>
            </a:r>
            <a:r>
              <a:rPr dirty="0" sz="1550" spc="-5">
                <a:latin typeface="Times New Roman"/>
                <a:cs typeface="Times New Roman"/>
              </a:rPr>
              <a:t>ий  </a:t>
            </a:r>
            <a:r>
              <a:rPr dirty="0" sz="1550" spc="-5">
                <a:latin typeface="Times New Roman"/>
                <a:cs typeface="Times New Roman"/>
              </a:rPr>
              <a:t>маршрутизатор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31890" y="323818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89"/>
                </a:lnTo>
                <a:lnTo>
                  <a:pt x="181610" y="243839"/>
                </a:lnTo>
                <a:lnTo>
                  <a:pt x="534670" y="243839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1610" y="120650"/>
                </a:lnTo>
                <a:lnTo>
                  <a:pt x="181610" y="0"/>
                </a:lnTo>
                <a:close/>
              </a:path>
              <a:path w="596900" h="364489">
                <a:moveTo>
                  <a:pt x="534670" y="243839"/>
                </a:moveTo>
                <a:lnTo>
                  <a:pt x="414019" y="243839"/>
                </a:lnTo>
                <a:lnTo>
                  <a:pt x="414019" y="364489"/>
                </a:lnTo>
                <a:lnTo>
                  <a:pt x="534670" y="243839"/>
                </a:lnTo>
                <a:close/>
              </a:path>
              <a:path w="596900" h="364489">
                <a:moveTo>
                  <a:pt x="414019" y="0"/>
                </a:moveTo>
                <a:lnTo>
                  <a:pt x="414019" y="120650"/>
                </a:lnTo>
                <a:lnTo>
                  <a:pt x="535513" y="120650"/>
                </a:lnTo>
                <a:lnTo>
                  <a:pt x="41401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31890" y="323818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20650"/>
                </a:lnTo>
                <a:lnTo>
                  <a:pt x="414019" y="120650"/>
                </a:lnTo>
                <a:lnTo>
                  <a:pt x="414019" y="0"/>
                </a:lnTo>
                <a:lnTo>
                  <a:pt x="596900" y="181610"/>
                </a:lnTo>
                <a:lnTo>
                  <a:pt x="414019" y="364489"/>
                </a:lnTo>
                <a:lnTo>
                  <a:pt x="414019" y="243839"/>
                </a:lnTo>
                <a:lnTo>
                  <a:pt x="181610" y="243839"/>
                </a:lnTo>
                <a:lnTo>
                  <a:pt x="18161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04890" y="311245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89"/>
                </a:lnTo>
                <a:lnTo>
                  <a:pt x="181610" y="243839"/>
                </a:lnTo>
                <a:lnTo>
                  <a:pt x="535102" y="243839"/>
                </a:lnTo>
                <a:lnTo>
                  <a:pt x="596900" y="181610"/>
                </a:lnTo>
                <a:lnTo>
                  <a:pt x="535939" y="120650"/>
                </a:lnTo>
                <a:lnTo>
                  <a:pt x="181610" y="120650"/>
                </a:lnTo>
                <a:lnTo>
                  <a:pt x="181610" y="0"/>
                </a:lnTo>
                <a:close/>
              </a:path>
              <a:path w="596900" h="364489">
                <a:moveTo>
                  <a:pt x="535102" y="243839"/>
                </a:moveTo>
                <a:lnTo>
                  <a:pt x="415289" y="243839"/>
                </a:lnTo>
                <a:lnTo>
                  <a:pt x="415289" y="364489"/>
                </a:lnTo>
                <a:lnTo>
                  <a:pt x="535102" y="243839"/>
                </a:lnTo>
                <a:close/>
              </a:path>
              <a:path w="596900" h="364489">
                <a:moveTo>
                  <a:pt x="415289" y="0"/>
                </a:moveTo>
                <a:lnTo>
                  <a:pt x="415289" y="120650"/>
                </a:lnTo>
                <a:lnTo>
                  <a:pt x="535939" y="12065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04890" y="311245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20650"/>
                </a:lnTo>
                <a:lnTo>
                  <a:pt x="415289" y="120650"/>
                </a:lnTo>
                <a:lnTo>
                  <a:pt x="415289" y="0"/>
                </a:lnTo>
                <a:lnTo>
                  <a:pt x="596900" y="181610"/>
                </a:lnTo>
                <a:lnTo>
                  <a:pt x="415289" y="364489"/>
                </a:lnTo>
                <a:lnTo>
                  <a:pt x="415289" y="243839"/>
                </a:lnTo>
                <a:lnTo>
                  <a:pt x="181610" y="243839"/>
                </a:lnTo>
                <a:lnTo>
                  <a:pt x="18161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31890" y="403320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89"/>
                </a:lnTo>
                <a:lnTo>
                  <a:pt x="181610" y="243839"/>
                </a:lnTo>
                <a:lnTo>
                  <a:pt x="534670" y="243839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1610" y="120650"/>
                </a:lnTo>
                <a:lnTo>
                  <a:pt x="181610" y="0"/>
                </a:lnTo>
                <a:close/>
              </a:path>
              <a:path w="596900" h="364489">
                <a:moveTo>
                  <a:pt x="534670" y="243839"/>
                </a:moveTo>
                <a:lnTo>
                  <a:pt x="414019" y="243839"/>
                </a:lnTo>
                <a:lnTo>
                  <a:pt x="414019" y="364489"/>
                </a:lnTo>
                <a:lnTo>
                  <a:pt x="534670" y="243839"/>
                </a:lnTo>
                <a:close/>
              </a:path>
              <a:path w="596900" h="364489">
                <a:moveTo>
                  <a:pt x="414019" y="0"/>
                </a:moveTo>
                <a:lnTo>
                  <a:pt x="414019" y="120650"/>
                </a:lnTo>
                <a:lnTo>
                  <a:pt x="535513" y="120650"/>
                </a:lnTo>
                <a:lnTo>
                  <a:pt x="41401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31890" y="403320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20650"/>
                </a:lnTo>
                <a:lnTo>
                  <a:pt x="414019" y="120650"/>
                </a:lnTo>
                <a:lnTo>
                  <a:pt x="414019" y="0"/>
                </a:lnTo>
                <a:lnTo>
                  <a:pt x="596900" y="181610"/>
                </a:lnTo>
                <a:lnTo>
                  <a:pt x="414019" y="364489"/>
                </a:lnTo>
                <a:lnTo>
                  <a:pt x="414019" y="243839"/>
                </a:lnTo>
                <a:lnTo>
                  <a:pt x="181610" y="243839"/>
                </a:lnTo>
                <a:lnTo>
                  <a:pt x="18161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04890" y="390747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90"/>
                </a:lnTo>
                <a:lnTo>
                  <a:pt x="181610" y="243840"/>
                </a:lnTo>
                <a:lnTo>
                  <a:pt x="535102" y="243840"/>
                </a:lnTo>
                <a:lnTo>
                  <a:pt x="596900" y="181610"/>
                </a:lnTo>
                <a:lnTo>
                  <a:pt x="535939" y="120650"/>
                </a:lnTo>
                <a:lnTo>
                  <a:pt x="181610" y="120650"/>
                </a:lnTo>
                <a:lnTo>
                  <a:pt x="181610" y="0"/>
                </a:lnTo>
                <a:close/>
              </a:path>
              <a:path w="596900" h="364489">
                <a:moveTo>
                  <a:pt x="535102" y="243840"/>
                </a:moveTo>
                <a:lnTo>
                  <a:pt x="415289" y="243840"/>
                </a:lnTo>
                <a:lnTo>
                  <a:pt x="415289" y="364490"/>
                </a:lnTo>
                <a:lnTo>
                  <a:pt x="535102" y="243840"/>
                </a:lnTo>
                <a:close/>
              </a:path>
              <a:path w="596900" h="364489">
                <a:moveTo>
                  <a:pt x="415289" y="0"/>
                </a:moveTo>
                <a:lnTo>
                  <a:pt x="415289" y="120650"/>
                </a:lnTo>
                <a:lnTo>
                  <a:pt x="535939" y="12065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04890" y="390747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20650"/>
                </a:lnTo>
                <a:lnTo>
                  <a:pt x="415289" y="120650"/>
                </a:lnTo>
                <a:lnTo>
                  <a:pt x="415289" y="0"/>
                </a:lnTo>
                <a:lnTo>
                  <a:pt x="596900" y="181610"/>
                </a:lnTo>
                <a:lnTo>
                  <a:pt x="415289" y="364490"/>
                </a:lnTo>
                <a:lnTo>
                  <a:pt x="415289" y="243840"/>
                </a:lnTo>
                <a:lnTo>
                  <a:pt x="181610" y="243840"/>
                </a:lnTo>
                <a:lnTo>
                  <a:pt x="181610" y="364490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231890" y="482822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90"/>
                </a:lnTo>
                <a:lnTo>
                  <a:pt x="181610" y="243840"/>
                </a:lnTo>
                <a:lnTo>
                  <a:pt x="534669" y="243840"/>
                </a:lnTo>
                <a:lnTo>
                  <a:pt x="596900" y="181610"/>
                </a:lnTo>
                <a:lnTo>
                  <a:pt x="535513" y="120650"/>
                </a:lnTo>
                <a:lnTo>
                  <a:pt x="181610" y="120650"/>
                </a:lnTo>
                <a:lnTo>
                  <a:pt x="181610" y="0"/>
                </a:lnTo>
                <a:close/>
              </a:path>
              <a:path w="596900" h="364489">
                <a:moveTo>
                  <a:pt x="534669" y="243840"/>
                </a:moveTo>
                <a:lnTo>
                  <a:pt x="414019" y="243840"/>
                </a:lnTo>
                <a:lnTo>
                  <a:pt x="414019" y="364490"/>
                </a:lnTo>
                <a:lnTo>
                  <a:pt x="534669" y="243840"/>
                </a:lnTo>
                <a:close/>
              </a:path>
              <a:path w="596900" h="364489">
                <a:moveTo>
                  <a:pt x="414019" y="0"/>
                </a:moveTo>
                <a:lnTo>
                  <a:pt x="414019" y="120650"/>
                </a:lnTo>
                <a:lnTo>
                  <a:pt x="535513" y="120650"/>
                </a:lnTo>
                <a:lnTo>
                  <a:pt x="41401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231890" y="482822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20650"/>
                </a:lnTo>
                <a:lnTo>
                  <a:pt x="414019" y="120650"/>
                </a:lnTo>
                <a:lnTo>
                  <a:pt x="414019" y="0"/>
                </a:lnTo>
                <a:lnTo>
                  <a:pt x="596900" y="181610"/>
                </a:lnTo>
                <a:lnTo>
                  <a:pt x="414019" y="364490"/>
                </a:lnTo>
                <a:lnTo>
                  <a:pt x="414019" y="243840"/>
                </a:lnTo>
                <a:lnTo>
                  <a:pt x="181610" y="243840"/>
                </a:lnTo>
                <a:lnTo>
                  <a:pt x="181610" y="364490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04890" y="470249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181610" y="0"/>
                </a:moveTo>
                <a:lnTo>
                  <a:pt x="0" y="181610"/>
                </a:lnTo>
                <a:lnTo>
                  <a:pt x="181610" y="364489"/>
                </a:lnTo>
                <a:lnTo>
                  <a:pt x="181610" y="243839"/>
                </a:lnTo>
                <a:lnTo>
                  <a:pt x="535102" y="243839"/>
                </a:lnTo>
                <a:lnTo>
                  <a:pt x="596900" y="181610"/>
                </a:lnTo>
                <a:lnTo>
                  <a:pt x="534670" y="119380"/>
                </a:lnTo>
                <a:lnTo>
                  <a:pt x="181610" y="119380"/>
                </a:lnTo>
                <a:lnTo>
                  <a:pt x="181610" y="0"/>
                </a:lnTo>
                <a:close/>
              </a:path>
              <a:path w="596900" h="364489">
                <a:moveTo>
                  <a:pt x="535102" y="243839"/>
                </a:moveTo>
                <a:lnTo>
                  <a:pt x="415289" y="243839"/>
                </a:lnTo>
                <a:lnTo>
                  <a:pt x="415289" y="364489"/>
                </a:lnTo>
                <a:lnTo>
                  <a:pt x="535102" y="243839"/>
                </a:lnTo>
                <a:close/>
              </a:path>
              <a:path w="596900" h="364489">
                <a:moveTo>
                  <a:pt x="415289" y="0"/>
                </a:moveTo>
                <a:lnTo>
                  <a:pt x="415289" y="119380"/>
                </a:lnTo>
                <a:lnTo>
                  <a:pt x="534670" y="119380"/>
                </a:lnTo>
                <a:lnTo>
                  <a:pt x="41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104890" y="4702499"/>
            <a:ext cx="596900" cy="364490"/>
          </a:xfrm>
          <a:custGeom>
            <a:avLst/>
            <a:gdLst/>
            <a:ahLst/>
            <a:cxnLst/>
            <a:rect l="l" t="t" r="r" b="b"/>
            <a:pathLst>
              <a:path w="596900" h="364489">
                <a:moveTo>
                  <a:pt x="0" y="181610"/>
                </a:moveTo>
                <a:lnTo>
                  <a:pt x="181610" y="0"/>
                </a:lnTo>
                <a:lnTo>
                  <a:pt x="181610" y="119380"/>
                </a:lnTo>
                <a:lnTo>
                  <a:pt x="415289" y="119380"/>
                </a:lnTo>
                <a:lnTo>
                  <a:pt x="415289" y="0"/>
                </a:lnTo>
                <a:lnTo>
                  <a:pt x="596900" y="181610"/>
                </a:lnTo>
                <a:lnTo>
                  <a:pt x="415289" y="364489"/>
                </a:lnTo>
                <a:lnTo>
                  <a:pt x="415289" y="243839"/>
                </a:lnTo>
                <a:lnTo>
                  <a:pt x="181610" y="243839"/>
                </a:lnTo>
                <a:lnTo>
                  <a:pt x="181610" y="364489"/>
                </a:lnTo>
                <a:lnTo>
                  <a:pt x="0" y="1816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01790" y="349345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39"/>
                </a:lnTo>
                <a:lnTo>
                  <a:pt x="2470150" y="78739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01790" y="349345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39"/>
                </a:lnTo>
                <a:lnTo>
                  <a:pt x="2470150" y="78739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091930" y="30946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0" y="0"/>
                </a:moveTo>
                <a:lnTo>
                  <a:pt x="0" y="398780"/>
                </a:lnTo>
                <a:lnTo>
                  <a:pt x="80010" y="47752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91930" y="30946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80010" y="477520"/>
                </a:moveTo>
                <a:lnTo>
                  <a:pt x="0" y="39878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701790" y="3094679"/>
            <a:ext cx="2390140" cy="398780"/>
          </a:xfrm>
          <a:custGeom>
            <a:avLst/>
            <a:gdLst/>
            <a:ahLst/>
            <a:cxnLst/>
            <a:rect l="l" t="t" r="r" b="b"/>
            <a:pathLst>
              <a:path w="2390140" h="398779">
                <a:moveTo>
                  <a:pt x="2390139" y="398780"/>
                </a:moveTo>
                <a:lnTo>
                  <a:pt x="0" y="39878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8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01790" y="3094679"/>
            <a:ext cx="2390140" cy="398780"/>
          </a:xfrm>
          <a:custGeom>
            <a:avLst/>
            <a:gdLst/>
            <a:ahLst/>
            <a:cxnLst/>
            <a:rect l="l" t="t" r="r" b="b"/>
            <a:pathLst>
              <a:path w="2390140" h="398779">
                <a:moveTo>
                  <a:pt x="2390139" y="398780"/>
                </a:moveTo>
                <a:lnTo>
                  <a:pt x="0" y="39878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878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701790" y="3094679"/>
            <a:ext cx="2390140" cy="39878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Прикладной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701790" y="388969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01790" y="388969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091930" y="349345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0" y="0"/>
                </a:moveTo>
                <a:lnTo>
                  <a:pt x="0" y="396239"/>
                </a:lnTo>
                <a:lnTo>
                  <a:pt x="80010" y="476250"/>
                </a:lnTo>
                <a:lnTo>
                  <a:pt x="8001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091930" y="349345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80010" y="476250"/>
                </a:moveTo>
                <a:lnTo>
                  <a:pt x="0" y="396239"/>
                </a:lnTo>
                <a:lnTo>
                  <a:pt x="0" y="0"/>
                </a:lnTo>
                <a:lnTo>
                  <a:pt x="80010" y="78739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01790" y="3493459"/>
            <a:ext cx="2390140" cy="396240"/>
          </a:xfrm>
          <a:custGeom>
            <a:avLst/>
            <a:gdLst/>
            <a:ahLst/>
            <a:cxnLst/>
            <a:rect l="l" t="t" r="r" b="b"/>
            <a:pathLst>
              <a:path w="2390140" h="396239">
                <a:moveTo>
                  <a:pt x="2390139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01790" y="3493459"/>
            <a:ext cx="2390140" cy="396240"/>
          </a:xfrm>
          <a:custGeom>
            <a:avLst/>
            <a:gdLst/>
            <a:ahLst/>
            <a:cxnLst/>
            <a:rect l="l" t="t" r="r" b="b"/>
            <a:pathLst>
              <a:path w="2390140" h="396239">
                <a:moveTo>
                  <a:pt x="2390139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62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6701790" y="3493459"/>
            <a:ext cx="2390140" cy="39624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Уровень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представления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01790" y="428847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40"/>
                </a:lnTo>
                <a:lnTo>
                  <a:pt x="2470150" y="78740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701790" y="428847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40"/>
                </a:lnTo>
                <a:lnTo>
                  <a:pt x="2470150" y="78740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091930" y="388969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0" y="0"/>
                </a:moveTo>
                <a:lnTo>
                  <a:pt x="0" y="398779"/>
                </a:lnTo>
                <a:lnTo>
                  <a:pt x="80010" y="477519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091930" y="388969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80010" y="477519"/>
                </a:moveTo>
                <a:lnTo>
                  <a:pt x="0" y="398779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1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701790" y="3889699"/>
            <a:ext cx="2390140" cy="398780"/>
          </a:xfrm>
          <a:custGeom>
            <a:avLst/>
            <a:gdLst/>
            <a:ahLst/>
            <a:cxnLst/>
            <a:rect l="l" t="t" r="r" b="b"/>
            <a:pathLst>
              <a:path w="2390140" h="398779">
                <a:moveTo>
                  <a:pt x="2390139" y="398779"/>
                </a:moveTo>
                <a:lnTo>
                  <a:pt x="0" y="39877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8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701790" y="3889699"/>
            <a:ext cx="2390140" cy="398780"/>
          </a:xfrm>
          <a:custGeom>
            <a:avLst/>
            <a:gdLst/>
            <a:ahLst/>
            <a:cxnLst/>
            <a:rect l="l" t="t" r="r" b="b"/>
            <a:pathLst>
              <a:path w="2390140" h="398779">
                <a:moveTo>
                  <a:pt x="2390139" y="398779"/>
                </a:moveTo>
                <a:lnTo>
                  <a:pt x="0" y="39877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877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701790" y="3889699"/>
            <a:ext cx="2390140" cy="39878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480"/>
              </a:spcBef>
            </a:pPr>
            <a:r>
              <a:rPr dirty="0" sz="1550" spc="-10">
                <a:latin typeface="Times New Roman"/>
                <a:cs typeface="Times New Roman"/>
              </a:rPr>
              <a:t>Сеансовый</a:t>
            </a:r>
            <a:r>
              <a:rPr dirty="0" sz="1550" spc="-5">
                <a:latin typeface="Times New Roman"/>
                <a:cs typeface="Times New Roman"/>
              </a:rPr>
              <a:t> 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701790" y="468598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01790" y="468598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091930" y="42884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0" y="0"/>
                </a:moveTo>
                <a:lnTo>
                  <a:pt x="0" y="397510"/>
                </a:lnTo>
                <a:lnTo>
                  <a:pt x="80010" y="477520"/>
                </a:lnTo>
                <a:lnTo>
                  <a:pt x="80010" y="7874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091930" y="428847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80010" y="477520"/>
                </a:moveTo>
                <a:lnTo>
                  <a:pt x="0" y="397510"/>
                </a:lnTo>
                <a:lnTo>
                  <a:pt x="0" y="0"/>
                </a:lnTo>
                <a:lnTo>
                  <a:pt x="80010" y="7874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01790" y="428847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01790" y="428847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6701790" y="4288479"/>
            <a:ext cx="239014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Транспортный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701790" y="508349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39"/>
                </a:lnTo>
                <a:lnTo>
                  <a:pt x="2470150" y="78739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01790" y="5083499"/>
            <a:ext cx="2470150" cy="78740"/>
          </a:xfrm>
          <a:custGeom>
            <a:avLst/>
            <a:gdLst/>
            <a:ahLst/>
            <a:cxnLst/>
            <a:rect l="l" t="t" r="r" b="b"/>
            <a:pathLst>
              <a:path w="2470150" h="78739">
                <a:moveTo>
                  <a:pt x="2390139" y="0"/>
                </a:moveTo>
                <a:lnTo>
                  <a:pt x="0" y="0"/>
                </a:lnTo>
                <a:lnTo>
                  <a:pt x="80009" y="78739"/>
                </a:lnTo>
                <a:lnTo>
                  <a:pt x="2470150" y="78739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091930" y="468598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0" y="0"/>
                </a:moveTo>
                <a:lnTo>
                  <a:pt x="0" y="397510"/>
                </a:lnTo>
                <a:lnTo>
                  <a:pt x="80010" y="47625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091930" y="468598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80010" y="476250"/>
                </a:moveTo>
                <a:lnTo>
                  <a:pt x="0" y="39751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01790" y="468598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01790" y="468598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6701790" y="4685989"/>
            <a:ext cx="239014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470"/>
              </a:spcBef>
            </a:pPr>
            <a:r>
              <a:rPr dirty="0" sz="1550" spc="-5">
                <a:latin typeface="Times New Roman"/>
                <a:cs typeface="Times New Roman"/>
              </a:rPr>
              <a:t>Сетевой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701790" y="547973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01790" y="547973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10"/>
                </a:lnTo>
                <a:lnTo>
                  <a:pt x="2470150" y="80010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091930" y="508349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0" y="0"/>
                </a:moveTo>
                <a:lnTo>
                  <a:pt x="0" y="396239"/>
                </a:lnTo>
                <a:lnTo>
                  <a:pt x="80010" y="476250"/>
                </a:lnTo>
                <a:lnTo>
                  <a:pt x="80010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091930" y="5083499"/>
            <a:ext cx="80010" cy="476250"/>
          </a:xfrm>
          <a:custGeom>
            <a:avLst/>
            <a:gdLst/>
            <a:ahLst/>
            <a:cxnLst/>
            <a:rect l="l" t="t" r="r" b="b"/>
            <a:pathLst>
              <a:path w="80009" h="476250">
                <a:moveTo>
                  <a:pt x="80010" y="476250"/>
                </a:moveTo>
                <a:lnTo>
                  <a:pt x="0" y="396239"/>
                </a:lnTo>
                <a:lnTo>
                  <a:pt x="0" y="0"/>
                </a:lnTo>
                <a:lnTo>
                  <a:pt x="80010" y="78739"/>
                </a:lnTo>
                <a:lnTo>
                  <a:pt x="80010" y="47625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01790" y="5083499"/>
            <a:ext cx="2390140" cy="396240"/>
          </a:xfrm>
          <a:custGeom>
            <a:avLst/>
            <a:gdLst/>
            <a:ahLst/>
            <a:cxnLst/>
            <a:rect l="l" t="t" r="r" b="b"/>
            <a:pathLst>
              <a:path w="2390140" h="396239">
                <a:moveTo>
                  <a:pt x="2390139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01790" y="5083499"/>
            <a:ext cx="2390140" cy="396240"/>
          </a:xfrm>
          <a:custGeom>
            <a:avLst/>
            <a:gdLst/>
            <a:ahLst/>
            <a:cxnLst/>
            <a:rect l="l" t="t" r="r" b="b"/>
            <a:pathLst>
              <a:path w="2390140" h="396239">
                <a:moveTo>
                  <a:pt x="2390139" y="396239"/>
                </a:moveTo>
                <a:lnTo>
                  <a:pt x="0" y="396239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6239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701790" y="5083499"/>
            <a:ext cx="2390140" cy="39624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470"/>
              </a:spcBef>
            </a:pPr>
            <a:r>
              <a:rPr dirty="0" sz="1550" spc="-10">
                <a:latin typeface="Times New Roman"/>
                <a:cs typeface="Times New Roman"/>
              </a:rPr>
              <a:t>Канальный</a:t>
            </a:r>
            <a:r>
              <a:rPr dirty="0" sz="1550" spc="-5">
                <a:latin typeface="Times New Roman"/>
                <a:cs typeface="Times New Roman"/>
              </a:rPr>
              <a:t> 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701790" y="587724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09"/>
                </a:lnTo>
                <a:lnTo>
                  <a:pt x="2470150" y="80009"/>
                </a:lnTo>
                <a:lnTo>
                  <a:pt x="23901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01790" y="5877249"/>
            <a:ext cx="2470150" cy="80010"/>
          </a:xfrm>
          <a:custGeom>
            <a:avLst/>
            <a:gdLst/>
            <a:ahLst/>
            <a:cxnLst/>
            <a:rect l="l" t="t" r="r" b="b"/>
            <a:pathLst>
              <a:path w="2470150" h="80010">
                <a:moveTo>
                  <a:pt x="2390139" y="0"/>
                </a:moveTo>
                <a:lnTo>
                  <a:pt x="0" y="0"/>
                </a:lnTo>
                <a:lnTo>
                  <a:pt x="80009" y="80009"/>
                </a:lnTo>
                <a:lnTo>
                  <a:pt x="2470150" y="80009"/>
                </a:lnTo>
                <a:lnTo>
                  <a:pt x="2390139" y="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091930" y="547973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0" y="0"/>
                </a:moveTo>
                <a:lnTo>
                  <a:pt x="0" y="397510"/>
                </a:lnTo>
                <a:lnTo>
                  <a:pt x="80010" y="477520"/>
                </a:lnTo>
                <a:lnTo>
                  <a:pt x="8001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091930" y="5479739"/>
            <a:ext cx="80010" cy="477520"/>
          </a:xfrm>
          <a:custGeom>
            <a:avLst/>
            <a:gdLst/>
            <a:ahLst/>
            <a:cxnLst/>
            <a:rect l="l" t="t" r="r" b="b"/>
            <a:pathLst>
              <a:path w="80009" h="477520">
                <a:moveTo>
                  <a:pt x="80010" y="477520"/>
                </a:moveTo>
                <a:lnTo>
                  <a:pt x="0" y="397510"/>
                </a:lnTo>
                <a:lnTo>
                  <a:pt x="0" y="0"/>
                </a:lnTo>
                <a:lnTo>
                  <a:pt x="80010" y="80010"/>
                </a:lnTo>
                <a:lnTo>
                  <a:pt x="80010" y="47752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01790" y="547973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01790" y="5479739"/>
            <a:ext cx="2390140" cy="397510"/>
          </a:xfrm>
          <a:custGeom>
            <a:avLst/>
            <a:gdLst/>
            <a:ahLst/>
            <a:cxnLst/>
            <a:rect l="l" t="t" r="r" b="b"/>
            <a:pathLst>
              <a:path w="2390140" h="397510">
                <a:moveTo>
                  <a:pt x="2390139" y="397510"/>
                </a:moveTo>
                <a:lnTo>
                  <a:pt x="0" y="397510"/>
                </a:lnTo>
                <a:lnTo>
                  <a:pt x="0" y="0"/>
                </a:lnTo>
                <a:lnTo>
                  <a:pt x="2390139" y="0"/>
                </a:lnTo>
                <a:lnTo>
                  <a:pt x="2390139" y="397510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6701790" y="5479739"/>
            <a:ext cx="2390140" cy="397510"/>
          </a:xfrm>
          <a:prstGeom prst="rect">
            <a:avLst/>
          </a:prstGeom>
          <a:ln w="318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480"/>
              </a:spcBef>
            </a:pPr>
            <a:r>
              <a:rPr dirty="0" sz="1550" spc="-5">
                <a:latin typeface="Times New Roman"/>
                <a:cs typeface="Times New Roman"/>
              </a:rPr>
              <a:t>Физический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уровень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040629" y="6328099"/>
            <a:ext cx="5448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Рис.3.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3945579"/>
            <a:ext cx="3483609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0300" y="3906209"/>
            <a:ext cx="3540760" cy="2534920"/>
          </a:xfrm>
          <a:custGeom>
            <a:avLst/>
            <a:gdLst/>
            <a:ahLst/>
            <a:cxnLst/>
            <a:rect l="l" t="t" r="r" b="b"/>
            <a:pathLst>
              <a:path w="3540759" h="2534920">
                <a:moveTo>
                  <a:pt x="0" y="2534920"/>
                </a:moveTo>
                <a:lnTo>
                  <a:pt x="3540759" y="2534920"/>
                </a:lnTo>
                <a:lnTo>
                  <a:pt x="3540759" y="0"/>
                </a:lnTo>
                <a:lnTo>
                  <a:pt x="0" y="0"/>
                </a:lnTo>
                <a:lnTo>
                  <a:pt x="0" y="25349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0169" y="4514809"/>
            <a:ext cx="2362199" cy="128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92629" y="4722819"/>
            <a:ext cx="814069" cy="709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О</a:t>
            </a:r>
            <a:r>
              <a:rPr dirty="0" sz="1500" spc="-10">
                <a:latin typeface="Times New Roman"/>
                <a:cs typeface="Times New Roman"/>
              </a:rPr>
              <a:t>т</a:t>
            </a:r>
            <a:r>
              <a:rPr dirty="0" sz="1500" spc="-5">
                <a:latin typeface="Times New Roman"/>
                <a:cs typeface="Times New Roman"/>
              </a:rPr>
              <a:t>кр</a:t>
            </a:r>
            <a:r>
              <a:rPr dirty="0" sz="1500" spc="-15">
                <a:latin typeface="Times New Roman"/>
                <a:cs typeface="Times New Roman"/>
              </a:rPr>
              <a:t>ы</a:t>
            </a:r>
            <a:r>
              <a:rPr dirty="0" sz="1500">
                <a:latin typeface="Times New Roman"/>
                <a:cs typeface="Times New Roman"/>
              </a:rPr>
              <a:t>т</a:t>
            </a:r>
            <a:r>
              <a:rPr dirty="0" sz="1500" spc="-10">
                <a:latin typeface="Times New Roman"/>
                <a:cs typeface="Times New Roman"/>
              </a:rPr>
              <a:t>ая  </a:t>
            </a:r>
            <a:r>
              <a:rPr dirty="0" sz="1500" spc="-10">
                <a:latin typeface="Times New Roman"/>
                <a:cs typeface="Times New Roman"/>
              </a:rPr>
              <a:t>внешняя  сеть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1372559"/>
            <a:ext cx="9278620" cy="310007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3149600">
              <a:lnSpc>
                <a:spcPct val="100000"/>
              </a:lnSpc>
              <a:spcBef>
                <a:spcPts val="570"/>
              </a:spcBef>
            </a:pPr>
            <a:r>
              <a:rPr dirty="0" sz="1600" spc="-10" b="1" i="1">
                <a:latin typeface="Times New Roman"/>
                <a:cs typeface="Times New Roman"/>
              </a:rPr>
              <a:t>Экранирующий</a:t>
            </a:r>
            <a:r>
              <a:rPr dirty="0" sz="1600" spc="-5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маршрутизатор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Экранирующий </a:t>
            </a:r>
            <a:r>
              <a:rPr dirty="0" sz="1600" spc="-10">
                <a:latin typeface="Times New Roman"/>
                <a:cs typeface="Times New Roman"/>
              </a:rPr>
              <a:t>маршрутизатор </a:t>
            </a:r>
            <a:r>
              <a:rPr dirty="0" sz="1600" spc="-5">
                <a:latin typeface="Times New Roman"/>
                <a:cs typeface="Times New Roman"/>
              </a:rPr>
              <a:t>(screening router), </a:t>
            </a:r>
            <a:r>
              <a:rPr dirty="0" sz="1600" spc="-10">
                <a:latin typeface="Times New Roman"/>
                <a:cs typeface="Times New Roman"/>
              </a:rPr>
              <a:t>называемый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0">
                <a:latin typeface="Times New Roman"/>
                <a:cs typeface="Times New Roman"/>
              </a:rPr>
              <a:t>пакетным </a:t>
            </a:r>
            <a:r>
              <a:rPr dirty="0" sz="1600" spc="-15">
                <a:latin typeface="Times New Roman"/>
                <a:cs typeface="Times New Roman"/>
              </a:rPr>
              <a:t>фильтром </a:t>
            </a:r>
            <a:r>
              <a:rPr dirty="0" sz="1600" spc="5">
                <a:latin typeface="Times New Roman"/>
                <a:cs typeface="Times New Roman"/>
              </a:rPr>
              <a:t>(packet  </a:t>
            </a:r>
            <a:r>
              <a:rPr dirty="0" sz="1600" spc="-5">
                <a:latin typeface="Times New Roman"/>
                <a:cs typeface="Times New Roman"/>
              </a:rPr>
              <a:t>filter), </a:t>
            </a:r>
            <a:r>
              <a:rPr dirty="0" sz="1600" spc="-10">
                <a:latin typeface="Times New Roman"/>
                <a:cs typeface="Times New Roman"/>
              </a:rPr>
              <a:t>предназначен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фильтрации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обеспечивает прозрачное взаимодействие  </a:t>
            </a:r>
            <a:r>
              <a:rPr dirty="0" sz="1600" spc="-5">
                <a:latin typeface="Times New Roman"/>
                <a:cs typeface="Times New Roman"/>
              </a:rPr>
              <a:t>между внутренней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внешней сетями. Он </a:t>
            </a:r>
            <a:r>
              <a:rPr dirty="0" sz="1600" spc="-10">
                <a:latin typeface="Times New Roman"/>
                <a:cs typeface="Times New Roman"/>
              </a:rPr>
              <a:t>функционирует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сетевом </a:t>
            </a:r>
            <a:r>
              <a:rPr dirty="0" sz="1600" spc="-5">
                <a:latin typeface="Times New Roman"/>
                <a:cs typeface="Times New Roman"/>
              </a:rPr>
              <a:t>уровне </a:t>
            </a:r>
            <a:r>
              <a:rPr dirty="0" sz="1600">
                <a:latin typeface="Times New Roman"/>
                <a:cs typeface="Times New Roman"/>
              </a:rPr>
              <a:t>эталонной </a:t>
            </a:r>
            <a:r>
              <a:rPr dirty="0" sz="1600" spc="-10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OSI, </a:t>
            </a:r>
            <a:r>
              <a:rPr dirty="0" sz="1600">
                <a:latin typeface="Times New Roman"/>
                <a:cs typeface="Times New Roman"/>
              </a:rPr>
              <a:t>но  </a:t>
            </a:r>
            <a:r>
              <a:rPr dirty="0" sz="1600" spc="-20">
                <a:latin typeface="Times New Roman"/>
                <a:cs typeface="Times New Roman"/>
              </a:rPr>
              <a:t>может охватывать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транспортный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уровень.</a:t>
            </a:r>
            <a:endParaRPr sz="1600">
              <a:latin typeface="Times New Roman"/>
              <a:cs typeface="Times New Roman"/>
            </a:endParaRPr>
          </a:p>
          <a:p>
            <a:pPr algn="just" marL="12700" marR="1968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Решение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5">
                <a:latin typeface="Times New Roman"/>
                <a:cs typeface="Times New Roman"/>
              </a:rPr>
              <a:t>пропустить или </a:t>
            </a:r>
            <a:r>
              <a:rPr dirty="0" sz="1600" spc="-10">
                <a:latin typeface="Times New Roman"/>
                <a:cs typeface="Times New Roman"/>
              </a:rPr>
              <a:t>заблокировать </a:t>
            </a:r>
            <a:r>
              <a:rPr dirty="0" sz="1600" spc="-5">
                <a:latin typeface="Times New Roman"/>
                <a:cs typeface="Times New Roman"/>
              </a:rPr>
              <a:t>данные, принимается для </a:t>
            </a:r>
            <a:r>
              <a:rPr dirty="0" sz="1600" spc="-15">
                <a:latin typeface="Times New Roman"/>
                <a:cs typeface="Times New Roman"/>
              </a:rPr>
              <a:t>каждого </a:t>
            </a:r>
            <a:r>
              <a:rPr dirty="0" sz="1600" spc="-10">
                <a:latin typeface="Times New Roman"/>
                <a:cs typeface="Times New Roman"/>
              </a:rPr>
              <a:t>пакета </a:t>
            </a:r>
            <a:r>
              <a:rPr dirty="0" sz="1600" spc="-5">
                <a:latin typeface="Times New Roman"/>
                <a:cs typeface="Times New Roman"/>
              </a:rPr>
              <a:t>независимо,  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5">
                <a:latin typeface="Times New Roman"/>
                <a:cs typeface="Times New Roman"/>
              </a:rPr>
              <a:t>заданных правил </a:t>
            </a:r>
            <a:r>
              <a:rPr dirty="0" sz="1600" spc="-10">
                <a:latin typeface="Times New Roman"/>
                <a:cs typeface="Times New Roman"/>
              </a:rPr>
              <a:t>фильтрации. </a:t>
            </a:r>
            <a:r>
              <a:rPr dirty="0" sz="1600" spc="-5">
                <a:latin typeface="Times New Roman"/>
                <a:cs typeface="Times New Roman"/>
              </a:rPr>
              <a:t>Для принятия решения анализируются </a:t>
            </a:r>
            <a:r>
              <a:rPr dirty="0" sz="1600" spc="-10">
                <a:latin typeface="Times New Roman"/>
                <a:cs typeface="Times New Roman"/>
              </a:rPr>
              <a:t>заголовки </a:t>
            </a:r>
            <a:r>
              <a:rPr dirty="0" sz="1600" spc="-15">
                <a:latin typeface="Times New Roman"/>
                <a:cs typeface="Times New Roman"/>
              </a:rPr>
              <a:t>пакетов  </a:t>
            </a:r>
            <a:r>
              <a:rPr dirty="0" sz="1600" spc="-10">
                <a:latin typeface="Times New Roman"/>
                <a:cs typeface="Times New Roman"/>
              </a:rPr>
              <a:t>сетевого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транспортного уровней.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3924935" marR="3963670">
              <a:lnSpc>
                <a:spcPts val="1789"/>
              </a:lnSpc>
              <a:spcBef>
                <a:spcPts val="5"/>
              </a:spcBef>
            </a:pPr>
            <a:r>
              <a:rPr dirty="0" sz="1500" spc="-5" b="1">
                <a:latin typeface="Times New Roman"/>
                <a:cs typeface="Times New Roman"/>
              </a:rPr>
              <a:t>Э</a:t>
            </a:r>
            <a:r>
              <a:rPr dirty="0" sz="1500" spc="-20" b="1">
                <a:latin typeface="Times New Roman"/>
                <a:cs typeface="Times New Roman"/>
              </a:rPr>
              <a:t>к</a:t>
            </a:r>
            <a:r>
              <a:rPr dirty="0" sz="1500" b="1">
                <a:latin typeface="Times New Roman"/>
                <a:cs typeface="Times New Roman"/>
              </a:rPr>
              <a:t>р</a:t>
            </a:r>
            <a:r>
              <a:rPr dirty="0" sz="1500" spc="-5" b="1">
                <a:latin typeface="Times New Roman"/>
                <a:cs typeface="Times New Roman"/>
              </a:rPr>
              <a:t>а</a:t>
            </a:r>
            <a:r>
              <a:rPr dirty="0" sz="1500" spc="-15" b="1">
                <a:latin typeface="Times New Roman"/>
                <a:cs typeface="Times New Roman"/>
              </a:rPr>
              <a:t>нир</a:t>
            </a:r>
            <a:r>
              <a:rPr dirty="0" sz="1500" spc="-5" b="1">
                <a:latin typeface="Times New Roman"/>
                <a:cs typeface="Times New Roman"/>
              </a:rPr>
              <a:t>у</a:t>
            </a:r>
            <a:r>
              <a:rPr dirty="0" sz="1500" spc="-15" b="1">
                <a:latin typeface="Times New Roman"/>
                <a:cs typeface="Times New Roman"/>
              </a:rPr>
              <a:t>ю</a:t>
            </a:r>
            <a:r>
              <a:rPr dirty="0" sz="1500" b="1">
                <a:latin typeface="Times New Roman"/>
                <a:cs typeface="Times New Roman"/>
              </a:rPr>
              <a:t>щ</a:t>
            </a:r>
            <a:r>
              <a:rPr dirty="0" sz="1500" spc="-10" b="1">
                <a:latin typeface="Times New Roman"/>
                <a:cs typeface="Times New Roman"/>
              </a:rPr>
              <a:t>ий  </a:t>
            </a:r>
            <a:r>
              <a:rPr dirty="0" sz="1500" spc="-10" b="1">
                <a:latin typeface="Times New Roman"/>
                <a:cs typeface="Times New Roman"/>
              </a:rPr>
              <a:t>маршрутизатор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8909" y="5672779"/>
            <a:ext cx="2655570" cy="77470"/>
          </a:xfrm>
          <a:custGeom>
            <a:avLst/>
            <a:gdLst/>
            <a:ahLst/>
            <a:cxnLst/>
            <a:rect l="l" t="t" r="r" b="b"/>
            <a:pathLst>
              <a:path w="2655570" h="77470">
                <a:moveTo>
                  <a:pt x="2578099" y="0"/>
                </a:moveTo>
                <a:lnTo>
                  <a:pt x="0" y="0"/>
                </a:lnTo>
                <a:lnTo>
                  <a:pt x="76200" y="77470"/>
                </a:lnTo>
                <a:lnTo>
                  <a:pt x="2655569" y="77470"/>
                </a:lnTo>
                <a:lnTo>
                  <a:pt x="25780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8909" y="5672779"/>
            <a:ext cx="2655570" cy="77470"/>
          </a:xfrm>
          <a:custGeom>
            <a:avLst/>
            <a:gdLst/>
            <a:ahLst/>
            <a:cxnLst/>
            <a:rect l="l" t="t" r="r" b="b"/>
            <a:pathLst>
              <a:path w="2655570" h="77470">
                <a:moveTo>
                  <a:pt x="2578099" y="0"/>
                </a:moveTo>
                <a:lnTo>
                  <a:pt x="0" y="0"/>
                </a:lnTo>
                <a:lnTo>
                  <a:pt x="76200" y="77470"/>
                </a:lnTo>
                <a:lnTo>
                  <a:pt x="2655569" y="77470"/>
                </a:lnTo>
                <a:lnTo>
                  <a:pt x="25780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7009" y="4616139"/>
            <a:ext cx="77470" cy="1134110"/>
          </a:xfrm>
          <a:custGeom>
            <a:avLst/>
            <a:gdLst/>
            <a:ahLst/>
            <a:cxnLst/>
            <a:rect l="l" t="t" r="r" b="b"/>
            <a:pathLst>
              <a:path w="77470" h="1134110">
                <a:moveTo>
                  <a:pt x="0" y="0"/>
                </a:moveTo>
                <a:lnTo>
                  <a:pt x="0" y="1056640"/>
                </a:lnTo>
                <a:lnTo>
                  <a:pt x="77470" y="1134110"/>
                </a:lnTo>
                <a:lnTo>
                  <a:pt x="77470" y="7747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7009" y="4616139"/>
            <a:ext cx="77470" cy="1134110"/>
          </a:xfrm>
          <a:custGeom>
            <a:avLst/>
            <a:gdLst/>
            <a:ahLst/>
            <a:cxnLst/>
            <a:rect l="l" t="t" r="r" b="b"/>
            <a:pathLst>
              <a:path w="77470" h="1134110">
                <a:moveTo>
                  <a:pt x="77470" y="1134110"/>
                </a:moveTo>
                <a:lnTo>
                  <a:pt x="0" y="1056640"/>
                </a:lnTo>
                <a:lnTo>
                  <a:pt x="0" y="0"/>
                </a:lnTo>
                <a:lnTo>
                  <a:pt x="77470" y="77470"/>
                </a:lnTo>
                <a:lnTo>
                  <a:pt x="77470" y="11341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78909" y="4616139"/>
            <a:ext cx="2578100" cy="105664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algn="ctr" marL="163195" marR="159385" indent="635">
              <a:lnSpc>
                <a:spcPct val="100000"/>
              </a:lnSpc>
              <a:spcBef>
                <a:spcPts val="1320"/>
              </a:spcBef>
            </a:pPr>
            <a:r>
              <a:rPr dirty="0" sz="1500" spc="-10">
                <a:latin typeface="Times New Roman"/>
                <a:cs typeface="Times New Roman"/>
              </a:rPr>
              <a:t>Фильтрация пакетов </a:t>
            </a:r>
            <a:r>
              <a:rPr dirty="0" sz="1500">
                <a:latin typeface="Times New Roman"/>
                <a:cs typeface="Times New Roman"/>
              </a:rPr>
              <a:t>по  </a:t>
            </a:r>
            <a:r>
              <a:rPr dirty="0" sz="1500" spc="-10">
                <a:latin typeface="Times New Roman"/>
                <a:cs typeface="Times New Roman"/>
              </a:rPr>
              <a:t>содержимому </a:t>
            </a:r>
            <a:r>
              <a:rPr dirty="0" sz="1500" spc="-5">
                <a:latin typeface="Times New Roman"/>
                <a:cs typeface="Times New Roman"/>
              </a:rPr>
              <a:t>их IP- </a:t>
            </a:r>
            <a:r>
              <a:rPr dirty="0" sz="1500" spc="-10">
                <a:latin typeface="Times New Roman"/>
                <a:cs typeface="Times New Roman"/>
              </a:rPr>
              <a:t>и TCP-  </a:t>
            </a:r>
            <a:r>
              <a:rPr dirty="0" sz="1500" spc="-5">
                <a:latin typeface="Times New Roman"/>
                <a:cs typeface="Times New Roman"/>
              </a:rPr>
              <a:t>заголовков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3570" y="4514809"/>
            <a:ext cx="2362199" cy="128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07300" y="4838389"/>
            <a:ext cx="1055370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З</a:t>
            </a:r>
            <a:r>
              <a:rPr dirty="0" sz="1500" spc="-10">
                <a:latin typeface="Times New Roman"/>
                <a:cs typeface="Times New Roman"/>
              </a:rPr>
              <a:t>а</a:t>
            </a:r>
            <a:r>
              <a:rPr dirty="0" sz="1500" spc="-10">
                <a:latin typeface="Times New Roman"/>
                <a:cs typeface="Times New Roman"/>
              </a:rPr>
              <a:t>щищ</a:t>
            </a:r>
            <a:r>
              <a:rPr dirty="0" sz="1500" spc="-10">
                <a:latin typeface="Times New Roman"/>
                <a:cs typeface="Times New Roman"/>
              </a:rPr>
              <a:t>аемая  </a:t>
            </a:r>
            <a:r>
              <a:rPr dirty="0" sz="1500" spc="-5">
                <a:latin typeface="Times New Roman"/>
                <a:cs typeface="Times New Roman"/>
              </a:rPr>
              <a:t>внутренняя  </a:t>
            </a:r>
            <a:r>
              <a:rPr dirty="0" sz="1500" spc="-10">
                <a:latin typeface="Times New Roman"/>
                <a:cs typeface="Times New Roman"/>
              </a:rPr>
              <a:t>сеть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6250" y="6507169"/>
            <a:ext cx="46443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Рис.4. </a:t>
            </a:r>
            <a:r>
              <a:rPr dirty="0" sz="1600" spc="-10" i="1">
                <a:latin typeface="Times New Roman"/>
                <a:cs typeface="Times New Roman"/>
              </a:rPr>
              <a:t>Схема функционирования пакетного</a:t>
            </a:r>
            <a:r>
              <a:rPr dirty="0" sz="1600" spc="1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фильтра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735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17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10">
                <a:latin typeface="Times New Roman"/>
                <a:cs typeface="Times New Roman"/>
              </a:rPr>
              <a:t>анализируемых </a:t>
            </a:r>
            <a:r>
              <a:rPr dirty="0" sz="1600" spc="-5">
                <a:latin typeface="Times New Roman"/>
                <a:cs typeface="Times New Roman"/>
              </a:rPr>
              <a:t>полей </a:t>
            </a:r>
            <a:r>
              <a:rPr dirty="0" sz="1600">
                <a:latin typeface="Times New Roman"/>
                <a:cs typeface="Times New Roman"/>
              </a:rPr>
              <a:t>IP– и </a:t>
            </a:r>
            <a:r>
              <a:rPr dirty="0" sz="1600" spc="-15">
                <a:latin typeface="Times New Roman"/>
                <a:cs typeface="Times New Roman"/>
              </a:rPr>
              <a:t>TCP–заголовков каждого </a:t>
            </a:r>
            <a:r>
              <a:rPr dirty="0" sz="1600" spc="-10">
                <a:latin typeface="Times New Roman"/>
                <a:cs typeface="Times New Roman"/>
              </a:rPr>
              <a:t>пакета </a:t>
            </a:r>
            <a:r>
              <a:rPr dirty="0" sz="1600" spc="-5">
                <a:latin typeface="Times New Roman"/>
                <a:cs typeface="Times New Roman"/>
              </a:rPr>
              <a:t>могут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использоваться: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10">
                <a:latin typeface="Times New Roman"/>
                <a:cs typeface="Times New Roman"/>
              </a:rPr>
              <a:t>получателя, </a:t>
            </a:r>
            <a:r>
              <a:rPr dirty="0" sz="1600" spc="5">
                <a:latin typeface="Times New Roman"/>
                <a:cs typeface="Times New Roman"/>
              </a:rPr>
              <a:t>адрес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отправителя;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тип </a:t>
            </a:r>
            <a:r>
              <a:rPr dirty="0" sz="1600" spc="-10">
                <a:latin typeface="Times New Roman"/>
                <a:cs typeface="Times New Roman"/>
              </a:rPr>
              <a:t>пакета;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номер </a:t>
            </a:r>
            <a:r>
              <a:rPr dirty="0" sz="1600" spc="-5">
                <a:latin typeface="Times New Roman"/>
                <a:cs typeface="Times New Roman"/>
              </a:rPr>
              <a:t>порта </a:t>
            </a:r>
            <a:r>
              <a:rPr dirty="0" sz="1600" spc="-10">
                <a:latin typeface="Times New Roman"/>
                <a:cs typeface="Times New Roman"/>
              </a:rPr>
              <a:t>получателя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отправителя.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пакетного </a:t>
            </a:r>
            <a:r>
              <a:rPr dirty="0" sz="1600" spc="-10">
                <a:latin typeface="Times New Roman"/>
                <a:cs typeface="Times New Roman"/>
              </a:rPr>
              <a:t>фильтра </a:t>
            </a:r>
            <a:r>
              <a:rPr dirty="0" sz="1600" spc="-5">
                <a:latin typeface="Times New Roman"/>
                <a:cs typeface="Times New Roman"/>
              </a:rPr>
              <a:t>могут быть </a:t>
            </a:r>
            <a:r>
              <a:rPr dirty="0" sz="1600" spc="-10">
                <a:latin typeface="Times New Roman"/>
                <a:cs typeface="Times New Roman"/>
              </a:rPr>
              <a:t>использованы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обычный </a:t>
            </a:r>
            <a:r>
              <a:rPr dirty="0" sz="1600" spc="-10">
                <a:latin typeface="Times New Roman"/>
                <a:cs typeface="Times New Roman"/>
              </a:rPr>
              <a:t>маршрутизатор, </a:t>
            </a:r>
            <a:r>
              <a:rPr dirty="0" sz="1600">
                <a:latin typeface="Times New Roman"/>
                <a:cs typeface="Times New Roman"/>
              </a:rPr>
              <a:t>так и  </a:t>
            </a:r>
            <a:r>
              <a:rPr dirty="0" sz="1600" spc="-5">
                <a:latin typeface="Times New Roman"/>
                <a:cs typeface="Times New Roman"/>
              </a:rPr>
              <a:t>работающая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сервере программа. Современные </a:t>
            </a:r>
            <a:r>
              <a:rPr dirty="0" sz="1600" spc="-10">
                <a:latin typeface="Times New Roman"/>
                <a:cs typeface="Times New Roman"/>
              </a:rPr>
              <a:t>маршрутизаторы (например, </a:t>
            </a:r>
            <a:r>
              <a:rPr dirty="0" sz="1600" spc="-20">
                <a:latin typeface="Times New Roman"/>
                <a:cs typeface="Times New Roman"/>
              </a:rPr>
              <a:t>компаний </a:t>
            </a:r>
            <a:r>
              <a:rPr dirty="0" sz="1600" spc="-5">
                <a:latin typeface="Times New Roman"/>
                <a:cs typeface="Times New Roman"/>
              </a:rPr>
              <a:t>Cisco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Bay  Networks) </a:t>
            </a:r>
            <a:r>
              <a:rPr dirty="0" sz="1600" spc="-10">
                <a:latin typeface="Times New Roman"/>
                <a:cs typeface="Times New Roman"/>
              </a:rPr>
              <a:t>позволяют </a:t>
            </a:r>
            <a:r>
              <a:rPr dirty="0" sz="1600" spc="-15">
                <a:latin typeface="Times New Roman"/>
                <a:cs typeface="Times New Roman"/>
              </a:rPr>
              <a:t>связывать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каждым </a:t>
            </a:r>
            <a:r>
              <a:rPr dirty="0" sz="1600" spc="-15">
                <a:latin typeface="Times New Roman"/>
                <a:cs typeface="Times New Roman"/>
              </a:rPr>
              <a:t>портом </a:t>
            </a:r>
            <a:r>
              <a:rPr dirty="0" sz="1600" spc="-20">
                <a:latin typeface="Times New Roman"/>
                <a:cs typeface="Times New Roman"/>
              </a:rPr>
              <a:t>несколько </a:t>
            </a:r>
            <a:r>
              <a:rPr dirty="0" sz="1600" spc="-10">
                <a:latin typeface="Times New Roman"/>
                <a:cs typeface="Times New Roman"/>
              </a:rPr>
              <a:t>десятков </a:t>
            </a:r>
            <a:r>
              <a:rPr dirty="0" sz="1600" spc="-5">
                <a:latin typeface="Times New Roman"/>
                <a:cs typeface="Times New Roman"/>
              </a:rPr>
              <a:t>правил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фильтровать пакеты как </a:t>
            </a:r>
            <a:r>
              <a:rPr dirty="0" sz="1600">
                <a:latin typeface="Times New Roman"/>
                <a:cs typeface="Times New Roman"/>
              </a:rPr>
              <a:t>на  </a:t>
            </a:r>
            <a:r>
              <a:rPr dirty="0" sz="1600" spc="-25">
                <a:latin typeface="Times New Roman"/>
                <a:cs typeface="Times New Roman"/>
              </a:rPr>
              <a:t>входе, </a:t>
            </a:r>
            <a:r>
              <a:rPr dirty="0" sz="1600">
                <a:latin typeface="Times New Roman"/>
                <a:cs typeface="Times New Roman"/>
              </a:rPr>
              <a:t>так и на </a:t>
            </a:r>
            <a:r>
              <a:rPr dirty="0" sz="1600" spc="-20">
                <a:latin typeface="Times New Roman"/>
                <a:cs typeface="Times New Roman"/>
              </a:rPr>
              <a:t>выходе.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 b="1">
                <a:latin typeface="Times New Roman"/>
                <a:cs typeface="Times New Roman"/>
              </a:rPr>
              <a:t>Достоинства: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простота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реализации;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высокая</a:t>
            </a:r>
            <a:r>
              <a:rPr dirty="0" sz="1600" spc="-5">
                <a:latin typeface="Times New Roman"/>
                <a:cs typeface="Times New Roman"/>
              </a:rPr>
              <a:t> производительность;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прозрачность для программных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приложений;</a:t>
            </a:r>
            <a:endParaRPr sz="1600">
              <a:latin typeface="Times New Roman"/>
              <a:cs typeface="Times New Roman"/>
            </a:endParaRPr>
          </a:p>
          <a:p>
            <a:pPr marL="927100" marR="1841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малая цена </a:t>
            </a:r>
            <a:r>
              <a:rPr dirty="0" sz="1600" spc="-10">
                <a:latin typeface="Times New Roman"/>
                <a:cs typeface="Times New Roman"/>
              </a:rPr>
              <a:t>(обусловлена </a:t>
            </a:r>
            <a:r>
              <a:rPr dirty="0" sz="1600" spc="-5">
                <a:latin typeface="Times New Roman"/>
                <a:cs typeface="Times New Roman"/>
              </a:rPr>
              <a:t>тем,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любой </a:t>
            </a:r>
            <a:r>
              <a:rPr dirty="0" sz="1600" spc="-10">
                <a:latin typeface="Times New Roman"/>
                <a:cs typeface="Times New Roman"/>
              </a:rPr>
              <a:t>маршрутизатор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той </a:t>
            </a:r>
            <a:r>
              <a:rPr dirty="0" sz="1600" spc="-5">
                <a:latin typeface="Times New Roman"/>
                <a:cs typeface="Times New Roman"/>
              </a:rPr>
              <a:t>или иной степени предоставляет  </a:t>
            </a:r>
            <a:r>
              <a:rPr dirty="0" sz="1600" spc="-10">
                <a:latin typeface="Times New Roman"/>
                <a:cs typeface="Times New Roman"/>
              </a:rPr>
              <a:t>возможность фильтрации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пакетов).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latin typeface="Times New Roman"/>
                <a:cs typeface="Times New Roman"/>
              </a:rPr>
              <a:t>Недостатки:</a:t>
            </a:r>
            <a:endParaRPr sz="1600">
              <a:latin typeface="Times New Roman"/>
              <a:cs typeface="Times New Roman"/>
            </a:endParaRPr>
          </a:p>
          <a:p>
            <a:pPr algn="just" marL="927100" marR="13335" indent="-228600">
              <a:lnSpc>
                <a:spcPct val="124500"/>
              </a:lnSpc>
            </a:pPr>
            <a:r>
              <a:rPr dirty="0" sz="1400" spc="-5">
                <a:latin typeface="Times New Roman"/>
                <a:cs typeface="Times New Roman"/>
              </a:rPr>
              <a:t>1)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обеспечивают </a:t>
            </a:r>
            <a:r>
              <a:rPr dirty="0" sz="1600" spc="-15">
                <a:latin typeface="Times New Roman"/>
                <a:cs typeface="Times New Roman"/>
              </a:rPr>
              <a:t>высокой </a:t>
            </a:r>
            <a:r>
              <a:rPr dirty="0" sz="1600" spc="-5">
                <a:latin typeface="Times New Roman"/>
                <a:cs typeface="Times New Roman"/>
              </a:rPr>
              <a:t>степени безопасности </a:t>
            </a:r>
            <a:r>
              <a:rPr dirty="0" sz="1600" spc="-25">
                <a:latin typeface="Times New Roman"/>
                <a:cs typeface="Times New Roman"/>
              </a:rPr>
              <a:t>(т.к. </a:t>
            </a:r>
            <a:r>
              <a:rPr dirty="0" sz="1600" spc="-10">
                <a:latin typeface="Times New Roman"/>
                <a:cs typeface="Times New Roman"/>
              </a:rPr>
              <a:t>проверяют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10">
                <a:latin typeface="Times New Roman"/>
                <a:cs typeface="Times New Roman"/>
              </a:rPr>
              <a:t>заголовки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>
                <a:latin typeface="Times New Roman"/>
                <a:cs typeface="Times New Roman"/>
              </a:rPr>
              <a:t>и не  </a:t>
            </a:r>
            <a:r>
              <a:rPr dirty="0" sz="1600" spc="-15">
                <a:latin typeface="Times New Roman"/>
                <a:cs typeface="Times New Roman"/>
              </a:rPr>
              <a:t>поддерживают </a:t>
            </a:r>
            <a:r>
              <a:rPr dirty="0" sz="1600" spc="-5">
                <a:latin typeface="Times New Roman"/>
                <a:cs typeface="Times New Roman"/>
              </a:rPr>
              <a:t>многие </a:t>
            </a:r>
            <a:r>
              <a:rPr dirty="0" sz="1600" spc="-20">
                <a:latin typeface="Times New Roman"/>
                <a:cs typeface="Times New Roman"/>
              </a:rPr>
              <a:t>необходимые 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5">
                <a:latin typeface="Times New Roman"/>
                <a:cs typeface="Times New Roman"/>
              </a:rPr>
              <a:t>аутентификацию </a:t>
            </a:r>
            <a:r>
              <a:rPr dirty="0" sz="1600" spc="-20">
                <a:latin typeface="Times New Roman"/>
                <a:cs typeface="Times New Roman"/>
              </a:rPr>
              <a:t>конечных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узлов,  шифрование, </a:t>
            </a:r>
            <a:r>
              <a:rPr dirty="0" sz="1600" spc="-10">
                <a:latin typeface="Times New Roman"/>
                <a:cs typeface="Times New Roman"/>
              </a:rPr>
              <a:t>проверку </a:t>
            </a:r>
            <a:r>
              <a:rPr dirty="0" sz="1600">
                <a:latin typeface="Times New Roman"/>
                <a:cs typeface="Times New Roman"/>
              </a:rPr>
              <a:t>целостности 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подлинности);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227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18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927100" marR="13335" indent="-228600">
              <a:lnSpc>
                <a:spcPct val="124500"/>
              </a:lnSpc>
              <a:spcBef>
                <a:spcPts val="1110"/>
              </a:spcBef>
            </a:pPr>
            <a:r>
              <a:rPr dirty="0" sz="1400" spc="-5">
                <a:latin typeface="Times New Roman"/>
                <a:cs typeface="Times New Roman"/>
              </a:rPr>
              <a:t>2) </a:t>
            </a:r>
            <a:r>
              <a:rPr dirty="0" sz="1600" spc="-10">
                <a:latin typeface="Times New Roman"/>
                <a:cs typeface="Times New Roman"/>
              </a:rPr>
              <a:t>уязвимы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>
                <a:latin typeface="Times New Roman"/>
                <a:cs typeface="Times New Roman"/>
              </a:rPr>
              <a:t>таких </a:t>
            </a:r>
            <a:r>
              <a:rPr dirty="0" sz="1600" spc="-5">
                <a:latin typeface="Times New Roman"/>
                <a:cs typeface="Times New Roman"/>
              </a:rPr>
              <a:t>сетевых </a:t>
            </a:r>
            <a:r>
              <a:rPr dirty="0" sz="1600" spc="-10">
                <a:latin typeface="Times New Roman"/>
                <a:cs typeface="Times New Roman"/>
              </a:rPr>
              <a:t>атак,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10">
                <a:latin typeface="Times New Roman"/>
                <a:cs typeface="Times New Roman"/>
              </a:rPr>
              <a:t>подмена </a:t>
            </a:r>
            <a:r>
              <a:rPr dirty="0" sz="1600" spc="-20">
                <a:latin typeface="Times New Roman"/>
                <a:cs typeface="Times New Roman"/>
              </a:rPr>
              <a:t>исходных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адресов и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несанкционированное  </a:t>
            </a:r>
            <a:r>
              <a:rPr dirty="0" sz="1600" spc="-10">
                <a:latin typeface="Times New Roman"/>
                <a:cs typeface="Times New Roman"/>
              </a:rPr>
              <a:t>изменение </a:t>
            </a:r>
            <a:r>
              <a:rPr dirty="0" sz="1600" spc="-15">
                <a:latin typeface="Times New Roman"/>
                <a:cs typeface="Times New Roman"/>
              </a:rPr>
              <a:t>содержимого пакетов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сообщений.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3528060">
              <a:lnSpc>
                <a:spcPct val="100000"/>
              </a:lnSpc>
            </a:pPr>
            <a:r>
              <a:rPr dirty="0" sz="1600" spc="-5" b="1" i="1">
                <a:latin typeface="Times New Roman"/>
                <a:cs typeface="Times New Roman"/>
              </a:rPr>
              <a:t>Шлюз </a:t>
            </a:r>
            <a:r>
              <a:rPr dirty="0" sz="1600" spc="-15" b="1" i="1">
                <a:latin typeface="Times New Roman"/>
                <a:cs typeface="Times New Roman"/>
              </a:rPr>
              <a:t>сеансового</a:t>
            </a:r>
            <a:r>
              <a:rPr dirty="0" sz="1600" spc="5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уровня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Шлюз сеансового уровня, </a:t>
            </a:r>
            <a:r>
              <a:rPr dirty="0" sz="1600" spc="-10">
                <a:latin typeface="Times New Roman"/>
                <a:cs typeface="Times New Roman"/>
              </a:rPr>
              <a:t>называемый </a:t>
            </a:r>
            <a:r>
              <a:rPr dirty="0" sz="1600" spc="-5">
                <a:latin typeface="Times New Roman"/>
                <a:cs typeface="Times New Roman"/>
              </a:rPr>
              <a:t>также экранирующим </a:t>
            </a:r>
            <a:r>
              <a:rPr dirty="0" sz="1600" spc="-10">
                <a:latin typeface="Times New Roman"/>
                <a:cs typeface="Times New Roman"/>
              </a:rPr>
              <a:t>транспортом, предназначен </a:t>
            </a:r>
            <a:r>
              <a:rPr dirty="0" sz="1600" spc="-5">
                <a:latin typeface="Times New Roman"/>
                <a:cs typeface="Times New Roman"/>
              </a:rPr>
              <a:t>для  </a:t>
            </a:r>
            <a:r>
              <a:rPr dirty="0" sz="1600" spc="-15">
                <a:latin typeface="Times New Roman"/>
                <a:cs typeface="Times New Roman"/>
              </a:rPr>
              <a:t>контроля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соединений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трансляции </a:t>
            </a:r>
            <a:r>
              <a:rPr dirty="0" sz="1600">
                <a:latin typeface="Times New Roman"/>
                <a:cs typeface="Times New Roman"/>
              </a:rPr>
              <a:t>IP-адресов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взаимодействии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внешней сетью. Он  </a:t>
            </a:r>
            <a:r>
              <a:rPr dirty="0" sz="1600" spc="-10">
                <a:latin typeface="Times New Roman"/>
                <a:cs typeface="Times New Roman"/>
              </a:rPr>
              <a:t>функционирует </a:t>
            </a:r>
            <a:r>
              <a:rPr dirty="0" sz="1600" spc="-5">
                <a:latin typeface="Times New Roman"/>
                <a:cs typeface="Times New Roman"/>
              </a:rPr>
              <a:t>на сеансовом уровне </a:t>
            </a:r>
            <a:r>
              <a:rPr dirty="0" sz="1600" spc="-10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OSI, </a:t>
            </a:r>
            <a:r>
              <a:rPr dirty="0" sz="1600" spc="-20">
                <a:latin typeface="Times New Roman"/>
                <a:cs typeface="Times New Roman"/>
              </a:rPr>
              <a:t>охватывая </a:t>
            </a:r>
            <a:r>
              <a:rPr dirty="0" sz="1600" spc="-5">
                <a:latin typeface="Times New Roman"/>
                <a:cs typeface="Times New Roman"/>
              </a:rPr>
              <a:t>также транспортный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сетевой уровни  </a:t>
            </a:r>
            <a:r>
              <a:rPr dirty="0" sz="1600">
                <a:latin typeface="Times New Roman"/>
                <a:cs typeface="Times New Roman"/>
              </a:rPr>
              <a:t>эталонной </a:t>
            </a:r>
            <a:r>
              <a:rPr dirty="0" sz="1600" spc="-10">
                <a:latin typeface="Times New Roman"/>
                <a:cs typeface="Times New Roman"/>
              </a:rPr>
              <a:t>модели. </a:t>
            </a:r>
            <a:r>
              <a:rPr dirty="0" sz="1600" spc="-5">
                <a:latin typeface="Times New Roman"/>
                <a:cs typeface="Times New Roman"/>
              </a:rPr>
              <a:t>Защитные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шлюза сеансового уровня относятся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функциям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посредничества.</a:t>
            </a:r>
            <a:endParaRPr sz="1600">
              <a:latin typeface="Times New Roman"/>
              <a:cs typeface="Times New Roman"/>
            </a:endParaRPr>
          </a:p>
          <a:p>
            <a:pPr algn="just" marL="12700" marR="1270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соединений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слежении </a:t>
            </a:r>
            <a:r>
              <a:rPr dirty="0" sz="1600" spc="-5">
                <a:latin typeface="Times New Roman"/>
                <a:cs typeface="Times New Roman"/>
              </a:rPr>
              <a:t>за установлением </a:t>
            </a:r>
            <a:r>
              <a:rPr dirty="0" sz="1600" spc="-10">
                <a:latin typeface="Times New Roman"/>
                <a:cs typeface="Times New Roman"/>
              </a:rPr>
              <a:t>виртуального  </a:t>
            </a:r>
            <a:r>
              <a:rPr dirty="0" sz="1600" spc="-5">
                <a:latin typeface="Times New Roman"/>
                <a:cs typeface="Times New Roman"/>
              </a:rPr>
              <a:t>соединения между </a:t>
            </a:r>
            <a:r>
              <a:rPr dirty="0" sz="1600" spc="-10">
                <a:latin typeface="Times New Roman"/>
                <a:cs typeface="Times New Roman"/>
              </a:rPr>
              <a:t>рабочей </a:t>
            </a:r>
            <a:r>
              <a:rPr dirty="0" sz="1600" spc="-5">
                <a:latin typeface="Times New Roman"/>
                <a:cs typeface="Times New Roman"/>
              </a:rPr>
              <a:t>станцией внутренней </a:t>
            </a:r>
            <a:r>
              <a:rPr dirty="0" sz="1600">
                <a:latin typeface="Times New Roman"/>
                <a:cs typeface="Times New Roman"/>
              </a:rPr>
              <a:t>сети и </a:t>
            </a:r>
            <a:r>
              <a:rPr dirty="0" sz="1600" spc="-20">
                <a:latin typeface="Times New Roman"/>
                <a:cs typeface="Times New Roman"/>
              </a:rPr>
              <a:t>компьютером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>
                <a:latin typeface="Times New Roman"/>
                <a:cs typeface="Times New Roman"/>
              </a:rPr>
              <a:t>сети, а </a:t>
            </a:r>
            <a:r>
              <a:rPr dirty="0" sz="1600" spc="-10">
                <a:latin typeface="Times New Roman"/>
                <a:cs typeface="Times New Roman"/>
              </a:rPr>
              <a:t>также </a:t>
            </a:r>
            <a:r>
              <a:rPr dirty="0" sz="1600" spc="-15">
                <a:latin typeface="Times New Roman"/>
                <a:cs typeface="Times New Roman"/>
              </a:rPr>
              <a:t>контроле  передачи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установленным </a:t>
            </a:r>
            <a:r>
              <a:rPr dirty="0" sz="1600" spc="-10">
                <a:latin typeface="Times New Roman"/>
                <a:cs typeface="Times New Roman"/>
              </a:rPr>
              <a:t>виртуальным </a:t>
            </a:r>
            <a:r>
              <a:rPr dirty="0" sz="1600" spc="-5">
                <a:latin typeface="Times New Roman"/>
                <a:cs typeface="Times New Roman"/>
              </a:rPr>
              <a:t>каналам. </a:t>
            </a:r>
            <a:r>
              <a:rPr dirty="0" sz="1600" spc="-30">
                <a:latin typeface="Times New Roman"/>
                <a:cs typeface="Times New Roman"/>
              </a:rPr>
              <a:t>Такой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5">
                <a:latin typeface="Times New Roman"/>
                <a:cs typeface="Times New Roman"/>
              </a:rPr>
              <a:t>основывается на  </a:t>
            </a:r>
            <a:r>
              <a:rPr dirty="0" sz="1600" spc="-10">
                <a:latin typeface="Times New Roman"/>
                <a:cs typeface="Times New Roman"/>
              </a:rPr>
              <a:t>информации, содержащейся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заголовках пакетов </a:t>
            </a:r>
            <a:r>
              <a:rPr dirty="0" sz="1600" spc="-20">
                <a:latin typeface="Times New Roman"/>
                <a:cs typeface="Times New Roman"/>
              </a:rPr>
              <a:t>протокола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TCP.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18795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После </a:t>
            </a:r>
            <a:r>
              <a:rPr dirty="0" sz="1600" spc="-15">
                <a:latin typeface="Times New Roman"/>
                <a:cs typeface="Times New Roman"/>
              </a:rPr>
              <a:t>того, как </a:t>
            </a:r>
            <a:r>
              <a:rPr dirty="0" sz="1600" spc="-5">
                <a:latin typeface="Times New Roman"/>
                <a:cs typeface="Times New Roman"/>
              </a:rPr>
              <a:t>шлюз определил, </a:t>
            </a:r>
            <a:r>
              <a:rPr dirty="0" sz="1600" spc="-10">
                <a:latin typeface="Times New Roman"/>
                <a:cs typeface="Times New Roman"/>
              </a:rPr>
              <a:t>что рабочая </a:t>
            </a:r>
            <a:r>
              <a:rPr dirty="0" sz="1600" spc="-5">
                <a:latin typeface="Times New Roman"/>
                <a:cs typeface="Times New Roman"/>
              </a:rPr>
              <a:t>станция внутренней </a:t>
            </a:r>
            <a:r>
              <a:rPr dirty="0" sz="1600">
                <a:latin typeface="Times New Roman"/>
                <a:cs typeface="Times New Roman"/>
              </a:rPr>
              <a:t>сети и </a:t>
            </a:r>
            <a:r>
              <a:rPr dirty="0" sz="1600" spc="-20">
                <a:latin typeface="Times New Roman"/>
                <a:cs typeface="Times New Roman"/>
              </a:rPr>
              <a:t>компьютер </a:t>
            </a:r>
            <a:r>
              <a:rPr dirty="0" sz="1600" spc="-5">
                <a:latin typeface="Times New Roman"/>
                <a:cs typeface="Times New Roman"/>
              </a:rPr>
              <a:t>внешней сети  </a:t>
            </a:r>
            <a:r>
              <a:rPr dirty="0" sz="1600" spc="-10">
                <a:latin typeface="Times New Roman"/>
                <a:cs typeface="Times New Roman"/>
              </a:rPr>
              <a:t>являются авторизованными участниками </a:t>
            </a:r>
            <a:r>
              <a:rPr dirty="0" sz="1600" spc="5">
                <a:latin typeface="Times New Roman"/>
                <a:cs typeface="Times New Roman"/>
              </a:rPr>
              <a:t>сеанса </a:t>
            </a:r>
            <a:r>
              <a:rPr dirty="0" sz="1600" spc="-5">
                <a:latin typeface="Times New Roman"/>
                <a:cs typeface="Times New Roman"/>
              </a:rPr>
              <a:t>TCP, </a:t>
            </a:r>
            <a:r>
              <a:rPr dirty="0" sz="1600">
                <a:latin typeface="Times New Roman"/>
                <a:cs typeface="Times New Roman"/>
              </a:rPr>
              <a:t>он </a:t>
            </a:r>
            <a:r>
              <a:rPr dirty="0" sz="1600" spc="-5">
                <a:latin typeface="Times New Roman"/>
                <a:cs typeface="Times New Roman"/>
              </a:rPr>
              <a:t>устанавливает соединение. 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шлюз  </a:t>
            </a:r>
            <a:r>
              <a:rPr dirty="0" sz="1600" spc="-10">
                <a:latin typeface="Times New Roman"/>
                <a:cs typeface="Times New Roman"/>
              </a:rPr>
              <a:t>помещает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специальную </a:t>
            </a:r>
            <a:r>
              <a:rPr dirty="0" sz="1600" spc="-10">
                <a:latin typeface="Times New Roman"/>
                <a:cs typeface="Times New Roman"/>
              </a:rPr>
              <a:t>таблицу </a:t>
            </a:r>
            <a:r>
              <a:rPr dirty="0" sz="1600" spc="-5">
                <a:latin typeface="Times New Roman"/>
                <a:cs typeface="Times New Roman"/>
              </a:rPr>
              <a:t>соединений </a:t>
            </a:r>
            <a:r>
              <a:rPr dirty="0" sz="1600" spc="-10">
                <a:latin typeface="Times New Roman"/>
                <a:cs typeface="Times New Roman"/>
              </a:rPr>
              <a:t>соответствующую информацию </a:t>
            </a:r>
            <a:r>
              <a:rPr dirty="0" sz="1600">
                <a:latin typeface="Times New Roman"/>
                <a:cs typeface="Times New Roman"/>
              </a:rPr>
              <a:t>(адрес </a:t>
            </a:r>
            <a:r>
              <a:rPr dirty="0" sz="1600" spc="-5">
                <a:latin typeface="Times New Roman"/>
                <a:cs typeface="Times New Roman"/>
              </a:rPr>
              <a:t>отправителя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получателя, </a:t>
            </a:r>
            <a:r>
              <a:rPr dirty="0" sz="1600" spc="-5">
                <a:latin typeface="Times New Roman"/>
                <a:cs typeface="Times New Roman"/>
              </a:rPr>
              <a:t>состояние соединения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  <a:p>
            <a:pPr algn="just" marL="12700" marR="1143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После </a:t>
            </a:r>
            <a:r>
              <a:rPr dirty="0" sz="1600" spc="-5">
                <a:latin typeface="Times New Roman"/>
                <a:cs typeface="Times New Roman"/>
              </a:rPr>
              <a:t>завершения </a:t>
            </a:r>
            <a:r>
              <a:rPr dirty="0" sz="1600" spc="5">
                <a:latin typeface="Times New Roman"/>
                <a:cs typeface="Times New Roman"/>
              </a:rPr>
              <a:t>сеанса, </a:t>
            </a:r>
            <a:r>
              <a:rPr dirty="0" sz="1600" spc="-5">
                <a:latin typeface="Times New Roman"/>
                <a:cs typeface="Times New Roman"/>
              </a:rPr>
              <a:t>шлюз </a:t>
            </a:r>
            <a:r>
              <a:rPr dirty="0" sz="1600" spc="-20">
                <a:latin typeface="Times New Roman"/>
                <a:cs typeface="Times New Roman"/>
              </a:rPr>
              <a:t>удаляет </a:t>
            </a:r>
            <a:r>
              <a:rPr dirty="0" sz="1600" spc="-10">
                <a:latin typeface="Times New Roman"/>
                <a:cs typeface="Times New Roman"/>
              </a:rPr>
              <a:t>соответствующий элемент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таблицы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разрывает </a:t>
            </a:r>
            <a:r>
              <a:rPr dirty="0" sz="1600" spc="-5">
                <a:latin typeface="Times New Roman"/>
                <a:cs typeface="Times New Roman"/>
              </a:rPr>
              <a:t>цепь,  </a:t>
            </a:r>
            <a:r>
              <a:rPr dirty="0" sz="1600" spc="-10">
                <a:latin typeface="Times New Roman"/>
                <a:cs typeface="Times New Roman"/>
              </a:rPr>
              <a:t>использовавшуюся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данном </a:t>
            </a:r>
            <a:r>
              <a:rPr dirty="0" sz="1600" spc="5">
                <a:latin typeface="Times New Roman"/>
                <a:cs typeface="Times New Roman"/>
              </a:rPr>
              <a:t>сеансе </a:t>
            </a:r>
            <a:r>
              <a:rPr dirty="0" sz="1600" spc="-10">
                <a:latin typeface="Times New Roman"/>
                <a:cs typeface="Times New Roman"/>
              </a:rPr>
              <a:t>(предотвращает </a:t>
            </a:r>
            <a:r>
              <a:rPr dirty="0" sz="1600" spc="-15">
                <a:latin typeface="Times New Roman"/>
                <a:cs typeface="Times New Roman"/>
              </a:rPr>
              <a:t>фабрикование пакетов </a:t>
            </a:r>
            <a:r>
              <a:rPr dirty="0" sz="1600" spc="5">
                <a:latin typeface="Times New Roman"/>
                <a:cs typeface="Times New Roman"/>
              </a:rPr>
              <a:t>после </a:t>
            </a:r>
            <a:r>
              <a:rPr dirty="0" sz="1600" spc="-5">
                <a:latin typeface="Times New Roman"/>
                <a:cs typeface="Times New Roman"/>
              </a:rPr>
              <a:t>завершения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сеанса).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8620" cy="371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19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  <a:spcBef>
                <a:spcPts val="1110"/>
              </a:spcBef>
            </a:pP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15">
                <a:latin typeface="Times New Roman"/>
                <a:cs typeface="Times New Roman"/>
              </a:rPr>
              <a:t>контроля передачи </a:t>
            </a:r>
            <a:r>
              <a:rPr dirty="0" sz="1600" spc="-10">
                <a:latin typeface="Times New Roman"/>
                <a:cs typeface="Times New Roman"/>
              </a:rPr>
              <a:t>информации фильтрация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 i="1">
                <a:latin typeface="Times New Roman"/>
                <a:cs typeface="Times New Roman"/>
              </a:rPr>
              <a:t>не осуществляется. </a:t>
            </a:r>
            <a:r>
              <a:rPr dirty="0" sz="1600" spc="-20">
                <a:latin typeface="Times New Roman"/>
                <a:cs typeface="Times New Roman"/>
              </a:rPr>
              <a:t>Однако </a:t>
            </a:r>
            <a:r>
              <a:rPr dirty="0" sz="1600" spc="-5">
                <a:latin typeface="Times New Roman"/>
                <a:cs typeface="Times New Roman"/>
              </a:rPr>
              <a:t>шлюз  </a:t>
            </a:r>
            <a:r>
              <a:rPr dirty="0" sz="1600" spc="-10">
                <a:latin typeface="Times New Roman"/>
                <a:cs typeface="Times New Roman"/>
              </a:rPr>
              <a:t>сеансового </a:t>
            </a:r>
            <a:r>
              <a:rPr dirty="0" sz="1600" spc="-5">
                <a:latin typeface="Times New Roman"/>
                <a:cs typeface="Times New Roman"/>
              </a:rPr>
              <a:t>уровня способен </a:t>
            </a:r>
            <a:r>
              <a:rPr dirty="0" sz="1600" spc="-15">
                <a:latin typeface="Times New Roman"/>
                <a:cs typeface="Times New Roman"/>
              </a:rPr>
              <a:t>отслеживать </a:t>
            </a:r>
            <a:r>
              <a:rPr dirty="0" sz="1600" spc="-10">
                <a:latin typeface="Times New Roman"/>
                <a:cs typeface="Times New Roman"/>
              </a:rPr>
              <a:t>объём передаваемой информации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разрывать </a:t>
            </a:r>
            <a:r>
              <a:rPr dirty="0" sz="1600" spc="-5">
                <a:latin typeface="Times New Roman"/>
                <a:cs typeface="Times New Roman"/>
              </a:rPr>
              <a:t>соединения </a:t>
            </a:r>
            <a:r>
              <a:rPr dirty="0" sz="1600">
                <a:latin typeface="Times New Roman"/>
                <a:cs typeface="Times New Roman"/>
              </a:rPr>
              <a:t>после  </a:t>
            </a:r>
            <a:r>
              <a:rPr dirty="0" sz="1600" spc="-5">
                <a:latin typeface="Times New Roman"/>
                <a:cs typeface="Times New Roman"/>
              </a:rPr>
              <a:t>превышения </a:t>
            </a:r>
            <a:r>
              <a:rPr dirty="0" sz="1600" spc="-10">
                <a:latin typeface="Times New Roman"/>
                <a:cs typeface="Times New Roman"/>
              </a:rPr>
              <a:t>определённого </a:t>
            </a:r>
            <a:r>
              <a:rPr dirty="0" sz="1600" spc="-15">
                <a:latin typeface="Times New Roman"/>
                <a:cs typeface="Times New Roman"/>
              </a:rPr>
              <a:t>объёма </a:t>
            </a:r>
            <a:r>
              <a:rPr dirty="0" sz="1600" spc="-5">
                <a:latin typeface="Times New Roman"/>
                <a:cs typeface="Times New Roman"/>
              </a:rPr>
              <a:t>(защита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 spc="-10">
                <a:latin typeface="Times New Roman"/>
                <a:cs typeface="Times New Roman"/>
              </a:rPr>
              <a:t>экспорта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информации).</a:t>
            </a:r>
            <a:endParaRPr sz="1600">
              <a:latin typeface="Times New Roman"/>
              <a:cs typeface="Times New Roman"/>
            </a:endParaRPr>
          </a:p>
          <a:p>
            <a:pPr algn="just" marL="12700" marR="1270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контроля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соединений </a:t>
            </a:r>
            <a:r>
              <a:rPr dirty="0" sz="1600" spc="-10">
                <a:latin typeface="Times New Roman"/>
                <a:cs typeface="Times New Roman"/>
              </a:rPr>
              <a:t>используются </a:t>
            </a:r>
            <a:r>
              <a:rPr dirty="0" sz="1600" spc="-5">
                <a:latin typeface="Times New Roman"/>
                <a:cs typeface="Times New Roman"/>
              </a:rPr>
              <a:t>специальные программы,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10">
                <a:latin typeface="Times New Roman"/>
                <a:cs typeface="Times New Roman"/>
              </a:rPr>
              <a:t>называют  </a:t>
            </a:r>
            <a:r>
              <a:rPr dirty="0" sz="1600" spc="-5">
                <a:latin typeface="Times New Roman"/>
                <a:cs typeface="Times New Roman"/>
              </a:rPr>
              <a:t>канальными посредниками </a:t>
            </a:r>
            <a:r>
              <a:rPr dirty="0" sz="1600">
                <a:latin typeface="Times New Roman"/>
                <a:cs typeface="Times New Roman"/>
              </a:rPr>
              <a:t>(pipe </a:t>
            </a:r>
            <a:r>
              <a:rPr dirty="0" sz="1600" spc="-5">
                <a:latin typeface="Times New Roman"/>
                <a:cs typeface="Times New Roman"/>
              </a:rPr>
              <a:t>proxies). Канальные посредники ориентированы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конкретные </a:t>
            </a:r>
            <a:r>
              <a:rPr dirty="0" sz="1600" spc="-15">
                <a:latin typeface="Times New Roman"/>
                <a:cs typeface="Times New Roman"/>
              </a:rPr>
              <a:t>службы  </a:t>
            </a:r>
            <a:r>
              <a:rPr dirty="0" sz="1600" spc="-5">
                <a:latin typeface="Times New Roman"/>
                <a:cs typeface="Times New Roman"/>
              </a:rPr>
              <a:t>TCP/IP (HTTP, FTP, SMTP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Шлюз сеансового уровня </a:t>
            </a:r>
            <a:r>
              <a:rPr dirty="0" sz="1600" spc="-10">
                <a:latin typeface="Times New Roman"/>
                <a:cs typeface="Times New Roman"/>
              </a:rPr>
              <a:t>также обеспечивает </a:t>
            </a:r>
            <a:r>
              <a:rPr dirty="0" sz="1600" spc="-5">
                <a:latin typeface="Times New Roman"/>
                <a:cs typeface="Times New Roman"/>
              </a:rPr>
              <a:t>трансляцию внутренних </a:t>
            </a:r>
            <a:r>
              <a:rPr dirty="0" sz="1600">
                <a:latin typeface="Times New Roman"/>
                <a:cs typeface="Times New Roman"/>
              </a:rPr>
              <a:t>адресов </a:t>
            </a:r>
            <a:r>
              <a:rPr dirty="0" sz="1600" spc="-10">
                <a:latin typeface="Times New Roman"/>
                <a:cs typeface="Times New Roman"/>
              </a:rPr>
              <a:t>сетевого </a:t>
            </a:r>
            <a:r>
              <a:rPr dirty="0" sz="1600" spc="-5">
                <a:latin typeface="Times New Roman"/>
                <a:cs typeface="Times New Roman"/>
              </a:rPr>
              <a:t>уровня </a:t>
            </a:r>
            <a:r>
              <a:rPr dirty="0" sz="1600" spc="25">
                <a:latin typeface="Times New Roman"/>
                <a:cs typeface="Times New Roman"/>
              </a:rPr>
              <a:t>(IP–  </a:t>
            </a:r>
            <a:r>
              <a:rPr dirty="0" sz="1600">
                <a:latin typeface="Times New Roman"/>
                <a:cs typeface="Times New Roman"/>
              </a:rPr>
              <a:t>адресов)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взаимодействии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>
                <a:latin typeface="Times New Roman"/>
                <a:cs typeface="Times New Roman"/>
              </a:rPr>
              <a:t>сетью. В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случае, </a:t>
            </a:r>
            <a:r>
              <a:rPr dirty="0" sz="1600" spc="5">
                <a:latin typeface="Times New Roman"/>
                <a:cs typeface="Times New Roman"/>
              </a:rPr>
              <a:t>IP–адреса </a:t>
            </a:r>
            <a:r>
              <a:rPr dirty="0" sz="1600" spc="-15">
                <a:latin typeface="Times New Roman"/>
                <a:cs typeface="Times New Roman"/>
              </a:rPr>
              <a:t>компьютеров </a:t>
            </a:r>
            <a:r>
              <a:rPr dirty="0" sz="1600" spc="-5">
                <a:latin typeface="Times New Roman"/>
                <a:cs typeface="Times New Roman"/>
              </a:rPr>
              <a:t>внутренней </a:t>
            </a:r>
            <a:r>
              <a:rPr dirty="0" sz="1600">
                <a:latin typeface="Times New Roman"/>
                <a:cs typeface="Times New Roman"/>
              </a:rPr>
              <a:t>сети  </a:t>
            </a:r>
            <a:r>
              <a:rPr dirty="0" sz="1600" spc="-15">
                <a:latin typeface="Times New Roman"/>
                <a:cs typeface="Times New Roman"/>
              </a:rPr>
              <a:t>автоматически </a:t>
            </a:r>
            <a:r>
              <a:rPr dirty="0" sz="1600" spc="-5">
                <a:latin typeface="Times New Roman"/>
                <a:cs typeface="Times New Roman"/>
              </a:rPr>
              <a:t>преобразуются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>
                <a:latin typeface="Times New Roman"/>
                <a:cs typeface="Times New Roman"/>
              </a:rPr>
              <a:t>IP–адрес. В </a:t>
            </a:r>
            <a:r>
              <a:rPr dirty="0" sz="1600" spc="-20">
                <a:latin typeface="Times New Roman"/>
                <a:cs typeface="Times New Roman"/>
              </a:rPr>
              <a:t>результате, </a:t>
            </a:r>
            <a:r>
              <a:rPr dirty="0" sz="1600" spc="-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пакеты, </a:t>
            </a:r>
            <a:r>
              <a:rPr dirty="0" sz="1600" spc="-20">
                <a:latin typeface="Times New Roman"/>
                <a:cs typeface="Times New Roman"/>
              </a:rPr>
              <a:t>исходящие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внутренней </a:t>
            </a:r>
            <a:r>
              <a:rPr dirty="0" sz="1600">
                <a:latin typeface="Times New Roman"/>
                <a:cs typeface="Times New Roman"/>
              </a:rPr>
              <a:t>сети,  </a:t>
            </a:r>
            <a:r>
              <a:rPr dirty="0" sz="1600" spc="-10">
                <a:latin typeface="Times New Roman"/>
                <a:cs typeface="Times New Roman"/>
              </a:rPr>
              <a:t>оказываются отправленными </a:t>
            </a:r>
            <a:r>
              <a:rPr dirty="0" sz="1600" spc="-5">
                <a:latin typeface="Times New Roman"/>
                <a:cs typeface="Times New Roman"/>
              </a:rPr>
              <a:t>МЭ, </a:t>
            </a:r>
            <a:r>
              <a:rPr dirty="0" sz="1600" spc="-10">
                <a:latin typeface="Times New Roman"/>
                <a:cs typeface="Times New Roman"/>
              </a:rPr>
              <a:t>что исключает </a:t>
            </a:r>
            <a:r>
              <a:rPr dirty="0" sz="1600" spc="-5">
                <a:latin typeface="Times New Roman"/>
                <a:cs typeface="Times New Roman"/>
              </a:rPr>
              <a:t>прямой </a:t>
            </a:r>
            <a:r>
              <a:rPr dirty="0" sz="1600" spc="-15">
                <a:latin typeface="Times New Roman"/>
                <a:cs typeface="Times New Roman"/>
              </a:rPr>
              <a:t>контакт </a:t>
            </a:r>
            <a:r>
              <a:rPr dirty="0" sz="1600" spc="-5">
                <a:latin typeface="Times New Roman"/>
                <a:cs typeface="Times New Roman"/>
              </a:rPr>
              <a:t>между внутренней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>
                <a:latin typeface="Times New Roman"/>
                <a:cs typeface="Times New Roman"/>
              </a:rPr>
              <a:t>сетью и  тем самым </a:t>
            </a:r>
            <a:r>
              <a:rPr dirty="0" sz="1600" spc="-10">
                <a:latin typeface="Times New Roman"/>
                <a:cs typeface="Times New Roman"/>
              </a:rPr>
              <a:t>позволяет </a:t>
            </a:r>
            <a:r>
              <a:rPr dirty="0" sz="1600" spc="-5">
                <a:latin typeface="Times New Roman"/>
                <a:cs typeface="Times New Roman"/>
              </a:rPr>
              <a:t>скрыть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внешних </a:t>
            </a:r>
            <a:r>
              <a:rPr dirty="0" sz="1600" spc="-10">
                <a:latin typeface="Times New Roman"/>
                <a:cs typeface="Times New Roman"/>
              </a:rPr>
              <a:t>пользователей структуру </a:t>
            </a:r>
            <a:r>
              <a:rPr dirty="0" sz="1600" spc="-5">
                <a:latin typeface="Times New Roman"/>
                <a:cs typeface="Times New Roman"/>
              </a:rPr>
              <a:t>внутренней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1155389"/>
            <a:ext cx="5285740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8659" y="3884619"/>
            <a:ext cx="9230995" cy="1985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Современные </a:t>
            </a:r>
            <a:r>
              <a:rPr dirty="0" sz="1600" spc="-10">
                <a:latin typeface="Times New Roman"/>
                <a:cs typeface="Times New Roman"/>
              </a:rPr>
              <a:t>ботнеты </a:t>
            </a:r>
            <a:r>
              <a:rPr dirty="0" sz="1600" spc="-15">
                <a:latin typeface="Times New Roman"/>
                <a:cs typeface="Times New Roman"/>
              </a:rPr>
              <a:t>сканируют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исследуют </a:t>
            </a:r>
            <a:r>
              <a:rPr dirty="0" sz="1600" spc="-5">
                <a:latin typeface="Times New Roman"/>
                <a:cs typeface="Times New Roman"/>
              </a:rPr>
              <a:t>всемирную </a:t>
            </a:r>
            <a:r>
              <a:rPr dirty="0" u="sng" sz="160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сеть</a:t>
            </a:r>
            <a:r>
              <a:rPr dirty="0" sz="1600">
                <a:solidFill>
                  <a:srgbClr val="00007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Интернет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целью </a:t>
            </a:r>
            <a:r>
              <a:rPr dirty="0" sz="1600" spc="-10">
                <a:latin typeface="Times New Roman"/>
                <a:cs typeface="Times New Roman"/>
              </a:rPr>
              <a:t>использования  </a:t>
            </a:r>
            <a:r>
              <a:rPr dirty="0" sz="1600" spc="-5">
                <a:latin typeface="Times New Roman"/>
                <a:cs typeface="Times New Roman"/>
              </a:rPr>
              <a:t>уязвимостей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извлечения </a:t>
            </a:r>
            <a:r>
              <a:rPr dirty="0" sz="1600" spc="-5">
                <a:latin typeface="Times New Roman"/>
                <a:cs typeface="Times New Roman"/>
              </a:rPr>
              <a:t>ценных данных, </a:t>
            </a:r>
            <a:r>
              <a:rPr dirty="0" sz="1600" spc="-15">
                <a:latin typeface="Times New Roman"/>
                <a:cs typeface="Times New Roman"/>
              </a:rPr>
              <a:t>взлома </a:t>
            </a:r>
            <a:r>
              <a:rPr dirty="0" sz="1600" spc="-10">
                <a:latin typeface="Times New Roman"/>
                <a:cs typeface="Times New Roman"/>
              </a:rPr>
              <a:t>паролей, </a:t>
            </a:r>
            <a:r>
              <a:rPr dirty="0" sz="1600">
                <a:latin typeface="Times New Roman"/>
                <a:cs typeface="Times New Roman"/>
              </a:rPr>
              <a:t>распространения </a:t>
            </a:r>
            <a:r>
              <a:rPr dirty="0" sz="1600" spc="-5">
                <a:latin typeface="Times New Roman"/>
                <a:cs typeface="Times New Roman"/>
              </a:rPr>
              <a:t>спама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вредоносного ПО,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5">
                <a:latin typeface="Times New Roman"/>
                <a:cs typeface="Times New Roman"/>
              </a:rPr>
              <a:t>манипуляции поисковыми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механизмами.</a:t>
            </a:r>
            <a:endParaRPr sz="1600">
              <a:latin typeface="Times New Roman"/>
              <a:cs typeface="Times New Roman"/>
            </a:endParaRPr>
          </a:p>
          <a:p>
            <a:pPr marL="12700" marR="611505">
              <a:lnSpc>
                <a:spcPts val="2210"/>
              </a:lnSpc>
              <a:spcBef>
                <a:spcPts val="110"/>
              </a:spcBef>
            </a:pPr>
            <a:r>
              <a:rPr dirty="0" sz="1600" spc="-10">
                <a:latin typeface="Times New Roman"/>
                <a:cs typeface="Times New Roman"/>
              </a:rPr>
              <a:t>Кроме </a:t>
            </a:r>
            <a:r>
              <a:rPr dirty="0" sz="1600" spc="-20">
                <a:latin typeface="Times New Roman"/>
                <a:cs typeface="Times New Roman"/>
              </a:rPr>
              <a:t>того </a:t>
            </a:r>
            <a:r>
              <a:rPr dirty="0" sz="1600">
                <a:latin typeface="Times New Roman"/>
                <a:cs typeface="Times New Roman"/>
              </a:rPr>
              <a:t>анализ </a:t>
            </a:r>
            <a:r>
              <a:rPr dirty="0" sz="1600" spc="-5">
                <a:latin typeface="Times New Roman"/>
                <a:cs typeface="Times New Roman"/>
              </a:rPr>
              <a:t>показал,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15">
                <a:latin typeface="Times New Roman"/>
                <a:cs typeface="Times New Roman"/>
              </a:rPr>
              <a:t>автоматизированные </a:t>
            </a:r>
            <a:r>
              <a:rPr dirty="0" sz="1600" spc="-10">
                <a:latin typeface="Times New Roman"/>
                <a:cs typeface="Times New Roman"/>
              </a:rPr>
              <a:t>атаки совершаются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на известные, </a:t>
            </a:r>
            <a:r>
              <a:rPr dirty="0" sz="1600">
                <a:latin typeface="Times New Roman"/>
                <a:cs typeface="Times New Roman"/>
              </a:rPr>
              <a:t>так и на  </a:t>
            </a:r>
            <a:r>
              <a:rPr dirty="0" sz="1600" spc="-5">
                <a:latin typeface="Times New Roman"/>
                <a:cs typeface="Times New Roman"/>
              </a:rPr>
              <a:t>малоизвестные </a:t>
            </a:r>
            <a:r>
              <a:rPr dirty="0" sz="1600">
                <a:latin typeface="Times New Roman"/>
                <a:cs typeface="Times New Roman"/>
              </a:rPr>
              <a:t>сайты, </a:t>
            </a:r>
            <a:r>
              <a:rPr dirty="0" sz="1600" spc="-15">
                <a:latin typeface="Times New Roman"/>
                <a:cs typeface="Times New Roman"/>
              </a:rPr>
              <a:t>коммерческие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некоммерческие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организации.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600" spc="-10">
                <a:latin typeface="Times New Roman"/>
                <a:cs typeface="Times New Roman"/>
              </a:rPr>
              <a:t>Более </a:t>
            </a:r>
            <a:r>
              <a:rPr dirty="0" sz="1600">
                <a:latin typeface="Times New Roman"/>
                <a:cs typeface="Times New Roman"/>
              </a:rPr>
              <a:t>61% </a:t>
            </a:r>
            <a:r>
              <a:rPr dirty="0" sz="1600" spc="-10">
                <a:latin typeface="Times New Roman"/>
                <a:cs typeface="Times New Roman"/>
              </a:rPr>
              <a:t>исследованных атак </a:t>
            </a:r>
            <a:r>
              <a:rPr dirty="0" sz="1600" spc="-5">
                <a:latin typeface="Times New Roman"/>
                <a:cs typeface="Times New Roman"/>
              </a:rPr>
              <a:t>совершались ботами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США. </a:t>
            </a:r>
            <a:r>
              <a:rPr dirty="0" sz="1600" spc="-20">
                <a:latin typeface="Times New Roman"/>
                <a:cs typeface="Times New Roman"/>
              </a:rPr>
              <a:t>Атаки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Китая </a:t>
            </a:r>
            <a:r>
              <a:rPr dirty="0" sz="1600">
                <a:latin typeface="Times New Roman"/>
                <a:cs typeface="Times New Roman"/>
              </a:rPr>
              <a:t>составили 10% </a:t>
            </a:r>
            <a:r>
              <a:rPr dirty="0" sz="1600" spc="-15">
                <a:latin typeface="Times New Roman"/>
                <a:cs typeface="Times New Roman"/>
              </a:rPr>
              <a:t>от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общего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15">
                <a:latin typeface="Times New Roman"/>
                <a:cs typeface="Times New Roman"/>
              </a:rPr>
              <a:t>количества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300" y="1211269"/>
            <a:ext cx="4865370" cy="2373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76829" y="1173169"/>
            <a:ext cx="4942840" cy="2411730"/>
          </a:xfrm>
          <a:custGeom>
            <a:avLst/>
            <a:gdLst/>
            <a:ahLst/>
            <a:cxnLst/>
            <a:rect l="l" t="t" r="r" b="b"/>
            <a:pathLst>
              <a:path w="4942840" h="2411729">
                <a:moveTo>
                  <a:pt x="0" y="2411729"/>
                </a:moveTo>
                <a:lnTo>
                  <a:pt x="4942840" y="2411729"/>
                </a:lnTo>
                <a:lnTo>
                  <a:pt x="4942840" y="0"/>
                </a:lnTo>
                <a:lnTo>
                  <a:pt x="0" y="0"/>
                </a:lnTo>
                <a:lnTo>
                  <a:pt x="0" y="24117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0918" y="1752797"/>
            <a:ext cx="1406144" cy="1221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9169" y="1950409"/>
            <a:ext cx="776605" cy="675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400" spc="10">
                <a:latin typeface="Times New Roman"/>
                <a:cs typeface="Times New Roman"/>
              </a:rPr>
              <a:t>Откр</a:t>
            </a:r>
            <a:r>
              <a:rPr dirty="0" sz="1400" spc="15">
                <a:latin typeface="Times New Roman"/>
                <a:cs typeface="Times New Roman"/>
              </a:rPr>
              <a:t>ы</a:t>
            </a:r>
            <a:r>
              <a:rPr dirty="0" sz="1400" spc="5">
                <a:latin typeface="Times New Roman"/>
                <a:cs typeface="Times New Roman"/>
              </a:rPr>
              <a:t>тая  </a:t>
            </a:r>
            <a:r>
              <a:rPr dirty="0" sz="1400" spc="5">
                <a:latin typeface="Times New Roman"/>
                <a:cs typeface="Times New Roman"/>
              </a:rPr>
              <a:t>внешняя  сеть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1689" y="2006289"/>
            <a:ext cx="3346450" cy="464820"/>
          </a:xfrm>
          <a:custGeom>
            <a:avLst/>
            <a:gdLst/>
            <a:ahLst/>
            <a:cxnLst/>
            <a:rect l="l" t="t" r="r" b="b"/>
            <a:pathLst>
              <a:path w="3346450" h="464819">
                <a:moveTo>
                  <a:pt x="3114040" y="0"/>
                </a:moveTo>
                <a:lnTo>
                  <a:pt x="3114040" y="153670"/>
                </a:lnTo>
                <a:lnTo>
                  <a:pt x="0" y="153670"/>
                </a:lnTo>
                <a:lnTo>
                  <a:pt x="0" y="311150"/>
                </a:lnTo>
                <a:lnTo>
                  <a:pt x="3114040" y="311150"/>
                </a:lnTo>
                <a:lnTo>
                  <a:pt x="3114040" y="464820"/>
                </a:lnTo>
                <a:lnTo>
                  <a:pt x="3346450" y="232410"/>
                </a:lnTo>
                <a:lnTo>
                  <a:pt x="31140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91689" y="2006289"/>
            <a:ext cx="3346450" cy="464820"/>
          </a:xfrm>
          <a:custGeom>
            <a:avLst/>
            <a:gdLst/>
            <a:ahLst/>
            <a:cxnLst/>
            <a:rect l="l" t="t" r="r" b="b"/>
            <a:pathLst>
              <a:path w="3346450" h="464819">
                <a:moveTo>
                  <a:pt x="3346450" y="232410"/>
                </a:moveTo>
                <a:lnTo>
                  <a:pt x="3114040" y="0"/>
                </a:lnTo>
                <a:lnTo>
                  <a:pt x="3114040" y="153670"/>
                </a:lnTo>
                <a:lnTo>
                  <a:pt x="0" y="153670"/>
                </a:lnTo>
                <a:lnTo>
                  <a:pt x="0" y="311150"/>
                </a:lnTo>
                <a:lnTo>
                  <a:pt x="3114040" y="311150"/>
                </a:lnTo>
                <a:lnTo>
                  <a:pt x="3114040" y="464820"/>
                </a:lnTo>
                <a:lnTo>
                  <a:pt x="3346450" y="23241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74850" y="1890719"/>
            <a:ext cx="3347720" cy="463550"/>
          </a:xfrm>
          <a:custGeom>
            <a:avLst/>
            <a:gdLst/>
            <a:ahLst/>
            <a:cxnLst/>
            <a:rect l="l" t="t" r="r" b="b"/>
            <a:pathLst>
              <a:path w="3347720" h="463550">
                <a:moveTo>
                  <a:pt x="3115310" y="0"/>
                </a:moveTo>
                <a:lnTo>
                  <a:pt x="3115310" y="153669"/>
                </a:lnTo>
                <a:lnTo>
                  <a:pt x="0" y="153669"/>
                </a:lnTo>
                <a:lnTo>
                  <a:pt x="0" y="311150"/>
                </a:lnTo>
                <a:lnTo>
                  <a:pt x="3115310" y="311150"/>
                </a:lnTo>
                <a:lnTo>
                  <a:pt x="3115310" y="463550"/>
                </a:lnTo>
                <a:lnTo>
                  <a:pt x="3347720" y="232409"/>
                </a:lnTo>
                <a:lnTo>
                  <a:pt x="3115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74850" y="1890719"/>
            <a:ext cx="3347720" cy="463550"/>
          </a:xfrm>
          <a:custGeom>
            <a:avLst/>
            <a:gdLst/>
            <a:ahLst/>
            <a:cxnLst/>
            <a:rect l="l" t="t" r="r" b="b"/>
            <a:pathLst>
              <a:path w="3347720" h="463550">
                <a:moveTo>
                  <a:pt x="3347720" y="232409"/>
                </a:moveTo>
                <a:lnTo>
                  <a:pt x="3115310" y="0"/>
                </a:lnTo>
                <a:lnTo>
                  <a:pt x="3115310" y="153669"/>
                </a:lnTo>
                <a:lnTo>
                  <a:pt x="0" y="153669"/>
                </a:lnTo>
                <a:lnTo>
                  <a:pt x="0" y="311150"/>
                </a:lnTo>
                <a:lnTo>
                  <a:pt x="3115310" y="311150"/>
                </a:lnTo>
                <a:lnTo>
                  <a:pt x="3115310" y="463550"/>
                </a:lnTo>
                <a:lnTo>
                  <a:pt x="3347720" y="2324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91689" y="2482539"/>
            <a:ext cx="894080" cy="463550"/>
          </a:xfrm>
          <a:custGeom>
            <a:avLst/>
            <a:gdLst/>
            <a:ahLst/>
            <a:cxnLst/>
            <a:rect l="l" t="t" r="r" b="b"/>
            <a:pathLst>
              <a:path w="894080" h="463550">
                <a:moveTo>
                  <a:pt x="232410" y="0"/>
                </a:moveTo>
                <a:lnTo>
                  <a:pt x="0" y="232410"/>
                </a:lnTo>
                <a:lnTo>
                  <a:pt x="232410" y="463550"/>
                </a:lnTo>
                <a:lnTo>
                  <a:pt x="232410" y="311150"/>
                </a:lnTo>
                <a:lnTo>
                  <a:pt x="894080" y="311150"/>
                </a:lnTo>
                <a:lnTo>
                  <a:pt x="894080" y="153670"/>
                </a:lnTo>
                <a:lnTo>
                  <a:pt x="232410" y="153670"/>
                </a:lnTo>
                <a:lnTo>
                  <a:pt x="232410" y="0"/>
                </a:lnTo>
                <a:close/>
              </a:path>
              <a:path w="894080" h="463550">
                <a:moveTo>
                  <a:pt x="894080" y="152400"/>
                </a:moveTo>
                <a:lnTo>
                  <a:pt x="232410" y="153670"/>
                </a:lnTo>
                <a:lnTo>
                  <a:pt x="894080" y="153670"/>
                </a:lnTo>
                <a:lnTo>
                  <a:pt x="894080" y="1524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91689" y="2482539"/>
            <a:ext cx="894080" cy="463550"/>
          </a:xfrm>
          <a:custGeom>
            <a:avLst/>
            <a:gdLst/>
            <a:ahLst/>
            <a:cxnLst/>
            <a:rect l="l" t="t" r="r" b="b"/>
            <a:pathLst>
              <a:path w="894080" h="463550">
                <a:moveTo>
                  <a:pt x="0" y="232410"/>
                </a:moveTo>
                <a:lnTo>
                  <a:pt x="232410" y="463550"/>
                </a:lnTo>
                <a:lnTo>
                  <a:pt x="232410" y="311150"/>
                </a:lnTo>
                <a:lnTo>
                  <a:pt x="894080" y="311150"/>
                </a:lnTo>
                <a:lnTo>
                  <a:pt x="894080" y="152400"/>
                </a:lnTo>
                <a:lnTo>
                  <a:pt x="232410" y="153670"/>
                </a:lnTo>
                <a:lnTo>
                  <a:pt x="232410" y="0"/>
                </a:lnTo>
                <a:lnTo>
                  <a:pt x="0" y="23241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74850" y="2366969"/>
            <a:ext cx="894080" cy="463550"/>
          </a:xfrm>
          <a:custGeom>
            <a:avLst/>
            <a:gdLst/>
            <a:ahLst/>
            <a:cxnLst/>
            <a:rect l="l" t="t" r="r" b="b"/>
            <a:pathLst>
              <a:path w="894080" h="463550">
                <a:moveTo>
                  <a:pt x="232410" y="0"/>
                </a:moveTo>
                <a:lnTo>
                  <a:pt x="0" y="232409"/>
                </a:lnTo>
                <a:lnTo>
                  <a:pt x="233680" y="463550"/>
                </a:lnTo>
                <a:lnTo>
                  <a:pt x="233680" y="309879"/>
                </a:lnTo>
                <a:lnTo>
                  <a:pt x="894080" y="309879"/>
                </a:lnTo>
                <a:lnTo>
                  <a:pt x="894080" y="152400"/>
                </a:lnTo>
                <a:lnTo>
                  <a:pt x="233680" y="152400"/>
                </a:lnTo>
                <a:lnTo>
                  <a:pt x="232410" y="0"/>
                </a:lnTo>
                <a:close/>
              </a:path>
              <a:path w="894080" h="463550">
                <a:moveTo>
                  <a:pt x="894080" y="151129"/>
                </a:moveTo>
                <a:lnTo>
                  <a:pt x="233680" y="152400"/>
                </a:lnTo>
                <a:lnTo>
                  <a:pt x="894080" y="152400"/>
                </a:lnTo>
                <a:lnTo>
                  <a:pt x="894080" y="151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4850" y="2366969"/>
            <a:ext cx="894080" cy="463550"/>
          </a:xfrm>
          <a:custGeom>
            <a:avLst/>
            <a:gdLst/>
            <a:ahLst/>
            <a:cxnLst/>
            <a:rect l="l" t="t" r="r" b="b"/>
            <a:pathLst>
              <a:path w="894080" h="463550">
                <a:moveTo>
                  <a:pt x="0" y="232409"/>
                </a:moveTo>
                <a:lnTo>
                  <a:pt x="233680" y="463550"/>
                </a:lnTo>
                <a:lnTo>
                  <a:pt x="233680" y="309879"/>
                </a:lnTo>
                <a:lnTo>
                  <a:pt x="894080" y="309879"/>
                </a:lnTo>
                <a:lnTo>
                  <a:pt x="894080" y="151129"/>
                </a:lnTo>
                <a:lnTo>
                  <a:pt x="233680" y="152400"/>
                </a:lnTo>
                <a:lnTo>
                  <a:pt x="232410" y="0"/>
                </a:lnTo>
                <a:lnTo>
                  <a:pt x="0" y="2324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93209" y="1290009"/>
            <a:ext cx="208915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 b="1">
                <a:latin typeface="Times New Roman"/>
                <a:cs typeface="Times New Roman"/>
              </a:rPr>
              <a:t>Шлюз </a:t>
            </a:r>
            <a:r>
              <a:rPr dirty="0" sz="1400" spc="5" b="1">
                <a:latin typeface="Times New Roman"/>
                <a:cs typeface="Times New Roman"/>
              </a:rPr>
              <a:t>сеансового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уровня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68929" y="3291529"/>
            <a:ext cx="1794510" cy="73660"/>
          </a:xfrm>
          <a:custGeom>
            <a:avLst/>
            <a:gdLst/>
            <a:ahLst/>
            <a:cxnLst/>
            <a:rect l="l" t="t" r="r" b="b"/>
            <a:pathLst>
              <a:path w="1794510" h="73660">
                <a:moveTo>
                  <a:pt x="1720849" y="0"/>
                </a:moveTo>
                <a:lnTo>
                  <a:pt x="0" y="0"/>
                </a:lnTo>
                <a:lnTo>
                  <a:pt x="73659" y="73660"/>
                </a:lnTo>
                <a:lnTo>
                  <a:pt x="1794509" y="73660"/>
                </a:lnTo>
                <a:lnTo>
                  <a:pt x="172084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8929" y="3291529"/>
            <a:ext cx="1794510" cy="73660"/>
          </a:xfrm>
          <a:custGeom>
            <a:avLst/>
            <a:gdLst/>
            <a:ahLst/>
            <a:cxnLst/>
            <a:rect l="l" t="t" r="r" b="b"/>
            <a:pathLst>
              <a:path w="1794510" h="73660">
                <a:moveTo>
                  <a:pt x="1720849" y="0"/>
                </a:moveTo>
                <a:lnTo>
                  <a:pt x="0" y="0"/>
                </a:lnTo>
                <a:lnTo>
                  <a:pt x="73659" y="73660"/>
                </a:lnTo>
                <a:lnTo>
                  <a:pt x="1794509" y="73660"/>
                </a:lnTo>
                <a:lnTo>
                  <a:pt x="172084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9779" y="2378399"/>
            <a:ext cx="73660" cy="986790"/>
          </a:xfrm>
          <a:custGeom>
            <a:avLst/>
            <a:gdLst/>
            <a:ahLst/>
            <a:cxnLst/>
            <a:rect l="l" t="t" r="r" b="b"/>
            <a:pathLst>
              <a:path w="73660" h="986789">
                <a:moveTo>
                  <a:pt x="0" y="0"/>
                </a:moveTo>
                <a:lnTo>
                  <a:pt x="0" y="913129"/>
                </a:lnTo>
                <a:lnTo>
                  <a:pt x="73660" y="986789"/>
                </a:lnTo>
                <a:lnTo>
                  <a:pt x="7366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89779" y="2378399"/>
            <a:ext cx="73660" cy="986790"/>
          </a:xfrm>
          <a:custGeom>
            <a:avLst/>
            <a:gdLst/>
            <a:ahLst/>
            <a:cxnLst/>
            <a:rect l="l" t="t" r="r" b="b"/>
            <a:pathLst>
              <a:path w="73660" h="986789">
                <a:moveTo>
                  <a:pt x="73660" y="986789"/>
                </a:moveTo>
                <a:lnTo>
                  <a:pt x="0" y="913129"/>
                </a:lnTo>
                <a:lnTo>
                  <a:pt x="0" y="0"/>
                </a:lnTo>
                <a:lnTo>
                  <a:pt x="73660" y="72389"/>
                </a:lnTo>
                <a:lnTo>
                  <a:pt x="73660" y="9867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68929" y="2378399"/>
            <a:ext cx="1720850" cy="146050"/>
          </a:xfrm>
          <a:custGeom>
            <a:avLst/>
            <a:gdLst/>
            <a:ahLst/>
            <a:cxnLst/>
            <a:rect l="l" t="t" r="r" b="b"/>
            <a:pathLst>
              <a:path w="1720850" h="146050">
                <a:moveTo>
                  <a:pt x="0" y="146050"/>
                </a:moveTo>
                <a:lnTo>
                  <a:pt x="1720849" y="146050"/>
                </a:lnTo>
                <a:lnTo>
                  <a:pt x="1720849" y="0"/>
                </a:ln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68929" y="2671769"/>
            <a:ext cx="1720850" cy="619760"/>
          </a:xfrm>
          <a:custGeom>
            <a:avLst/>
            <a:gdLst/>
            <a:ahLst/>
            <a:cxnLst/>
            <a:rect l="l" t="t" r="r" b="b"/>
            <a:pathLst>
              <a:path w="1720850" h="619760">
                <a:moveTo>
                  <a:pt x="0" y="619759"/>
                </a:moveTo>
                <a:lnTo>
                  <a:pt x="1720849" y="619759"/>
                </a:lnTo>
                <a:lnTo>
                  <a:pt x="1720849" y="0"/>
                </a:lnTo>
                <a:lnTo>
                  <a:pt x="0" y="0"/>
                </a:lnTo>
                <a:lnTo>
                  <a:pt x="0" y="619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8929" y="2378399"/>
            <a:ext cx="1720850" cy="913130"/>
          </a:xfrm>
          <a:custGeom>
            <a:avLst/>
            <a:gdLst/>
            <a:ahLst/>
            <a:cxnLst/>
            <a:rect l="l" t="t" r="r" b="b"/>
            <a:pathLst>
              <a:path w="1720850" h="913129">
                <a:moveTo>
                  <a:pt x="1720849" y="913129"/>
                </a:moveTo>
                <a:lnTo>
                  <a:pt x="0" y="913129"/>
                </a:lnTo>
                <a:lnTo>
                  <a:pt x="0" y="0"/>
                </a:lnTo>
                <a:lnTo>
                  <a:pt x="1720849" y="0"/>
                </a:lnTo>
                <a:lnTo>
                  <a:pt x="1720849" y="913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68929" y="2671769"/>
            <a:ext cx="1720850" cy="6197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87630" marR="79375" indent="320040">
              <a:lnSpc>
                <a:spcPct val="101200"/>
              </a:lnSpc>
              <a:spcBef>
                <a:spcPts val="300"/>
              </a:spcBef>
            </a:pPr>
            <a:r>
              <a:rPr dirty="0" sz="1400" spc="5">
                <a:latin typeface="Times New Roman"/>
                <a:cs typeface="Times New Roman"/>
              </a:rPr>
              <a:t>Трансляция  внутренних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адресов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89600" y="2524449"/>
            <a:ext cx="1170940" cy="73660"/>
          </a:xfrm>
          <a:custGeom>
            <a:avLst/>
            <a:gdLst/>
            <a:ahLst/>
            <a:cxnLst/>
            <a:rect l="l" t="t" r="r" b="b"/>
            <a:pathLst>
              <a:path w="1170940" h="73660">
                <a:moveTo>
                  <a:pt x="1098550" y="0"/>
                </a:moveTo>
                <a:lnTo>
                  <a:pt x="0" y="0"/>
                </a:lnTo>
                <a:lnTo>
                  <a:pt x="72389" y="73660"/>
                </a:lnTo>
                <a:lnTo>
                  <a:pt x="1170940" y="73660"/>
                </a:lnTo>
                <a:lnTo>
                  <a:pt x="1098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89600" y="2524449"/>
            <a:ext cx="1170940" cy="73660"/>
          </a:xfrm>
          <a:custGeom>
            <a:avLst/>
            <a:gdLst/>
            <a:ahLst/>
            <a:cxnLst/>
            <a:rect l="l" t="t" r="r" b="b"/>
            <a:pathLst>
              <a:path w="1170940" h="73660">
                <a:moveTo>
                  <a:pt x="1098550" y="0"/>
                </a:moveTo>
                <a:lnTo>
                  <a:pt x="0" y="0"/>
                </a:lnTo>
                <a:lnTo>
                  <a:pt x="72389" y="73660"/>
                </a:lnTo>
                <a:lnTo>
                  <a:pt x="1170940" y="73660"/>
                </a:lnTo>
                <a:lnTo>
                  <a:pt x="10985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88150" y="1721809"/>
            <a:ext cx="72390" cy="876300"/>
          </a:xfrm>
          <a:custGeom>
            <a:avLst/>
            <a:gdLst/>
            <a:ahLst/>
            <a:cxnLst/>
            <a:rect l="l" t="t" r="r" b="b"/>
            <a:pathLst>
              <a:path w="72390" h="876300">
                <a:moveTo>
                  <a:pt x="0" y="0"/>
                </a:moveTo>
                <a:lnTo>
                  <a:pt x="0" y="802639"/>
                </a:lnTo>
                <a:lnTo>
                  <a:pt x="72390" y="876300"/>
                </a:lnTo>
                <a:lnTo>
                  <a:pt x="7239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8150" y="1721809"/>
            <a:ext cx="72390" cy="876300"/>
          </a:xfrm>
          <a:custGeom>
            <a:avLst/>
            <a:gdLst/>
            <a:ahLst/>
            <a:cxnLst/>
            <a:rect l="l" t="t" r="r" b="b"/>
            <a:pathLst>
              <a:path w="72390" h="876300">
                <a:moveTo>
                  <a:pt x="72390" y="876300"/>
                </a:moveTo>
                <a:lnTo>
                  <a:pt x="0" y="802639"/>
                </a:lnTo>
                <a:lnTo>
                  <a:pt x="0" y="0"/>
                </a:lnTo>
                <a:lnTo>
                  <a:pt x="72390" y="72389"/>
                </a:lnTo>
                <a:lnTo>
                  <a:pt x="72390" y="8763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89600" y="1721809"/>
            <a:ext cx="1098550" cy="802640"/>
          </a:xfrm>
          <a:custGeom>
            <a:avLst/>
            <a:gdLst/>
            <a:ahLst/>
            <a:cxnLst/>
            <a:rect l="l" t="t" r="r" b="b"/>
            <a:pathLst>
              <a:path w="1098550" h="802639">
                <a:moveTo>
                  <a:pt x="1098550" y="802639"/>
                </a:moveTo>
                <a:lnTo>
                  <a:pt x="0" y="802639"/>
                </a:lnTo>
                <a:lnTo>
                  <a:pt x="0" y="0"/>
                </a:lnTo>
                <a:lnTo>
                  <a:pt x="1098550" y="0"/>
                </a:lnTo>
                <a:lnTo>
                  <a:pt x="1098550" y="802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89600" y="1721809"/>
            <a:ext cx="1098550" cy="802640"/>
          </a:xfrm>
          <a:custGeom>
            <a:avLst/>
            <a:gdLst/>
            <a:ahLst/>
            <a:cxnLst/>
            <a:rect l="l" t="t" r="r" b="b"/>
            <a:pathLst>
              <a:path w="1098550" h="802639">
                <a:moveTo>
                  <a:pt x="1098550" y="802639"/>
                </a:moveTo>
                <a:lnTo>
                  <a:pt x="0" y="802639"/>
                </a:lnTo>
                <a:lnTo>
                  <a:pt x="0" y="0"/>
                </a:lnTo>
                <a:lnTo>
                  <a:pt x="1098550" y="0"/>
                </a:lnTo>
                <a:lnTo>
                  <a:pt x="1098550" y="8026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84850" y="1907816"/>
            <a:ext cx="81280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>
              <a:lnSpc>
                <a:spcPts val="1545"/>
              </a:lnSpc>
            </a:pPr>
            <a:r>
              <a:rPr dirty="0" sz="1400" spc="5">
                <a:latin typeface="Times New Roman"/>
                <a:cs typeface="Times New Roman"/>
              </a:rPr>
              <a:t>Канальны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400" spc="15">
                <a:latin typeface="Times New Roman"/>
                <a:cs typeface="Times New Roman"/>
              </a:rPr>
              <a:t>п</a:t>
            </a:r>
            <a:r>
              <a:rPr dirty="0" sz="1400" spc="5">
                <a:latin typeface="Times New Roman"/>
                <a:cs typeface="Times New Roman"/>
              </a:rPr>
              <a:t>осре</a:t>
            </a:r>
            <a:r>
              <a:rPr dirty="0" sz="1400" spc="15">
                <a:latin typeface="Times New Roman"/>
                <a:cs typeface="Times New Roman"/>
              </a:rPr>
              <a:t>д</a:t>
            </a:r>
            <a:r>
              <a:rPr dirty="0" sz="1400" spc="5">
                <a:latin typeface="Times New Roman"/>
                <a:cs typeface="Times New Roman"/>
              </a:rPr>
              <a:t>н</a:t>
            </a:r>
            <a:r>
              <a:rPr dirty="0" sz="1400" spc="15">
                <a:latin typeface="Times New Roman"/>
                <a:cs typeface="Times New Roman"/>
              </a:rPr>
              <a:t>и</a:t>
            </a:r>
            <a:r>
              <a:rPr dirty="0" sz="1400" spc="10">
                <a:latin typeface="Times New Roman"/>
                <a:cs typeface="Times New Roman"/>
              </a:rPr>
              <a:t>к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06720" y="2671769"/>
            <a:ext cx="1170940" cy="72390"/>
          </a:xfrm>
          <a:custGeom>
            <a:avLst/>
            <a:gdLst/>
            <a:ahLst/>
            <a:cxnLst/>
            <a:rect l="l" t="t" r="r" b="b"/>
            <a:pathLst>
              <a:path w="1170940" h="72389">
                <a:moveTo>
                  <a:pt x="1097279" y="0"/>
                </a:moveTo>
                <a:lnTo>
                  <a:pt x="0" y="0"/>
                </a:lnTo>
                <a:lnTo>
                  <a:pt x="72389" y="72389"/>
                </a:lnTo>
                <a:lnTo>
                  <a:pt x="1170939" y="72389"/>
                </a:lnTo>
                <a:lnTo>
                  <a:pt x="1097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06720" y="2671769"/>
            <a:ext cx="1170940" cy="72390"/>
          </a:xfrm>
          <a:custGeom>
            <a:avLst/>
            <a:gdLst/>
            <a:ahLst/>
            <a:cxnLst/>
            <a:rect l="l" t="t" r="r" b="b"/>
            <a:pathLst>
              <a:path w="1170940" h="72389">
                <a:moveTo>
                  <a:pt x="1097279" y="0"/>
                </a:moveTo>
                <a:lnTo>
                  <a:pt x="0" y="0"/>
                </a:lnTo>
                <a:lnTo>
                  <a:pt x="72389" y="72389"/>
                </a:lnTo>
                <a:lnTo>
                  <a:pt x="1170939" y="72389"/>
                </a:lnTo>
                <a:lnTo>
                  <a:pt x="109727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04000" y="1867859"/>
            <a:ext cx="73660" cy="876300"/>
          </a:xfrm>
          <a:custGeom>
            <a:avLst/>
            <a:gdLst/>
            <a:ahLst/>
            <a:cxnLst/>
            <a:rect l="l" t="t" r="r" b="b"/>
            <a:pathLst>
              <a:path w="73659" h="876300">
                <a:moveTo>
                  <a:pt x="0" y="0"/>
                </a:moveTo>
                <a:lnTo>
                  <a:pt x="0" y="803910"/>
                </a:lnTo>
                <a:lnTo>
                  <a:pt x="73659" y="876300"/>
                </a:lnTo>
                <a:lnTo>
                  <a:pt x="73659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04000" y="1867859"/>
            <a:ext cx="73660" cy="876300"/>
          </a:xfrm>
          <a:custGeom>
            <a:avLst/>
            <a:gdLst/>
            <a:ahLst/>
            <a:cxnLst/>
            <a:rect l="l" t="t" r="r" b="b"/>
            <a:pathLst>
              <a:path w="73659" h="876300">
                <a:moveTo>
                  <a:pt x="73659" y="876300"/>
                </a:moveTo>
                <a:lnTo>
                  <a:pt x="0" y="803910"/>
                </a:lnTo>
                <a:lnTo>
                  <a:pt x="0" y="0"/>
                </a:lnTo>
                <a:lnTo>
                  <a:pt x="73659" y="72389"/>
                </a:lnTo>
                <a:lnTo>
                  <a:pt x="73659" y="8763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06720" y="1867859"/>
            <a:ext cx="1097280" cy="803910"/>
          </a:xfrm>
          <a:custGeom>
            <a:avLst/>
            <a:gdLst/>
            <a:ahLst/>
            <a:cxnLst/>
            <a:rect l="l" t="t" r="r" b="b"/>
            <a:pathLst>
              <a:path w="1097279" h="803910">
                <a:moveTo>
                  <a:pt x="1097279" y="803910"/>
                </a:moveTo>
                <a:lnTo>
                  <a:pt x="0" y="803910"/>
                </a:lnTo>
                <a:lnTo>
                  <a:pt x="0" y="0"/>
                </a:lnTo>
                <a:lnTo>
                  <a:pt x="1097279" y="0"/>
                </a:lnTo>
                <a:lnTo>
                  <a:pt x="1097279" y="803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06720" y="1867859"/>
            <a:ext cx="1097280" cy="803910"/>
          </a:xfrm>
          <a:custGeom>
            <a:avLst/>
            <a:gdLst/>
            <a:ahLst/>
            <a:cxnLst/>
            <a:rect l="l" t="t" r="r" b="b"/>
            <a:pathLst>
              <a:path w="1097279" h="803910">
                <a:moveTo>
                  <a:pt x="1097279" y="803910"/>
                </a:moveTo>
                <a:lnTo>
                  <a:pt x="0" y="803910"/>
                </a:lnTo>
                <a:lnTo>
                  <a:pt x="0" y="0"/>
                </a:lnTo>
                <a:lnTo>
                  <a:pt x="1097279" y="0"/>
                </a:lnTo>
                <a:lnTo>
                  <a:pt x="1097279" y="8039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384626" y="1875479"/>
            <a:ext cx="289560" cy="38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6215">
              <a:lnSpc>
                <a:spcPts val="1415"/>
              </a:lnSpc>
              <a:spcBef>
                <a:spcPts val="120"/>
              </a:spcBef>
            </a:pPr>
            <a:r>
              <a:rPr dirty="0" sz="1400" spc="5">
                <a:latin typeface="Times New Roman"/>
                <a:cs typeface="Times New Roman"/>
              </a:rPr>
              <a:t>е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400" spc="5">
                <a:latin typeface="Times New Roman"/>
                <a:cs typeface="Times New Roman"/>
              </a:rPr>
              <a:t>е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98876" y="2092649"/>
            <a:ext cx="306705" cy="38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6850">
              <a:lnSpc>
                <a:spcPts val="1415"/>
              </a:lnSpc>
              <a:spcBef>
                <a:spcPts val="120"/>
              </a:spcBef>
            </a:pPr>
            <a:r>
              <a:rPr dirty="0" sz="1400" spc="10"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400" spc="5">
                <a:latin typeface="Times New Roman"/>
                <a:cs typeface="Times New Roman"/>
              </a:rPr>
              <a:t>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0700" y="2053866"/>
            <a:ext cx="81089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">
              <a:lnSpc>
                <a:spcPts val="1545"/>
              </a:lnSpc>
            </a:pPr>
            <a:r>
              <a:rPr dirty="0" sz="1400" spc="5">
                <a:latin typeface="Times New Roman"/>
                <a:cs typeface="Times New Roman"/>
              </a:rPr>
              <a:t>Канальны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400" spc="5">
                <a:latin typeface="Times New Roman"/>
                <a:cs typeface="Times New Roman"/>
              </a:rPr>
              <a:t>п</a:t>
            </a:r>
            <a:r>
              <a:rPr dirty="0" sz="1400" spc="15">
                <a:latin typeface="Times New Roman"/>
                <a:cs typeface="Times New Roman"/>
              </a:rPr>
              <a:t>о</a:t>
            </a:r>
            <a:r>
              <a:rPr dirty="0" sz="1400">
                <a:latin typeface="Times New Roman"/>
                <a:cs typeface="Times New Roman"/>
              </a:rPr>
              <a:t>сред</a:t>
            </a:r>
            <a:r>
              <a:rPr dirty="0" sz="1400" spc="15">
                <a:latin typeface="Times New Roman"/>
                <a:cs typeface="Times New Roman"/>
              </a:rPr>
              <a:t>н</a:t>
            </a:r>
            <a:r>
              <a:rPr dirty="0" sz="1400" spc="5">
                <a:latin typeface="Times New Roman"/>
                <a:cs typeface="Times New Roman"/>
              </a:rPr>
              <a:t>ик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03719" y="2006289"/>
            <a:ext cx="1103630" cy="463550"/>
          </a:xfrm>
          <a:custGeom>
            <a:avLst/>
            <a:gdLst/>
            <a:ahLst/>
            <a:cxnLst/>
            <a:rect l="l" t="t" r="r" b="b"/>
            <a:pathLst>
              <a:path w="1103629" h="463550">
                <a:moveTo>
                  <a:pt x="871220" y="0"/>
                </a:moveTo>
                <a:lnTo>
                  <a:pt x="871220" y="152400"/>
                </a:lnTo>
                <a:lnTo>
                  <a:pt x="0" y="153670"/>
                </a:lnTo>
                <a:lnTo>
                  <a:pt x="0" y="311150"/>
                </a:lnTo>
                <a:lnTo>
                  <a:pt x="871220" y="311150"/>
                </a:lnTo>
                <a:lnTo>
                  <a:pt x="872489" y="463550"/>
                </a:lnTo>
                <a:lnTo>
                  <a:pt x="1103629" y="231139"/>
                </a:lnTo>
                <a:lnTo>
                  <a:pt x="8712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03719" y="2006289"/>
            <a:ext cx="1103630" cy="463550"/>
          </a:xfrm>
          <a:custGeom>
            <a:avLst/>
            <a:gdLst/>
            <a:ahLst/>
            <a:cxnLst/>
            <a:rect l="l" t="t" r="r" b="b"/>
            <a:pathLst>
              <a:path w="1103629" h="463550">
                <a:moveTo>
                  <a:pt x="1103629" y="231139"/>
                </a:moveTo>
                <a:lnTo>
                  <a:pt x="871220" y="0"/>
                </a:lnTo>
                <a:lnTo>
                  <a:pt x="871220" y="152400"/>
                </a:lnTo>
                <a:lnTo>
                  <a:pt x="0" y="153670"/>
                </a:lnTo>
                <a:lnTo>
                  <a:pt x="0" y="311150"/>
                </a:lnTo>
                <a:lnTo>
                  <a:pt x="871220" y="311150"/>
                </a:lnTo>
                <a:lnTo>
                  <a:pt x="872489" y="463550"/>
                </a:lnTo>
                <a:lnTo>
                  <a:pt x="1103629" y="231139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88150" y="1889449"/>
            <a:ext cx="1102360" cy="464820"/>
          </a:xfrm>
          <a:custGeom>
            <a:avLst/>
            <a:gdLst/>
            <a:ahLst/>
            <a:cxnLst/>
            <a:rect l="l" t="t" r="r" b="b"/>
            <a:pathLst>
              <a:path w="1102359" h="464819">
                <a:moveTo>
                  <a:pt x="1024050" y="311150"/>
                </a:moveTo>
                <a:lnTo>
                  <a:pt x="869950" y="311150"/>
                </a:lnTo>
                <a:lnTo>
                  <a:pt x="871220" y="464820"/>
                </a:lnTo>
                <a:lnTo>
                  <a:pt x="1024050" y="311150"/>
                </a:lnTo>
                <a:close/>
              </a:path>
              <a:path w="1102359" h="464819">
                <a:moveTo>
                  <a:pt x="869950" y="0"/>
                </a:moveTo>
                <a:lnTo>
                  <a:pt x="869950" y="153670"/>
                </a:lnTo>
                <a:lnTo>
                  <a:pt x="0" y="154939"/>
                </a:lnTo>
                <a:lnTo>
                  <a:pt x="0" y="312420"/>
                </a:lnTo>
                <a:lnTo>
                  <a:pt x="1024050" y="311150"/>
                </a:lnTo>
                <a:lnTo>
                  <a:pt x="1102359" y="232410"/>
                </a:lnTo>
                <a:lnTo>
                  <a:pt x="869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88150" y="1889449"/>
            <a:ext cx="1102360" cy="464820"/>
          </a:xfrm>
          <a:custGeom>
            <a:avLst/>
            <a:gdLst/>
            <a:ahLst/>
            <a:cxnLst/>
            <a:rect l="l" t="t" r="r" b="b"/>
            <a:pathLst>
              <a:path w="1102359" h="464819">
                <a:moveTo>
                  <a:pt x="1102359" y="232410"/>
                </a:moveTo>
                <a:lnTo>
                  <a:pt x="869950" y="0"/>
                </a:lnTo>
                <a:lnTo>
                  <a:pt x="869950" y="153670"/>
                </a:lnTo>
                <a:lnTo>
                  <a:pt x="0" y="154939"/>
                </a:lnTo>
                <a:lnTo>
                  <a:pt x="0" y="312420"/>
                </a:lnTo>
                <a:lnTo>
                  <a:pt x="869950" y="311150"/>
                </a:lnTo>
                <a:lnTo>
                  <a:pt x="871220" y="464820"/>
                </a:lnTo>
                <a:lnTo>
                  <a:pt x="1102359" y="232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69790" y="2641289"/>
            <a:ext cx="652780" cy="146050"/>
          </a:xfrm>
          <a:custGeom>
            <a:avLst/>
            <a:gdLst/>
            <a:ahLst/>
            <a:cxnLst/>
            <a:rect l="l" t="t" r="r" b="b"/>
            <a:pathLst>
              <a:path w="652779" h="146050">
                <a:moveTo>
                  <a:pt x="0" y="146050"/>
                </a:moveTo>
                <a:lnTo>
                  <a:pt x="652780" y="146050"/>
                </a:lnTo>
                <a:lnTo>
                  <a:pt x="652780" y="0"/>
                </a:ln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9790" y="2641289"/>
            <a:ext cx="768350" cy="146050"/>
          </a:xfrm>
          <a:custGeom>
            <a:avLst/>
            <a:gdLst/>
            <a:ahLst/>
            <a:cxnLst/>
            <a:rect l="l" t="t" r="r" b="b"/>
            <a:pathLst>
              <a:path w="768350" h="146050">
                <a:moveTo>
                  <a:pt x="0" y="146050"/>
                </a:moveTo>
                <a:lnTo>
                  <a:pt x="768350" y="146050"/>
                </a:lnTo>
                <a:lnTo>
                  <a:pt x="768350" y="0"/>
                </a:ln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9779" y="2524449"/>
            <a:ext cx="732790" cy="147320"/>
          </a:xfrm>
          <a:custGeom>
            <a:avLst/>
            <a:gdLst/>
            <a:ahLst/>
            <a:cxnLst/>
            <a:rect l="l" t="t" r="r" b="b"/>
            <a:pathLst>
              <a:path w="732789" h="147319">
                <a:moveTo>
                  <a:pt x="0" y="147320"/>
                </a:moveTo>
                <a:lnTo>
                  <a:pt x="732790" y="147320"/>
                </a:lnTo>
                <a:lnTo>
                  <a:pt x="732790" y="0"/>
                </a:lnTo>
                <a:lnTo>
                  <a:pt x="0" y="0"/>
                </a:lnTo>
                <a:lnTo>
                  <a:pt x="0" y="147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54220" y="2524449"/>
            <a:ext cx="768350" cy="147320"/>
          </a:xfrm>
          <a:custGeom>
            <a:avLst/>
            <a:gdLst/>
            <a:ahLst/>
            <a:cxnLst/>
            <a:rect l="l" t="t" r="r" b="b"/>
            <a:pathLst>
              <a:path w="768350" h="147319">
                <a:moveTo>
                  <a:pt x="0" y="147320"/>
                </a:moveTo>
                <a:lnTo>
                  <a:pt x="768350" y="147320"/>
                </a:lnTo>
                <a:lnTo>
                  <a:pt x="768350" y="0"/>
                </a:lnTo>
                <a:lnTo>
                  <a:pt x="0" y="0"/>
                </a:lnTo>
                <a:lnTo>
                  <a:pt x="0" y="1473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22570" y="2816549"/>
            <a:ext cx="1172210" cy="73660"/>
          </a:xfrm>
          <a:custGeom>
            <a:avLst/>
            <a:gdLst/>
            <a:ahLst/>
            <a:cxnLst/>
            <a:rect l="l" t="t" r="r" b="b"/>
            <a:pathLst>
              <a:path w="1172210" h="73660">
                <a:moveTo>
                  <a:pt x="1098550" y="0"/>
                </a:moveTo>
                <a:lnTo>
                  <a:pt x="0" y="0"/>
                </a:lnTo>
                <a:lnTo>
                  <a:pt x="73659" y="73660"/>
                </a:lnTo>
                <a:lnTo>
                  <a:pt x="1172209" y="73660"/>
                </a:lnTo>
                <a:lnTo>
                  <a:pt x="1098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22570" y="2816549"/>
            <a:ext cx="1172210" cy="73660"/>
          </a:xfrm>
          <a:custGeom>
            <a:avLst/>
            <a:gdLst/>
            <a:ahLst/>
            <a:cxnLst/>
            <a:rect l="l" t="t" r="r" b="b"/>
            <a:pathLst>
              <a:path w="1172210" h="73660">
                <a:moveTo>
                  <a:pt x="1098550" y="0"/>
                </a:moveTo>
                <a:lnTo>
                  <a:pt x="0" y="0"/>
                </a:lnTo>
                <a:lnTo>
                  <a:pt x="73659" y="73660"/>
                </a:lnTo>
                <a:lnTo>
                  <a:pt x="1172209" y="73660"/>
                </a:lnTo>
                <a:lnTo>
                  <a:pt x="10985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21120" y="2013909"/>
            <a:ext cx="73660" cy="876300"/>
          </a:xfrm>
          <a:custGeom>
            <a:avLst/>
            <a:gdLst/>
            <a:ahLst/>
            <a:cxnLst/>
            <a:rect l="l" t="t" r="r" b="b"/>
            <a:pathLst>
              <a:path w="73660" h="876300">
                <a:moveTo>
                  <a:pt x="0" y="0"/>
                </a:moveTo>
                <a:lnTo>
                  <a:pt x="0" y="802639"/>
                </a:lnTo>
                <a:lnTo>
                  <a:pt x="73659" y="876300"/>
                </a:lnTo>
                <a:lnTo>
                  <a:pt x="73659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21120" y="2013909"/>
            <a:ext cx="73660" cy="876300"/>
          </a:xfrm>
          <a:custGeom>
            <a:avLst/>
            <a:gdLst/>
            <a:ahLst/>
            <a:cxnLst/>
            <a:rect l="l" t="t" r="r" b="b"/>
            <a:pathLst>
              <a:path w="73660" h="876300">
                <a:moveTo>
                  <a:pt x="73659" y="876300"/>
                </a:moveTo>
                <a:lnTo>
                  <a:pt x="0" y="802639"/>
                </a:lnTo>
                <a:lnTo>
                  <a:pt x="0" y="0"/>
                </a:lnTo>
                <a:lnTo>
                  <a:pt x="73659" y="72389"/>
                </a:lnTo>
                <a:lnTo>
                  <a:pt x="73659" y="8763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22570" y="2013909"/>
            <a:ext cx="1098550" cy="802640"/>
          </a:xfrm>
          <a:custGeom>
            <a:avLst/>
            <a:gdLst/>
            <a:ahLst/>
            <a:cxnLst/>
            <a:rect l="l" t="t" r="r" b="b"/>
            <a:pathLst>
              <a:path w="1098550" h="802639">
                <a:moveTo>
                  <a:pt x="1098550" y="802639"/>
                </a:moveTo>
                <a:lnTo>
                  <a:pt x="0" y="802639"/>
                </a:lnTo>
                <a:lnTo>
                  <a:pt x="0" y="0"/>
                </a:lnTo>
                <a:lnTo>
                  <a:pt x="1098550" y="0"/>
                </a:lnTo>
                <a:lnTo>
                  <a:pt x="1098550" y="802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22570" y="2013909"/>
            <a:ext cx="1098550" cy="802640"/>
          </a:xfrm>
          <a:custGeom>
            <a:avLst/>
            <a:gdLst/>
            <a:ahLst/>
            <a:cxnLst/>
            <a:rect l="l" t="t" r="r" b="b"/>
            <a:pathLst>
              <a:path w="1098550" h="802639">
                <a:moveTo>
                  <a:pt x="1098550" y="802639"/>
                </a:moveTo>
                <a:lnTo>
                  <a:pt x="0" y="802639"/>
                </a:lnTo>
                <a:lnTo>
                  <a:pt x="0" y="0"/>
                </a:lnTo>
                <a:lnTo>
                  <a:pt x="1098550" y="0"/>
                </a:lnTo>
                <a:lnTo>
                  <a:pt x="1098550" y="8026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324033" y="2167579"/>
            <a:ext cx="1014094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3345" marR="5080" indent="31750">
              <a:lnSpc>
                <a:spcPct val="101800"/>
              </a:lnSpc>
              <a:spcBef>
                <a:spcPts val="90"/>
              </a:spcBef>
            </a:pPr>
            <a:r>
              <a:rPr dirty="0" sz="1400" spc="5">
                <a:latin typeface="Times New Roman"/>
                <a:cs typeface="Times New Roman"/>
              </a:rPr>
              <a:t>Канальные  </a:t>
            </a:r>
            <a:r>
              <a:rPr dirty="0" sz="1400" spc="5">
                <a:latin typeface="Times New Roman"/>
                <a:cs typeface="Times New Roman"/>
              </a:rPr>
              <a:t>п</a:t>
            </a:r>
            <a:r>
              <a:rPr dirty="0" sz="1400" spc="15">
                <a:latin typeface="Times New Roman"/>
                <a:cs typeface="Times New Roman"/>
              </a:rPr>
              <a:t>о</a:t>
            </a:r>
            <a:r>
              <a:rPr dirty="0" sz="1400">
                <a:latin typeface="Times New Roman"/>
                <a:cs typeface="Times New Roman"/>
              </a:rPr>
              <a:t>сред</a:t>
            </a:r>
            <a:r>
              <a:rPr dirty="0" sz="1400" spc="15">
                <a:latin typeface="Times New Roman"/>
                <a:cs typeface="Times New Roman"/>
              </a:rPr>
              <a:t>н</a:t>
            </a:r>
            <a:r>
              <a:rPr dirty="0" sz="1400" spc="5">
                <a:latin typeface="Times New Roman"/>
                <a:cs typeface="Times New Roman"/>
              </a:rPr>
              <a:t>ики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68929" y="2524449"/>
            <a:ext cx="1720850" cy="147320"/>
          </a:xfrm>
          <a:custGeom>
            <a:avLst/>
            <a:gdLst/>
            <a:ahLst/>
            <a:cxnLst/>
            <a:rect l="l" t="t" r="r" b="b"/>
            <a:pathLst>
              <a:path w="1720850" h="147319">
                <a:moveTo>
                  <a:pt x="0" y="147320"/>
                </a:moveTo>
                <a:lnTo>
                  <a:pt x="1720849" y="147320"/>
                </a:lnTo>
                <a:lnTo>
                  <a:pt x="1720849" y="0"/>
                </a:lnTo>
                <a:lnTo>
                  <a:pt x="0" y="0"/>
                </a:lnTo>
                <a:lnTo>
                  <a:pt x="0" y="147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55490" y="267176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80890" y="267176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89779" y="2667959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1463" y="1905"/>
                </a:moveTo>
                <a:lnTo>
                  <a:pt x="1463" y="1905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89779" y="264382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0" y="114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89779" y="26184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89779" y="25930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89779" y="256889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89779" y="254476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87971" y="252298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083"/>
                </a:lnTo>
              </a:path>
            </a:pathLst>
          </a:custGeom>
          <a:ln w="65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5930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351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097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8564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6024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361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107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86579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6117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3705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116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862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6212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3799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1259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8719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16305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3765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135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881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6400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860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144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890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6494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3954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15409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900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646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4047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1635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909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655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4142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1602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9189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6649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42359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1695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928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5674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4330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1790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9377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683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429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1884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394709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693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34390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31977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9437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2702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24485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22072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9532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7118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4578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2166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9626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72129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0467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2132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9720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73070" y="2524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476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22270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9813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872739" y="2524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68929" y="25333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868929" y="255746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868929" y="258286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868929" y="260699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03719" y="2431739"/>
            <a:ext cx="1108710" cy="464820"/>
          </a:xfrm>
          <a:custGeom>
            <a:avLst/>
            <a:gdLst/>
            <a:ahLst/>
            <a:cxnLst/>
            <a:rect l="l" t="t" r="r" b="b"/>
            <a:pathLst>
              <a:path w="1108709" h="464819">
                <a:moveTo>
                  <a:pt x="232409" y="0"/>
                </a:moveTo>
                <a:lnTo>
                  <a:pt x="0" y="233680"/>
                </a:lnTo>
                <a:lnTo>
                  <a:pt x="233679" y="464820"/>
                </a:lnTo>
                <a:lnTo>
                  <a:pt x="233679" y="309880"/>
                </a:lnTo>
                <a:lnTo>
                  <a:pt x="1108709" y="307339"/>
                </a:lnTo>
                <a:lnTo>
                  <a:pt x="1108709" y="152400"/>
                </a:lnTo>
                <a:lnTo>
                  <a:pt x="232409" y="152400"/>
                </a:lnTo>
                <a:lnTo>
                  <a:pt x="232409" y="0"/>
                </a:lnTo>
                <a:close/>
              </a:path>
              <a:path w="1108709" h="464819">
                <a:moveTo>
                  <a:pt x="1108709" y="148589"/>
                </a:moveTo>
                <a:lnTo>
                  <a:pt x="232409" y="152400"/>
                </a:lnTo>
                <a:lnTo>
                  <a:pt x="1108709" y="152400"/>
                </a:lnTo>
                <a:lnTo>
                  <a:pt x="1108709" y="14858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03719" y="2431739"/>
            <a:ext cx="1108710" cy="464820"/>
          </a:xfrm>
          <a:custGeom>
            <a:avLst/>
            <a:gdLst/>
            <a:ahLst/>
            <a:cxnLst/>
            <a:rect l="l" t="t" r="r" b="b"/>
            <a:pathLst>
              <a:path w="1108709" h="464819">
                <a:moveTo>
                  <a:pt x="0" y="233680"/>
                </a:moveTo>
                <a:lnTo>
                  <a:pt x="233679" y="464820"/>
                </a:lnTo>
                <a:lnTo>
                  <a:pt x="233679" y="309880"/>
                </a:lnTo>
                <a:lnTo>
                  <a:pt x="1108709" y="307339"/>
                </a:lnTo>
                <a:lnTo>
                  <a:pt x="1108709" y="148589"/>
                </a:lnTo>
                <a:lnTo>
                  <a:pt x="232409" y="152400"/>
                </a:lnTo>
                <a:lnTo>
                  <a:pt x="232409" y="0"/>
                </a:lnTo>
                <a:lnTo>
                  <a:pt x="0" y="23368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88150" y="2314899"/>
            <a:ext cx="1108710" cy="464820"/>
          </a:xfrm>
          <a:custGeom>
            <a:avLst/>
            <a:gdLst/>
            <a:ahLst/>
            <a:cxnLst/>
            <a:rect l="l" t="t" r="r" b="b"/>
            <a:pathLst>
              <a:path w="1108709" h="464819">
                <a:moveTo>
                  <a:pt x="231140" y="0"/>
                </a:moveTo>
                <a:lnTo>
                  <a:pt x="0" y="233679"/>
                </a:lnTo>
                <a:lnTo>
                  <a:pt x="233679" y="464820"/>
                </a:lnTo>
                <a:lnTo>
                  <a:pt x="232409" y="311150"/>
                </a:lnTo>
                <a:lnTo>
                  <a:pt x="1108709" y="307339"/>
                </a:lnTo>
                <a:lnTo>
                  <a:pt x="1107470" y="153670"/>
                </a:lnTo>
                <a:lnTo>
                  <a:pt x="232409" y="153670"/>
                </a:lnTo>
                <a:lnTo>
                  <a:pt x="231140" y="0"/>
                </a:lnTo>
                <a:close/>
              </a:path>
              <a:path w="1108709" h="464819">
                <a:moveTo>
                  <a:pt x="1107440" y="149860"/>
                </a:moveTo>
                <a:lnTo>
                  <a:pt x="232409" y="153670"/>
                </a:lnTo>
                <a:lnTo>
                  <a:pt x="1107470" y="153670"/>
                </a:lnTo>
                <a:lnTo>
                  <a:pt x="110744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88150" y="2314899"/>
            <a:ext cx="1108710" cy="464820"/>
          </a:xfrm>
          <a:custGeom>
            <a:avLst/>
            <a:gdLst/>
            <a:ahLst/>
            <a:cxnLst/>
            <a:rect l="l" t="t" r="r" b="b"/>
            <a:pathLst>
              <a:path w="1108709" h="464819">
                <a:moveTo>
                  <a:pt x="0" y="233679"/>
                </a:moveTo>
                <a:lnTo>
                  <a:pt x="233679" y="464820"/>
                </a:lnTo>
                <a:lnTo>
                  <a:pt x="232409" y="311150"/>
                </a:lnTo>
                <a:lnTo>
                  <a:pt x="1108709" y="307339"/>
                </a:lnTo>
                <a:lnTo>
                  <a:pt x="1107440" y="149860"/>
                </a:lnTo>
                <a:lnTo>
                  <a:pt x="232409" y="153670"/>
                </a:lnTo>
                <a:lnTo>
                  <a:pt x="231140" y="0"/>
                </a:lnTo>
                <a:lnTo>
                  <a:pt x="0" y="2336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984490" y="1872939"/>
            <a:ext cx="1281430" cy="1097280"/>
          </a:xfrm>
          <a:custGeom>
            <a:avLst/>
            <a:gdLst/>
            <a:ahLst/>
            <a:cxnLst/>
            <a:rect l="l" t="t" r="r" b="b"/>
            <a:pathLst>
              <a:path w="1281429" h="1097280">
                <a:moveTo>
                  <a:pt x="1140459" y="1032509"/>
                </a:moveTo>
                <a:lnTo>
                  <a:pt x="501650" y="1032509"/>
                </a:lnTo>
                <a:lnTo>
                  <a:pt x="521969" y="1035050"/>
                </a:lnTo>
                <a:lnTo>
                  <a:pt x="544829" y="1042669"/>
                </a:lnTo>
                <a:lnTo>
                  <a:pt x="557529" y="1046479"/>
                </a:lnTo>
                <a:lnTo>
                  <a:pt x="570229" y="1051559"/>
                </a:lnTo>
                <a:lnTo>
                  <a:pt x="582929" y="1057909"/>
                </a:lnTo>
                <a:lnTo>
                  <a:pt x="595629" y="1062989"/>
                </a:lnTo>
                <a:lnTo>
                  <a:pt x="635000" y="1079500"/>
                </a:lnTo>
                <a:lnTo>
                  <a:pt x="675639" y="1092200"/>
                </a:lnTo>
                <a:lnTo>
                  <a:pt x="701039" y="1097279"/>
                </a:lnTo>
                <a:lnTo>
                  <a:pt x="722629" y="1096009"/>
                </a:lnTo>
                <a:lnTo>
                  <a:pt x="732789" y="1094739"/>
                </a:lnTo>
                <a:lnTo>
                  <a:pt x="740409" y="1093469"/>
                </a:lnTo>
                <a:lnTo>
                  <a:pt x="758189" y="1088389"/>
                </a:lnTo>
                <a:lnTo>
                  <a:pt x="765809" y="1085850"/>
                </a:lnTo>
                <a:lnTo>
                  <a:pt x="774700" y="1083309"/>
                </a:lnTo>
                <a:lnTo>
                  <a:pt x="782319" y="1079500"/>
                </a:lnTo>
                <a:lnTo>
                  <a:pt x="791209" y="1075689"/>
                </a:lnTo>
                <a:lnTo>
                  <a:pt x="800100" y="1073150"/>
                </a:lnTo>
                <a:lnTo>
                  <a:pt x="807719" y="1069339"/>
                </a:lnTo>
                <a:lnTo>
                  <a:pt x="815339" y="1066800"/>
                </a:lnTo>
                <a:lnTo>
                  <a:pt x="822959" y="1062989"/>
                </a:lnTo>
                <a:lnTo>
                  <a:pt x="831850" y="1060450"/>
                </a:lnTo>
                <a:lnTo>
                  <a:pt x="839469" y="1059179"/>
                </a:lnTo>
                <a:lnTo>
                  <a:pt x="863600" y="1054100"/>
                </a:lnTo>
                <a:lnTo>
                  <a:pt x="1124203" y="1054100"/>
                </a:lnTo>
                <a:lnTo>
                  <a:pt x="1135379" y="1040129"/>
                </a:lnTo>
                <a:lnTo>
                  <a:pt x="1140459" y="1032509"/>
                </a:lnTo>
                <a:close/>
              </a:path>
              <a:path w="1281429" h="1097280">
                <a:moveTo>
                  <a:pt x="1124203" y="1054100"/>
                </a:moveTo>
                <a:lnTo>
                  <a:pt x="877569" y="1054100"/>
                </a:lnTo>
                <a:lnTo>
                  <a:pt x="906779" y="1056639"/>
                </a:lnTo>
                <a:lnTo>
                  <a:pt x="922019" y="1060450"/>
                </a:lnTo>
                <a:lnTo>
                  <a:pt x="937259" y="1062989"/>
                </a:lnTo>
                <a:lnTo>
                  <a:pt x="951229" y="1068069"/>
                </a:lnTo>
                <a:lnTo>
                  <a:pt x="979169" y="1075689"/>
                </a:lnTo>
                <a:lnTo>
                  <a:pt x="1018539" y="1087119"/>
                </a:lnTo>
                <a:lnTo>
                  <a:pt x="1055369" y="1092200"/>
                </a:lnTo>
                <a:lnTo>
                  <a:pt x="1066800" y="1090929"/>
                </a:lnTo>
                <a:lnTo>
                  <a:pt x="1084579" y="1087119"/>
                </a:lnTo>
                <a:lnTo>
                  <a:pt x="1090929" y="1083309"/>
                </a:lnTo>
                <a:lnTo>
                  <a:pt x="1096009" y="1079500"/>
                </a:lnTo>
                <a:lnTo>
                  <a:pt x="1102359" y="1074419"/>
                </a:lnTo>
                <a:lnTo>
                  <a:pt x="1108709" y="1070609"/>
                </a:lnTo>
                <a:lnTo>
                  <a:pt x="1115059" y="1065529"/>
                </a:lnTo>
                <a:lnTo>
                  <a:pt x="1124203" y="1054100"/>
                </a:lnTo>
                <a:close/>
              </a:path>
              <a:path w="1281429" h="1097280">
                <a:moveTo>
                  <a:pt x="93979" y="21589"/>
                </a:moveTo>
                <a:lnTo>
                  <a:pt x="73659" y="24129"/>
                </a:lnTo>
                <a:lnTo>
                  <a:pt x="66039" y="26669"/>
                </a:lnTo>
                <a:lnTo>
                  <a:pt x="50800" y="34289"/>
                </a:lnTo>
                <a:lnTo>
                  <a:pt x="45719" y="40639"/>
                </a:lnTo>
                <a:lnTo>
                  <a:pt x="39369" y="46989"/>
                </a:lnTo>
                <a:lnTo>
                  <a:pt x="36829" y="54609"/>
                </a:lnTo>
                <a:lnTo>
                  <a:pt x="31750" y="64769"/>
                </a:lnTo>
                <a:lnTo>
                  <a:pt x="30479" y="76200"/>
                </a:lnTo>
                <a:lnTo>
                  <a:pt x="27939" y="87629"/>
                </a:lnTo>
                <a:lnTo>
                  <a:pt x="25400" y="102869"/>
                </a:lnTo>
                <a:lnTo>
                  <a:pt x="25400" y="137159"/>
                </a:lnTo>
                <a:lnTo>
                  <a:pt x="16509" y="148589"/>
                </a:lnTo>
                <a:lnTo>
                  <a:pt x="10159" y="160019"/>
                </a:lnTo>
                <a:lnTo>
                  <a:pt x="3809" y="168909"/>
                </a:lnTo>
                <a:lnTo>
                  <a:pt x="1269" y="177800"/>
                </a:lnTo>
                <a:lnTo>
                  <a:pt x="0" y="185419"/>
                </a:lnTo>
                <a:lnTo>
                  <a:pt x="0" y="199389"/>
                </a:lnTo>
                <a:lnTo>
                  <a:pt x="2539" y="205739"/>
                </a:lnTo>
                <a:lnTo>
                  <a:pt x="3809" y="212089"/>
                </a:lnTo>
                <a:lnTo>
                  <a:pt x="17779" y="252729"/>
                </a:lnTo>
                <a:lnTo>
                  <a:pt x="20319" y="267969"/>
                </a:lnTo>
                <a:lnTo>
                  <a:pt x="20319" y="275589"/>
                </a:lnTo>
                <a:lnTo>
                  <a:pt x="21589" y="283209"/>
                </a:lnTo>
                <a:lnTo>
                  <a:pt x="21589" y="309879"/>
                </a:lnTo>
                <a:lnTo>
                  <a:pt x="22859" y="318769"/>
                </a:lnTo>
                <a:lnTo>
                  <a:pt x="22859" y="364489"/>
                </a:lnTo>
                <a:lnTo>
                  <a:pt x="25400" y="402589"/>
                </a:lnTo>
                <a:lnTo>
                  <a:pt x="27939" y="420369"/>
                </a:lnTo>
                <a:lnTo>
                  <a:pt x="30479" y="436879"/>
                </a:lnTo>
                <a:lnTo>
                  <a:pt x="31750" y="453389"/>
                </a:lnTo>
                <a:lnTo>
                  <a:pt x="34289" y="468629"/>
                </a:lnTo>
                <a:lnTo>
                  <a:pt x="35559" y="483869"/>
                </a:lnTo>
                <a:lnTo>
                  <a:pt x="38100" y="499109"/>
                </a:lnTo>
                <a:lnTo>
                  <a:pt x="39369" y="513079"/>
                </a:lnTo>
                <a:lnTo>
                  <a:pt x="39369" y="527050"/>
                </a:lnTo>
                <a:lnTo>
                  <a:pt x="41909" y="558800"/>
                </a:lnTo>
                <a:lnTo>
                  <a:pt x="39369" y="594359"/>
                </a:lnTo>
                <a:lnTo>
                  <a:pt x="38100" y="609600"/>
                </a:lnTo>
                <a:lnTo>
                  <a:pt x="34289" y="626109"/>
                </a:lnTo>
                <a:lnTo>
                  <a:pt x="31750" y="642619"/>
                </a:lnTo>
                <a:lnTo>
                  <a:pt x="30479" y="659129"/>
                </a:lnTo>
                <a:lnTo>
                  <a:pt x="27939" y="675639"/>
                </a:lnTo>
                <a:lnTo>
                  <a:pt x="25400" y="693419"/>
                </a:lnTo>
                <a:lnTo>
                  <a:pt x="24129" y="711200"/>
                </a:lnTo>
                <a:lnTo>
                  <a:pt x="22859" y="731519"/>
                </a:lnTo>
                <a:lnTo>
                  <a:pt x="24129" y="762000"/>
                </a:lnTo>
                <a:lnTo>
                  <a:pt x="24129" y="772159"/>
                </a:lnTo>
                <a:lnTo>
                  <a:pt x="25400" y="784859"/>
                </a:lnTo>
                <a:lnTo>
                  <a:pt x="27939" y="795019"/>
                </a:lnTo>
                <a:lnTo>
                  <a:pt x="27939" y="807719"/>
                </a:lnTo>
                <a:lnTo>
                  <a:pt x="30479" y="819150"/>
                </a:lnTo>
                <a:lnTo>
                  <a:pt x="31750" y="831850"/>
                </a:lnTo>
                <a:lnTo>
                  <a:pt x="36829" y="854709"/>
                </a:lnTo>
                <a:lnTo>
                  <a:pt x="46989" y="906779"/>
                </a:lnTo>
                <a:lnTo>
                  <a:pt x="64769" y="963929"/>
                </a:lnTo>
                <a:lnTo>
                  <a:pt x="85089" y="996950"/>
                </a:lnTo>
                <a:lnTo>
                  <a:pt x="120650" y="1018539"/>
                </a:lnTo>
                <a:lnTo>
                  <a:pt x="125729" y="1021079"/>
                </a:lnTo>
                <a:lnTo>
                  <a:pt x="129539" y="1022350"/>
                </a:lnTo>
                <a:lnTo>
                  <a:pt x="132079" y="1022350"/>
                </a:lnTo>
                <a:lnTo>
                  <a:pt x="135889" y="1023619"/>
                </a:lnTo>
                <a:lnTo>
                  <a:pt x="139700" y="1023619"/>
                </a:lnTo>
                <a:lnTo>
                  <a:pt x="143509" y="1024889"/>
                </a:lnTo>
                <a:lnTo>
                  <a:pt x="151129" y="1024889"/>
                </a:lnTo>
                <a:lnTo>
                  <a:pt x="156209" y="1026159"/>
                </a:lnTo>
                <a:lnTo>
                  <a:pt x="173989" y="1029969"/>
                </a:lnTo>
                <a:lnTo>
                  <a:pt x="201929" y="1035050"/>
                </a:lnTo>
                <a:lnTo>
                  <a:pt x="217169" y="1037589"/>
                </a:lnTo>
                <a:lnTo>
                  <a:pt x="233679" y="1041400"/>
                </a:lnTo>
                <a:lnTo>
                  <a:pt x="266700" y="1046479"/>
                </a:lnTo>
                <a:lnTo>
                  <a:pt x="284479" y="1049019"/>
                </a:lnTo>
                <a:lnTo>
                  <a:pt x="300989" y="1051559"/>
                </a:lnTo>
                <a:lnTo>
                  <a:pt x="318769" y="1052829"/>
                </a:lnTo>
                <a:lnTo>
                  <a:pt x="334009" y="1054100"/>
                </a:lnTo>
                <a:lnTo>
                  <a:pt x="378459" y="1054100"/>
                </a:lnTo>
                <a:lnTo>
                  <a:pt x="401319" y="1051559"/>
                </a:lnTo>
                <a:lnTo>
                  <a:pt x="421639" y="1046479"/>
                </a:lnTo>
                <a:lnTo>
                  <a:pt x="431800" y="1045209"/>
                </a:lnTo>
                <a:lnTo>
                  <a:pt x="467359" y="1035050"/>
                </a:lnTo>
                <a:lnTo>
                  <a:pt x="476250" y="1033779"/>
                </a:lnTo>
                <a:lnTo>
                  <a:pt x="483869" y="1032509"/>
                </a:lnTo>
                <a:lnTo>
                  <a:pt x="1140459" y="1032509"/>
                </a:lnTo>
                <a:lnTo>
                  <a:pt x="1150619" y="1019809"/>
                </a:lnTo>
                <a:lnTo>
                  <a:pt x="1155700" y="1012189"/>
                </a:lnTo>
                <a:lnTo>
                  <a:pt x="1159509" y="1005839"/>
                </a:lnTo>
                <a:lnTo>
                  <a:pt x="1164589" y="999489"/>
                </a:lnTo>
                <a:lnTo>
                  <a:pt x="1176019" y="985519"/>
                </a:lnTo>
                <a:lnTo>
                  <a:pt x="1182369" y="977900"/>
                </a:lnTo>
                <a:lnTo>
                  <a:pt x="1187450" y="970279"/>
                </a:lnTo>
                <a:lnTo>
                  <a:pt x="1193800" y="963929"/>
                </a:lnTo>
                <a:lnTo>
                  <a:pt x="1198879" y="957579"/>
                </a:lnTo>
                <a:lnTo>
                  <a:pt x="1205229" y="949959"/>
                </a:lnTo>
                <a:lnTo>
                  <a:pt x="1210309" y="943609"/>
                </a:lnTo>
                <a:lnTo>
                  <a:pt x="1214119" y="938529"/>
                </a:lnTo>
                <a:lnTo>
                  <a:pt x="1219200" y="932179"/>
                </a:lnTo>
                <a:lnTo>
                  <a:pt x="1221739" y="925829"/>
                </a:lnTo>
                <a:lnTo>
                  <a:pt x="1225550" y="919479"/>
                </a:lnTo>
                <a:lnTo>
                  <a:pt x="1230629" y="902969"/>
                </a:lnTo>
                <a:lnTo>
                  <a:pt x="1231900" y="894079"/>
                </a:lnTo>
                <a:lnTo>
                  <a:pt x="1231900" y="863600"/>
                </a:lnTo>
                <a:lnTo>
                  <a:pt x="1229359" y="840739"/>
                </a:lnTo>
                <a:lnTo>
                  <a:pt x="1229359" y="816609"/>
                </a:lnTo>
                <a:lnTo>
                  <a:pt x="1231900" y="791209"/>
                </a:lnTo>
                <a:lnTo>
                  <a:pt x="1236979" y="772159"/>
                </a:lnTo>
                <a:lnTo>
                  <a:pt x="1239519" y="764539"/>
                </a:lnTo>
                <a:lnTo>
                  <a:pt x="1242059" y="758189"/>
                </a:lnTo>
                <a:lnTo>
                  <a:pt x="1244600" y="750569"/>
                </a:lnTo>
                <a:lnTo>
                  <a:pt x="1247139" y="744219"/>
                </a:lnTo>
                <a:lnTo>
                  <a:pt x="1249679" y="736600"/>
                </a:lnTo>
                <a:lnTo>
                  <a:pt x="1253489" y="730250"/>
                </a:lnTo>
                <a:lnTo>
                  <a:pt x="1256029" y="722629"/>
                </a:lnTo>
                <a:lnTo>
                  <a:pt x="1258569" y="716279"/>
                </a:lnTo>
                <a:lnTo>
                  <a:pt x="1261109" y="708659"/>
                </a:lnTo>
                <a:lnTo>
                  <a:pt x="1268729" y="684529"/>
                </a:lnTo>
                <a:lnTo>
                  <a:pt x="1273809" y="669289"/>
                </a:lnTo>
                <a:lnTo>
                  <a:pt x="1277619" y="652779"/>
                </a:lnTo>
                <a:lnTo>
                  <a:pt x="1280159" y="637539"/>
                </a:lnTo>
                <a:lnTo>
                  <a:pt x="1281429" y="619759"/>
                </a:lnTo>
                <a:lnTo>
                  <a:pt x="1281429" y="585469"/>
                </a:lnTo>
                <a:lnTo>
                  <a:pt x="1275079" y="532129"/>
                </a:lnTo>
                <a:lnTo>
                  <a:pt x="1263650" y="487679"/>
                </a:lnTo>
                <a:lnTo>
                  <a:pt x="1250950" y="450850"/>
                </a:lnTo>
                <a:lnTo>
                  <a:pt x="1247139" y="436879"/>
                </a:lnTo>
                <a:lnTo>
                  <a:pt x="1243329" y="424179"/>
                </a:lnTo>
                <a:lnTo>
                  <a:pt x="1239519" y="410209"/>
                </a:lnTo>
                <a:lnTo>
                  <a:pt x="1235709" y="397509"/>
                </a:lnTo>
                <a:lnTo>
                  <a:pt x="1233169" y="384809"/>
                </a:lnTo>
                <a:lnTo>
                  <a:pt x="1231900" y="370839"/>
                </a:lnTo>
                <a:lnTo>
                  <a:pt x="1229359" y="356869"/>
                </a:lnTo>
                <a:lnTo>
                  <a:pt x="1229359" y="331469"/>
                </a:lnTo>
                <a:lnTo>
                  <a:pt x="1231900" y="307339"/>
                </a:lnTo>
                <a:lnTo>
                  <a:pt x="1234439" y="297179"/>
                </a:lnTo>
                <a:lnTo>
                  <a:pt x="1236979" y="288289"/>
                </a:lnTo>
                <a:lnTo>
                  <a:pt x="1239519" y="278129"/>
                </a:lnTo>
                <a:lnTo>
                  <a:pt x="1247139" y="257809"/>
                </a:lnTo>
                <a:lnTo>
                  <a:pt x="1250950" y="248919"/>
                </a:lnTo>
                <a:lnTo>
                  <a:pt x="1254759" y="237489"/>
                </a:lnTo>
                <a:lnTo>
                  <a:pt x="1257300" y="228600"/>
                </a:lnTo>
                <a:lnTo>
                  <a:pt x="1261109" y="218439"/>
                </a:lnTo>
                <a:lnTo>
                  <a:pt x="1264919" y="209550"/>
                </a:lnTo>
                <a:lnTo>
                  <a:pt x="1267459" y="200659"/>
                </a:lnTo>
                <a:lnTo>
                  <a:pt x="1271269" y="191769"/>
                </a:lnTo>
                <a:lnTo>
                  <a:pt x="1273809" y="182879"/>
                </a:lnTo>
                <a:lnTo>
                  <a:pt x="1276350" y="165100"/>
                </a:lnTo>
                <a:lnTo>
                  <a:pt x="1275079" y="146050"/>
                </a:lnTo>
                <a:lnTo>
                  <a:pt x="1259839" y="102869"/>
                </a:lnTo>
                <a:lnTo>
                  <a:pt x="1217929" y="62229"/>
                </a:lnTo>
                <a:lnTo>
                  <a:pt x="1207769" y="57150"/>
                </a:lnTo>
                <a:lnTo>
                  <a:pt x="1196339" y="50800"/>
                </a:lnTo>
                <a:lnTo>
                  <a:pt x="1184909" y="46989"/>
                </a:lnTo>
                <a:lnTo>
                  <a:pt x="1178136" y="44450"/>
                </a:lnTo>
                <a:lnTo>
                  <a:pt x="588009" y="44450"/>
                </a:lnTo>
                <a:lnTo>
                  <a:pt x="571500" y="43179"/>
                </a:lnTo>
                <a:lnTo>
                  <a:pt x="563244" y="40639"/>
                </a:lnTo>
                <a:lnTo>
                  <a:pt x="267969" y="40639"/>
                </a:lnTo>
                <a:lnTo>
                  <a:pt x="219709" y="36829"/>
                </a:lnTo>
                <a:lnTo>
                  <a:pt x="204469" y="34289"/>
                </a:lnTo>
                <a:lnTo>
                  <a:pt x="189229" y="33019"/>
                </a:lnTo>
                <a:lnTo>
                  <a:pt x="173989" y="30479"/>
                </a:lnTo>
                <a:lnTo>
                  <a:pt x="157479" y="27939"/>
                </a:lnTo>
                <a:lnTo>
                  <a:pt x="143509" y="25400"/>
                </a:lnTo>
                <a:lnTo>
                  <a:pt x="116839" y="22859"/>
                </a:lnTo>
                <a:lnTo>
                  <a:pt x="93979" y="21589"/>
                </a:lnTo>
                <a:close/>
              </a:path>
              <a:path w="1281429" h="1097280">
                <a:moveTo>
                  <a:pt x="814069" y="0"/>
                </a:moveTo>
                <a:lnTo>
                  <a:pt x="800100" y="0"/>
                </a:lnTo>
                <a:lnTo>
                  <a:pt x="774700" y="2539"/>
                </a:lnTo>
                <a:lnTo>
                  <a:pt x="762000" y="5079"/>
                </a:lnTo>
                <a:lnTo>
                  <a:pt x="750569" y="6350"/>
                </a:lnTo>
                <a:lnTo>
                  <a:pt x="739139" y="10159"/>
                </a:lnTo>
                <a:lnTo>
                  <a:pt x="727709" y="12700"/>
                </a:lnTo>
                <a:lnTo>
                  <a:pt x="716279" y="16509"/>
                </a:lnTo>
                <a:lnTo>
                  <a:pt x="707389" y="19050"/>
                </a:lnTo>
                <a:lnTo>
                  <a:pt x="695959" y="22859"/>
                </a:lnTo>
                <a:lnTo>
                  <a:pt x="671829" y="30479"/>
                </a:lnTo>
                <a:lnTo>
                  <a:pt x="657859" y="35559"/>
                </a:lnTo>
                <a:lnTo>
                  <a:pt x="643889" y="38100"/>
                </a:lnTo>
                <a:lnTo>
                  <a:pt x="629919" y="41909"/>
                </a:lnTo>
                <a:lnTo>
                  <a:pt x="615950" y="44450"/>
                </a:lnTo>
                <a:lnTo>
                  <a:pt x="1028700" y="44450"/>
                </a:lnTo>
                <a:lnTo>
                  <a:pt x="998219" y="39369"/>
                </a:lnTo>
                <a:lnTo>
                  <a:pt x="980439" y="35559"/>
                </a:lnTo>
                <a:lnTo>
                  <a:pt x="965200" y="30479"/>
                </a:lnTo>
                <a:lnTo>
                  <a:pt x="929639" y="22859"/>
                </a:lnTo>
                <a:lnTo>
                  <a:pt x="913129" y="16509"/>
                </a:lnTo>
                <a:lnTo>
                  <a:pt x="877569" y="8889"/>
                </a:lnTo>
                <a:lnTo>
                  <a:pt x="861059" y="5079"/>
                </a:lnTo>
                <a:lnTo>
                  <a:pt x="843279" y="2539"/>
                </a:lnTo>
                <a:lnTo>
                  <a:pt x="814069" y="0"/>
                </a:lnTo>
                <a:close/>
              </a:path>
              <a:path w="1281429" h="1097280">
                <a:moveTo>
                  <a:pt x="1135379" y="36829"/>
                </a:moveTo>
                <a:lnTo>
                  <a:pt x="1112519" y="36829"/>
                </a:lnTo>
                <a:lnTo>
                  <a:pt x="1104900" y="38100"/>
                </a:lnTo>
                <a:lnTo>
                  <a:pt x="1098550" y="39369"/>
                </a:lnTo>
                <a:lnTo>
                  <a:pt x="1068069" y="44450"/>
                </a:lnTo>
                <a:lnTo>
                  <a:pt x="1178136" y="44450"/>
                </a:lnTo>
                <a:lnTo>
                  <a:pt x="1174750" y="43179"/>
                </a:lnTo>
                <a:lnTo>
                  <a:pt x="1163319" y="40639"/>
                </a:lnTo>
                <a:lnTo>
                  <a:pt x="1153159" y="38100"/>
                </a:lnTo>
                <a:lnTo>
                  <a:pt x="1135379" y="36829"/>
                </a:lnTo>
                <a:close/>
              </a:path>
              <a:path w="1281429" h="1097280">
                <a:moveTo>
                  <a:pt x="443229" y="2539"/>
                </a:moveTo>
                <a:lnTo>
                  <a:pt x="434339" y="2539"/>
                </a:lnTo>
                <a:lnTo>
                  <a:pt x="425450" y="3809"/>
                </a:lnTo>
                <a:lnTo>
                  <a:pt x="410209" y="8889"/>
                </a:lnTo>
                <a:lnTo>
                  <a:pt x="401319" y="11429"/>
                </a:lnTo>
                <a:lnTo>
                  <a:pt x="392429" y="15239"/>
                </a:lnTo>
                <a:lnTo>
                  <a:pt x="384809" y="17779"/>
                </a:lnTo>
                <a:lnTo>
                  <a:pt x="375919" y="21589"/>
                </a:lnTo>
                <a:lnTo>
                  <a:pt x="365759" y="25400"/>
                </a:lnTo>
                <a:lnTo>
                  <a:pt x="356869" y="29209"/>
                </a:lnTo>
                <a:lnTo>
                  <a:pt x="347979" y="31750"/>
                </a:lnTo>
                <a:lnTo>
                  <a:pt x="339089" y="35559"/>
                </a:lnTo>
                <a:lnTo>
                  <a:pt x="313689" y="39369"/>
                </a:lnTo>
                <a:lnTo>
                  <a:pt x="298450" y="40639"/>
                </a:lnTo>
                <a:lnTo>
                  <a:pt x="563244" y="40639"/>
                </a:lnTo>
                <a:lnTo>
                  <a:pt x="554989" y="38100"/>
                </a:lnTo>
                <a:lnTo>
                  <a:pt x="537209" y="33019"/>
                </a:lnTo>
                <a:lnTo>
                  <a:pt x="511809" y="24129"/>
                </a:lnTo>
                <a:lnTo>
                  <a:pt x="506729" y="21589"/>
                </a:lnTo>
                <a:lnTo>
                  <a:pt x="502919" y="19050"/>
                </a:lnTo>
                <a:lnTo>
                  <a:pt x="497839" y="16509"/>
                </a:lnTo>
                <a:lnTo>
                  <a:pt x="492759" y="15239"/>
                </a:lnTo>
                <a:lnTo>
                  <a:pt x="487679" y="12700"/>
                </a:lnTo>
                <a:lnTo>
                  <a:pt x="482600" y="11429"/>
                </a:lnTo>
                <a:lnTo>
                  <a:pt x="477519" y="8889"/>
                </a:lnTo>
                <a:lnTo>
                  <a:pt x="471169" y="7619"/>
                </a:lnTo>
                <a:lnTo>
                  <a:pt x="467359" y="6350"/>
                </a:lnTo>
                <a:lnTo>
                  <a:pt x="461009" y="5079"/>
                </a:lnTo>
                <a:lnTo>
                  <a:pt x="457200" y="3809"/>
                </a:lnTo>
                <a:lnTo>
                  <a:pt x="443229" y="25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984490" y="1872939"/>
            <a:ext cx="1281430" cy="1097280"/>
          </a:xfrm>
          <a:custGeom>
            <a:avLst/>
            <a:gdLst/>
            <a:ahLst/>
            <a:cxnLst/>
            <a:rect l="l" t="t" r="r" b="b"/>
            <a:pathLst>
              <a:path w="1281429" h="1097280">
                <a:moveTo>
                  <a:pt x="25400" y="137160"/>
                </a:moveTo>
                <a:lnTo>
                  <a:pt x="25400" y="119380"/>
                </a:lnTo>
                <a:lnTo>
                  <a:pt x="25400" y="102870"/>
                </a:lnTo>
                <a:lnTo>
                  <a:pt x="27939" y="87630"/>
                </a:lnTo>
                <a:lnTo>
                  <a:pt x="30479" y="76200"/>
                </a:lnTo>
                <a:lnTo>
                  <a:pt x="31750" y="64770"/>
                </a:lnTo>
                <a:lnTo>
                  <a:pt x="36829" y="54610"/>
                </a:lnTo>
                <a:lnTo>
                  <a:pt x="39369" y="46989"/>
                </a:lnTo>
                <a:lnTo>
                  <a:pt x="45719" y="40639"/>
                </a:lnTo>
                <a:lnTo>
                  <a:pt x="50800" y="34289"/>
                </a:lnTo>
                <a:lnTo>
                  <a:pt x="58419" y="30480"/>
                </a:lnTo>
                <a:lnTo>
                  <a:pt x="66039" y="26670"/>
                </a:lnTo>
                <a:lnTo>
                  <a:pt x="73659" y="24130"/>
                </a:lnTo>
                <a:lnTo>
                  <a:pt x="83819" y="22860"/>
                </a:lnTo>
                <a:lnTo>
                  <a:pt x="93979" y="21589"/>
                </a:lnTo>
                <a:lnTo>
                  <a:pt x="116839" y="22860"/>
                </a:lnTo>
                <a:lnTo>
                  <a:pt x="129539" y="24130"/>
                </a:lnTo>
                <a:lnTo>
                  <a:pt x="143509" y="25400"/>
                </a:lnTo>
                <a:lnTo>
                  <a:pt x="157479" y="27939"/>
                </a:lnTo>
                <a:lnTo>
                  <a:pt x="173989" y="30480"/>
                </a:lnTo>
                <a:lnTo>
                  <a:pt x="189229" y="33020"/>
                </a:lnTo>
                <a:lnTo>
                  <a:pt x="204469" y="34289"/>
                </a:lnTo>
                <a:lnTo>
                  <a:pt x="219709" y="36830"/>
                </a:lnTo>
                <a:lnTo>
                  <a:pt x="236219" y="38100"/>
                </a:lnTo>
                <a:lnTo>
                  <a:pt x="252729" y="39370"/>
                </a:lnTo>
                <a:lnTo>
                  <a:pt x="267969" y="40639"/>
                </a:lnTo>
                <a:lnTo>
                  <a:pt x="283209" y="40639"/>
                </a:lnTo>
                <a:lnTo>
                  <a:pt x="298450" y="40639"/>
                </a:lnTo>
                <a:lnTo>
                  <a:pt x="313689" y="39370"/>
                </a:lnTo>
                <a:lnTo>
                  <a:pt x="339089" y="35560"/>
                </a:lnTo>
                <a:lnTo>
                  <a:pt x="347979" y="31750"/>
                </a:lnTo>
                <a:lnTo>
                  <a:pt x="356869" y="29210"/>
                </a:lnTo>
                <a:lnTo>
                  <a:pt x="365759" y="25400"/>
                </a:lnTo>
                <a:lnTo>
                  <a:pt x="375919" y="21589"/>
                </a:lnTo>
                <a:lnTo>
                  <a:pt x="384809" y="17780"/>
                </a:lnTo>
                <a:lnTo>
                  <a:pt x="392429" y="15239"/>
                </a:lnTo>
                <a:lnTo>
                  <a:pt x="401319" y="11430"/>
                </a:lnTo>
                <a:lnTo>
                  <a:pt x="410209" y="8889"/>
                </a:lnTo>
                <a:lnTo>
                  <a:pt x="417829" y="6350"/>
                </a:lnTo>
                <a:lnTo>
                  <a:pt x="425450" y="3810"/>
                </a:lnTo>
                <a:lnTo>
                  <a:pt x="434339" y="2539"/>
                </a:lnTo>
                <a:lnTo>
                  <a:pt x="443229" y="2539"/>
                </a:lnTo>
                <a:lnTo>
                  <a:pt x="457200" y="3810"/>
                </a:lnTo>
                <a:lnTo>
                  <a:pt x="461009" y="5080"/>
                </a:lnTo>
                <a:lnTo>
                  <a:pt x="467359" y="6350"/>
                </a:lnTo>
                <a:lnTo>
                  <a:pt x="471169" y="7620"/>
                </a:lnTo>
                <a:lnTo>
                  <a:pt x="477519" y="8889"/>
                </a:lnTo>
                <a:lnTo>
                  <a:pt x="482600" y="11430"/>
                </a:lnTo>
                <a:lnTo>
                  <a:pt x="487679" y="12700"/>
                </a:lnTo>
                <a:lnTo>
                  <a:pt x="492759" y="15239"/>
                </a:lnTo>
                <a:lnTo>
                  <a:pt x="497839" y="16510"/>
                </a:lnTo>
                <a:lnTo>
                  <a:pt x="502919" y="19050"/>
                </a:lnTo>
                <a:lnTo>
                  <a:pt x="506729" y="21589"/>
                </a:lnTo>
                <a:lnTo>
                  <a:pt x="511809" y="24130"/>
                </a:lnTo>
                <a:lnTo>
                  <a:pt x="537209" y="33020"/>
                </a:lnTo>
                <a:lnTo>
                  <a:pt x="554989" y="38100"/>
                </a:lnTo>
                <a:lnTo>
                  <a:pt x="571500" y="43180"/>
                </a:lnTo>
                <a:lnTo>
                  <a:pt x="588009" y="44450"/>
                </a:lnTo>
                <a:lnTo>
                  <a:pt x="601979" y="44450"/>
                </a:lnTo>
                <a:lnTo>
                  <a:pt x="615950" y="44450"/>
                </a:lnTo>
                <a:lnTo>
                  <a:pt x="629919" y="41910"/>
                </a:lnTo>
                <a:lnTo>
                  <a:pt x="643889" y="38100"/>
                </a:lnTo>
                <a:lnTo>
                  <a:pt x="657859" y="35560"/>
                </a:lnTo>
                <a:lnTo>
                  <a:pt x="671829" y="30480"/>
                </a:lnTo>
                <a:lnTo>
                  <a:pt x="695959" y="22860"/>
                </a:lnTo>
                <a:lnTo>
                  <a:pt x="707389" y="19050"/>
                </a:lnTo>
                <a:lnTo>
                  <a:pt x="716279" y="16510"/>
                </a:lnTo>
                <a:lnTo>
                  <a:pt x="727709" y="12700"/>
                </a:lnTo>
                <a:lnTo>
                  <a:pt x="739139" y="10160"/>
                </a:lnTo>
                <a:lnTo>
                  <a:pt x="750569" y="6350"/>
                </a:lnTo>
                <a:lnTo>
                  <a:pt x="762000" y="5080"/>
                </a:lnTo>
                <a:lnTo>
                  <a:pt x="774700" y="2539"/>
                </a:lnTo>
                <a:lnTo>
                  <a:pt x="787400" y="1270"/>
                </a:lnTo>
                <a:lnTo>
                  <a:pt x="800100" y="0"/>
                </a:lnTo>
                <a:lnTo>
                  <a:pt x="814069" y="0"/>
                </a:lnTo>
                <a:lnTo>
                  <a:pt x="843279" y="2539"/>
                </a:lnTo>
                <a:lnTo>
                  <a:pt x="861059" y="5080"/>
                </a:lnTo>
                <a:lnTo>
                  <a:pt x="877569" y="8889"/>
                </a:lnTo>
                <a:lnTo>
                  <a:pt x="895350" y="12700"/>
                </a:lnTo>
                <a:lnTo>
                  <a:pt x="913129" y="16510"/>
                </a:lnTo>
                <a:lnTo>
                  <a:pt x="929639" y="22860"/>
                </a:lnTo>
                <a:lnTo>
                  <a:pt x="947419" y="26670"/>
                </a:lnTo>
                <a:lnTo>
                  <a:pt x="965200" y="30480"/>
                </a:lnTo>
                <a:lnTo>
                  <a:pt x="980439" y="35560"/>
                </a:lnTo>
                <a:lnTo>
                  <a:pt x="998219" y="39370"/>
                </a:lnTo>
                <a:lnTo>
                  <a:pt x="1013459" y="41910"/>
                </a:lnTo>
                <a:lnTo>
                  <a:pt x="1028700" y="44450"/>
                </a:lnTo>
                <a:lnTo>
                  <a:pt x="1052829" y="44450"/>
                </a:lnTo>
                <a:lnTo>
                  <a:pt x="1060450" y="44450"/>
                </a:lnTo>
                <a:lnTo>
                  <a:pt x="1068069" y="44450"/>
                </a:lnTo>
                <a:lnTo>
                  <a:pt x="1075689" y="43180"/>
                </a:lnTo>
                <a:lnTo>
                  <a:pt x="1083309" y="41910"/>
                </a:lnTo>
                <a:lnTo>
                  <a:pt x="1090929" y="40639"/>
                </a:lnTo>
                <a:lnTo>
                  <a:pt x="1098550" y="39370"/>
                </a:lnTo>
                <a:lnTo>
                  <a:pt x="1104900" y="38100"/>
                </a:lnTo>
                <a:lnTo>
                  <a:pt x="1112519" y="36830"/>
                </a:lnTo>
                <a:lnTo>
                  <a:pt x="1120139" y="36830"/>
                </a:lnTo>
                <a:lnTo>
                  <a:pt x="1127759" y="36830"/>
                </a:lnTo>
                <a:lnTo>
                  <a:pt x="1135379" y="36830"/>
                </a:lnTo>
                <a:lnTo>
                  <a:pt x="1153159" y="38100"/>
                </a:lnTo>
                <a:lnTo>
                  <a:pt x="1163319" y="40639"/>
                </a:lnTo>
                <a:lnTo>
                  <a:pt x="1174750" y="43180"/>
                </a:lnTo>
                <a:lnTo>
                  <a:pt x="1184909" y="46989"/>
                </a:lnTo>
                <a:lnTo>
                  <a:pt x="1196339" y="50800"/>
                </a:lnTo>
                <a:lnTo>
                  <a:pt x="1207769" y="57150"/>
                </a:lnTo>
                <a:lnTo>
                  <a:pt x="1217929" y="62230"/>
                </a:lnTo>
                <a:lnTo>
                  <a:pt x="1226819" y="69850"/>
                </a:lnTo>
                <a:lnTo>
                  <a:pt x="1235709" y="77470"/>
                </a:lnTo>
                <a:lnTo>
                  <a:pt x="1244600" y="85089"/>
                </a:lnTo>
                <a:lnTo>
                  <a:pt x="1252219" y="93980"/>
                </a:lnTo>
                <a:lnTo>
                  <a:pt x="1259839" y="102870"/>
                </a:lnTo>
                <a:lnTo>
                  <a:pt x="1264919" y="113030"/>
                </a:lnTo>
                <a:lnTo>
                  <a:pt x="1270000" y="123189"/>
                </a:lnTo>
                <a:lnTo>
                  <a:pt x="1273809" y="133350"/>
                </a:lnTo>
                <a:lnTo>
                  <a:pt x="1275079" y="146050"/>
                </a:lnTo>
                <a:lnTo>
                  <a:pt x="1276350" y="165100"/>
                </a:lnTo>
                <a:lnTo>
                  <a:pt x="1275079" y="173989"/>
                </a:lnTo>
                <a:lnTo>
                  <a:pt x="1273809" y="182880"/>
                </a:lnTo>
                <a:lnTo>
                  <a:pt x="1271269" y="191770"/>
                </a:lnTo>
                <a:lnTo>
                  <a:pt x="1267459" y="200660"/>
                </a:lnTo>
                <a:lnTo>
                  <a:pt x="1264919" y="209550"/>
                </a:lnTo>
                <a:lnTo>
                  <a:pt x="1261109" y="218439"/>
                </a:lnTo>
                <a:lnTo>
                  <a:pt x="1257300" y="228600"/>
                </a:lnTo>
                <a:lnTo>
                  <a:pt x="1254759" y="237489"/>
                </a:lnTo>
                <a:lnTo>
                  <a:pt x="1250950" y="248920"/>
                </a:lnTo>
                <a:lnTo>
                  <a:pt x="1247139" y="257810"/>
                </a:lnTo>
                <a:lnTo>
                  <a:pt x="1243329" y="267970"/>
                </a:lnTo>
                <a:lnTo>
                  <a:pt x="1239519" y="278130"/>
                </a:lnTo>
                <a:lnTo>
                  <a:pt x="1236979" y="288289"/>
                </a:lnTo>
                <a:lnTo>
                  <a:pt x="1234439" y="297180"/>
                </a:lnTo>
                <a:lnTo>
                  <a:pt x="1231900" y="307339"/>
                </a:lnTo>
                <a:lnTo>
                  <a:pt x="1229359" y="331470"/>
                </a:lnTo>
                <a:lnTo>
                  <a:pt x="1229359" y="344170"/>
                </a:lnTo>
                <a:lnTo>
                  <a:pt x="1229359" y="356870"/>
                </a:lnTo>
                <a:lnTo>
                  <a:pt x="1231900" y="370839"/>
                </a:lnTo>
                <a:lnTo>
                  <a:pt x="1233169" y="384810"/>
                </a:lnTo>
                <a:lnTo>
                  <a:pt x="1235709" y="397510"/>
                </a:lnTo>
                <a:lnTo>
                  <a:pt x="1239519" y="410210"/>
                </a:lnTo>
                <a:lnTo>
                  <a:pt x="1243329" y="424180"/>
                </a:lnTo>
                <a:lnTo>
                  <a:pt x="1247139" y="436880"/>
                </a:lnTo>
                <a:lnTo>
                  <a:pt x="1250950" y="450850"/>
                </a:lnTo>
                <a:lnTo>
                  <a:pt x="1256029" y="462280"/>
                </a:lnTo>
                <a:lnTo>
                  <a:pt x="1259839" y="474980"/>
                </a:lnTo>
                <a:lnTo>
                  <a:pt x="1275079" y="532130"/>
                </a:lnTo>
                <a:lnTo>
                  <a:pt x="1281429" y="585470"/>
                </a:lnTo>
                <a:lnTo>
                  <a:pt x="1281429" y="603250"/>
                </a:lnTo>
                <a:lnTo>
                  <a:pt x="1281429" y="619760"/>
                </a:lnTo>
                <a:lnTo>
                  <a:pt x="1280159" y="637539"/>
                </a:lnTo>
                <a:lnTo>
                  <a:pt x="1277619" y="652780"/>
                </a:lnTo>
                <a:lnTo>
                  <a:pt x="1273809" y="669289"/>
                </a:lnTo>
                <a:lnTo>
                  <a:pt x="1268729" y="684530"/>
                </a:lnTo>
                <a:lnTo>
                  <a:pt x="1261109" y="708660"/>
                </a:lnTo>
                <a:lnTo>
                  <a:pt x="1258569" y="716280"/>
                </a:lnTo>
                <a:lnTo>
                  <a:pt x="1256029" y="722630"/>
                </a:lnTo>
                <a:lnTo>
                  <a:pt x="1253489" y="730250"/>
                </a:lnTo>
                <a:lnTo>
                  <a:pt x="1249679" y="736600"/>
                </a:lnTo>
                <a:lnTo>
                  <a:pt x="1247139" y="744220"/>
                </a:lnTo>
                <a:lnTo>
                  <a:pt x="1244600" y="750570"/>
                </a:lnTo>
                <a:lnTo>
                  <a:pt x="1242059" y="758189"/>
                </a:lnTo>
                <a:lnTo>
                  <a:pt x="1239519" y="764539"/>
                </a:lnTo>
                <a:lnTo>
                  <a:pt x="1236979" y="772160"/>
                </a:lnTo>
                <a:lnTo>
                  <a:pt x="1231900" y="791210"/>
                </a:lnTo>
                <a:lnTo>
                  <a:pt x="1230629" y="803910"/>
                </a:lnTo>
                <a:lnTo>
                  <a:pt x="1229359" y="816610"/>
                </a:lnTo>
                <a:lnTo>
                  <a:pt x="1229359" y="828039"/>
                </a:lnTo>
                <a:lnTo>
                  <a:pt x="1229359" y="840739"/>
                </a:lnTo>
                <a:lnTo>
                  <a:pt x="1230629" y="852170"/>
                </a:lnTo>
                <a:lnTo>
                  <a:pt x="1231900" y="863600"/>
                </a:lnTo>
                <a:lnTo>
                  <a:pt x="1231900" y="873760"/>
                </a:lnTo>
                <a:lnTo>
                  <a:pt x="1231900" y="883920"/>
                </a:lnTo>
                <a:lnTo>
                  <a:pt x="1231900" y="894080"/>
                </a:lnTo>
                <a:lnTo>
                  <a:pt x="1230629" y="902970"/>
                </a:lnTo>
                <a:lnTo>
                  <a:pt x="1225550" y="919480"/>
                </a:lnTo>
                <a:lnTo>
                  <a:pt x="1221739" y="925830"/>
                </a:lnTo>
                <a:lnTo>
                  <a:pt x="1219200" y="932180"/>
                </a:lnTo>
                <a:lnTo>
                  <a:pt x="1214119" y="938530"/>
                </a:lnTo>
                <a:lnTo>
                  <a:pt x="1210309" y="943610"/>
                </a:lnTo>
                <a:lnTo>
                  <a:pt x="1205229" y="949960"/>
                </a:lnTo>
                <a:lnTo>
                  <a:pt x="1198879" y="957580"/>
                </a:lnTo>
                <a:lnTo>
                  <a:pt x="1193800" y="963930"/>
                </a:lnTo>
                <a:lnTo>
                  <a:pt x="1187450" y="970280"/>
                </a:lnTo>
                <a:lnTo>
                  <a:pt x="1182369" y="977900"/>
                </a:lnTo>
                <a:lnTo>
                  <a:pt x="1176019" y="985520"/>
                </a:lnTo>
                <a:lnTo>
                  <a:pt x="1164589" y="999489"/>
                </a:lnTo>
                <a:lnTo>
                  <a:pt x="1159509" y="1005839"/>
                </a:lnTo>
                <a:lnTo>
                  <a:pt x="1155700" y="1012189"/>
                </a:lnTo>
                <a:lnTo>
                  <a:pt x="1150619" y="1019810"/>
                </a:lnTo>
                <a:lnTo>
                  <a:pt x="1145539" y="1026160"/>
                </a:lnTo>
                <a:lnTo>
                  <a:pt x="1140459" y="1032510"/>
                </a:lnTo>
                <a:lnTo>
                  <a:pt x="1135379" y="1040130"/>
                </a:lnTo>
                <a:lnTo>
                  <a:pt x="1130300" y="1046480"/>
                </a:lnTo>
                <a:lnTo>
                  <a:pt x="1125219" y="1052830"/>
                </a:lnTo>
                <a:lnTo>
                  <a:pt x="1120139" y="1059180"/>
                </a:lnTo>
                <a:lnTo>
                  <a:pt x="1115059" y="1065530"/>
                </a:lnTo>
                <a:lnTo>
                  <a:pt x="1108709" y="1070610"/>
                </a:lnTo>
                <a:lnTo>
                  <a:pt x="1102359" y="1074420"/>
                </a:lnTo>
                <a:lnTo>
                  <a:pt x="1096009" y="1079500"/>
                </a:lnTo>
                <a:lnTo>
                  <a:pt x="1090929" y="1083310"/>
                </a:lnTo>
                <a:lnTo>
                  <a:pt x="1084579" y="1087120"/>
                </a:lnTo>
                <a:lnTo>
                  <a:pt x="1066800" y="1090930"/>
                </a:lnTo>
                <a:lnTo>
                  <a:pt x="1055369" y="1092200"/>
                </a:lnTo>
                <a:lnTo>
                  <a:pt x="1043939" y="1090930"/>
                </a:lnTo>
                <a:lnTo>
                  <a:pt x="993139" y="1080770"/>
                </a:lnTo>
                <a:lnTo>
                  <a:pt x="979169" y="1075689"/>
                </a:lnTo>
                <a:lnTo>
                  <a:pt x="965200" y="1071880"/>
                </a:lnTo>
                <a:lnTo>
                  <a:pt x="951229" y="1068070"/>
                </a:lnTo>
                <a:lnTo>
                  <a:pt x="937259" y="1062989"/>
                </a:lnTo>
                <a:lnTo>
                  <a:pt x="922019" y="1060450"/>
                </a:lnTo>
                <a:lnTo>
                  <a:pt x="906779" y="1056639"/>
                </a:lnTo>
                <a:lnTo>
                  <a:pt x="892809" y="1055370"/>
                </a:lnTo>
                <a:lnTo>
                  <a:pt x="877569" y="1054100"/>
                </a:lnTo>
                <a:lnTo>
                  <a:pt x="863600" y="1054100"/>
                </a:lnTo>
                <a:lnTo>
                  <a:pt x="839469" y="1059180"/>
                </a:lnTo>
                <a:lnTo>
                  <a:pt x="831850" y="1060450"/>
                </a:lnTo>
                <a:lnTo>
                  <a:pt x="822959" y="1062989"/>
                </a:lnTo>
                <a:lnTo>
                  <a:pt x="815339" y="1066800"/>
                </a:lnTo>
                <a:lnTo>
                  <a:pt x="807719" y="1069339"/>
                </a:lnTo>
                <a:lnTo>
                  <a:pt x="800100" y="1073150"/>
                </a:lnTo>
                <a:lnTo>
                  <a:pt x="791209" y="1075689"/>
                </a:lnTo>
                <a:lnTo>
                  <a:pt x="782319" y="1079500"/>
                </a:lnTo>
                <a:lnTo>
                  <a:pt x="774700" y="1083310"/>
                </a:lnTo>
                <a:lnTo>
                  <a:pt x="765809" y="1085850"/>
                </a:lnTo>
                <a:lnTo>
                  <a:pt x="758189" y="1088389"/>
                </a:lnTo>
                <a:lnTo>
                  <a:pt x="701039" y="1097280"/>
                </a:lnTo>
                <a:lnTo>
                  <a:pt x="688339" y="1094739"/>
                </a:lnTo>
                <a:lnTo>
                  <a:pt x="675639" y="1092200"/>
                </a:lnTo>
                <a:lnTo>
                  <a:pt x="635000" y="1079500"/>
                </a:lnTo>
                <a:lnTo>
                  <a:pt x="595629" y="1062989"/>
                </a:lnTo>
                <a:lnTo>
                  <a:pt x="582929" y="1057910"/>
                </a:lnTo>
                <a:lnTo>
                  <a:pt x="570229" y="1051560"/>
                </a:lnTo>
                <a:lnTo>
                  <a:pt x="557529" y="1046480"/>
                </a:lnTo>
                <a:lnTo>
                  <a:pt x="544829" y="1042670"/>
                </a:lnTo>
                <a:lnTo>
                  <a:pt x="533400" y="1038860"/>
                </a:lnTo>
                <a:lnTo>
                  <a:pt x="521969" y="1035050"/>
                </a:lnTo>
                <a:lnTo>
                  <a:pt x="501650" y="1032510"/>
                </a:lnTo>
                <a:lnTo>
                  <a:pt x="492759" y="1032510"/>
                </a:lnTo>
                <a:lnTo>
                  <a:pt x="483869" y="1032510"/>
                </a:lnTo>
                <a:lnTo>
                  <a:pt x="476250" y="1033780"/>
                </a:lnTo>
                <a:lnTo>
                  <a:pt x="467359" y="1035050"/>
                </a:lnTo>
                <a:lnTo>
                  <a:pt x="458469" y="1037589"/>
                </a:lnTo>
                <a:lnTo>
                  <a:pt x="449579" y="1040130"/>
                </a:lnTo>
                <a:lnTo>
                  <a:pt x="440689" y="1042670"/>
                </a:lnTo>
                <a:lnTo>
                  <a:pt x="431800" y="1045210"/>
                </a:lnTo>
                <a:lnTo>
                  <a:pt x="421639" y="1046480"/>
                </a:lnTo>
                <a:lnTo>
                  <a:pt x="411479" y="1049020"/>
                </a:lnTo>
                <a:lnTo>
                  <a:pt x="401319" y="1051560"/>
                </a:lnTo>
                <a:lnTo>
                  <a:pt x="389889" y="1052830"/>
                </a:lnTo>
                <a:lnTo>
                  <a:pt x="378459" y="1054100"/>
                </a:lnTo>
                <a:lnTo>
                  <a:pt x="350519" y="1054100"/>
                </a:lnTo>
                <a:lnTo>
                  <a:pt x="334009" y="1054100"/>
                </a:lnTo>
                <a:lnTo>
                  <a:pt x="318769" y="1052830"/>
                </a:lnTo>
                <a:lnTo>
                  <a:pt x="300989" y="1051560"/>
                </a:lnTo>
                <a:lnTo>
                  <a:pt x="284479" y="1049020"/>
                </a:lnTo>
                <a:lnTo>
                  <a:pt x="266700" y="1046480"/>
                </a:lnTo>
                <a:lnTo>
                  <a:pt x="250189" y="1043939"/>
                </a:lnTo>
                <a:lnTo>
                  <a:pt x="233679" y="1041400"/>
                </a:lnTo>
                <a:lnTo>
                  <a:pt x="217169" y="1037589"/>
                </a:lnTo>
                <a:lnTo>
                  <a:pt x="201929" y="1035050"/>
                </a:lnTo>
                <a:lnTo>
                  <a:pt x="187959" y="1032510"/>
                </a:lnTo>
                <a:lnTo>
                  <a:pt x="173989" y="1029970"/>
                </a:lnTo>
                <a:lnTo>
                  <a:pt x="156209" y="1026160"/>
                </a:lnTo>
                <a:lnTo>
                  <a:pt x="151129" y="1024889"/>
                </a:lnTo>
                <a:lnTo>
                  <a:pt x="147319" y="1024889"/>
                </a:lnTo>
                <a:lnTo>
                  <a:pt x="143509" y="1024889"/>
                </a:lnTo>
                <a:lnTo>
                  <a:pt x="139700" y="1023620"/>
                </a:lnTo>
                <a:lnTo>
                  <a:pt x="135889" y="1023620"/>
                </a:lnTo>
                <a:lnTo>
                  <a:pt x="132079" y="1022350"/>
                </a:lnTo>
                <a:lnTo>
                  <a:pt x="129539" y="1022350"/>
                </a:lnTo>
                <a:lnTo>
                  <a:pt x="125729" y="1021080"/>
                </a:lnTo>
                <a:lnTo>
                  <a:pt x="123189" y="1019810"/>
                </a:lnTo>
                <a:lnTo>
                  <a:pt x="120650" y="1018539"/>
                </a:lnTo>
                <a:lnTo>
                  <a:pt x="105409" y="1012189"/>
                </a:lnTo>
                <a:lnTo>
                  <a:pt x="71119" y="976630"/>
                </a:lnTo>
                <a:lnTo>
                  <a:pt x="59689" y="949960"/>
                </a:lnTo>
                <a:lnTo>
                  <a:pt x="54609" y="935989"/>
                </a:lnTo>
                <a:lnTo>
                  <a:pt x="40639" y="878839"/>
                </a:lnTo>
                <a:lnTo>
                  <a:pt x="36829" y="854710"/>
                </a:lnTo>
                <a:lnTo>
                  <a:pt x="34289" y="843280"/>
                </a:lnTo>
                <a:lnTo>
                  <a:pt x="31750" y="831850"/>
                </a:lnTo>
                <a:lnTo>
                  <a:pt x="30479" y="819150"/>
                </a:lnTo>
                <a:lnTo>
                  <a:pt x="27939" y="807720"/>
                </a:lnTo>
                <a:lnTo>
                  <a:pt x="27939" y="795020"/>
                </a:lnTo>
                <a:lnTo>
                  <a:pt x="25400" y="784860"/>
                </a:lnTo>
                <a:lnTo>
                  <a:pt x="24129" y="772160"/>
                </a:lnTo>
                <a:lnTo>
                  <a:pt x="24129" y="762000"/>
                </a:lnTo>
                <a:lnTo>
                  <a:pt x="22859" y="731520"/>
                </a:lnTo>
                <a:lnTo>
                  <a:pt x="24129" y="711200"/>
                </a:lnTo>
                <a:lnTo>
                  <a:pt x="25400" y="693420"/>
                </a:lnTo>
                <a:lnTo>
                  <a:pt x="27939" y="675639"/>
                </a:lnTo>
                <a:lnTo>
                  <a:pt x="30479" y="659130"/>
                </a:lnTo>
                <a:lnTo>
                  <a:pt x="31750" y="642620"/>
                </a:lnTo>
                <a:lnTo>
                  <a:pt x="34289" y="626110"/>
                </a:lnTo>
                <a:lnTo>
                  <a:pt x="38100" y="609600"/>
                </a:lnTo>
                <a:lnTo>
                  <a:pt x="39369" y="594360"/>
                </a:lnTo>
                <a:lnTo>
                  <a:pt x="40639" y="576580"/>
                </a:lnTo>
                <a:lnTo>
                  <a:pt x="41909" y="558800"/>
                </a:lnTo>
                <a:lnTo>
                  <a:pt x="39369" y="527050"/>
                </a:lnTo>
                <a:lnTo>
                  <a:pt x="39369" y="513080"/>
                </a:lnTo>
                <a:lnTo>
                  <a:pt x="38100" y="499110"/>
                </a:lnTo>
                <a:lnTo>
                  <a:pt x="35559" y="483870"/>
                </a:lnTo>
                <a:lnTo>
                  <a:pt x="34289" y="468630"/>
                </a:lnTo>
                <a:lnTo>
                  <a:pt x="31750" y="453389"/>
                </a:lnTo>
                <a:lnTo>
                  <a:pt x="30479" y="436880"/>
                </a:lnTo>
                <a:lnTo>
                  <a:pt x="27939" y="420370"/>
                </a:lnTo>
                <a:lnTo>
                  <a:pt x="25400" y="402589"/>
                </a:lnTo>
                <a:lnTo>
                  <a:pt x="24129" y="383539"/>
                </a:lnTo>
                <a:lnTo>
                  <a:pt x="22859" y="364489"/>
                </a:lnTo>
                <a:lnTo>
                  <a:pt x="22859" y="337820"/>
                </a:lnTo>
                <a:lnTo>
                  <a:pt x="22859" y="327660"/>
                </a:lnTo>
                <a:lnTo>
                  <a:pt x="22859" y="318770"/>
                </a:lnTo>
                <a:lnTo>
                  <a:pt x="21589" y="309880"/>
                </a:lnTo>
                <a:lnTo>
                  <a:pt x="21589" y="302260"/>
                </a:lnTo>
                <a:lnTo>
                  <a:pt x="21589" y="292100"/>
                </a:lnTo>
                <a:lnTo>
                  <a:pt x="21589" y="283210"/>
                </a:lnTo>
                <a:lnTo>
                  <a:pt x="20319" y="275589"/>
                </a:lnTo>
                <a:lnTo>
                  <a:pt x="20319" y="267970"/>
                </a:lnTo>
                <a:lnTo>
                  <a:pt x="19050" y="260350"/>
                </a:lnTo>
                <a:lnTo>
                  <a:pt x="7619" y="218439"/>
                </a:lnTo>
                <a:lnTo>
                  <a:pt x="3809" y="212089"/>
                </a:lnTo>
                <a:lnTo>
                  <a:pt x="2539" y="205739"/>
                </a:lnTo>
                <a:lnTo>
                  <a:pt x="0" y="199389"/>
                </a:lnTo>
                <a:lnTo>
                  <a:pt x="0" y="193039"/>
                </a:lnTo>
                <a:lnTo>
                  <a:pt x="0" y="185420"/>
                </a:lnTo>
                <a:lnTo>
                  <a:pt x="1269" y="177800"/>
                </a:lnTo>
                <a:lnTo>
                  <a:pt x="3809" y="168910"/>
                </a:lnTo>
                <a:lnTo>
                  <a:pt x="10159" y="160020"/>
                </a:lnTo>
                <a:lnTo>
                  <a:pt x="16509" y="148589"/>
                </a:lnTo>
                <a:lnTo>
                  <a:pt x="25400" y="137160"/>
                </a:lnTo>
                <a:close/>
              </a:path>
            </a:pathLst>
          </a:custGeom>
          <a:ln w="91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867650" y="1758639"/>
            <a:ext cx="1282700" cy="1094740"/>
          </a:xfrm>
          <a:custGeom>
            <a:avLst/>
            <a:gdLst/>
            <a:ahLst/>
            <a:cxnLst/>
            <a:rect l="l" t="t" r="r" b="b"/>
            <a:pathLst>
              <a:path w="1282700" h="1094739">
                <a:moveTo>
                  <a:pt x="1141729" y="1031239"/>
                </a:moveTo>
                <a:lnTo>
                  <a:pt x="502920" y="1031239"/>
                </a:lnTo>
                <a:lnTo>
                  <a:pt x="523240" y="1035050"/>
                </a:lnTo>
                <a:lnTo>
                  <a:pt x="534670" y="1037589"/>
                </a:lnTo>
                <a:lnTo>
                  <a:pt x="546100" y="1042669"/>
                </a:lnTo>
                <a:lnTo>
                  <a:pt x="558800" y="1046479"/>
                </a:lnTo>
                <a:lnTo>
                  <a:pt x="570229" y="1050289"/>
                </a:lnTo>
                <a:lnTo>
                  <a:pt x="582929" y="1056639"/>
                </a:lnTo>
                <a:lnTo>
                  <a:pt x="596900" y="1062989"/>
                </a:lnTo>
                <a:lnTo>
                  <a:pt x="622300" y="1073150"/>
                </a:lnTo>
                <a:lnTo>
                  <a:pt x="636270" y="1079500"/>
                </a:lnTo>
                <a:lnTo>
                  <a:pt x="648970" y="1082039"/>
                </a:lnTo>
                <a:lnTo>
                  <a:pt x="661670" y="1088389"/>
                </a:lnTo>
                <a:lnTo>
                  <a:pt x="675640" y="1092200"/>
                </a:lnTo>
                <a:lnTo>
                  <a:pt x="689609" y="1094739"/>
                </a:lnTo>
                <a:lnTo>
                  <a:pt x="732790" y="1094739"/>
                </a:lnTo>
                <a:lnTo>
                  <a:pt x="741679" y="1093469"/>
                </a:lnTo>
                <a:lnTo>
                  <a:pt x="749300" y="1090929"/>
                </a:lnTo>
                <a:lnTo>
                  <a:pt x="767079" y="1085850"/>
                </a:lnTo>
                <a:lnTo>
                  <a:pt x="774700" y="1082039"/>
                </a:lnTo>
                <a:lnTo>
                  <a:pt x="783590" y="1079500"/>
                </a:lnTo>
                <a:lnTo>
                  <a:pt x="791209" y="1075689"/>
                </a:lnTo>
                <a:lnTo>
                  <a:pt x="800100" y="1071879"/>
                </a:lnTo>
                <a:lnTo>
                  <a:pt x="807720" y="1069339"/>
                </a:lnTo>
                <a:lnTo>
                  <a:pt x="816609" y="1065529"/>
                </a:lnTo>
                <a:lnTo>
                  <a:pt x="824229" y="1062989"/>
                </a:lnTo>
                <a:lnTo>
                  <a:pt x="833120" y="1060450"/>
                </a:lnTo>
                <a:lnTo>
                  <a:pt x="840740" y="1056639"/>
                </a:lnTo>
                <a:lnTo>
                  <a:pt x="863600" y="1054100"/>
                </a:lnTo>
                <a:lnTo>
                  <a:pt x="1122997" y="1054100"/>
                </a:lnTo>
                <a:lnTo>
                  <a:pt x="1131570" y="1046479"/>
                </a:lnTo>
                <a:lnTo>
                  <a:pt x="1135379" y="1040129"/>
                </a:lnTo>
                <a:lnTo>
                  <a:pt x="1141729" y="1031239"/>
                </a:lnTo>
                <a:close/>
              </a:path>
              <a:path w="1282700" h="1094739">
                <a:moveTo>
                  <a:pt x="1122997" y="1054100"/>
                </a:moveTo>
                <a:lnTo>
                  <a:pt x="878840" y="1054100"/>
                </a:lnTo>
                <a:lnTo>
                  <a:pt x="908050" y="1056639"/>
                </a:lnTo>
                <a:lnTo>
                  <a:pt x="923290" y="1059179"/>
                </a:lnTo>
                <a:lnTo>
                  <a:pt x="951229" y="1066800"/>
                </a:lnTo>
                <a:lnTo>
                  <a:pt x="966470" y="1071879"/>
                </a:lnTo>
                <a:lnTo>
                  <a:pt x="980440" y="1075689"/>
                </a:lnTo>
                <a:lnTo>
                  <a:pt x="993140" y="1079500"/>
                </a:lnTo>
                <a:lnTo>
                  <a:pt x="1007109" y="1082039"/>
                </a:lnTo>
                <a:lnTo>
                  <a:pt x="1019809" y="1087119"/>
                </a:lnTo>
                <a:lnTo>
                  <a:pt x="1032509" y="1088389"/>
                </a:lnTo>
                <a:lnTo>
                  <a:pt x="1043940" y="1090929"/>
                </a:lnTo>
                <a:lnTo>
                  <a:pt x="1056640" y="1092200"/>
                </a:lnTo>
                <a:lnTo>
                  <a:pt x="1068070" y="1090929"/>
                </a:lnTo>
                <a:lnTo>
                  <a:pt x="1084579" y="1085850"/>
                </a:lnTo>
                <a:lnTo>
                  <a:pt x="1090929" y="1082039"/>
                </a:lnTo>
                <a:lnTo>
                  <a:pt x="1097279" y="1079500"/>
                </a:lnTo>
                <a:lnTo>
                  <a:pt x="1109979" y="1069339"/>
                </a:lnTo>
                <a:lnTo>
                  <a:pt x="1120140" y="1056639"/>
                </a:lnTo>
                <a:lnTo>
                  <a:pt x="1122997" y="1054100"/>
                </a:lnTo>
                <a:close/>
              </a:path>
              <a:path w="1282700" h="1094739">
                <a:moveTo>
                  <a:pt x="116840" y="21589"/>
                </a:moveTo>
                <a:lnTo>
                  <a:pt x="83820" y="21589"/>
                </a:lnTo>
                <a:lnTo>
                  <a:pt x="74929" y="24129"/>
                </a:lnTo>
                <a:lnTo>
                  <a:pt x="66040" y="25400"/>
                </a:lnTo>
                <a:lnTo>
                  <a:pt x="36829" y="53339"/>
                </a:lnTo>
                <a:lnTo>
                  <a:pt x="25400" y="116839"/>
                </a:lnTo>
                <a:lnTo>
                  <a:pt x="25400" y="135889"/>
                </a:lnTo>
                <a:lnTo>
                  <a:pt x="16509" y="148589"/>
                </a:lnTo>
                <a:lnTo>
                  <a:pt x="10159" y="160019"/>
                </a:lnTo>
                <a:lnTo>
                  <a:pt x="5079" y="167639"/>
                </a:lnTo>
                <a:lnTo>
                  <a:pt x="1270" y="177800"/>
                </a:lnTo>
                <a:lnTo>
                  <a:pt x="0" y="185419"/>
                </a:lnTo>
                <a:lnTo>
                  <a:pt x="0" y="191769"/>
                </a:lnTo>
                <a:lnTo>
                  <a:pt x="1270" y="199389"/>
                </a:lnTo>
                <a:lnTo>
                  <a:pt x="2540" y="205739"/>
                </a:lnTo>
                <a:lnTo>
                  <a:pt x="5079" y="212089"/>
                </a:lnTo>
                <a:lnTo>
                  <a:pt x="7620" y="217169"/>
                </a:lnTo>
                <a:lnTo>
                  <a:pt x="10159" y="224789"/>
                </a:lnTo>
                <a:lnTo>
                  <a:pt x="13970" y="231139"/>
                </a:lnTo>
                <a:lnTo>
                  <a:pt x="17779" y="243839"/>
                </a:lnTo>
                <a:lnTo>
                  <a:pt x="19050" y="252729"/>
                </a:lnTo>
                <a:lnTo>
                  <a:pt x="20320" y="259079"/>
                </a:lnTo>
                <a:lnTo>
                  <a:pt x="20320" y="266700"/>
                </a:lnTo>
                <a:lnTo>
                  <a:pt x="21590" y="275589"/>
                </a:lnTo>
                <a:lnTo>
                  <a:pt x="21590" y="309879"/>
                </a:lnTo>
                <a:lnTo>
                  <a:pt x="22859" y="318769"/>
                </a:lnTo>
                <a:lnTo>
                  <a:pt x="22859" y="364489"/>
                </a:lnTo>
                <a:lnTo>
                  <a:pt x="25400" y="383539"/>
                </a:lnTo>
                <a:lnTo>
                  <a:pt x="27940" y="419100"/>
                </a:lnTo>
                <a:lnTo>
                  <a:pt x="30479" y="436879"/>
                </a:lnTo>
                <a:lnTo>
                  <a:pt x="31750" y="453389"/>
                </a:lnTo>
                <a:lnTo>
                  <a:pt x="34290" y="468629"/>
                </a:lnTo>
                <a:lnTo>
                  <a:pt x="35559" y="483869"/>
                </a:lnTo>
                <a:lnTo>
                  <a:pt x="38100" y="497839"/>
                </a:lnTo>
                <a:lnTo>
                  <a:pt x="39370" y="513079"/>
                </a:lnTo>
                <a:lnTo>
                  <a:pt x="40640" y="525779"/>
                </a:lnTo>
                <a:lnTo>
                  <a:pt x="41909" y="558800"/>
                </a:lnTo>
                <a:lnTo>
                  <a:pt x="41909" y="576579"/>
                </a:lnTo>
                <a:lnTo>
                  <a:pt x="39370" y="593089"/>
                </a:lnTo>
                <a:lnTo>
                  <a:pt x="38100" y="609600"/>
                </a:lnTo>
                <a:lnTo>
                  <a:pt x="33020" y="642619"/>
                </a:lnTo>
                <a:lnTo>
                  <a:pt x="30479" y="656589"/>
                </a:lnTo>
                <a:lnTo>
                  <a:pt x="27940" y="675639"/>
                </a:lnTo>
                <a:lnTo>
                  <a:pt x="25400" y="692150"/>
                </a:lnTo>
                <a:lnTo>
                  <a:pt x="22859" y="730250"/>
                </a:lnTo>
                <a:lnTo>
                  <a:pt x="24129" y="760729"/>
                </a:lnTo>
                <a:lnTo>
                  <a:pt x="29209" y="806450"/>
                </a:lnTo>
                <a:lnTo>
                  <a:pt x="31750" y="819150"/>
                </a:lnTo>
                <a:lnTo>
                  <a:pt x="33020" y="830579"/>
                </a:lnTo>
                <a:lnTo>
                  <a:pt x="35559" y="840739"/>
                </a:lnTo>
                <a:lnTo>
                  <a:pt x="36829" y="853439"/>
                </a:lnTo>
                <a:lnTo>
                  <a:pt x="41909" y="878839"/>
                </a:lnTo>
                <a:lnTo>
                  <a:pt x="48259" y="904239"/>
                </a:lnTo>
                <a:lnTo>
                  <a:pt x="50800" y="922019"/>
                </a:lnTo>
                <a:lnTo>
                  <a:pt x="55879" y="935989"/>
                </a:lnTo>
                <a:lnTo>
                  <a:pt x="78740" y="986789"/>
                </a:lnTo>
                <a:lnTo>
                  <a:pt x="120650" y="1018539"/>
                </a:lnTo>
                <a:lnTo>
                  <a:pt x="127000" y="1018539"/>
                </a:lnTo>
                <a:lnTo>
                  <a:pt x="129540" y="1021079"/>
                </a:lnTo>
                <a:lnTo>
                  <a:pt x="133350" y="1022350"/>
                </a:lnTo>
                <a:lnTo>
                  <a:pt x="137159" y="1022350"/>
                </a:lnTo>
                <a:lnTo>
                  <a:pt x="140970" y="1023619"/>
                </a:lnTo>
                <a:lnTo>
                  <a:pt x="144779" y="1023619"/>
                </a:lnTo>
                <a:lnTo>
                  <a:pt x="148590" y="1024889"/>
                </a:lnTo>
                <a:lnTo>
                  <a:pt x="156209" y="1024889"/>
                </a:lnTo>
                <a:lnTo>
                  <a:pt x="173990" y="1029969"/>
                </a:lnTo>
                <a:lnTo>
                  <a:pt x="187959" y="1031239"/>
                </a:lnTo>
                <a:lnTo>
                  <a:pt x="201929" y="1033779"/>
                </a:lnTo>
                <a:lnTo>
                  <a:pt x="218440" y="1037589"/>
                </a:lnTo>
                <a:lnTo>
                  <a:pt x="233679" y="1040129"/>
                </a:lnTo>
                <a:lnTo>
                  <a:pt x="250190" y="1043939"/>
                </a:lnTo>
                <a:lnTo>
                  <a:pt x="267970" y="1046479"/>
                </a:lnTo>
                <a:lnTo>
                  <a:pt x="284479" y="1049019"/>
                </a:lnTo>
                <a:lnTo>
                  <a:pt x="302259" y="1050289"/>
                </a:lnTo>
                <a:lnTo>
                  <a:pt x="318770" y="1052829"/>
                </a:lnTo>
                <a:lnTo>
                  <a:pt x="335279" y="1054100"/>
                </a:lnTo>
                <a:lnTo>
                  <a:pt x="378459" y="1054100"/>
                </a:lnTo>
                <a:lnTo>
                  <a:pt x="401320" y="1050289"/>
                </a:lnTo>
                <a:lnTo>
                  <a:pt x="412750" y="1049019"/>
                </a:lnTo>
                <a:lnTo>
                  <a:pt x="422909" y="1046479"/>
                </a:lnTo>
                <a:lnTo>
                  <a:pt x="431800" y="1043939"/>
                </a:lnTo>
                <a:lnTo>
                  <a:pt x="441959" y="1042669"/>
                </a:lnTo>
                <a:lnTo>
                  <a:pt x="450850" y="1040129"/>
                </a:lnTo>
                <a:lnTo>
                  <a:pt x="458470" y="1037589"/>
                </a:lnTo>
                <a:lnTo>
                  <a:pt x="467359" y="1035050"/>
                </a:lnTo>
                <a:lnTo>
                  <a:pt x="485140" y="1031239"/>
                </a:lnTo>
                <a:lnTo>
                  <a:pt x="1141729" y="1031239"/>
                </a:lnTo>
                <a:lnTo>
                  <a:pt x="1145540" y="1024889"/>
                </a:lnTo>
                <a:lnTo>
                  <a:pt x="1160779" y="1005839"/>
                </a:lnTo>
                <a:lnTo>
                  <a:pt x="1165859" y="998219"/>
                </a:lnTo>
                <a:lnTo>
                  <a:pt x="1176020" y="984250"/>
                </a:lnTo>
                <a:lnTo>
                  <a:pt x="1182370" y="976629"/>
                </a:lnTo>
                <a:lnTo>
                  <a:pt x="1188720" y="970279"/>
                </a:lnTo>
                <a:lnTo>
                  <a:pt x="1193800" y="961389"/>
                </a:lnTo>
                <a:lnTo>
                  <a:pt x="1200150" y="957579"/>
                </a:lnTo>
                <a:lnTo>
                  <a:pt x="1205229" y="948689"/>
                </a:lnTo>
                <a:lnTo>
                  <a:pt x="1215390" y="935989"/>
                </a:lnTo>
                <a:lnTo>
                  <a:pt x="1223009" y="923289"/>
                </a:lnTo>
                <a:lnTo>
                  <a:pt x="1226820" y="919479"/>
                </a:lnTo>
                <a:lnTo>
                  <a:pt x="1231900" y="902969"/>
                </a:lnTo>
                <a:lnTo>
                  <a:pt x="1233170" y="894079"/>
                </a:lnTo>
                <a:lnTo>
                  <a:pt x="1233170" y="872489"/>
                </a:lnTo>
                <a:lnTo>
                  <a:pt x="1231900" y="862329"/>
                </a:lnTo>
                <a:lnTo>
                  <a:pt x="1231900" y="850900"/>
                </a:lnTo>
                <a:lnTo>
                  <a:pt x="1230629" y="840739"/>
                </a:lnTo>
                <a:lnTo>
                  <a:pt x="1230629" y="815339"/>
                </a:lnTo>
                <a:lnTo>
                  <a:pt x="1233170" y="789939"/>
                </a:lnTo>
                <a:lnTo>
                  <a:pt x="1236979" y="770889"/>
                </a:lnTo>
                <a:lnTo>
                  <a:pt x="1239520" y="764539"/>
                </a:lnTo>
                <a:lnTo>
                  <a:pt x="1242059" y="756919"/>
                </a:lnTo>
                <a:lnTo>
                  <a:pt x="1245870" y="750569"/>
                </a:lnTo>
                <a:lnTo>
                  <a:pt x="1247140" y="744219"/>
                </a:lnTo>
                <a:lnTo>
                  <a:pt x="1250950" y="736600"/>
                </a:lnTo>
                <a:lnTo>
                  <a:pt x="1253490" y="730250"/>
                </a:lnTo>
                <a:lnTo>
                  <a:pt x="1256029" y="722629"/>
                </a:lnTo>
                <a:lnTo>
                  <a:pt x="1258570" y="716279"/>
                </a:lnTo>
                <a:lnTo>
                  <a:pt x="1273809" y="669289"/>
                </a:lnTo>
                <a:lnTo>
                  <a:pt x="1282700" y="603250"/>
                </a:lnTo>
                <a:lnTo>
                  <a:pt x="1278890" y="548639"/>
                </a:lnTo>
                <a:lnTo>
                  <a:pt x="1275079" y="532129"/>
                </a:lnTo>
                <a:lnTo>
                  <a:pt x="1267459" y="500379"/>
                </a:lnTo>
                <a:lnTo>
                  <a:pt x="1256029" y="462279"/>
                </a:lnTo>
                <a:lnTo>
                  <a:pt x="1250950" y="449579"/>
                </a:lnTo>
                <a:lnTo>
                  <a:pt x="1247140" y="436879"/>
                </a:lnTo>
                <a:lnTo>
                  <a:pt x="1243329" y="421639"/>
                </a:lnTo>
                <a:lnTo>
                  <a:pt x="1239520" y="408939"/>
                </a:lnTo>
                <a:lnTo>
                  <a:pt x="1236979" y="396239"/>
                </a:lnTo>
                <a:lnTo>
                  <a:pt x="1233170" y="383539"/>
                </a:lnTo>
                <a:lnTo>
                  <a:pt x="1231900" y="369569"/>
                </a:lnTo>
                <a:lnTo>
                  <a:pt x="1229359" y="344169"/>
                </a:lnTo>
                <a:lnTo>
                  <a:pt x="1229359" y="330200"/>
                </a:lnTo>
                <a:lnTo>
                  <a:pt x="1233170" y="307339"/>
                </a:lnTo>
                <a:lnTo>
                  <a:pt x="1234440" y="294639"/>
                </a:lnTo>
                <a:lnTo>
                  <a:pt x="1240790" y="275589"/>
                </a:lnTo>
                <a:lnTo>
                  <a:pt x="1243329" y="266700"/>
                </a:lnTo>
                <a:lnTo>
                  <a:pt x="1247140" y="256539"/>
                </a:lnTo>
                <a:lnTo>
                  <a:pt x="1250950" y="247650"/>
                </a:lnTo>
                <a:lnTo>
                  <a:pt x="1254759" y="237489"/>
                </a:lnTo>
                <a:lnTo>
                  <a:pt x="1258570" y="228600"/>
                </a:lnTo>
                <a:lnTo>
                  <a:pt x="1262379" y="218439"/>
                </a:lnTo>
                <a:lnTo>
                  <a:pt x="1264920" y="209550"/>
                </a:lnTo>
                <a:lnTo>
                  <a:pt x="1268729" y="199389"/>
                </a:lnTo>
                <a:lnTo>
                  <a:pt x="1271270" y="191769"/>
                </a:lnTo>
                <a:lnTo>
                  <a:pt x="1273809" y="180339"/>
                </a:lnTo>
                <a:lnTo>
                  <a:pt x="1275079" y="173989"/>
                </a:lnTo>
                <a:lnTo>
                  <a:pt x="1276350" y="165100"/>
                </a:lnTo>
                <a:lnTo>
                  <a:pt x="1276350" y="144779"/>
                </a:lnTo>
                <a:lnTo>
                  <a:pt x="1271270" y="121919"/>
                </a:lnTo>
                <a:lnTo>
                  <a:pt x="1266190" y="113029"/>
                </a:lnTo>
                <a:lnTo>
                  <a:pt x="1253490" y="91439"/>
                </a:lnTo>
                <a:lnTo>
                  <a:pt x="1245870" y="85089"/>
                </a:lnTo>
                <a:lnTo>
                  <a:pt x="1236979" y="77469"/>
                </a:lnTo>
                <a:lnTo>
                  <a:pt x="1226820" y="69850"/>
                </a:lnTo>
                <a:lnTo>
                  <a:pt x="1217929" y="62229"/>
                </a:lnTo>
                <a:lnTo>
                  <a:pt x="1207770" y="55879"/>
                </a:lnTo>
                <a:lnTo>
                  <a:pt x="1196340" y="50800"/>
                </a:lnTo>
                <a:lnTo>
                  <a:pt x="1186179" y="45719"/>
                </a:lnTo>
                <a:lnTo>
                  <a:pt x="1180465" y="44450"/>
                </a:lnTo>
                <a:lnTo>
                  <a:pt x="601979" y="44450"/>
                </a:lnTo>
                <a:lnTo>
                  <a:pt x="588009" y="43179"/>
                </a:lnTo>
                <a:lnTo>
                  <a:pt x="571500" y="40639"/>
                </a:lnTo>
                <a:lnTo>
                  <a:pt x="284479" y="40639"/>
                </a:lnTo>
                <a:lnTo>
                  <a:pt x="267970" y="39369"/>
                </a:lnTo>
                <a:lnTo>
                  <a:pt x="252729" y="39369"/>
                </a:lnTo>
                <a:lnTo>
                  <a:pt x="237490" y="38100"/>
                </a:lnTo>
                <a:lnTo>
                  <a:pt x="204470" y="33019"/>
                </a:lnTo>
                <a:lnTo>
                  <a:pt x="189229" y="31750"/>
                </a:lnTo>
                <a:lnTo>
                  <a:pt x="173990" y="27939"/>
                </a:lnTo>
                <a:lnTo>
                  <a:pt x="158750" y="27939"/>
                </a:lnTo>
                <a:lnTo>
                  <a:pt x="144779" y="25400"/>
                </a:lnTo>
                <a:lnTo>
                  <a:pt x="130809" y="24129"/>
                </a:lnTo>
                <a:lnTo>
                  <a:pt x="116840" y="21589"/>
                </a:lnTo>
                <a:close/>
              </a:path>
              <a:path w="1282700" h="1094739">
                <a:moveTo>
                  <a:pt x="814070" y="0"/>
                </a:moveTo>
                <a:lnTo>
                  <a:pt x="801370" y="0"/>
                </a:lnTo>
                <a:lnTo>
                  <a:pt x="774700" y="2539"/>
                </a:lnTo>
                <a:lnTo>
                  <a:pt x="763270" y="2539"/>
                </a:lnTo>
                <a:lnTo>
                  <a:pt x="751840" y="6350"/>
                </a:lnTo>
                <a:lnTo>
                  <a:pt x="740409" y="8889"/>
                </a:lnTo>
                <a:lnTo>
                  <a:pt x="727709" y="11429"/>
                </a:lnTo>
                <a:lnTo>
                  <a:pt x="707390" y="19050"/>
                </a:lnTo>
                <a:lnTo>
                  <a:pt x="695959" y="21589"/>
                </a:lnTo>
                <a:lnTo>
                  <a:pt x="671829" y="30479"/>
                </a:lnTo>
                <a:lnTo>
                  <a:pt x="659129" y="34289"/>
                </a:lnTo>
                <a:lnTo>
                  <a:pt x="643890" y="38100"/>
                </a:lnTo>
                <a:lnTo>
                  <a:pt x="629920" y="40639"/>
                </a:lnTo>
                <a:lnTo>
                  <a:pt x="601979" y="44450"/>
                </a:lnTo>
                <a:lnTo>
                  <a:pt x="1052829" y="44450"/>
                </a:lnTo>
                <a:lnTo>
                  <a:pt x="1029970" y="43179"/>
                </a:lnTo>
                <a:lnTo>
                  <a:pt x="1014729" y="40639"/>
                </a:lnTo>
                <a:lnTo>
                  <a:pt x="998220" y="39369"/>
                </a:lnTo>
                <a:lnTo>
                  <a:pt x="981709" y="34289"/>
                </a:lnTo>
                <a:lnTo>
                  <a:pt x="948690" y="26669"/>
                </a:lnTo>
                <a:lnTo>
                  <a:pt x="913129" y="15239"/>
                </a:lnTo>
                <a:lnTo>
                  <a:pt x="895350" y="12700"/>
                </a:lnTo>
                <a:lnTo>
                  <a:pt x="878840" y="7619"/>
                </a:lnTo>
                <a:lnTo>
                  <a:pt x="861059" y="5079"/>
                </a:lnTo>
                <a:lnTo>
                  <a:pt x="844550" y="2539"/>
                </a:lnTo>
                <a:lnTo>
                  <a:pt x="814070" y="0"/>
                </a:lnTo>
                <a:close/>
              </a:path>
              <a:path w="1282700" h="1094739">
                <a:moveTo>
                  <a:pt x="1135379" y="34289"/>
                </a:moveTo>
                <a:lnTo>
                  <a:pt x="1120140" y="34289"/>
                </a:lnTo>
                <a:lnTo>
                  <a:pt x="1113790" y="36829"/>
                </a:lnTo>
                <a:lnTo>
                  <a:pt x="1104900" y="38100"/>
                </a:lnTo>
                <a:lnTo>
                  <a:pt x="1098550" y="39369"/>
                </a:lnTo>
                <a:lnTo>
                  <a:pt x="1090929" y="39369"/>
                </a:lnTo>
                <a:lnTo>
                  <a:pt x="1083309" y="40639"/>
                </a:lnTo>
                <a:lnTo>
                  <a:pt x="1075690" y="40639"/>
                </a:lnTo>
                <a:lnTo>
                  <a:pt x="1060450" y="44450"/>
                </a:lnTo>
                <a:lnTo>
                  <a:pt x="1180465" y="44450"/>
                </a:lnTo>
                <a:lnTo>
                  <a:pt x="1174750" y="43179"/>
                </a:lnTo>
                <a:lnTo>
                  <a:pt x="1164590" y="39369"/>
                </a:lnTo>
                <a:lnTo>
                  <a:pt x="1153159" y="38100"/>
                </a:lnTo>
                <a:lnTo>
                  <a:pt x="1135379" y="34289"/>
                </a:lnTo>
                <a:close/>
              </a:path>
              <a:path w="1282700" h="1094739">
                <a:moveTo>
                  <a:pt x="462279" y="2539"/>
                </a:moveTo>
                <a:lnTo>
                  <a:pt x="426720" y="2539"/>
                </a:lnTo>
                <a:lnTo>
                  <a:pt x="419100" y="5079"/>
                </a:lnTo>
                <a:lnTo>
                  <a:pt x="410209" y="7619"/>
                </a:lnTo>
                <a:lnTo>
                  <a:pt x="401320" y="11429"/>
                </a:lnTo>
                <a:lnTo>
                  <a:pt x="393700" y="13969"/>
                </a:lnTo>
                <a:lnTo>
                  <a:pt x="367029" y="25400"/>
                </a:lnTo>
                <a:lnTo>
                  <a:pt x="358140" y="27939"/>
                </a:lnTo>
                <a:lnTo>
                  <a:pt x="347979" y="31750"/>
                </a:lnTo>
                <a:lnTo>
                  <a:pt x="337820" y="34289"/>
                </a:lnTo>
                <a:lnTo>
                  <a:pt x="313690" y="39369"/>
                </a:lnTo>
                <a:lnTo>
                  <a:pt x="299720" y="39369"/>
                </a:lnTo>
                <a:lnTo>
                  <a:pt x="284479" y="40639"/>
                </a:lnTo>
                <a:lnTo>
                  <a:pt x="571500" y="40639"/>
                </a:lnTo>
                <a:lnTo>
                  <a:pt x="554990" y="38100"/>
                </a:lnTo>
                <a:lnTo>
                  <a:pt x="537209" y="33019"/>
                </a:lnTo>
                <a:lnTo>
                  <a:pt x="513079" y="24129"/>
                </a:lnTo>
                <a:lnTo>
                  <a:pt x="497840" y="15239"/>
                </a:lnTo>
                <a:lnTo>
                  <a:pt x="494029" y="13969"/>
                </a:lnTo>
                <a:lnTo>
                  <a:pt x="487679" y="12700"/>
                </a:lnTo>
                <a:lnTo>
                  <a:pt x="482600" y="8889"/>
                </a:lnTo>
                <a:lnTo>
                  <a:pt x="472440" y="7619"/>
                </a:lnTo>
                <a:lnTo>
                  <a:pt x="462279" y="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867650" y="1757369"/>
            <a:ext cx="1282700" cy="1096010"/>
          </a:xfrm>
          <a:custGeom>
            <a:avLst/>
            <a:gdLst/>
            <a:ahLst/>
            <a:cxnLst/>
            <a:rect l="l" t="t" r="r" b="b"/>
            <a:pathLst>
              <a:path w="1282700" h="1096010">
                <a:moveTo>
                  <a:pt x="25400" y="137159"/>
                </a:moveTo>
                <a:lnTo>
                  <a:pt x="25400" y="118109"/>
                </a:lnTo>
                <a:lnTo>
                  <a:pt x="26670" y="102869"/>
                </a:lnTo>
                <a:lnTo>
                  <a:pt x="27940" y="87629"/>
                </a:lnTo>
                <a:lnTo>
                  <a:pt x="40640" y="46989"/>
                </a:lnTo>
                <a:lnTo>
                  <a:pt x="74929" y="24129"/>
                </a:lnTo>
                <a:lnTo>
                  <a:pt x="83820" y="21589"/>
                </a:lnTo>
                <a:lnTo>
                  <a:pt x="93979" y="21589"/>
                </a:lnTo>
                <a:lnTo>
                  <a:pt x="116840" y="21589"/>
                </a:lnTo>
                <a:lnTo>
                  <a:pt x="130809" y="24129"/>
                </a:lnTo>
                <a:lnTo>
                  <a:pt x="144779" y="25400"/>
                </a:lnTo>
                <a:lnTo>
                  <a:pt x="158750" y="27939"/>
                </a:lnTo>
                <a:lnTo>
                  <a:pt x="173990" y="29209"/>
                </a:lnTo>
                <a:lnTo>
                  <a:pt x="189229" y="31750"/>
                </a:lnTo>
                <a:lnTo>
                  <a:pt x="204470" y="33019"/>
                </a:lnTo>
                <a:lnTo>
                  <a:pt x="220979" y="35559"/>
                </a:lnTo>
                <a:lnTo>
                  <a:pt x="237490" y="38100"/>
                </a:lnTo>
                <a:lnTo>
                  <a:pt x="252729" y="39369"/>
                </a:lnTo>
                <a:lnTo>
                  <a:pt x="267970" y="39369"/>
                </a:lnTo>
                <a:lnTo>
                  <a:pt x="284479" y="40639"/>
                </a:lnTo>
                <a:lnTo>
                  <a:pt x="299720" y="39369"/>
                </a:lnTo>
                <a:lnTo>
                  <a:pt x="313690" y="39369"/>
                </a:lnTo>
                <a:lnTo>
                  <a:pt x="337820" y="34289"/>
                </a:lnTo>
                <a:lnTo>
                  <a:pt x="347979" y="31750"/>
                </a:lnTo>
                <a:lnTo>
                  <a:pt x="358140" y="27939"/>
                </a:lnTo>
                <a:lnTo>
                  <a:pt x="367029" y="25400"/>
                </a:lnTo>
                <a:lnTo>
                  <a:pt x="375920" y="21589"/>
                </a:lnTo>
                <a:lnTo>
                  <a:pt x="384809" y="17779"/>
                </a:lnTo>
                <a:lnTo>
                  <a:pt x="393700" y="13969"/>
                </a:lnTo>
                <a:lnTo>
                  <a:pt x="401320" y="11429"/>
                </a:lnTo>
                <a:lnTo>
                  <a:pt x="410209" y="7619"/>
                </a:lnTo>
                <a:lnTo>
                  <a:pt x="419100" y="5079"/>
                </a:lnTo>
                <a:lnTo>
                  <a:pt x="426720" y="3809"/>
                </a:lnTo>
                <a:lnTo>
                  <a:pt x="435609" y="2539"/>
                </a:lnTo>
                <a:lnTo>
                  <a:pt x="443229" y="2539"/>
                </a:lnTo>
                <a:lnTo>
                  <a:pt x="457200" y="3809"/>
                </a:lnTo>
                <a:lnTo>
                  <a:pt x="462279" y="3809"/>
                </a:lnTo>
                <a:lnTo>
                  <a:pt x="467359" y="5079"/>
                </a:lnTo>
                <a:lnTo>
                  <a:pt x="472440" y="7619"/>
                </a:lnTo>
                <a:lnTo>
                  <a:pt x="477520" y="8889"/>
                </a:lnTo>
                <a:lnTo>
                  <a:pt x="482600" y="10159"/>
                </a:lnTo>
                <a:lnTo>
                  <a:pt x="487679" y="12700"/>
                </a:lnTo>
                <a:lnTo>
                  <a:pt x="494029" y="13969"/>
                </a:lnTo>
                <a:lnTo>
                  <a:pt x="497840" y="16509"/>
                </a:lnTo>
                <a:lnTo>
                  <a:pt x="502920" y="19050"/>
                </a:lnTo>
                <a:lnTo>
                  <a:pt x="508000" y="21589"/>
                </a:lnTo>
                <a:lnTo>
                  <a:pt x="513079" y="24129"/>
                </a:lnTo>
                <a:lnTo>
                  <a:pt x="537209" y="33019"/>
                </a:lnTo>
                <a:lnTo>
                  <a:pt x="554990" y="38100"/>
                </a:lnTo>
                <a:lnTo>
                  <a:pt x="571500" y="41909"/>
                </a:lnTo>
                <a:lnTo>
                  <a:pt x="588009" y="43179"/>
                </a:lnTo>
                <a:lnTo>
                  <a:pt x="601979" y="44450"/>
                </a:lnTo>
                <a:lnTo>
                  <a:pt x="615950" y="43179"/>
                </a:lnTo>
                <a:lnTo>
                  <a:pt x="629920" y="41909"/>
                </a:lnTo>
                <a:lnTo>
                  <a:pt x="643890" y="38100"/>
                </a:lnTo>
                <a:lnTo>
                  <a:pt x="659129" y="35559"/>
                </a:lnTo>
                <a:lnTo>
                  <a:pt x="671829" y="30479"/>
                </a:lnTo>
                <a:lnTo>
                  <a:pt x="695959" y="21589"/>
                </a:lnTo>
                <a:lnTo>
                  <a:pt x="707390" y="19050"/>
                </a:lnTo>
                <a:lnTo>
                  <a:pt x="717550" y="16509"/>
                </a:lnTo>
                <a:lnTo>
                  <a:pt x="727709" y="11429"/>
                </a:lnTo>
                <a:lnTo>
                  <a:pt x="740409" y="10159"/>
                </a:lnTo>
                <a:lnTo>
                  <a:pt x="787400" y="1269"/>
                </a:lnTo>
                <a:lnTo>
                  <a:pt x="801370" y="0"/>
                </a:lnTo>
                <a:lnTo>
                  <a:pt x="814070" y="0"/>
                </a:lnTo>
                <a:lnTo>
                  <a:pt x="844550" y="2539"/>
                </a:lnTo>
                <a:lnTo>
                  <a:pt x="861059" y="5079"/>
                </a:lnTo>
                <a:lnTo>
                  <a:pt x="878840" y="7619"/>
                </a:lnTo>
                <a:lnTo>
                  <a:pt x="895350" y="12700"/>
                </a:lnTo>
                <a:lnTo>
                  <a:pt x="913129" y="16509"/>
                </a:lnTo>
                <a:lnTo>
                  <a:pt x="930909" y="21589"/>
                </a:lnTo>
                <a:lnTo>
                  <a:pt x="948690" y="26669"/>
                </a:lnTo>
                <a:lnTo>
                  <a:pt x="965200" y="30479"/>
                </a:lnTo>
                <a:lnTo>
                  <a:pt x="981709" y="35559"/>
                </a:lnTo>
                <a:lnTo>
                  <a:pt x="998220" y="39369"/>
                </a:lnTo>
                <a:lnTo>
                  <a:pt x="1014729" y="41909"/>
                </a:lnTo>
                <a:lnTo>
                  <a:pt x="1029970" y="43179"/>
                </a:lnTo>
                <a:lnTo>
                  <a:pt x="1052829" y="44450"/>
                </a:lnTo>
                <a:lnTo>
                  <a:pt x="1060450" y="44450"/>
                </a:lnTo>
                <a:lnTo>
                  <a:pt x="1068070" y="43179"/>
                </a:lnTo>
                <a:lnTo>
                  <a:pt x="1075690" y="41909"/>
                </a:lnTo>
                <a:lnTo>
                  <a:pt x="1083309" y="41909"/>
                </a:lnTo>
                <a:lnTo>
                  <a:pt x="1090929" y="39369"/>
                </a:lnTo>
                <a:lnTo>
                  <a:pt x="1098550" y="39369"/>
                </a:lnTo>
                <a:lnTo>
                  <a:pt x="1104900" y="38100"/>
                </a:lnTo>
                <a:lnTo>
                  <a:pt x="1113790" y="36829"/>
                </a:lnTo>
                <a:lnTo>
                  <a:pt x="1120140" y="35559"/>
                </a:lnTo>
                <a:lnTo>
                  <a:pt x="1127759" y="35559"/>
                </a:lnTo>
                <a:lnTo>
                  <a:pt x="1135379" y="35559"/>
                </a:lnTo>
                <a:lnTo>
                  <a:pt x="1153159" y="38100"/>
                </a:lnTo>
                <a:lnTo>
                  <a:pt x="1164590" y="39369"/>
                </a:lnTo>
                <a:lnTo>
                  <a:pt x="1174750" y="43179"/>
                </a:lnTo>
                <a:lnTo>
                  <a:pt x="1186179" y="45719"/>
                </a:lnTo>
                <a:lnTo>
                  <a:pt x="1196340" y="50800"/>
                </a:lnTo>
                <a:lnTo>
                  <a:pt x="1207770" y="55879"/>
                </a:lnTo>
                <a:lnTo>
                  <a:pt x="1217929" y="62229"/>
                </a:lnTo>
                <a:lnTo>
                  <a:pt x="1226820" y="69850"/>
                </a:lnTo>
                <a:lnTo>
                  <a:pt x="1236979" y="77469"/>
                </a:lnTo>
                <a:lnTo>
                  <a:pt x="1245870" y="85089"/>
                </a:lnTo>
                <a:lnTo>
                  <a:pt x="1253490" y="92709"/>
                </a:lnTo>
                <a:lnTo>
                  <a:pt x="1259840" y="102869"/>
                </a:lnTo>
                <a:lnTo>
                  <a:pt x="1266190" y="113029"/>
                </a:lnTo>
                <a:lnTo>
                  <a:pt x="1271270" y="121919"/>
                </a:lnTo>
                <a:lnTo>
                  <a:pt x="1273809" y="133350"/>
                </a:lnTo>
                <a:lnTo>
                  <a:pt x="1276350" y="144779"/>
                </a:lnTo>
                <a:lnTo>
                  <a:pt x="1276350" y="165100"/>
                </a:lnTo>
                <a:lnTo>
                  <a:pt x="1275079" y="173989"/>
                </a:lnTo>
                <a:lnTo>
                  <a:pt x="1273809" y="181609"/>
                </a:lnTo>
                <a:lnTo>
                  <a:pt x="1271270" y="191769"/>
                </a:lnTo>
                <a:lnTo>
                  <a:pt x="1268729" y="199389"/>
                </a:lnTo>
                <a:lnTo>
                  <a:pt x="1264920" y="209550"/>
                </a:lnTo>
                <a:lnTo>
                  <a:pt x="1262379" y="218439"/>
                </a:lnTo>
                <a:lnTo>
                  <a:pt x="1258570" y="228600"/>
                </a:lnTo>
                <a:lnTo>
                  <a:pt x="1254759" y="237489"/>
                </a:lnTo>
                <a:lnTo>
                  <a:pt x="1250950" y="247650"/>
                </a:lnTo>
                <a:lnTo>
                  <a:pt x="1247140" y="256539"/>
                </a:lnTo>
                <a:lnTo>
                  <a:pt x="1243329" y="266700"/>
                </a:lnTo>
                <a:lnTo>
                  <a:pt x="1240790" y="276859"/>
                </a:lnTo>
                <a:lnTo>
                  <a:pt x="1236979" y="287019"/>
                </a:lnTo>
                <a:lnTo>
                  <a:pt x="1234440" y="295909"/>
                </a:lnTo>
                <a:lnTo>
                  <a:pt x="1233170" y="307339"/>
                </a:lnTo>
                <a:lnTo>
                  <a:pt x="1229359" y="330200"/>
                </a:lnTo>
                <a:lnTo>
                  <a:pt x="1229359" y="344169"/>
                </a:lnTo>
                <a:lnTo>
                  <a:pt x="1230629" y="356869"/>
                </a:lnTo>
                <a:lnTo>
                  <a:pt x="1231900" y="369569"/>
                </a:lnTo>
                <a:lnTo>
                  <a:pt x="1233170" y="383539"/>
                </a:lnTo>
                <a:lnTo>
                  <a:pt x="1236979" y="397509"/>
                </a:lnTo>
                <a:lnTo>
                  <a:pt x="1239520" y="410209"/>
                </a:lnTo>
                <a:lnTo>
                  <a:pt x="1243329" y="422909"/>
                </a:lnTo>
                <a:lnTo>
                  <a:pt x="1247140" y="436879"/>
                </a:lnTo>
                <a:lnTo>
                  <a:pt x="1250950" y="449579"/>
                </a:lnTo>
                <a:lnTo>
                  <a:pt x="1256029" y="462279"/>
                </a:lnTo>
                <a:lnTo>
                  <a:pt x="1259840" y="474979"/>
                </a:lnTo>
                <a:lnTo>
                  <a:pt x="1263650" y="487679"/>
                </a:lnTo>
                <a:lnTo>
                  <a:pt x="1267459" y="500379"/>
                </a:lnTo>
                <a:lnTo>
                  <a:pt x="1275079" y="532129"/>
                </a:lnTo>
                <a:lnTo>
                  <a:pt x="1278890" y="549909"/>
                </a:lnTo>
                <a:lnTo>
                  <a:pt x="1280159" y="567689"/>
                </a:lnTo>
                <a:lnTo>
                  <a:pt x="1281429" y="585469"/>
                </a:lnTo>
                <a:lnTo>
                  <a:pt x="1282700" y="603250"/>
                </a:lnTo>
                <a:lnTo>
                  <a:pt x="1281429" y="619759"/>
                </a:lnTo>
                <a:lnTo>
                  <a:pt x="1280159" y="636269"/>
                </a:lnTo>
                <a:lnTo>
                  <a:pt x="1270000" y="684529"/>
                </a:lnTo>
                <a:lnTo>
                  <a:pt x="1258570" y="716279"/>
                </a:lnTo>
                <a:lnTo>
                  <a:pt x="1256029" y="722629"/>
                </a:lnTo>
                <a:lnTo>
                  <a:pt x="1253490" y="730250"/>
                </a:lnTo>
                <a:lnTo>
                  <a:pt x="1250950" y="736600"/>
                </a:lnTo>
                <a:lnTo>
                  <a:pt x="1247140" y="744219"/>
                </a:lnTo>
                <a:lnTo>
                  <a:pt x="1245870" y="750569"/>
                </a:lnTo>
                <a:lnTo>
                  <a:pt x="1242059" y="756919"/>
                </a:lnTo>
                <a:lnTo>
                  <a:pt x="1239520" y="764539"/>
                </a:lnTo>
                <a:lnTo>
                  <a:pt x="1236979" y="770889"/>
                </a:lnTo>
                <a:lnTo>
                  <a:pt x="1233170" y="791209"/>
                </a:lnTo>
                <a:lnTo>
                  <a:pt x="1231900" y="803909"/>
                </a:lnTo>
                <a:lnTo>
                  <a:pt x="1230629" y="816609"/>
                </a:lnTo>
                <a:lnTo>
                  <a:pt x="1230629" y="828039"/>
                </a:lnTo>
                <a:lnTo>
                  <a:pt x="1230629" y="840739"/>
                </a:lnTo>
                <a:lnTo>
                  <a:pt x="1231900" y="850900"/>
                </a:lnTo>
                <a:lnTo>
                  <a:pt x="1231900" y="862329"/>
                </a:lnTo>
                <a:lnTo>
                  <a:pt x="1233170" y="872489"/>
                </a:lnTo>
                <a:lnTo>
                  <a:pt x="1233170" y="883919"/>
                </a:lnTo>
                <a:lnTo>
                  <a:pt x="1233170" y="894079"/>
                </a:lnTo>
                <a:lnTo>
                  <a:pt x="1231900" y="902969"/>
                </a:lnTo>
                <a:lnTo>
                  <a:pt x="1226820" y="919479"/>
                </a:lnTo>
                <a:lnTo>
                  <a:pt x="1223009" y="924559"/>
                </a:lnTo>
                <a:lnTo>
                  <a:pt x="1219200" y="930909"/>
                </a:lnTo>
                <a:lnTo>
                  <a:pt x="1215390" y="937259"/>
                </a:lnTo>
                <a:lnTo>
                  <a:pt x="1210309" y="943609"/>
                </a:lnTo>
                <a:lnTo>
                  <a:pt x="1205229" y="949959"/>
                </a:lnTo>
                <a:lnTo>
                  <a:pt x="1200150" y="957579"/>
                </a:lnTo>
                <a:lnTo>
                  <a:pt x="1193800" y="962659"/>
                </a:lnTo>
                <a:lnTo>
                  <a:pt x="1188720" y="970279"/>
                </a:lnTo>
                <a:lnTo>
                  <a:pt x="1182370" y="976629"/>
                </a:lnTo>
                <a:lnTo>
                  <a:pt x="1176020" y="984250"/>
                </a:lnTo>
                <a:lnTo>
                  <a:pt x="1165859" y="998219"/>
                </a:lnTo>
                <a:lnTo>
                  <a:pt x="1160779" y="1005839"/>
                </a:lnTo>
                <a:lnTo>
                  <a:pt x="1155700" y="1012189"/>
                </a:lnTo>
                <a:lnTo>
                  <a:pt x="1150620" y="1018539"/>
                </a:lnTo>
                <a:lnTo>
                  <a:pt x="1145540" y="1026159"/>
                </a:lnTo>
                <a:lnTo>
                  <a:pt x="1141729" y="1032509"/>
                </a:lnTo>
                <a:lnTo>
                  <a:pt x="1135379" y="1040129"/>
                </a:lnTo>
                <a:lnTo>
                  <a:pt x="1131570" y="1046479"/>
                </a:lnTo>
                <a:lnTo>
                  <a:pt x="1126490" y="1051559"/>
                </a:lnTo>
                <a:lnTo>
                  <a:pt x="1120140" y="1057909"/>
                </a:lnTo>
                <a:lnTo>
                  <a:pt x="1115059" y="1064259"/>
                </a:lnTo>
                <a:lnTo>
                  <a:pt x="1109979" y="1070609"/>
                </a:lnTo>
                <a:lnTo>
                  <a:pt x="1103629" y="1074419"/>
                </a:lnTo>
                <a:lnTo>
                  <a:pt x="1068070" y="1090929"/>
                </a:lnTo>
                <a:lnTo>
                  <a:pt x="1056640" y="1092200"/>
                </a:lnTo>
                <a:lnTo>
                  <a:pt x="1043940" y="1090929"/>
                </a:lnTo>
                <a:lnTo>
                  <a:pt x="1032509" y="1089659"/>
                </a:lnTo>
                <a:lnTo>
                  <a:pt x="1019809" y="1087119"/>
                </a:lnTo>
                <a:lnTo>
                  <a:pt x="1007109" y="1083309"/>
                </a:lnTo>
                <a:lnTo>
                  <a:pt x="993140" y="1079500"/>
                </a:lnTo>
                <a:lnTo>
                  <a:pt x="980440" y="1075689"/>
                </a:lnTo>
                <a:lnTo>
                  <a:pt x="966470" y="1071879"/>
                </a:lnTo>
                <a:lnTo>
                  <a:pt x="951229" y="1066800"/>
                </a:lnTo>
                <a:lnTo>
                  <a:pt x="937259" y="1062989"/>
                </a:lnTo>
                <a:lnTo>
                  <a:pt x="923290" y="1059179"/>
                </a:lnTo>
                <a:lnTo>
                  <a:pt x="908050" y="1056639"/>
                </a:lnTo>
                <a:lnTo>
                  <a:pt x="892809" y="1055369"/>
                </a:lnTo>
                <a:lnTo>
                  <a:pt x="878840" y="1054100"/>
                </a:lnTo>
                <a:lnTo>
                  <a:pt x="863600" y="1054100"/>
                </a:lnTo>
                <a:lnTo>
                  <a:pt x="840740" y="1057909"/>
                </a:lnTo>
                <a:lnTo>
                  <a:pt x="833120" y="1060450"/>
                </a:lnTo>
                <a:lnTo>
                  <a:pt x="824229" y="1062989"/>
                </a:lnTo>
                <a:lnTo>
                  <a:pt x="816609" y="1065529"/>
                </a:lnTo>
                <a:lnTo>
                  <a:pt x="807720" y="1069339"/>
                </a:lnTo>
                <a:lnTo>
                  <a:pt x="800100" y="1071879"/>
                </a:lnTo>
                <a:lnTo>
                  <a:pt x="791209" y="1075689"/>
                </a:lnTo>
                <a:lnTo>
                  <a:pt x="783590" y="1079500"/>
                </a:lnTo>
                <a:lnTo>
                  <a:pt x="774700" y="1082039"/>
                </a:lnTo>
                <a:lnTo>
                  <a:pt x="767079" y="1085850"/>
                </a:lnTo>
                <a:lnTo>
                  <a:pt x="758190" y="1088389"/>
                </a:lnTo>
                <a:lnTo>
                  <a:pt x="749300" y="1090929"/>
                </a:lnTo>
                <a:lnTo>
                  <a:pt x="741679" y="1093469"/>
                </a:lnTo>
                <a:lnTo>
                  <a:pt x="732790" y="1094739"/>
                </a:lnTo>
                <a:lnTo>
                  <a:pt x="723900" y="1094739"/>
                </a:lnTo>
                <a:lnTo>
                  <a:pt x="702309" y="1096009"/>
                </a:lnTo>
                <a:lnTo>
                  <a:pt x="689609" y="1094739"/>
                </a:lnTo>
                <a:lnTo>
                  <a:pt x="675640" y="1092200"/>
                </a:lnTo>
                <a:lnTo>
                  <a:pt x="661670" y="1088389"/>
                </a:lnTo>
                <a:lnTo>
                  <a:pt x="648970" y="1083309"/>
                </a:lnTo>
                <a:lnTo>
                  <a:pt x="636270" y="1079500"/>
                </a:lnTo>
                <a:lnTo>
                  <a:pt x="622300" y="1073150"/>
                </a:lnTo>
                <a:lnTo>
                  <a:pt x="609600" y="1068069"/>
                </a:lnTo>
                <a:lnTo>
                  <a:pt x="596900" y="1062989"/>
                </a:lnTo>
                <a:lnTo>
                  <a:pt x="582929" y="1056639"/>
                </a:lnTo>
                <a:lnTo>
                  <a:pt x="570229" y="1051559"/>
                </a:lnTo>
                <a:lnTo>
                  <a:pt x="558800" y="1046479"/>
                </a:lnTo>
                <a:lnTo>
                  <a:pt x="546100" y="1042669"/>
                </a:lnTo>
                <a:lnTo>
                  <a:pt x="534670" y="1037589"/>
                </a:lnTo>
                <a:lnTo>
                  <a:pt x="523240" y="1035050"/>
                </a:lnTo>
                <a:lnTo>
                  <a:pt x="502920" y="1032509"/>
                </a:lnTo>
                <a:lnTo>
                  <a:pt x="494029" y="1032509"/>
                </a:lnTo>
                <a:lnTo>
                  <a:pt x="485140" y="1032509"/>
                </a:lnTo>
                <a:lnTo>
                  <a:pt x="476250" y="1033779"/>
                </a:lnTo>
                <a:lnTo>
                  <a:pt x="467359" y="1035050"/>
                </a:lnTo>
                <a:lnTo>
                  <a:pt x="458470" y="1037589"/>
                </a:lnTo>
                <a:lnTo>
                  <a:pt x="450850" y="1040129"/>
                </a:lnTo>
                <a:lnTo>
                  <a:pt x="441959" y="1042669"/>
                </a:lnTo>
                <a:lnTo>
                  <a:pt x="431800" y="1043939"/>
                </a:lnTo>
                <a:lnTo>
                  <a:pt x="422909" y="1046479"/>
                </a:lnTo>
                <a:lnTo>
                  <a:pt x="412750" y="1049019"/>
                </a:lnTo>
                <a:lnTo>
                  <a:pt x="401320" y="1051559"/>
                </a:lnTo>
                <a:lnTo>
                  <a:pt x="389890" y="1052829"/>
                </a:lnTo>
                <a:lnTo>
                  <a:pt x="378459" y="1054100"/>
                </a:lnTo>
                <a:lnTo>
                  <a:pt x="350520" y="1054100"/>
                </a:lnTo>
                <a:lnTo>
                  <a:pt x="335279" y="1054100"/>
                </a:lnTo>
                <a:lnTo>
                  <a:pt x="318770" y="1052829"/>
                </a:lnTo>
                <a:lnTo>
                  <a:pt x="302259" y="1050289"/>
                </a:lnTo>
                <a:lnTo>
                  <a:pt x="284479" y="1049019"/>
                </a:lnTo>
                <a:lnTo>
                  <a:pt x="267970" y="1046479"/>
                </a:lnTo>
                <a:lnTo>
                  <a:pt x="250190" y="1043939"/>
                </a:lnTo>
                <a:lnTo>
                  <a:pt x="233679" y="1040129"/>
                </a:lnTo>
                <a:lnTo>
                  <a:pt x="218440" y="1037589"/>
                </a:lnTo>
                <a:lnTo>
                  <a:pt x="201929" y="1033779"/>
                </a:lnTo>
                <a:lnTo>
                  <a:pt x="187959" y="1032509"/>
                </a:lnTo>
                <a:lnTo>
                  <a:pt x="173990" y="1029969"/>
                </a:lnTo>
                <a:lnTo>
                  <a:pt x="156209" y="1026159"/>
                </a:lnTo>
                <a:lnTo>
                  <a:pt x="152400" y="1024889"/>
                </a:lnTo>
                <a:lnTo>
                  <a:pt x="148590" y="1024889"/>
                </a:lnTo>
                <a:lnTo>
                  <a:pt x="144779" y="1023619"/>
                </a:lnTo>
                <a:lnTo>
                  <a:pt x="140970" y="1023619"/>
                </a:lnTo>
                <a:lnTo>
                  <a:pt x="137159" y="1022350"/>
                </a:lnTo>
                <a:lnTo>
                  <a:pt x="133350" y="1022350"/>
                </a:lnTo>
                <a:lnTo>
                  <a:pt x="129540" y="1021079"/>
                </a:lnTo>
                <a:lnTo>
                  <a:pt x="127000" y="1019809"/>
                </a:lnTo>
                <a:lnTo>
                  <a:pt x="123190" y="1019809"/>
                </a:lnTo>
                <a:lnTo>
                  <a:pt x="120650" y="1018539"/>
                </a:lnTo>
                <a:lnTo>
                  <a:pt x="105409" y="1012189"/>
                </a:lnTo>
                <a:lnTo>
                  <a:pt x="95250" y="1004569"/>
                </a:lnTo>
                <a:lnTo>
                  <a:pt x="86359" y="996950"/>
                </a:lnTo>
                <a:lnTo>
                  <a:pt x="78740" y="986789"/>
                </a:lnTo>
                <a:lnTo>
                  <a:pt x="72390" y="975359"/>
                </a:lnTo>
                <a:lnTo>
                  <a:pt x="66040" y="963929"/>
                </a:lnTo>
                <a:lnTo>
                  <a:pt x="59690" y="949959"/>
                </a:lnTo>
                <a:lnTo>
                  <a:pt x="55879" y="935989"/>
                </a:lnTo>
                <a:lnTo>
                  <a:pt x="50800" y="922019"/>
                </a:lnTo>
                <a:lnTo>
                  <a:pt x="48259" y="905509"/>
                </a:lnTo>
                <a:lnTo>
                  <a:pt x="41909" y="878839"/>
                </a:lnTo>
                <a:lnTo>
                  <a:pt x="39370" y="866139"/>
                </a:lnTo>
                <a:lnTo>
                  <a:pt x="36829" y="854709"/>
                </a:lnTo>
                <a:lnTo>
                  <a:pt x="35559" y="842009"/>
                </a:lnTo>
                <a:lnTo>
                  <a:pt x="33020" y="830579"/>
                </a:lnTo>
                <a:lnTo>
                  <a:pt x="31750" y="819150"/>
                </a:lnTo>
                <a:lnTo>
                  <a:pt x="29209" y="806450"/>
                </a:lnTo>
                <a:lnTo>
                  <a:pt x="27940" y="795019"/>
                </a:lnTo>
                <a:lnTo>
                  <a:pt x="26670" y="783589"/>
                </a:lnTo>
                <a:lnTo>
                  <a:pt x="25400" y="772159"/>
                </a:lnTo>
                <a:lnTo>
                  <a:pt x="24129" y="760729"/>
                </a:lnTo>
                <a:lnTo>
                  <a:pt x="22859" y="730250"/>
                </a:lnTo>
                <a:lnTo>
                  <a:pt x="24129" y="711200"/>
                </a:lnTo>
                <a:lnTo>
                  <a:pt x="25400" y="692150"/>
                </a:lnTo>
                <a:lnTo>
                  <a:pt x="27940" y="675639"/>
                </a:lnTo>
                <a:lnTo>
                  <a:pt x="30479" y="657859"/>
                </a:lnTo>
                <a:lnTo>
                  <a:pt x="33020" y="642619"/>
                </a:lnTo>
                <a:lnTo>
                  <a:pt x="35559" y="626109"/>
                </a:lnTo>
                <a:lnTo>
                  <a:pt x="38100" y="609600"/>
                </a:lnTo>
                <a:lnTo>
                  <a:pt x="39370" y="593089"/>
                </a:lnTo>
                <a:lnTo>
                  <a:pt x="41909" y="576579"/>
                </a:lnTo>
                <a:lnTo>
                  <a:pt x="41909" y="558800"/>
                </a:lnTo>
                <a:lnTo>
                  <a:pt x="40640" y="525779"/>
                </a:lnTo>
                <a:lnTo>
                  <a:pt x="39370" y="513079"/>
                </a:lnTo>
                <a:lnTo>
                  <a:pt x="38100" y="499109"/>
                </a:lnTo>
                <a:lnTo>
                  <a:pt x="35559" y="483869"/>
                </a:lnTo>
                <a:lnTo>
                  <a:pt x="34290" y="468629"/>
                </a:lnTo>
                <a:lnTo>
                  <a:pt x="31750" y="453389"/>
                </a:lnTo>
                <a:lnTo>
                  <a:pt x="30479" y="436879"/>
                </a:lnTo>
                <a:lnTo>
                  <a:pt x="27940" y="419100"/>
                </a:lnTo>
                <a:lnTo>
                  <a:pt x="26670" y="401319"/>
                </a:lnTo>
                <a:lnTo>
                  <a:pt x="25400" y="383539"/>
                </a:lnTo>
                <a:lnTo>
                  <a:pt x="22859" y="364489"/>
                </a:lnTo>
                <a:lnTo>
                  <a:pt x="22859" y="336550"/>
                </a:lnTo>
                <a:lnTo>
                  <a:pt x="22859" y="327659"/>
                </a:lnTo>
                <a:lnTo>
                  <a:pt x="22859" y="318769"/>
                </a:lnTo>
                <a:lnTo>
                  <a:pt x="21590" y="309879"/>
                </a:lnTo>
                <a:lnTo>
                  <a:pt x="21590" y="300989"/>
                </a:lnTo>
                <a:lnTo>
                  <a:pt x="21590" y="292100"/>
                </a:lnTo>
                <a:lnTo>
                  <a:pt x="21590" y="283209"/>
                </a:lnTo>
                <a:lnTo>
                  <a:pt x="21590" y="275589"/>
                </a:lnTo>
                <a:lnTo>
                  <a:pt x="20320" y="266700"/>
                </a:lnTo>
                <a:lnTo>
                  <a:pt x="20320" y="259079"/>
                </a:lnTo>
                <a:lnTo>
                  <a:pt x="19050" y="252729"/>
                </a:lnTo>
                <a:lnTo>
                  <a:pt x="17779" y="245109"/>
                </a:lnTo>
                <a:lnTo>
                  <a:pt x="13970" y="232409"/>
                </a:lnTo>
                <a:lnTo>
                  <a:pt x="10159" y="224789"/>
                </a:lnTo>
                <a:lnTo>
                  <a:pt x="7620" y="217169"/>
                </a:lnTo>
                <a:lnTo>
                  <a:pt x="5079" y="212089"/>
                </a:lnTo>
                <a:lnTo>
                  <a:pt x="2540" y="205739"/>
                </a:lnTo>
                <a:lnTo>
                  <a:pt x="1270" y="199389"/>
                </a:lnTo>
                <a:lnTo>
                  <a:pt x="0" y="191769"/>
                </a:lnTo>
                <a:lnTo>
                  <a:pt x="0" y="185419"/>
                </a:lnTo>
                <a:lnTo>
                  <a:pt x="1270" y="177800"/>
                </a:lnTo>
                <a:lnTo>
                  <a:pt x="5079" y="168909"/>
                </a:lnTo>
                <a:lnTo>
                  <a:pt x="10159" y="160019"/>
                </a:lnTo>
                <a:lnTo>
                  <a:pt x="16509" y="148589"/>
                </a:lnTo>
                <a:lnTo>
                  <a:pt x="25400" y="1371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7987030" y="2059629"/>
            <a:ext cx="1005840" cy="675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За</a:t>
            </a:r>
            <a:r>
              <a:rPr dirty="0" sz="1400" spc="15">
                <a:latin typeface="Times New Roman"/>
                <a:cs typeface="Times New Roman"/>
              </a:rPr>
              <a:t>щ</a:t>
            </a:r>
            <a:r>
              <a:rPr dirty="0" sz="1400" spc="5">
                <a:latin typeface="Times New Roman"/>
                <a:cs typeface="Times New Roman"/>
              </a:rPr>
              <a:t>ищае</a:t>
            </a:r>
            <a:r>
              <a:rPr dirty="0" sz="1400">
                <a:latin typeface="Times New Roman"/>
                <a:cs typeface="Times New Roman"/>
              </a:rPr>
              <a:t>м</a:t>
            </a:r>
            <a:r>
              <a:rPr dirty="0" sz="1400">
                <a:latin typeface="Times New Roman"/>
                <a:cs typeface="Times New Roman"/>
              </a:rPr>
              <a:t>ая  </a:t>
            </a:r>
            <a:r>
              <a:rPr dirty="0" sz="1400" spc="5">
                <a:latin typeface="Times New Roman"/>
                <a:cs typeface="Times New Roman"/>
              </a:rPr>
              <a:t>внутренняя  </a:t>
            </a:r>
            <a:r>
              <a:rPr dirty="0" sz="1400">
                <a:latin typeface="Times New Roman"/>
                <a:cs typeface="Times New Roman"/>
              </a:rPr>
              <a:t>сеть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08659" y="3589980"/>
            <a:ext cx="9271000" cy="275717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099945">
              <a:lnSpc>
                <a:spcPct val="100000"/>
              </a:lnSpc>
              <a:spcBef>
                <a:spcPts val="570"/>
              </a:spcBef>
            </a:pPr>
            <a:r>
              <a:rPr dirty="0" sz="1600" i="1">
                <a:latin typeface="Times New Roman"/>
                <a:cs typeface="Times New Roman"/>
              </a:rPr>
              <a:t>Рис. 5. </a:t>
            </a:r>
            <a:r>
              <a:rPr dirty="0" sz="1600" spc="-15" i="1">
                <a:latin typeface="Times New Roman"/>
                <a:cs typeface="Times New Roman"/>
              </a:rPr>
              <a:t>Схема </a:t>
            </a:r>
            <a:r>
              <a:rPr dirty="0" sz="1600" spc="-5" i="1">
                <a:latin typeface="Times New Roman"/>
                <a:cs typeface="Times New Roman"/>
              </a:rPr>
              <a:t>функционирования шлюза </a:t>
            </a:r>
            <a:r>
              <a:rPr dirty="0" sz="1600" spc="-15" i="1">
                <a:latin typeface="Times New Roman"/>
                <a:cs typeface="Times New Roman"/>
              </a:rPr>
              <a:t>сеансового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уровня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 b="1">
                <a:latin typeface="Times New Roman"/>
                <a:cs typeface="Times New Roman"/>
              </a:rPr>
              <a:t>Достоинства:</a:t>
            </a:r>
            <a:endParaRPr sz="1600">
              <a:latin typeface="Times New Roman"/>
              <a:cs typeface="Times New Roman"/>
            </a:endParaRPr>
          </a:p>
          <a:p>
            <a:pPr marL="927100" marR="635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представляет </a:t>
            </a:r>
            <a:r>
              <a:rPr dirty="0" sz="1600" spc="-5">
                <a:latin typeface="Times New Roman"/>
                <a:cs typeface="Times New Roman"/>
              </a:rPr>
              <a:t>собой </a:t>
            </a:r>
            <a:r>
              <a:rPr dirty="0" sz="1600" spc="-10">
                <a:latin typeface="Times New Roman"/>
                <a:cs typeface="Times New Roman"/>
              </a:rPr>
              <a:t>достаточно </a:t>
            </a:r>
            <a:r>
              <a:rPr dirty="0" sz="1600" spc="-5">
                <a:latin typeface="Times New Roman"/>
                <a:cs typeface="Times New Roman"/>
              </a:rPr>
              <a:t>простую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относительно надёжную программу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точки </a:t>
            </a:r>
            <a:r>
              <a:rPr dirty="0" sz="1600" spc="-5">
                <a:latin typeface="Times New Roman"/>
                <a:cs typeface="Times New Roman"/>
              </a:rPr>
              <a:t>зрения  </a:t>
            </a:r>
            <a:r>
              <a:rPr dirty="0" sz="1600">
                <a:latin typeface="Times New Roman"/>
                <a:cs typeface="Times New Roman"/>
              </a:rPr>
              <a:t>реализации;</a:t>
            </a:r>
            <a:endParaRPr sz="1600">
              <a:latin typeface="Times New Roman"/>
              <a:cs typeface="Times New Roman"/>
            </a:endParaRPr>
          </a:p>
          <a:p>
            <a:pPr marL="927100" marR="508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дополняет экранирующий </a:t>
            </a:r>
            <a:r>
              <a:rPr dirty="0" sz="1600" spc="-10">
                <a:latin typeface="Times New Roman"/>
                <a:cs typeface="Times New Roman"/>
              </a:rPr>
              <a:t>маршрутизатор функциями </a:t>
            </a:r>
            <a:r>
              <a:rPr dirty="0" sz="1600" spc="-15">
                <a:latin typeface="Times New Roman"/>
                <a:cs typeface="Times New Roman"/>
              </a:rPr>
              <a:t>контроля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соединений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трансляции внутренних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адресов.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latin typeface="Times New Roman"/>
                <a:cs typeface="Times New Roman"/>
              </a:rPr>
              <a:t>Недостатки: </a:t>
            </a:r>
            <a:r>
              <a:rPr dirty="0" sz="1600">
                <a:latin typeface="Times New Roman"/>
                <a:cs typeface="Times New Roman"/>
              </a:rPr>
              <a:t>те </a:t>
            </a:r>
            <a:r>
              <a:rPr dirty="0" sz="1600" spc="-15">
                <a:latin typeface="Times New Roman"/>
                <a:cs typeface="Times New Roman"/>
              </a:rPr>
              <a:t>же,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и у </a:t>
            </a:r>
            <a:r>
              <a:rPr dirty="0" sz="1600" spc="-10">
                <a:latin typeface="Times New Roman"/>
                <a:cs typeface="Times New Roman"/>
              </a:rPr>
              <a:t>экранирующего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маршрутизатора.</a:t>
            </a:r>
            <a:endParaRPr sz="1600">
              <a:latin typeface="Times New Roman"/>
              <a:cs typeface="Times New Roman"/>
            </a:endParaRPr>
          </a:p>
          <a:p>
            <a:pPr marL="12700" marR="1016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практике большинство </a:t>
            </a:r>
            <a:r>
              <a:rPr dirty="0" sz="1600" spc="-5">
                <a:latin typeface="Times New Roman"/>
                <a:cs typeface="Times New Roman"/>
              </a:rPr>
              <a:t>шлюзов сеансового уровня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являются </a:t>
            </a:r>
            <a:r>
              <a:rPr dirty="0" sz="1600" spc="-5">
                <a:latin typeface="Times New Roman"/>
                <a:cs typeface="Times New Roman"/>
              </a:rPr>
              <a:t>самостоятельными </a:t>
            </a:r>
            <a:r>
              <a:rPr dirty="0" sz="1600" spc="-10">
                <a:latin typeface="Times New Roman"/>
                <a:cs typeface="Times New Roman"/>
              </a:rPr>
              <a:t>продуктами, </a:t>
            </a:r>
            <a:r>
              <a:rPr dirty="0" sz="1600">
                <a:latin typeface="Times New Roman"/>
                <a:cs typeface="Times New Roman"/>
              </a:rPr>
              <a:t>а  </a:t>
            </a:r>
            <a:r>
              <a:rPr dirty="0" sz="1600" spc="-5">
                <a:latin typeface="Times New Roman"/>
                <a:cs typeface="Times New Roman"/>
              </a:rPr>
              <a:t>поставляются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комплексе </a:t>
            </a:r>
            <a:r>
              <a:rPr dirty="0" sz="1600" spc="-5">
                <a:latin typeface="Times New Roman"/>
                <a:cs typeface="Times New Roman"/>
              </a:rPr>
              <a:t>со шлюзами прикладного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уровня.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02709"/>
            <a:ext cx="9277350" cy="54889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3432810">
              <a:lnSpc>
                <a:spcPct val="100000"/>
              </a:lnSpc>
              <a:spcBef>
                <a:spcPts val="570"/>
              </a:spcBef>
            </a:pPr>
            <a:r>
              <a:rPr dirty="0" sz="1600" spc="-5" b="1" i="1">
                <a:latin typeface="Times New Roman"/>
                <a:cs typeface="Times New Roman"/>
              </a:rPr>
              <a:t>Шлюз прикладного</a:t>
            </a:r>
            <a:r>
              <a:rPr dirty="0" sz="1600" spc="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уровня</a:t>
            </a:r>
            <a:endParaRPr sz="1600">
              <a:latin typeface="Times New Roman"/>
              <a:cs typeface="Times New Roman"/>
            </a:endParaRPr>
          </a:p>
          <a:p>
            <a:pPr algn="just" marL="12700" marR="1079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Шлюз </a:t>
            </a:r>
            <a:r>
              <a:rPr dirty="0" sz="1600" spc="-10">
                <a:latin typeface="Times New Roman"/>
                <a:cs typeface="Times New Roman"/>
              </a:rPr>
              <a:t>прикладного </a:t>
            </a:r>
            <a:r>
              <a:rPr dirty="0" sz="1600" spc="-5">
                <a:latin typeface="Times New Roman"/>
                <a:cs typeface="Times New Roman"/>
              </a:rPr>
              <a:t>уровня, </a:t>
            </a:r>
            <a:r>
              <a:rPr dirty="0" sz="1600" spc="-10">
                <a:latin typeface="Times New Roman"/>
                <a:cs typeface="Times New Roman"/>
              </a:rPr>
              <a:t>называемый </a:t>
            </a:r>
            <a:r>
              <a:rPr dirty="0" sz="1600" spc="-5">
                <a:latin typeface="Times New Roman"/>
                <a:cs typeface="Times New Roman"/>
              </a:rPr>
              <a:t>также прикладным </a:t>
            </a:r>
            <a:r>
              <a:rPr dirty="0" sz="1600" spc="-10">
                <a:latin typeface="Times New Roman"/>
                <a:cs typeface="Times New Roman"/>
              </a:rPr>
              <a:t>шлюзом </a:t>
            </a:r>
            <a:r>
              <a:rPr dirty="0" sz="1600" spc="-5">
                <a:latin typeface="Times New Roman"/>
                <a:cs typeface="Times New Roman"/>
              </a:rPr>
              <a:t>или экранирующим </a:t>
            </a:r>
            <a:r>
              <a:rPr dirty="0" sz="1600" spc="-10">
                <a:latin typeface="Times New Roman"/>
                <a:cs typeface="Times New Roman"/>
              </a:rPr>
              <a:t>шлюзом,  функционирует </a:t>
            </a:r>
            <a:r>
              <a:rPr dirty="0" sz="1600" spc="-5">
                <a:latin typeface="Times New Roman"/>
                <a:cs typeface="Times New Roman"/>
              </a:rPr>
              <a:t>на прикладном уровне </a:t>
            </a:r>
            <a:r>
              <a:rPr dirty="0" sz="1600" spc="-10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OSI, </a:t>
            </a:r>
            <a:r>
              <a:rPr dirty="0" sz="1600" spc="-15">
                <a:latin typeface="Times New Roman"/>
                <a:cs typeface="Times New Roman"/>
              </a:rPr>
              <a:t>охватывает </a:t>
            </a:r>
            <a:r>
              <a:rPr dirty="0" sz="1600" spc="-5">
                <a:latin typeface="Times New Roman"/>
                <a:cs typeface="Times New Roman"/>
              </a:rPr>
              <a:t>также уровень представления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обеспечивает наиболее </a:t>
            </a:r>
            <a:r>
              <a:rPr dirty="0" sz="1600" spc="-5">
                <a:latin typeface="Times New Roman"/>
                <a:cs typeface="Times New Roman"/>
              </a:rPr>
              <a:t>надёжную </a:t>
            </a:r>
            <a:r>
              <a:rPr dirty="0" sz="1600" spc="-10">
                <a:latin typeface="Times New Roman"/>
                <a:cs typeface="Times New Roman"/>
              </a:rPr>
              <a:t>защиту </a:t>
            </a:r>
            <a:r>
              <a:rPr dirty="0" sz="1600" spc="-5">
                <a:latin typeface="Times New Roman"/>
                <a:cs typeface="Times New Roman"/>
              </a:rPr>
              <a:t>межсетевых </a:t>
            </a:r>
            <a:r>
              <a:rPr dirty="0" sz="1600" spc="-10">
                <a:latin typeface="Times New Roman"/>
                <a:cs typeface="Times New Roman"/>
              </a:rPr>
              <a:t>взаимодействий </a:t>
            </a:r>
            <a:r>
              <a:rPr dirty="0" sz="1600" spc="-5">
                <a:latin typeface="Times New Roman"/>
                <a:cs typeface="Times New Roman"/>
              </a:rPr>
              <a:t>(идентификация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аутентификация, </a:t>
            </a:r>
            <a:r>
              <a:rPr dirty="0" sz="1600" spc="-5">
                <a:latin typeface="Times New Roman"/>
                <a:cs typeface="Times New Roman"/>
              </a:rPr>
              <a:t>разграничение доступа, поиск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вирусов).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Поскольку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прикладного шлюза относится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функциям </a:t>
            </a:r>
            <a:r>
              <a:rPr dirty="0" sz="1600" spc="-5">
                <a:latin typeface="Times New Roman"/>
                <a:cs typeface="Times New Roman"/>
              </a:rPr>
              <a:t>посредничества,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5">
                <a:latin typeface="Times New Roman"/>
                <a:cs typeface="Times New Roman"/>
              </a:rPr>
              <a:t>шлюз  </a:t>
            </a:r>
            <a:r>
              <a:rPr dirty="0" sz="1600" spc="-10">
                <a:latin typeface="Times New Roman"/>
                <a:cs typeface="Times New Roman"/>
              </a:rPr>
              <a:t>представляет </a:t>
            </a:r>
            <a:r>
              <a:rPr dirty="0" sz="1600" spc="-5">
                <a:latin typeface="Times New Roman"/>
                <a:cs typeface="Times New Roman"/>
              </a:rPr>
              <a:t>собой универсальный </a:t>
            </a:r>
            <a:r>
              <a:rPr dirty="0" sz="1600" spc="-20">
                <a:latin typeface="Times New Roman"/>
                <a:cs typeface="Times New Roman"/>
              </a:rPr>
              <a:t>компьютер,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25">
                <a:latin typeface="Times New Roman"/>
                <a:cs typeface="Times New Roman"/>
              </a:rPr>
              <a:t>котором </a:t>
            </a:r>
            <a:r>
              <a:rPr dirty="0" sz="1600" spc="-10">
                <a:latin typeface="Times New Roman"/>
                <a:cs typeface="Times New Roman"/>
              </a:rPr>
              <a:t>функционируют </a:t>
            </a:r>
            <a:r>
              <a:rPr dirty="0" sz="1600" spc="-5">
                <a:latin typeface="Times New Roman"/>
                <a:cs typeface="Times New Roman"/>
              </a:rPr>
              <a:t>программные посредники  (экранирующие </a:t>
            </a:r>
            <a:r>
              <a:rPr dirty="0" sz="1600" spc="-10">
                <a:latin typeface="Times New Roman"/>
                <a:cs typeface="Times New Roman"/>
              </a:rPr>
              <a:t>агенты) </a:t>
            </a:r>
            <a:r>
              <a:rPr dirty="0" sz="1600">
                <a:latin typeface="Times New Roman"/>
                <a:cs typeface="Times New Roman"/>
              </a:rPr>
              <a:t>– по </a:t>
            </a:r>
            <a:r>
              <a:rPr dirty="0" sz="1600" spc="-20">
                <a:latin typeface="Times New Roman"/>
                <a:cs typeface="Times New Roman"/>
              </a:rPr>
              <a:t>одному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каждого </a:t>
            </a:r>
            <a:r>
              <a:rPr dirty="0" sz="1600" spc="-10">
                <a:latin typeface="Times New Roman"/>
                <a:cs typeface="Times New Roman"/>
              </a:rPr>
              <a:t>обслуживаемого прикладного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 spc="10">
                <a:latin typeface="Times New Roman"/>
                <a:cs typeface="Times New Roman"/>
              </a:rPr>
              <a:t>(HTTP, </a:t>
            </a:r>
            <a:r>
              <a:rPr dirty="0" sz="1600" spc="-5">
                <a:latin typeface="Times New Roman"/>
                <a:cs typeface="Times New Roman"/>
              </a:rPr>
              <a:t>FTP,  SMTP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5">
                <a:latin typeface="Times New Roman"/>
                <a:cs typeface="Times New Roman"/>
              </a:rPr>
              <a:t>т.д.). </a:t>
            </a:r>
            <a:r>
              <a:rPr dirty="0" sz="1600" spc="-5">
                <a:latin typeface="Times New Roman"/>
                <a:cs typeface="Times New Roman"/>
              </a:rPr>
              <a:t>Программный посредник (application </a:t>
            </a:r>
            <a:r>
              <a:rPr dirty="0" sz="1600">
                <a:latin typeface="Times New Roman"/>
                <a:cs typeface="Times New Roman"/>
              </a:rPr>
              <a:t>proxy) </a:t>
            </a:r>
            <a:r>
              <a:rPr dirty="0" sz="1600" spc="-10">
                <a:latin typeface="Times New Roman"/>
                <a:cs typeface="Times New Roman"/>
              </a:rPr>
              <a:t>каждой </a:t>
            </a:r>
            <a:r>
              <a:rPr dirty="0" sz="1600" spc="-15">
                <a:latin typeface="Times New Roman"/>
                <a:cs typeface="Times New Roman"/>
              </a:rPr>
              <a:t>службы </a:t>
            </a:r>
            <a:r>
              <a:rPr dirty="0" sz="1600" spc="-5">
                <a:latin typeface="Times New Roman"/>
                <a:cs typeface="Times New Roman"/>
              </a:rPr>
              <a:t>TCP/IP ориентирован на  </a:t>
            </a:r>
            <a:r>
              <a:rPr dirty="0" sz="1600" spc="-10">
                <a:latin typeface="Times New Roman"/>
                <a:cs typeface="Times New Roman"/>
              </a:rPr>
              <a:t>обработку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 spc="-10">
                <a:latin typeface="Times New Roman"/>
                <a:cs typeface="Times New Roman"/>
              </a:rPr>
              <a:t>относящихся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этой (своей)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службы.</a:t>
            </a:r>
            <a:endParaRPr sz="1600">
              <a:latin typeface="Times New Roman"/>
              <a:cs typeface="Times New Roman"/>
            </a:endParaRPr>
          </a:p>
          <a:p>
            <a:pPr algn="just" marL="12700" marR="1587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Прикладной шлюз </a:t>
            </a:r>
            <a:r>
              <a:rPr dirty="0" sz="1600" spc="-15">
                <a:latin typeface="Times New Roman"/>
                <a:cs typeface="Times New Roman"/>
              </a:rPr>
              <a:t>перехватывает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соответствующих </a:t>
            </a:r>
            <a:r>
              <a:rPr dirty="0" sz="1600" spc="-5">
                <a:latin typeface="Times New Roman"/>
                <a:cs typeface="Times New Roman"/>
              </a:rPr>
              <a:t>экранирующих </a:t>
            </a:r>
            <a:r>
              <a:rPr dirty="0" sz="1600" spc="-10">
                <a:latin typeface="Times New Roman"/>
                <a:cs typeface="Times New Roman"/>
              </a:rPr>
              <a:t>агентов </a:t>
            </a:r>
            <a:r>
              <a:rPr dirty="0" sz="1600" spc="-20">
                <a:latin typeface="Times New Roman"/>
                <a:cs typeface="Times New Roman"/>
              </a:rPr>
              <a:t>входящие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20">
                <a:latin typeface="Times New Roman"/>
                <a:cs typeface="Times New Roman"/>
              </a:rPr>
              <a:t>исходящие </a:t>
            </a:r>
            <a:r>
              <a:rPr dirty="0" sz="1600" spc="-10">
                <a:latin typeface="Times New Roman"/>
                <a:cs typeface="Times New Roman"/>
              </a:rPr>
              <a:t>пакеты, </a:t>
            </a:r>
            <a:r>
              <a:rPr dirty="0" sz="1600" spc="-20">
                <a:latin typeface="Times New Roman"/>
                <a:cs typeface="Times New Roman"/>
              </a:rPr>
              <a:t>копирует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перенаправляет информацию, </a:t>
            </a:r>
            <a:r>
              <a:rPr dirty="0" sz="1600" spc="-15">
                <a:latin typeface="Times New Roman"/>
                <a:cs typeface="Times New Roman"/>
              </a:rPr>
              <a:t>исключая </a:t>
            </a:r>
            <a:r>
              <a:rPr dirty="0" sz="1600">
                <a:latin typeface="Times New Roman"/>
                <a:cs typeface="Times New Roman"/>
              </a:rPr>
              <a:t>тем самым </a:t>
            </a:r>
            <a:r>
              <a:rPr dirty="0" sz="1600" spc="-5">
                <a:latin typeface="Times New Roman"/>
                <a:cs typeface="Times New Roman"/>
              </a:rPr>
              <a:t>прямые соединения  между внутренней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внешней сетью. Если для </a:t>
            </a:r>
            <a:r>
              <a:rPr dirty="0" sz="1600" spc="-20">
                <a:latin typeface="Times New Roman"/>
                <a:cs typeface="Times New Roman"/>
              </a:rPr>
              <a:t>какого–либо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приложений </a:t>
            </a:r>
            <a:r>
              <a:rPr dirty="0" sz="1600" spc="-15">
                <a:latin typeface="Times New Roman"/>
                <a:cs typeface="Times New Roman"/>
              </a:rPr>
              <a:t>отсутствует </a:t>
            </a:r>
            <a:r>
              <a:rPr dirty="0" sz="1600" spc="-10">
                <a:latin typeface="Times New Roman"/>
                <a:cs typeface="Times New Roman"/>
              </a:rPr>
              <a:t>свой </a:t>
            </a:r>
            <a:r>
              <a:rPr dirty="0" sz="1600" spc="-5">
                <a:latin typeface="Times New Roman"/>
                <a:cs typeface="Times New Roman"/>
              </a:rPr>
              <a:t>посредник, 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прикладной шлюз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сможет обрабатывать </a:t>
            </a:r>
            <a:r>
              <a:rPr dirty="0" sz="1600">
                <a:latin typeface="Times New Roman"/>
                <a:cs typeface="Times New Roman"/>
              </a:rPr>
              <a:t>трафик </a:t>
            </a:r>
            <a:r>
              <a:rPr dirty="0" sz="1600" spc="-20">
                <a:latin typeface="Times New Roman"/>
                <a:cs typeface="Times New Roman"/>
              </a:rPr>
              <a:t>такого </a:t>
            </a:r>
            <a:r>
              <a:rPr dirty="0" sz="1600" spc="-10">
                <a:latin typeface="Times New Roman"/>
                <a:cs typeface="Times New Roman"/>
              </a:rPr>
              <a:t>приложения, </a:t>
            </a:r>
            <a:r>
              <a:rPr dirty="0" sz="1600">
                <a:latin typeface="Times New Roman"/>
                <a:cs typeface="Times New Roman"/>
              </a:rPr>
              <a:t>и он </a:t>
            </a:r>
            <a:r>
              <a:rPr dirty="0" sz="1600" spc="-40">
                <a:latin typeface="Times New Roman"/>
                <a:cs typeface="Times New Roman"/>
              </a:rPr>
              <a:t>будет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заблокирован.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Фильтрация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>
                <a:latin typeface="Times New Roman"/>
                <a:cs typeface="Times New Roman"/>
              </a:rPr>
              <a:t>сообщений реализуется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прикладном уровне </a:t>
            </a:r>
            <a:r>
              <a:rPr dirty="0" sz="1600" spc="-10">
                <a:latin typeface="Times New Roman"/>
                <a:cs typeface="Times New Roman"/>
              </a:rPr>
              <a:t>модели </a:t>
            </a:r>
            <a:r>
              <a:rPr dirty="0" sz="1600" spc="-5">
                <a:latin typeface="Times New Roman"/>
                <a:cs typeface="Times New Roman"/>
              </a:rPr>
              <a:t>OSI. Соответственно,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15">
                <a:latin typeface="Times New Roman"/>
                <a:cs typeface="Times New Roman"/>
              </a:rPr>
              <a:t>отличие от </a:t>
            </a:r>
            <a:r>
              <a:rPr dirty="0" sz="1600" spc="-5">
                <a:latin typeface="Times New Roman"/>
                <a:cs typeface="Times New Roman"/>
              </a:rPr>
              <a:t>канальных </a:t>
            </a:r>
            <a:r>
              <a:rPr dirty="0" sz="1600" spc="-10">
                <a:latin typeface="Times New Roman"/>
                <a:cs typeface="Times New Roman"/>
              </a:rPr>
              <a:t>посредников, </a:t>
            </a:r>
            <a:r>
              <a:rPr dirty="0" sz="1600" spc="-5">
                <a:latin typeface="Times New Roman"/>
                <a:cs typeface="Times New Roman"/>
              </a:rPr>
              <a:t>обеспечивается </a:t>
            </a:r>
            <a:r>
              <a:rPr dirty="0" sz="1600" spc="-10">
                <a:latin typeface="Times New Roman"/>
                <a:cs typeface="Times New Roman"/>
              </a:rPr>
              <a:t>проверка </a:t>
            </a:r>
            <a:r>
              <a:rPr dirty="0" sz="1600" spc="-15">
                <a:latin typeface="Times New Roman"/>
                <a:cs typeface="Times New Roman"/>
              </a:rPr>
              <a:t>содержимого </a:t>
            </a:r>
            <a:r>
              <a:rPr dirty="0" sz="1600" spc="-10">
                <a:latin typeface="Times New Roman"/>
                <a:cs typeface="Times New Roman"/>
              </a:rPr>
              <a:t>обрабатываемых </a:t>
            </a:r>
            <a:r>
              <a:rPr dirty="0" sz="1600" spc="-15">
                <a:latin typeface="Times New Roman"/>
                <a:cs typeface="Times New Roman"/>
              </a:rPr>
              <a:t>пакетов.  </a:t>
            </a:r>
            <a:r>
              <a:rPr dirty="0" sz="1600" spc="-10">
                <a:latin typeface="Times New Roman"/>
                <a:cs typeface="Times New Roman"/>
              </a:rPr>
              <a:t>(Появляется возможность </a:t>
            </a:r>
            <a:r>
              <a:rPr dirty="0" sz="1600" spc="-15">
                <a:latin typeface="Times New Roman"/>
                <a:cs typeface="Times New Roman"/>
              </a:rPr>
              <a:t>фильтровать </a:t>
            </a:r>
            <a:r>
              <a:rPr dirty="0" sz="1600" spc="-10">
                <a:latin typeface="Times New Roman"/>
                <a:cs typeface="Times New Roman"/>
              </a:rPr>
              <a:t>отдельные </a:t>
            </a:r>
            <a:r>
              <a:rPr dirty="0" sz="1600" spc="-5">
                <a:latin typeface="Times New Roman"/>
                <a:cs typeface="Times New Roman"/>
              </a:rPr>
              <a:t>виды </a:t>
            </a:r>
            <a:r>
              <a:rPr dirty="0" sz="1600" spc="-25">
                <a:latin typeface="Times New Roman"/>
                <a:cs typeface="Times New Roman"/>
              </a:rPr>
              <a:t>команд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информации).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65"/>
              </a:spcBef>
            </a:pPr>
            <a:r>
              <a:rPr dirty="0" sz="1600" spc="-5">
                <a:latin typeface="Times New Roman"/>
                <a:cs typeface="Times New Roman"/>
              </a:rPr>
              <a:t>При настройке прикладного шлюза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описании правил </a:t>
            </a:r>
            <a:r>
              <a:rPr dirty="0" sz="1600" spc="-10">
                <a:latin typeface="Times New Roman"/>
                <a:cs typeface="Times New Roman"/>
              </a:rPr>
              <a:t>фильтрации </a:t>
            </a:r>
            <a:r>
              <a:rPr dirty="0" sz="1600" spc="-5">
                <a:latin typeface="Times New Roman"/>
                <a:cs typeface="Times New Roman"/>
              </a:rPr>
              <a:t>сообщений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используются </a:t>
            </a:r>
            <a:r>
              <a:rPr dirty="0" sz="1600">
                <a:latin typeface="Times New Roman"/>
                <a:cs typeface="Times New Roman"/>
              </a:rPr>
              <a:t>такие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719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22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параметры, </a:t>
            </a:r>
            <a:r>
              <a:rPr dirty="0" sz="1600" spc="-10">
                <a:latin typeface="Times New Roman"/>
                <a:cs typeface="Times New Roman"/>
              </a:rPr>
              <a:t>как: название </a:t>
            </a:r>
            <a:r>
              <a:rPr dirty="0" sz="1600">
                <a:latin typeface="Times New Roman"/>
                <a:cs typeface="Times New Roman"/>
              </a:rPr>
              <a:t>сервиса; </a:t>
            </a:r>
            <a:r>
              <a:rPr dirty="0" sz="1600" spc="-5">
                <a:latin typeface="Times New Roman"/>
                <a:cs typeface="Times New Roman"/>
              </a:rPr>
              <a:t>допустимый временной интервал </a:t>
            </a:r>
            <a:r>
              <a:rPr dirty="0" sz="1600" spc="-20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использования; </a:t>
            </a:r>
            <a:r>
              <a:rPr dirty="0" sz="1600" spc="-5">
                <a:latin typeface="Times New Roman"/>
                <a:cs typeface="Times New Roman"/>
              </a:rPr>
              <a:t>ограничения </a:t>
            </a:r>
            <a:r>
              <a:rPr dirty="0" sz="1600">
                <a:latin typeface="Times New Roman"/>
                <a:cs typeface="Times New Roman"/>
              </a:rPr>
              <a:t>на  </a:t>
            </a:r>
            <a:r>
              <a:rPr dirty="0" sz="1600" spc="-10">
                <a:latin typeface="Times New Roman"/>
                <a:cs typeface="Times New Roman"/>
              </a:rPr>
              <a:t>содержимое </a:t>
            </a:r>
            <a:r>
              <a:rPr dirty="0" sz="1600" spc="-5">
                <a:latin typeface="Times New Roman"/>
                <a:cs typeface="Times New Roman"/>
              </a:rPr>
              <a:t>сообщений; </a:t>
            </a:r>
            <a:r>
              <a:rPr dirty="0" sz="1600" spc="-15">
                <a:latin typeface="Times New Roman"/>
                <a:cs typeface="Times New Roman"/>
              </a:rPr>
              <a:t>компьютеры,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15">
                <a:latin typeface="Times New Roman"/>
                <a:cs typeface="Times New Roman"/>
              </a:rPr>
              <a:t>можно </a:t>
            </a:r>
            <a:r>
              <a:rPr dirty="0" sz="1600" spc="-10">
                <a:latin typeface="Times New Roman"/>
                <a:cs typeface="Times New Roman"/>
              </a:rPr>
              <a:t>пользоваться сервисом; </a:t>
            </a:r>
            <a:r>
              <a:rPr dirty="0" sz="1600" spc="-15">
                <a:latin typeface="Times New Roman"/>
                <a:cs typeface="Times New Roman"/>
              </a:rPr>
              <a:t>схемы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0860" y="2144719"/>
            <a:ext cx="4712970" cy="383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4660" y="2082489"/>
            <a:ext cx="4789170" cy="3893820"/>
          </a:xfrm>
          <a:custGeom>
            <a:avLst/>
            <a:gdLst/>
            <a:ahLst/>
            <a:cxnLst/>
            <a:rect l="l" t="t" r="r" b="b"/>
            <a:pathLst>
              <a:path w="4789170" h="3893820">
                <a:moveTo>
                  <a:pt x="0" y="3893820"/>
                </a:moveTo>
                <a:lnTo>
                  <a:pt x="4789170" y="3893820"/>
                </a:lnTo>
                <a:lnTo>
                  <a:pt x="4789170" y="0"/>
                </a:lnTo>
                <a:lnTo>
                  <a:pt x="0" y="0"/>
                </a:lnTo>
                <a:lnTo>
                  <a:pt x="0" y="38938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2230" y="3114999"/>
            <a:ext cx="1242060" cy="1061720"/>
          </a:xfrm>
          <a:custGeom>
            <a:avLst/>
            <a:gdLst/>
            <a:ahLst/>
            <a:cxnLst/>
            <a:rect l="l" t="t" r="r" b="b"/>
            <a:pathLst>
              <a:path w="1242060" h="1061720">
                <a:moveTo>
                  <a:pt x="1106804" y="999490"/>
                </a:moveTo>
                <a:lnTo>
                  <a:pt x="487680" y="999490"/>
                </a:lnTo>
                <a:lnTo>
                  <a:pt x="506730" y="1002030"/>
                </a:lnTo>
                <a:lnTo>
                  <a:pt x="541019" y="1013460"/>
                </a:lnTo>
                <a:lnTo>
                  <a:pt x="553719" y="1018540"/>
                </a:lnTo>
                <a:lnTo>
                  <a:pt x="565150" y="1024890"/>
                </a:lnTo>
                <a:lnTo>
                  <a:pt x="628650" y="1050290"/>
                </a:lnTo>
                <a:lnTo>
                  <a:pt x="642619" y="1054100"/>
                </a:lnTo>
                <a:lnTo>
                  <a:pt x="655319" y="1057910"/>
                </a:lnTo>
                <a:lnTo>
                  <a:pt x="668019" y="1060450"/>
                </a:lnTo>
                <a:lnTo>
                  <a:pt x="680719" y="1061720"/>
                </a:lnTo>
                <a:lnTo>
                  <a:pt x="702309" y="1060450"/>
                </a:lnTo>
                <a:lnTo>
                  <a:pt x="709930" y="1060450"/>
                </a:lnTo>
                <a:lnTo>
                  <a:pt x="718819" y="1059180"/>
                </a:lnTo>
                <a:lnTo>
                  <a:pt x="726439" y="1056640"/>
                </a:lnTo>
                <a:lnTo>
                  <a:pt x="735330" y="1054100"/>
                </a:lnTo>
                <a:lnTo>
                  <a:pt x="742950" y="1051560"/>
                </a:lnTo>
                <a:lnTo>
                  <a:pt x="751839" y="1047750"/>
                </a:lnTo>
                <a:lnTo>
                  <a:pt x="759459" y="1045210"/>
                </a:lnTo>
                <a:lnTo>
                  <a:pt x="767080" y="1041400"/>
                </a:lnTo>
                <a:lnTo>
                  <a:pt x="775969" y="1038860"/>
                </a:lnTo>
                <a:lnTo>
                  <a:pt x="783589" y="1035050"/>
                </a:lnTo>
                <a:lnTo>
                  <a:pt x="798830" y="1029970"/>
                </a:lnTo>
                <a:lnTo>
                  <a:pt x="807719" y="1027430"/>
                </a:lnTo>
                <a:lnTo>
                  <a:pt x="815339" y="1024890"/>
                </a:lnTo>
                <a:lnTo>
                  <a:pt x="836930" y="1021080"/>
                </a:lnTo>
                <a:lnTo>
                  <a:pt x="1089659" y="1021080"/>
                </a:lnTo>
                <a:lnTo>
                  <a:pt x="1090930" y="1019810"/>
                </a:lnTo>
                <a:lnTo>
                  <a:pt x="1106170" y="1000760"/>
                </a:lnTo>
                <a:lnTo>
                  <a:pt x="1106804" y="999490"/>
                </a:lnTo>
                <a:close/>
              </a:path>
              <a:path w="1242060" h="1061720">
                <a:moveTo>
                  <a:pt x="1089659" y="1021080"/>
                </a:moveTo>
                <a:lnTo>
                  <a:pt x="850900" y="1021080"/>
                </a:lnTo>
                <a:lnTo>
                  <a:pt x="880109" y="1023620"/>
                </a:lnTo>
                <a:lnTo>
                  <a:pt x="894080" y="1026160"/>
                </a:lnTo>
                <a:lnTo>
                  <a:pt x="908050" y="1029970"/>
                </a:lnTo>
                <a:lnTo>
                  <a:pt x="923289" y="1033780"/>
                </a:lnTo>
                <a:lnTo>
                  <a:pt x="935989" y="1037590"/>
                </a:lnTo>
                <a:lnTo>
                  <a:pt x="949959" y="1041400"/>
                </a:lnTo>
                <a:lnTo>
                  <a:pt x="962659" y="1046480"/>
                </a:lnTo>
                <a:lnTo>
                  <a:pt x="976630" y="1050290"/>
                </a:lnTo>
                <a:lnTo>
                  <a:pt x="989330" y="1052830"/>
                </a:lnTo>
                <a:lnTo>
                  <a:pt x="1000759" y="1055370"/>
                </a:lnTo>
                <a:lnTo>
                  <a:pt x="1012189" y="1056640"/>
                </a:lnTo>
                <a:lnTo>
                  <a:pt x="1024889" y="1057910"/>
                </a:lnTo>
                <a:lnTo>
                  <a:pt x="1035050" y="1056640"/>
                </a:lnTo>
                <a:lnTo>
                  <a:pt x="1051559" y="1052830"/>
                </a:lnTo>
                <a:lnTo>
                  <a:pt x="1085850" y="1024890"/>
                </a:lnTo>
                <a:lnTo>
                  <a:pt x="1089659" y="1021080"/>
                </a:lnTo>
                <a:close/>
              </a:path>
              <a:path w="1242060" h="1061720">
                <a:moveTo>
                  <a:pt x="91439" y="20320"/>
                </a:moveTo>
                <a:lnTo>
                  <a:pt x="50800" y="33020"/>
                </a:lnTo>
                <a:lnTo>
                  <a:pt x="40639" y="45720"/>
                </a:lnTo>
                <a:lnTo>
                  <a:pt x="35559" y="53340"/>
                </a:lnTo>
                <a:lnTo>
                  <a:pt x="26669" y="99060"/>
                </a:lnTo>
                <a:lnTo>
                  <a:pt x="25400" y="115570"/>
                </a:lnTo>
                <a:lnTo>
                  <a:pt x="25400" y="132080"/>
                </a:lnTo>
                <a:lnTo>
                  <a:pt x="17779" y="144780"/>
                </a:lnTo>
                <a:lnTo>
                  <a:pt x="10159" y="154940"/>
                </a:lnTo>
                <a:lnTo>
                  <a:pt x="6350" y="163830"/>
                </a:lnTo>
                <a:lnTo>
                  <a:pt x="2539" y="171450"/>
                </a:lnTo>
                <a:lnTo>
                  <a:pt x="0" y="186690"/>
                </a:lnTo>
                <a:lnTo>
                  <a:pt x="1269" y="193040"/>
                </a:lnTo>
                <a:lnTo>
                  <a:pt x="3809" y="199390"/>
                </a:lnTo>
                <a:lnTo>
                  <a:pt x="5079" y="204470"/>
                </a:lnTo>
                <a:lnTo>
                  <a:pt x="10159" y="217170"/>
                </a:lnTo>
                <a:lnTo>
                  <a:pt x="13969" y="224790"/>
                </a:lnTo>
                <a:lnTo>
                  <a:pt x="17779" y="237490"/>
                </a:lnTo>
                <a:lnTo>
                  <a:pt x="19050" y="245110"/>
                </a:lnTo>
                <a:lnTo>
                  <a:pt x="19050" y="251460"/>
                </a:lnTo>
                <a:lnTo>
                  <a:pt x="20319" y="259080"/>
                </a:lnTo>
                <a:lnTo>
                  <a:pt x="20319" y="266700"/>
                </a:lnTo>
                <a:lnTo>
                  <a:pt x="21589" y="274320"/>
                </a:lnTo>
                <a:lnTo>
                  <a:pt x="21589" y="283210"/>
                </a:lnTo>
                <a:lnTo>
                  <a:pt x="22859" y="292100"/>
                </a:lnTo>
                <a:lnTo>
                  <a:pt x="22859" y="353060"/>
                </a:lnTo>
                <a:lnTo>
                  <a:pt x="24129" y="370840"/>
                </a:lnTo>
                <a:lnTo>
                  <a:pt x="26669" y="388620"/>
                </a:lnTo>
                <a:lnTo>
                  <a:pt x="27939" y="406400"/>
                </a:lnTo>
                <a:lnTo>
                  <a:pt x="30479" y="422910"/>
                </a:lnTo>
                <a:lnTo>
                  <a:pt x="31750" y="438150"/>
                </a:lnTo>
                <a:lnTo>
                  <a:pt x="33019" y="454660"/>
                </a:lnTo>
                <a:lnTo>
                  <a:pt x="38100" y="482600"/>
                </a:lnTo>
                <a:lnTo>
                  <a:pt x="39369" y="497840"/>
                </a:lnTo>
                <a:lnTo>
                  <a:pt x="40639" y="509270"/>
                </a:lnTo>
                <a:lnTo>
                  <a:pt x="41909" y="541020"/>
                </a:lnTo>
                <a:lnTo>
                  <a:pt x="38100" y="590550"/>
                </a:lnTo>
                <a:lnTo>
                  <a:pt x="31750" y="622300"/>
                </a:lnTo>
                <a:lnTo>
                  <a:pt x="30479" y="637540"/>
                </a:lnTo>
                <a:lnTo>
                  <a:pt x="25400" y="670560"/>
                </a:lnTo>
                <a:lnTo>
                  <a:pt x="24129" y="688340"/>
                </a:lnTo>
                <a:lnTo>
                  <a:pt x="22859" y="707390"/>
                </a:lnTo>
                <a:lnTo>
                  <a:pt x="24129" y="737870"/>
                </a:lnTo>
                <a:lnTo>
                  <a:pt x="25400" y="748030"/>
                </a:lnTo>
                <a:lnTo>
                  <a:pt x="29209" y="782320"/>
                </a:lnTo>
                <a:lnTo>
                  <a:pt x="30479" y="792480"/>
                </a:lnTo>
                <a:lnTo>
                  <a:pt x="31750" y="805180"/>
                </a:lnTo>
                <a:lnTo>
                  <a:pt x="36829" y="828040"/>
                </a:lnTo>
                <a:lnTo>
                  <a:pt x="38100" y="839470"/>
                </a:lnTo>
                <a:lnTo>
                  <a:pt x="40639" y="850900"/>
                </a:lnTo>
                <a:lnTo>
                  <a:pt x="45719" y="877570"/>
                </a:lnTo>
                <a:lnTo>
                  <a:pt x="50800" y="892810"/>
                </a:lnTo>
                <a:lnTo>
                  <a:pt x="58419" y="920750"/>
                </a:lnTo>
                <a:lnTo>
                  <a:pt x="63500" y="933450"/>
                </a:lnTo>
                <a:lnTo>
                  <a:pt x="92709" y="974090"/>
                </a:lnTo>
                <a:lnTo>
                  <a:pt x="120650" y="988060"/>
                </a:lnTo>
                <a:lnTo>
                  <a:pt x="123189" y="988060"/>
                </a:lnTo>
                <a:lnTo>
                  <a:pt x="125729" y="989330"/>
                </a:lnTo>
                <a:lnTo>
                  <a:pt x="129539" y="989330"/>
                </a:lnTo>
                <a:lnTo>
                  <a:pt x="133350" y="990600"/>
                </a:lnTo>
                <a:lnTo>
                  <a:pt x="135889" y="991870"/>
                </a:lnTo>
                <a:lnTo>
                  <a:pt x="144779" y="991870"/>
                </a:lnTo>
                <a:lnTo>
                  <a:pt x="148589" y="993140"/>
                </a:lnTo>
                <a:lnTo>
                  <a:pt x="152400" y="993140"/>
                </a:lnTo>
                <a:lnTo>
                  <a:pt x="168909" y="996950"/>
                </a:lnTo>
                <a:lnTo>
                  <a:pt x="196850" y="1002030"/>
                </a:lnTo>
                <a:lnTo>
                  <a:pt x="212089" y="1004570"/>
                </a:lnTo>
                <a:lnTo>
                  <a:pt x="227329" y="1008380"/>
                </a:lnTo>
                <a:lnTo>
                  <a:pt x="242569" y="1010920"/>
                </a:lnTo>
                <a:lnTo>
                  <a:pt x="260350" y="1013460"/>
                </a:lnTo>
                <a:lnTo>
                  <a:pt x="275589" y="1014730"/>
                </a:lnTo>
                <a:lnTo>
                  <a:pt x="293369" y="1017270"/>
                </a:lnTo>
                <a:lnTo>
                  <a:pt x="309880" y="1019810"/>
                </a:lnTo>
                <a:lnTo>
                  <a:pt x="325119" y="1021080"/>
                </a:lnTo>
                <a:lnTo>
                  <a:pt x="367030" y="1021080"/>
                </a:lnTo>
                <a:lnTo>
                  <a:pt x="389889" y="1018540"/>
                </a:lnTo>
                <a:lnTo>
                  <a:pt x="410209" y="1013460"/>
                </a:lnTo>
                <a:lnTo>
                  <a:pt x="419100" y="1012190"/>
                </a:lnTo>
                <a:lnTo>
                  <a:pt x="454659" y="1002030"/>
                </a:lnTo>
                <a:lnTo>
                  <a:pt x="462280" y="1000760"/>
                </a:lnTo>
                <a:lnTo>
                  <a:pt x="471169" y="1000760"/>
                </a:lnTo>
                <a:lnTo>
                  <a:pt x="478789" y="999490"/>
                </a:lnTo>
                <a:lnTo>
                  <a:pt x="1106804" y="999490"/>
                </a:lnTo>
                <a:lnTo>
                  <a:pt x="1109980" y="993140"/>
                </a:lnTo>
                <a:lnTo>
                  <a:pt x="1116330" y="986790"/>
                </a:lnTo>
                <a:lnTo>
                  <a:pt x="1120139" y="980440"/>
                </a:lnTo>
                <a:lnTo>
                  <a:pt x="1125220" y="974090"/>
                </a:lnTo>
                <a:lnTo>
                  <a:pt x="1129030" y="967740"/>
                </a:lnTo>
                <a:lnTo>
                  <a:pt x="1140459" y="953770"/>
                </a:lnTo>
                <a:lnTo>
                  <a:pt x="1145539" y="946150"/>
                </a:lnTo>
                <a:lnTo>
                  <a:pt x="1151889" y="939800"/>
                </a:lnTo>
                <a:lnTo>
                  <a:pt x="1156970" y="933450"/>
                </a:lnTo>
                <a:lnTo>
                  <a:pt x="1163320" y="927100"/>
                </a:lnTo>
                <a:lnTo>
                  <a:pt x="1168400" y="920750"/>
                </a:lnTo>
                <a:lnTo>
                  <a:pt x="1172209" y="914400"/>
                </a:lnTo>
                <a:lnTo>
                  <a:pt x="1177289" y="908050"/>
                </a:lnTo>
                <a:lnTo>
                  <a:pt x="1181100" y="901700"/>
                </a:lnTo>
                <a:lnTo>
                  <a:pt x="1186180" y="896620"/>
                </a:lnTo>
                <a:lnTo>
                  <a:pt x="1188720" y="890270"/>
                </a:lnTo>
                <a:lnTo>
                  <a:pt x="1195070" y="864870"/>
                </a:lnTo>
                <a:lnTo>
                  <a:pt x="1195070" y="835660"/>
                </a:lnTo>
                <a:lnTo>
                  <a:pt x="1192530" y="824230"/>
                </a:lnTo>
                <a:lnTo>
                  <a:pt x="1192530" y="778510"/>
                </a:lnTo>
                <a:lnTo>
                  <a:pt x="1195070" y="765810"/>
                </a:lnTo>
                <a:lnTo>
                  <a:pt x="1198880" y="748030"/>
                </a:lnTo>
                <a:lnTo>
                  <a:pt x="1201420" y="740410"/>
                </a:lnTo>
                <a:lnTo>
                  <a:pt x="1203959" y="734060"/>
                </a:lnTo>
                <a:lnTo>
                  <a:pt x="1206500" y="726440"/>
                </a:lnTo>
                <a:lnTo>
                  <a:pt x="1211580" y="713740"/>
                </a:lnTo>
                <a:lnTo>
                  <a:pt x="1214120" y="706120"/>
                </a:lnTo>
                <a:lnTo>
                  <a:pt x="1217930" y="699770"/>
                </a:lnTo>
                <a:lnTo>
                  <a:pt x="1220470" y="693420"/>
                </a:lnTo>
                <a:lnTo>
                  <a:pt x="1223009" y="685800"/>
                </a:lnTo>
                <a:lnTo>
                  <a:pt x="1230630" y="664210"/>
                </a:lnTo>
                <a:lnTo>
                  <a:pt x="1235709" y="648970"/>
                </a:lnTo>
                <a:lnTo>
                  <a:pt x="1238250" y="632460"/>
                </a:lnTo>
                <a:lnTo>
                  <a:pt x="1240789" y="617220"/>
                </a:lnTo>
                <a:lnTo>
                  <a:pt x="1242059" y="600710"/>
                </a:lnTo>
                <a:lnTo>
                  <a:pt x="1242059" y="566420"/>
                </a:lnTo>
                <a:lnTo>
                  <a:pt x="1235709" y="514350"/>
                </a:lnTo>
                <a:lnTo>
                  <a:pt x="1216659" y="447040"/>
                </a:lnTo>
                <a:lnTo>
                  <a:pt x="1212850" y="435610"/>
                </a:lnTo>
                <a:lnTo>
                  <a:pt x="1201420" y="397510"/>
                </a:lnTo>
                <a:lnTo>
                  <a:pt x="1193800" y="359410"/>
                </a:lnTo>
                <a:lnTo>
                  <a:pt x="1192530" y="345440"/>
                </a:lnTo>
                <a:lnTo>
                  <a:pt x="1191259" y="332740"/>
                </a:lnTo>
                <a:lnTo>
                  <a:pt x="1191259" y="320040"/>
                </a:lnTo>
                <a:lnTo>
                  <a:pt x="1195070" y="297180"/>
                </a:lnTo>
                <a:lnTo>
                  <a:pt x="1196339" y="288290"/>
                </a:lnTo>
                <a:lnTo>
                  <a:pt x="1198880" y="278130"/>
                </a:lnTo>
                <a:lnTo>
                  <a:pt x="1201420" y="269240"/>
                </a:lnTo>
                <a:lnTo>
                  <a:pt x="1209039" y="248920"/>
                </a:lnTo>
                <a:lnTo>
                  <a:pt x="1212850" y="240030"/>
                </a:lnTo>
                <a:lnTo>
                  <a:pt x="1216659" y="229870"/>
                </a:lnTo>
                <a:lnTo>
                  <a:pt x="1220470" y="220980"/>
                </a:lnTo>
                <a:lnTo>
                  <a:pt x="1225550" y="203200"/>
                </a:lnTo>
                <a:lnTo>
                  <a:pt x="1229359" y="194310"/>
                </a:lnTo>
                <a:lnTo>
                  <a:pt x="1234439" y="176530"/>
                </a:lnTo>
                <a:lnTo>
                  <a:pt x="1235709" y="168910"/>
                </a:lnTo>
                <a:lnTo>
                  <a:pt x="1236980" y="160020"/>
                </a:lnTo>
                <a:lnTo>
                  <a:pt x="1236980" y="140970"/>
                </a:lnTo>
                <a:lnTo>
                  <a:pt x="1235709" y="129540"/>
                </a:lnTo>
                <a:lnTo>
                  <a:pt x="1231900" y="118110"/>
                </a:lnTo>
                <a:lnTo>
                  <a:pt x="1226820" y="109220"/>
                </a:lnTo>
                <a:lnTo>
                  <a:pt x="1221739" y="99060"/>
                </a:lnTo>
                <a:lnTo>
                  <a:pt x="1214120" y="90170"/>
                </a:lnTo>
                <a:lnTo>
                  <a:pt x="1207770" y="82550"/>
                </a:lnTo>
                <a:lnTo>
                  <a:pt x="1189989" y="67310"/>
                </a:lnTo>
                <a:lnTo>
                  <a:pt x="1179830" y="59690"/>
                </a:lnTo>
                <a:lnTo>
                  <a:pt x="1170939" y="54610"/>
                </a:lnTo>
                <a:lnTo>
                  <a:pt x="1159509" y="49530"/>
                </a:lnTo>
                <a:lnTo>
                  <a:pt x="1142576" y="43180"/>
                </a:lnTo>
                <a:lnTo>
                  <a:pt x="584200" y="43180"/>
                </a:lnTo>
                <a:lnTo>
                  <a:pt x="554989" y="40640"/>
                </a:lnTo>
                <a:lnTo>
                  <a:pt x="549486" y="39370"/>
                </a:lnTo>
                <a:lnTo>
                  <a:pt x="275589" y="39370"/>
                </a:lnTo>
                <a:lnTo>
                  <a:pt x="260350" y="38100"/>
                </a:lnTo>
                <a:lnTo>
                  <a:pt x="245109" y="38100"/>
                </a:lnTo>
                <a:lnTo>
                  <a:pt x="229869" y="36830"/>
                </a:lnTo>
                <a:lnTo>
                  <a:pt x="214629" y="34290"/>
                </a:lnTo>
                <a:lnTo>
                  <a:pt x="184150" y="31750"/>
                </a:lnTo>
                <a:lnTo>
                  <a:pt x="168909" y="29210"/>
                </a:lnTo>
                <a:lnTo>
                  <a:pt x="154939" y="26670"/>
                </a:lnTo>
                <a:lnTo>
                  <a:pt x="139700" y="24130"/>
                </a:lnTo>
                <a:lnTo>
                  <a:pt x="114300" y="21590"/>
                </a:lnTo>
                <a:lnTo>
                  <a:pt x="91439" y="20320"/>
                </a:lnTo>
                <a:close/>
              </a:path>
              <a:path w="1242060" h="1061720">
                <a:moveTo>
                  <a:pt x="788669" y="0"/>
                </a:moveTo>
                <a:lnTo>
                  <a:pt x="775969" y="0"/>
                </a:lnTo>
                <a:lnTo>
                  <a:pt x="763269" y="1270"/>
                </a:lnTo>
                <a:lnTo>
                  <a:pt x="751839" y="1270"/>
                </a:lnTo>
                <a:lnTo>
                  <a:pt x="739139" y="3810"/>
                </a:lnTo>
                <a:lnTo>
                  <a:pt x="727709" y="6350"/>
                </a:lnTo>
                <a:lnTo>
                  <a:pt x="716280" y="10160"/>
                </a:lnTo>
                <a:lnTo>
                  <a:pt x="695959" y="15240"/>
                </a:lnTo>
                <a:lnTo>
                  <a:pt x="685800" y="19050"/>
                </a:lnTo>
                <a:lnTo>
                  <a:pt x="675639" y="21590"/>
                </a:lnTo>
                <a:lnTo>
                  <a:pt x="651509" y="29210"/>
                </a:lnTo>
                <a:lnTo>
                  <a:pt x="637539" y="34290"/>
                </a:lnTo>
                <a:lnTo>
                  <a:pt x="624839" y="36830"/>
                </a:lnTo>
                <a:lnTo>
                  <a:pt x="612139" y="40640"/>
                </a:lnTo>
                <a:lnTo>
                  <a:pt x="584200" y="43180"/>
                </a:lnTo>
                <a:lnTo>
                  <a:pt x="1019809" y="43180"/>
                </a:lnTo>
                <a:lnTo>
                  <a:pt x="998219" y="41910"/>
                </a:lnTo>
                <a:lnTo>
                  <a:pt x="982980" y="40640"/>
                </a:lnTo>
                <a:lnTo>
                  <a:pt x="967739" y="38100"/>
                </a:lnTo>
                <a:lnTo>
                  <a:pt x="952500" y="34290"/>
                </a:lnTo>
                <a:lnTo>
                  <a:pt x="935989" y="29210"/>
                </a:lnTo>
                <a:lnTo>
                  <a:pt x="919480" y="25400"/>
                </a:lnTo>
                <a:lnTo>
                  <a:pt x="901700" y="21590"/>
                </a:lnTo>
                <a:lnTo>
                  <a:pt x="885189" y="16510"/>
                </a:lnTo>
                <a:lnTo>
                  <a:pt x="867409" y="12700"/>
                </a:lnTo>
                <a:lnTo>
                  <a:pt x="850900" y="7620"/>
                </a:lnTo>
                <a:lnTo>
                  <a:pt x="834389" y="5080"/>
                </a:lnTo>
                <a:lnTo>
                  <a:pt x="817880" y="1270"/>
                </a:lnTo>
                <a:lnTo>
                  <a:pt x="788669" y="0"/>
                </a:lnTo>
                <a:close/>
              </a:path>
              <a:path w="1242060" h="1061720">
                <a:moveTo>
                  <a:pt x="1101089" y="34290"/>
                </a:moveTo>
                <a:lnTo>
                  <a:pt x="1085850" y="34290"/>
                </a:lnTo>
                <a:lnTo>
                  <a:pt x="1078230" y="35560"/>
                </a:lnTo>
                <a:lnTo>
                  <a:pt x="1071880" y="36830"/>
                </a:lnTo>
                <a:lnTo>
                  <a:pt x="1056639" y="39370"/>
                </a:lnTo>
                <a:lnTo>
                  <a:pt x="1050289" y="40640"/>
                </a:lnTo>
                <a:lnTo>
                  <a:pt x="1042669" y="40640"/>
                </a:lnTo>
                <a:lnTo>
                  <a:pt x="1027430" y="43180"/>
                </a:lnTo>
                <a:lnTo>
                  <a:pt x="1142576" y="43180"/>
                </a:lnTo>
                <a:lnTo>
                  <a:pt x="1129030" y="38100"/>
                </a:lnTo>
                <a:lnTo>
                  <a:pt x="1117600" y="36830"/>
                </a:lnTo>
                <a:lnTo>
                  <a:pt x="1101089" y="34290"/>
                </a:lnTo>
                <a:close/>
              </a:path>
              <a:path w="1242060" h="1061720">
                <a:moveTo>
                  <a:pt x="430530" y="1270"/>
                </a:moveTo>
                <a:lnTo>
                  <a:pt x="421639" y="2540"/>
                </a:lnTo>
                <a:lnTo>
                  <a:pt x="406400" y="5080"/>
                </a:lnTo>
                <a:lnTo>
                  <a:pt x="397509" y="7620"/>
                </a:lnTo>
                <a:lnTo>
                  <a:pt x="389889" y="11430"/>
                </a:lnTo>
                <a:lnTo>
                  <a:pt x="381000" y="13970"/>
                </a:lnTo>
                <a:lnTo>
                  <a:pt x="373380" y="16510"/>
                </a:lnTo>
                <a:lnTo>
                  <a:pt x="355600" y="24130"/>
                </a:lnTo>
                <a:lnTo>
                  <a:pt x="346709" y="26670"/>
                </a:lnTo>
                <a:lnTo>
                  <a:pt x="337819" y="30480"/>
                </a:lnTo>
                <a:lnTo>
                  <a:pt x="328930" y="33020"/>
                </a:lnTo>
                <a:lnTo>
                  <a:pt x="304800" y="38100"/>
                </a:lnTo>
                <a:lnTo>
                  <a:pt x="290829" y="38100"/>
                </a:lnTo>
                <a:lnTo>
                  <a:pt x="275589" y="39370"/>
                </a:lnTo>
                <a:lnTo>
                  <a:pt x="549486" y="39370"/>
                </a:lnTo>
                <a:lnTo>
                  <a:pt x="538480" y="36830"/>
                </a:lnTo>
                <a:lnTo>
                  <a:pt x="520700" y="31750"/>
                </a:lnTo>
                <a:lnTo>
                  <a:pt x="497839" y="22860"/>
                </a:lnTo>
                <a:lnTo>
                  <a:pt x="492759" y="20320"/>
                </a:lnTo>
                <a:lnTo>
                  <a:pt x="487680" y="19050"/>
                </a:lnTo>
                <a:lnTo>
                  <a:pt x="482600" y="16510"/>
                </a:lnTo>
                <a:lnTo>
                  <a:pt x="478789" y="13970"/>
                </a:lnTo>
                <a:lnTo>
                  <a:pt x="472439" y="12700"/>
                </a:lnTo>
                <a:lnTo>
                  <a:pt x="468630" y="10160"/>
                </a:lnTo>
                <a:lnTo>
                  <a:pt x="458469" y="7620"/>
                </a:lnTo>
                <a:lnTo>
                  <a:pt x="453389" y="5080"/>
                </a:lnTo>
                <a:lnTo>
                  <a:pt x="448309" y="3810"/>
                </a:lnTo>
                <a:lnTo>
                  <a:pt x="443230" y="3810"/>
                </a:lnTo>
                <a:lnTo>
                  <a:pt x="430530" y="12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2230" y="3114999"/>
            <a:ext cx="1242060" cy="1061720"/>
          </a:xfrm>
          <a:custGeom>
            <a:avLst/>
            <a:gdLst/>
            <a:ahLst/>
            <a:cxnLst/>
            <a:rect l="l" t="t" r="r" b="b"/>
            <a:pathLst>
              <a:path w="1242060" h="1061720">
                <a:moveTo>
                  <a:pt x="25400" y="132079"/>
                </a:moveTo>
                <a:lnTo>
                  <a:pt x="25400" y="115570"/>
                </a:lnTo>
                <a:lnTo>
                  <a:pt x="26669" y="99060"/>
                </a:lnTo>
                <a:lnTo>
                  <a:pt x="35559" y="53339"/>
                </a:lnTo>
                <a:lnTo>
                  <a:pt x="40639" y="45720"/>
                </a:lnTo>
                <a:lnTo>
                  <a:pt x="44450" y="38100"/>
                </a:lnTo>
                <a:lnTo>
                  <a:pt x="81279" y="21589"/>
                </a:lnTo>
                <a:lnTo>
                  <a:pt x="91439" y="20320"/>
                </a:lnTo>
                <a:lnTo>
                  <a:pt x="114300" y="21589"/>
                </a:lnTo>
                <a:lnTo>
                  <a:pt x="127000" y="22860"/>
                </a:lnTo>
                <a:lnTo>
                  <a:pt x="139700" y="24129"/>
                </a:lnTo>
                <a:lnTo>
                  <a:pt x="154939" y="26670"/>
                </a:lnTo>
                <a:lnTo>
                  <a:pt x="168909" y="29210"/>
                </a:lnTo>
                <a:lnTo>
                  <a:pt x="184150" y="31750"/>
                </a:lnTo>
                <a:lnTo>
                  <a:pt x="199389" y="33020"/>
                </a:lnTo>
                <a:lnTo>
                  <a:pt x="214629" y="34289"/>
                </a:lnTo>
                <a:lnTo>
                  <a:pt x="229869" y="36829"/>
                </a:lnTo>
                <a:lnTo>
                  <a:pt x="245109" y="38100"/>
                </a:lnTo>
                <a:lnTo>
                  <a:pt x="260350" y="38100"/>
                </a:lnTo>
                <a:lnTo>
                  <a:pt x="275589" y="39370"/>
                </a:lnTo>
                <a:lnTo>
                  <a:pt x="290829" y="38100"/>
                </a:lnTo>
                <a:lnTo>
                  <a:pt x="304800" y="38100"/>
                </a:lnTo>
                <a:lnTo>
                  <a:pt x="328930" y="33020"/>
                </a:lnTo>
                <a:lnTo>
                  <a:pt x="337819" y="30479"/>
                </a:lnTo>
                <a:lnTo>
                  <a:pt x="346709" y="26670"/>
                </a:lnTo>
                <a:lnTo>
                  <a:pt x="355600" y="24129"/>
                </a:lnTo>
                <a:lnTo>
                  <a:pt x="364489" y="20320"/>
                </a:lnTo>
                <a:lnTo>
                  <a:pt x="373380" y="16510"/>
                </a:lnTo>
                <a:lnTo>
                  <a:pt x="381000" y="13970"/>
                </a:lnTo>
                <a:lnTo>
                  <a:pt x="389889" y="11429"/>
                </a:lnTo>
                <a:lnTo>
                  <a:pt x="397509" y="7620"/>
                </a:lnTo>
                <a:lnTo>
                  <a:pt x="406400" y="5079"/>
                </a:lnTo>
                <a:lnTo>
                  <a:pt x="414019" y="3810"/>
                </a:lnTo>
                <a:lnTo>
                  <a:pt x="421639" y="2539"/>
                </a:lnTo>
                <a:lnTo>
                  <a:pt x="430530" y="1270"/>
                </a:lnTo>
                <a:lnTo>
                  <a:pt x="443230" y="3810"/>
                </a:lnTo>
                <a:lnTo>
                  <a:pt x="448309" y="3810"/>
                </a:lnTo>
                <a:lnTo>
                  <a:pt x="453389" y="5079"/>
                </a:lnTo>
                <a:lnTo>
                  <a:pt x="458469" y="7620"/>
                </a:lnTo>
                <a:lnTo>
                  <a:pt x="463550" y="8889"/>
                </a:lnTo>
                <a:lnTo>
                  <a:pt x="468630" y="10160"/>
                </a:lnTo>
                <a:lnTo>
                  <a:pt x="472439" y="12700"/>
                </a:lnTo>
                <a:lnTo>
                  <a:pt x="478789" y="13970"/>
                </a:lnTo>
                <a:lnTo>
                  <a:pt x="482600" y="16510"/>
                </a:lnTo>
                <a:lnTo>
                  <a:pt x="487680" y="19050"/>
                </a:lnTo>
                <a:lnTo>
                  <a:pt x="492759" y="20320"/>
                </a:lnTo>
                <a:lnTo>
                  <a:pt x="497839" y="22860"/>
                </a:lnTo>
                <a:lnTo>
                  <a:pt x="520700" y="31750"/>
                </a:lnTo>
                <a:lnTo>
                  <a:pt x="538480" y="36829"/>
                </a:lnTo>
                <a:lnTo>
                  <a:pt x="554989" y="40639"/>
                </a:lnTo>
                <a:lnTo>
                  <a:pt x="570230" y="41910"/>
                </a:lnTo>
                <a:lnTo>
                  <a:pt x="584200" y="43179"/>
                </a:lnTo>
                <a:lnTo>
                  <a:pt x="598169" y="41910"/>
                </a:lnTo>
                <a:lnTo>
                  <a:pt x="612139" y="40639"/>
                </a:lnTo>
                <a:lnTo>
                  <a:pt x="624839" y="36829"/>
                </a:lnTo>
                <a:lnTo>
                  <a:pt x="637539" y="34289"/>
                </a:lnTo>
                <a:lnTo>
                  <a:pt x="651509" y="29210"/>
                </a:lnTo>
                <a:lnTo>
                  <a:pt x="675639" y="21589"/>
                </a:lnTo>
                <a:lnTo>
                  <a:pt x="685800" y="19050"/>
                </a:lnTo>
                <a:lnTo>
                  <a:pt x="695959" y="15239"/>
                </a:lnTo>
                <a:lnTo>
                  <a:pt x="706119" y="12700"/>
                </a:lnTo>
                <a:lnTo>
                  <a:pt x="716280" y="10160"/>
                </a:lnTo>
                <a:lnTo>
                  <a:pt x="727709" y="6350"/>
                </a:lnTo>
                <a:lnTo>
                  <a:pt x="739139" y="3810"/>
                </a:lnTo>
                <a:lnTo>
                  <a:pt x="751839" y="1270"/>
                </a:lnTo>
                <a:lnTo>
                  <a:pt x="763269" y="1270"/>
                </a:lnTo>
                <a:lnTo>
                  <a:pt x="775969" y="0"/>
                </a:lnTo>
                <a:lnTo>
                  <a:pt x="788669" y="0"/>
                </a:lnTo>
                <a:lnTo>
                  <a:pt x="817880" y="1270"/>
                </a:lnTo>
                <a:lnTo>
                  <a:pt x="834389" y="5079"/>
                </a:lnTo>
                <a:lnTo>
                  <a:pt x="850900" y="7620"/>
                </a:lnTo>
                <a:lnTo>
                  <a:pt x="867409" y="12700"/>
                </a:lnTo>
                <a:lnTo>
                  <a:pt x="885189" y="16510"/>
                </a:lnTo>
                <a:lnTo>
                  <a:pt x="901700" y="21589"/>
                </a:lnTo>
                <a:lnTo>
                  <a:pt x="919480" y="25400"/>
                </a:lnTo>
                <a:lnTo>
                  <a:pt x="935989" y="29210"/>
                </a:lnTo>
                <a:lnTo>
                  <a:pt x="952500" y="34289"/>
                </a:lnTo>
                <a:lnTo>
                  <a:pt x="967739" y="38100"/>
                </a:lnTo>
                <a:lnTo>
                  <a:pt x="982980" y="40639"/>
                </a:lnTo>
                <a:lnTo>
                  <a:pt x="998219" y="41910"/>
                </a:lnTo>
                <a:lnTo>
                  <a:pt x="1019809" y="43179"/>
                </a:lnTo>
                <a:lnTo>
                  <a:pt x="1027430" y="43179"/>
                </a:lnTo>
                <a:lnTo>
                  <a:pt x="1035050" y="41910"/>
                </a:lnTo>
                <a:lnTo>
                  <a:pt x="1042669" y="40639"/>
                </a:lnTo>
                <a:lnTo>
                  <a:pt x="1050289" y="40639"/>
                </a:lnTo>
                <a:lnTo>
                  <a:pt x="1056639" y="39370"/>
                </a:lnTo>
                <a:lnTo>
                  <a:pt x="1064259" y="38100"/>
                </a:lnTo>
                <a:lnTo>
                  <a:pt x="1071880" y="36829"/>
                </a:lnTo>
                <a:lnTo>
                  <a:pt x="1078230" y="35560"/>
                </a:lnTo>
                <a:lnTo>
                  <a:pt x="1085850" y="34289"/>
                </a:lnTo>
                <a:lnTo>
                  <a:pt x="1093470" y="34289"/>
                </a:lnTo>
                <a:lnTo>
                  <a:pt x="1101089" y="34289"/>
                </a:lnTo>
                <a:lnTo>
                  <a:pt x="1117600" y="36829"/>
                </a:lnTo>
                <a:lnTo>
                  <a:pt x="1129030" y="38100"/>
                </a:lnTo>
                <a:lnTo>
                  <a:pt x="1139189" y="41910"/>
                </a:lnTo>
                <a:lnTo>
                  <a:pt x="1149350" y="45720"/>
                </a:lnTo>
                <a:lnTo>
                  <a:pt x="1159509" y="49529"/>
                </a:lnTo>
                <a:lnTo>
                  <a:pt x="1170939" y="54610"/>
                </a:lnTo>
                <a:lnTo>
                  <a:pt x="1207770" y="82550"/>
                </a:lnTo>
                <a:lnTo>
                  <a:pt x="1214120" y="90170"/>
                </a:lnTo>
                <a:lnTo>
                  <a:pt x="1221739" y="99060"/>
                </a:lnTo>
                <a:lnTo>
                  <a:pt x="1226820" y="109220"/>
                </a:lnTo>
                <a:lnTo>
                  <a:pt x="1231900" y="118110"/>
                </a:lnTo>
                <a:lnTo>
                  <a:pt x="1235709" y="129539"/>
                </a:lnTo>
                <a:lnTo>
                  <a:pt x="1236980" y="140970"/>
                </a:lnTo>
                <a:lnTo>
                  <a:pt x="1236980" y="160020"/>
                </a:lnTo>
                <a:lnTo>
                  <a:pt x="1225550" y="203200"/>
                </a:lnTo>
                <a:lnTo>
                  <a:pt x="1223009" y="212089"/>
                </a:lnTo>
                <a:lnTo>
                  <a:pt x="1220470" y="220979"/>
                </a:lnTo>
                <a:lnTo>
                  <a:pt x="1216659" y="229870"/>
                </a:lnTo>
                <a:lnTo>
                  <a:pt x="1212850" y="240029"/>
                </a:lnTo>
                <a:lnTo>
                  <a:pt x="1209039" y="248920"/>
                </a:lnTo>
                <a:lnTo>
                  <a:pt x="1205230" y="259079"/>
                </a:lnTo>
                <a:lnTo>
                  <a:pt x="1201420" y="269239"/>
                </a:lnTo>
                <a:lnTo>
                  <a:pt x="1198880" y="278129"/>
                </a:lnTo>
                <a:lnTo>
                  <a:pt x="1196339" y="288289"/>
                </a:lnTo>
                <a:lnTo>
                  <a:pt x="1195070" y="297179"/>
                </a:lnTo>
                <a:lnTo>
                  <a:pt x="1191259" y="320039"/>
                </a:lnTo>
                <a:lnTo>
                  <a:pt x="1191259" y="332739"/>
                </a:lnTo>
                <a:lnTo>
                  <a:pt x="1192530" y="345439"/>
                </a:lnTo>
                <a:lnTo>
                  <a:pt x="1193800" y="359410"/>
                </a:lnTo>
                <a:lnTo>
                  <a:pt x="1196339" y="372110"/>
                </a:lnTo>
                <a:lnTo>
                  <a:pt x="1198880" y="384810"/>
                </a:lnTo>
                <a:lnTo>
                  <a:pt x="1201420" y="397510"/>
                </a:lnTo>
                <a:lnTo>
                  <a:pt x="1205230" y="410210"/>
                </a:lnTo>
                <a:lnTo>
                  <a:pt x="1209039" y="422910"/>
                </a:lnTo>
                <a:lnTo>
                  <a:pt x="1212850" y="435610"/>
                </a:lnTo>
                <a:lnTo>
                  <a:pt x="1216659" y="447039"/>
                </a:lnTo>
                <a:lnTo>
                  <a:pt x="1220470" y="459739"/>
                </a:lnTo>
                <a:lnTo>
                  <a:pt x="1224280" y="472439"/>
                </a:lnTo>
                <a:lnTo>
                  <a:pt x="1235709" y="514350"/>
                </a:lnTo>
                <a:lnTo>
                  <a:pt x="1242059" y="566420"/>
                </a:lnTo>
                <a:lnTo>
                  <a:pt x="1242059" y="584200"/>
                </a:lnTo>
                <a:lnTo>
                  <a:pt x="1242059" y="600710"/>
                </a:lnTo>
                <a:lnTo>
                  <a:pt x="1240789" y="617220"/>
                </a:lnTo>
                <a:lnTo>
                  <a:pt x="1238250" y="632460"/>
                </a:lnTo>
                <a:lnTo>
                  <a:pt x="1235709" y="648970"/>
                </a:lnTo>
                <a:lnTo>
                  <a:pt x="1230630" y="664210"/>
                </a:lnTo>
                <a:lnTo>
                  <a:pt x="1223009" y="685800"/>
                </a:lnTo>
                <a:lnTo>
                  <a:pt x="1220470" y="693420"/>
                </a:lnTo>
                <a:lnTo>
                  <a:pt x="1217930" y="699770"/>
                </a:lnTo>
                <a:lnTo>
                  <a:pt x="1214120" y="706120"/>
                </a:lnTo>
                <a:lnTo>
                  <a:pt x="1211580" y="713739"/>
                </a:lnTo>
                <a:lnTo>
                  <a:pt x="1209039" y="720089"/>
                </a:lnTo>
                <a:lnTo>
                  <a:pt x="1206500" y="726439"/>
                </a:lnTo>
                <a:lnTo>
                  <a:pt x="1203959" y="734060"/>
                </a:lnTo>
                <a:lnTo>
                  <a:pt x="1201420" y="740410"/>
                </a:lnTo>
                <a:lnTo>
                  <a:pt x="1198880" y="748029"/>
                </a:lnTo>
                <a:lnTo>
                  <a:pt x="1195070" y="765810"/>
                </a:lnTo>
                <a:lnTo>
                  <a:pt x="1192530" y="778510"/>
                </a:lnTo>
                <a:lnTo>
                  <a:pt x="1192530" y="791210"/>
                </a:lnTo>
                <a:lnTo>
                  <a:pt x="1192530" y="801370"/>
                </a:lnTo>
                <a:lnTo>
                  <a:pt x="1192530" y="814070"/>
                </a:lnTo>
                <a:lnTo>
                  <a:pt x="1192530" y="824229"/>
                </a:lnTo>
                <a:lnTo>
                  <a:pt x="1195070" y="835660"/>
                </a:lnTo>
                <a:lnTo>
                  <a:pt x="1195070" y="845820"/>
                </a:lnTo>
                <a:lnTo>
                  <a:pt x="1195070" y="855979"/>
                </a:lnTo>
                <a:lnTo>
                  <a:pt x="1195070" y="864870"/>
                </a:lnTo>
                <a:lnTo>
                  <a:pt x="1192530" y="875029"/>
                </a:lnTo>
                <a:lnTo>
                  <a:pt x="1188720" y="890270"/>
                </a:lnTo>
                <a:lnTo>
                  <a:pt x="1186180" y="896620"/>
                </a:lnTo>
                <a:lnTo>
                  <a:pt x="1181100" y="901700"/>
                </a:lnTo>
                <a:lnTo>
                  <a:pt x="1177289" y="908050"/>
                </a:lnTo>
                <a:lnTo>
                  <a:pt x="1172209" y="914400"/>
                </a:lnTo>
                <a:lnTo>
                  <a:pt x="1168400" y="920750"/>
                </a:lnTo>
                <a:lnTo>
                  <a:pt x="1163320" y="927100"/>
                </a:lnTo>
                <a:lnTo>
                  <a:pt x="1156970" y="933450"/>
                </a:lnTo>
                <a:lnTo>
                  <a:pt x="1151889" y="939800"/>
                </a:lnTo>
                <a:lnTo>
                  <a:pt x="1145539" y="946150"/>
                </a:lnTo>
                <a:lnTo>
                  <a:pt x="1140459" y="953770"/>
                </a:lnTo>
                <a:lnTo>
                  <a:pt x="1129030" y="967739"/>
                </a:lnTo>
                <a:lnTo>
                  <a:pt x="1125220" y="974089"/>
                </a:lnTo>
                <a:lnTo>
                  <a:pt x="1120139" y="980439"/>
                </a:lnTo>
                <a:lnTo>
                  <a:pt x="1116330" y="986789"/>
                </a:lnTo>
                <a:lnTo>
                  <a:pt x="1109980" y="993139"/>
                </a:lnTo>
                <a:lnTo>
                  <a:pt x="1106170" y="1000760"/>
                </a:lnTo>
                <a:lnTo>
                  <a:pt x="1101089" y="1007110"/>
                </a:lnTo>
                <a:lnTo>
                  <a:pt x="1096009" y="1013460"/>
                </a:lnTo>
                <a:lnTo>
                  <a:pt x="1090930" y="1019810"/>
                </a:lnTo>
                <a:lnTo>
                  <a:pt x="1085850" y="1024889"/>
                </a:lnTo>
                <a:lnTo>
                  <a:pt x="1080770" y="1031239"/>
                </a:lnTo>
                <a:lnTo>
                  <a:pt x="1035050" y="1056639"/>
                </a:lnTo>
                <a:lnTo>
                  <a:pt x="1024889" y="1057910"/>
                </a:lnTo>
                <a:lnTo>
                  <a:pt x="1012189" y="1056639"/>
                </a:lnTo>
                <a:lnTo>
                  <a:pt x="1000759" y="1055370"/>
                </a:lnTo>
                <a:lnTo>
                  <a:pt x="989330" y="1052829"/>
                </a:lnTo>
                <a:lnTo>
                  <a:pt x="976630" y="1050289"/>
                </a:lnTo>
                <a:lnTo>
                  <a:pt x="962659" y="1046479"/>
                </a:lnTo>
                <a:lnTo>
                  <a:pt x="949959" y="1041400"/>
                </a:lnTo>
                <a:lnTo>
                  <a:pt x="935989" y="1037589"/>
                </a:lnTo>
                <a:lnTo>
                  <a:pt x="923289" y="1033779"/>
                </a:lnTo>
                <a:lnTo>
                  <a:pt x="908050" y="1029970"/>
                </a:lnTo>
                <a:lnTo>
                  <a:pt x="894080" y="1026160"/>
                </a:lnTo>
                <a:lnTo>
                  <a:pt x="880109" y="1023620"/>
                </a:lnTo>
                <a:lnTo>
                  <a:pt x="866139" y="1022350"/>
                </a:lnTo>
                <a:lnTo>
                  <a:pt x="850900" y="1021079"/>
                </a:lnTo>
                <a:lnTo>
                  <a:pt x="836930" y="1021079"/>
                </a:lnTo>
                <a:lnTo>
                  <a:pt x="815339" y="1024889"/>
                </a:lnTo>
                <a:lnTo>
                  <a:pt x="807719" y="1027429"/>
                </a:lnTo>
                <a:lnTo>
                  <a:pt x="798830" y="1029970"/>
                </a:lnTo>
                <a:lnTo>
                  <a:pt x="791209" y="1032510"/>
                </a:lnTo>
                <a:lnTo>
                  <a:pt x="783589" y="1035050"/>
                </a:lnTo>
                <a:lnTo>
                  <a:pt x="775969" y="1038860"/>
                </a:lnTo>
                <a:lnTo>
                  <a:pt x="767080" y="1041400"/>
                </a:lnTo>
                <a:lnTo>
                  <a:pt x="759459" y="1045210"/>
                </a:lnTo>
                <a:lnTo>
                  <a:pt x="751839" y="1047750"/>
                </a:lnTo>
                <a:lnTo>
                  <a:pt x="742950" y="1051560"/>
                </a:lnTo>
                <a:lnTo>
                  <a:pt x="735330" y="1054100"/>
                </a:lnTo>
                <a:lnTo>
                  <a:pt x="726439" y="1056639"/>
                </a:lnTo>
                <a:lnTo>
                  <a:pt x="718819" y="1059179"/>
                </a:lnTo>
                <a:lnTo>
                  <a:pt x="709930" y="1060450"/>
                </a:lnTo>
                <a:lnTo>
                  <a:pt x="702309" y="1060450"/>
                </a:lnTo>
                <a:lnTo>
                  <a:pt x="680719" y="1061720"/>
                </a:lnTo>
                <a:lnTo>
                  <a:pt x="668019" y="1060450"/>
                </a:lnTo>
                <a:lnTo>
                  <a:pt x="655319" y="1057910"/>
                </a:lnTo>
                <a:lnTo>
                  <a:pt x="642619" y="1054100"/>
                </a:lnTo>
                <a:lnTo>
                  <a:pt x="628650" y="1050289"/>
                </a:lnTo>
                <a:lnTo>
                  <a:pt x="615950" y="1045210"/>
                </a:lnTo>
                <a:lnTo>
                  <a:pt x="603250" y="1040129"/>
                </a:lnTo>
                <a:lnTo>
                  <a:pt x="590550" y="1035050"/>
                </a:lnTo>
                <a:lnTo>
                  <a:pt x="577850" y="1029970"/>
                </a:lnTo>
                <a:lnTo>
                  <a:pt x="565150" y="1024889"/>
                </a:lnTo>
                <a:lnTo>
                  <a:pt x="553719" y="1018539"/>
                </a:lnTo>
                <a:lnTo>
                  <a:pt x="541019" y="1013460"/>
                </a:lnTo>
                <a:lnTo>
                  <a:pt x="529589" y="1009650"/>
                </a:lnTo>
                <a:lnTo>
                  <a:pt x="518159" y="1005839"/>
                </a:lnTo>
                <a:lnTo>
                  <a:pt x="506730" y="1002029"/>
                </a:lnTo>
                <a:lnTo>
                  <a:pt x="487680" y="999489"/>
                </a:lnTo>
                <a:lnTo>
                  <a:pt x="478789" y="999489"/>
                </a:lnTo>
                <a:lnTo>
                  <a:pt x="471169" y="1000760"/>
                </a:lnTo>
                <a:lnTo>
                  <a:pt x="462280" y="1000760"/>
                </a:lnTo>
                <a:lnTo>
                  <a:pt x="454659" y="1002029"/>
                </a:lnTo>
                <a:lnTo>
                  <a:pt x="445769" y="1004570"/>
                </a:lnTo>
                <a:lnTo>
                  <a:pt x="436880" y="1007110"/>
                </a:lnTo>
                <a:lnTo>
                  <a:pt x="427989" y="1009650"/>
                </a:lnTo>
                <a:lnTo>
                  <a:pt x="419100" y="1012189"/>
                </a:lnTo>
                <a:lnTo>
                  <a:pt x="410209" y="1013460"/>
                </a:lnTo>
                <a:lnTo>
                  <a:pt x="400050" y="1016000"/>
                </a:lnTo>
                <a:lnTo>
                  <a:pt x="389889" y="1018539"/>
                </a:lnTo>
                <a:lnTo>
                  <a:pt x="378459" y="1019810"/>
                </a:lnTo>
                <a:lnTo>
                  <a:pt x="367030" y="1021079"/>
                </a:lnTo>
                <a:lnTo>
                  <a:pt x="340359" y="1021079"/>
                </a:lnTo>
                <a:lnTo>
                  <a:pt x="325119" y="1021079"/>
                </a:lnTo>
                <a:lnTo>
                  <a:pt x="309880" y="1019810"/>
                </a:lnTo>
                <a:lnTo>
                  <a:pt x="293369" y="1017270"/>
                </a:lnTo>
                <a:lnTo>
                  <a:pt x="275589" y="1014729"/>
                </a:lnTo>
                <a:lnTo>
                  <a:pt x="260350" y="1013460"/>
                </a:lnTo>
                <a:lnTo>
                  <a:pt x="242569" y="1010920"/>
                </a:lnTo>
                <a:lnTo>
                  <a:pt x="227329" y="1008379"/>
                </a:lnTo>
                <a:lnTo>
                  <a:pt x="212089" y="1004570"/>
                </a:lnTo>
                <a:lnTo>
                  <a:pt x="196850" y="1002029"/>
                </a:lnTo>
                <a:lnTo>
                  <a:pt x="182879" y="999489"/>
                </a:lnTo>
                <a:lnTo>
                  <a:pt x="168909" y="996950"/>
                </a:lnTo>
                <a:lnTo>
                  <a:pt x="152400" y="993139"/>
                </a:lnTo>
                <a:lnTo>
                  <a:pt x="148589" y="993139"/>
                </a:lnTo>
                <a:lnTo>
                  <a:pt x="144779" y="991870"/>
                </a:lnTo>
                <a:lnTo>
                  <a:pt x="139700" y="991870"/>
                </a:lnTo>
                <a:lnTo>
                  <a:pt x="135889" y="991870"/>
                </a:lnTo>
                <a:lnTo>
                  <a:pt x="133350" y="990600"/>
                </a:lnTo>
                <a:lnTo>
                  <a:pt x="129539" y="989329"/>
                </a:lnTo>
                <a:lnTo>
                  <a:pt x="125729" y="989329"/>
                </a:lnTo>
                <a:lnTo>
                  <a:pt x="123189" y="988060"/>
                </a:lnTo>
                <a:lnTo>
                  <a:pt x="120650" y="988060"/>
                </a:lnTo>
                <a:lnTo>
                  <a:pt x="116839" y="986789"/>
                </a:lnTo>
                <a:lnTo>
                  <a:pt x="83819" y="965200"/>
                </a:lnTo>
                <a:lnTo>
                  <a:pt x="69850" y="944879"/>
                </a:lnTo>
                <a:lnTo>
                  <a:pt x="63500" y="933450"/>
                </a:lnTo>
                <a:lnTo>
                  <a:pt x="58419" y="920750"/>
                </a:lnTo>
                <a:lnTo>
                  <a:pt x="54609" y="906779"/>
                </a:lnTo>
                <a:lnTo>
                  <a:pt x="50800" y="892810"/>
                </a:lnTo>
                <a:lnTo>
                  <a:pt x="45719" y="877570"/>
                </a:lnTo>
                <a:lnTo>
                  <a:pt x="40639" y="850900"/>
                </a:lnTo>
                <a:lnTo>
                  <a:pt x="38100" y="839470"/>
                </a:lnTo>
                <a:lnTo>
                  <a:pt x="36829" y="828039"/>
                </a:lnTo>
                <a:lnTo>
                  <a:pt x="34289" y="816610"/>
                </a:lnTo>
                <a:lnTo>
                  <a:pt x="31750" y="805179"/>
                </a:lnTo>
                <a:lnTo>
                  <a:pt x="30479" y="792479"/>
                </a:lnTo>
                <a:lnTo>
                  <a:pt x="29209" y="782320"/>
                </a:lnTo>
                <a:lnTo>
                  <a:pt x="27939" y="770889"/>
                </a:lnTo>
                <a:lnTo>
                  <a:pt x="26669" y="759460"/>
                </a:lnTo>
                <a:lnTo>
                  <a:pt x="25400" y="748029"/>
                </a:lnTo>
                <a:lnTo>
                  <a:pt x="24129" y="737870"/>
                </a:lnTo>
                <a:lnTo>
                  <a:pt x="22859" y="707389"/>
                </a:lnTo>
                <a:lnTo>
                  <a:pt x="24129" y="688339"/>
                </a:lnTo>
                <a:lnTo>
                  <a:pt x="25400" y="670560"/>
                </a:lnTo>
                <a:lnTo>
                  <a:pt x="27939" y="654050"/>
                </a:lnTo>
                <a:lnTo>
                  <a:pt x="30479" y="637539"/>
                </a:lnTo>
                <a:lnTo>
                  <a:pt x="31750" y="622300"/>
                </a:lnTo>
                <a:lnTo>
                  <a:pt x="39369" y="575310"/>
                </a:lnTo>
                <a:lnTo>
                  <a:pt x="41909" y="541020"/>
                </a:lnTo>
                <a:lnTo>
                  <a:pt x="40639" y="509270"/>
                </a:lnTo>
                <a:lnTo>
                  <a:pt x="39369" y="497839"/>
                </a:lnTo>
                <a:lnTo>
                  <a:pt x="38100" y="482600"/>
                </a:lnTo>
                <a:lnTo>
                  <a:pt x="35559" y="468629"/>
                </a:lnTo>
                <a:lnTo>
                  <a:pt x="33019" y="454660"/>
                </a:lnTo>
                <a:lnTo>
                  <a:pt x="31750" y="438150"/>
                </a:lnTo>
                <a:lnTo>
                  <a:pt x="30479" y="422910"/>
                </a:lnTo>
                <a:lnTo>
                  <a:pt x="27939" y="406400"/>
                </a:lnTo>
                <a:lnTo>
                  <a:pt x="26669" y="388620"/>
                </a:lnTo>
                <a:lnTo>
                  <a:pt x="24129" y="370839"/>
                </a:lnTo>
                <a:lnTo>
                  <a:pt x="22859" y="353060"/>
                </a:lnTo>
                <a:lnTo>
                  <a:pt x="22859" y="326389"/>
                </a:lnTo>
                <a:lnTo>
                  <a:pt x="22859" y="317500"/>
                </a:lnTo>
                <a:lnTo>
                  <a:pt x="22859" y="308610"/>
                </a:lnTo>
                <a:lnTo>
                  <a:pt x="22859" y="299720"/>
                </a:lnTo>
                <a:lnTo>
                  <a:pt x="22859" y="292100"/>
                </a:lnTo>
                <a:lnTo>
                  <a:pt x="21589" y="283210"/>
                </a:lnTo>
                <a:lnTo>
                  <a:pt x="21589" y="274320"/>
                </a:lnTo>
                <a:lnTo>
                  <a:pt x="20319" y="266700"/>
                </a:lnTo>
                <a:lnTo>
                  <a:pt x="20319" y="259079"/>
                </a:lnTo>
                <a:lnTo>
                  <a:pt x="19050" y="251460"/>
                </a:lnTo>
                <a:lnTo>
                  <a:pt x="19050" y="245110"/>
                </a:lnTo>
                <a:lnTo>
                  <a:pt x="17779" y="237489"/>
                </a:lnTo>
                <a:lnTo>
                  <a:pt x="13969" y="224789"/>
                </a:lnTo>
                <a:lnTo>
                  <a:pt x="10159" y="217170"/>
                </a:lnTo>
                <a:lnTo>
                  <a:pt x="7619" y="210820"/>
                </a:lnTo>
                <a:lnTo>
                  <a:pt x="5079" y="204470"/>
                </a:lnTo>
                <a:lnTo>
                  <a:pt x="3809" y="199389"/>
                </a:lnTo>
                <a:lnTo>
                  <a:pt x="1269" y="193039"/>
                </a:lnTo>
                <a:lnTo>
                  <a:pt x="0" y="186689"/>
                </a:lnTo>
                <a:lnTo>
                  <a:pt x="1269" y="179070"/>
                </a:lnTo>
                <a:lnTo>
                  <a:pt x="2539" y="171450"/>
                </a:lnTo>
                <a:lnTo>
                  <a:pt x="6350" y="163829"/>
                </a:lnTo>
                <a:lnTo>
                  <a:pt x="10159" y="154939"/>
                </a:lnTo>
                <a:lnTo>
                  <a:pt x="17779" y="144779"/>
                </a:lnTo>
                <a:lnTo>
                  <a:pt x="25400" y="132079"/>
                </a:lnTo>
                <a:close/>
              </a:path>
            </a:pathLst>
          </a:custGeom>
          <a:ln w="885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0469" y="3003239"/>
            <a:ext cx="1242060" cy="1061720"/>
          </a:xfrm>
          <a:custGeom>
            <a:avLst/>
            <a:gdLst/>
            <a:ahLst/>
            <a:cxnLst/>
            <a:rect l="l" t="t" r="r" b="b"/>
            <a:pathLst>
              <a:path w="1242060" h="1061720">
                <a:moveTo>
                  <a:pt x="1104900" y="999489"/>
                </a:moveTo>
                <a:lnTo>
                  <a:pt x="486410" y="999489"/>
                </a:lnTo>
                <a:lnTo>
                  <a:pt x="505460" y="1003299"/>
                </a:lnTo>
                <a:lnTo>
                  <a:pt x="516890" y="1004569"/>
                </a:lnTo>
                <a:lnTo>
                  <a:pt x="528319" y="1009649"/>
                </a:lnTo>
                <a:lnTo>
                  <a:pt x="539750" y="1013459"/>
                </a:lnTo>
                <a:lnTo>
                  <a:pt x="552450" y="1018539"/>
                </a:lnTo>
                <a:lnTo>
                  <a:pt x="563880" y="1023619"/>
                </a:lnTo>
                <a:lnTo>
                  <a:pt x="576580" y="1028699"/>
                </a:lnTo>
                <a:lnTo>
                  <a:pt x="590550" y="1035049"/>
                </a:lnTo>
                <a:lnTo>
                  <a:pt x="603250" y="1041399"/>
                </a:lnTo>
                <a:lnTo>
                  <a:pt x="628650" y="1049019"/>
                </a:lnTo>
                <a:lnTo>
                  <a:pt x="641350" y="1054099"/>
                </a:lnTo>
                <a:lnTo>
                  <a:pt x="654050" y="1057909"/>
                </a:lnTo>
                <a:lnTo>
                  <a:pt x="666750" y="1060449"/>
                </a:lnTo>
                <a:lnTo>
                  <a:pt x="679450" y="1061719"/>
                </a:lnTo>
                <a:lnTo>
                  <a:pt x="701040" y="1060449"/>
                </a:lnTo>
                <a:lnTo>
                  <a:pt x="709930" y="1060449"/>
                </a:lnTo>
                <a:lnTo>
                  <a:pt x="725169" y="1055369"/>
                </a:lnTo>
                <a:lnTo>
                  <a:pt x="734060" y="1054099"/>
                </a:lnTo>
                <a:lnTo>
                  <a:pt x="742950" y="1050289"/>
                </a:lnTo>
                <a:lnTo>
                  <a:pt x="758190" y="1045209"/>
                </a:lnTo>
                <a:lnTo>
                  <a:pt x="767080" y="1041399"/>
                </a:lnTo>
                <a:lnTo>
                  <a:pt x="774700" y="1037589"/>
                </a:lnTo>
                <a:lnTo>
                  <a:pt x="789940" y="1032509"/>
                </a:lnTo>
                <a:lnTo>
                  <a:pt x="798830" y="1028699"/>
                </a:lnTo>
                <a:lnTo>
                  <a:pt x="806450" y="1028699"/>
                </a:lnTo>
                <a:lnTo>
                  <a:pt x="814069" y="1024889"/>
                </a:lnTo>
                <a:lnTo>
                  <a:pt x="836930" y="1022349"/>
                </a:lnTo>
                <a:lnTo>
                  <a:pt x="1086612" y="1022349"/>
                </a:lnTo>
                <a:lnTo>
                  <a:pt x="1094740" y="1012189"/>
                </a:lnTo>
                <a:lnTo>
                  <a:pt x="1099820" y="1007109"/>
                </a:lnTo>
                <a:lnTo>
                  <a:pt x="1104900" y="999489"/>
                </a:lnTo>
                <a:close/>
              </a:path>
              <a:path w="1242060" h="1061720">
                <a:moveTo>
                  <a:pt x="1086612" y="1022349"/>
                </a:moveTo>
                <a:lnTo>
                  <a:pt x="878840" y="1022349"/>
                </a:lnTo>
                <a:lnTo>
                  <a:pt x="894080" y="1026159"/>
                </a:lnTo>
                <a:lnTo>
                  <a:pt x="908050" y="1028699"/>
                </a:lnTo>
                <a:lnTo>
                  <a:pt x="922019" y="1035049"/>
                </a:lnTo>
                <a:lnTo>
                  <a:pt x="934719" y="1037589"/>
                </a:lnTo>
                <a:lnTo>
                  <a:pt x="948690" y="1041399"/>
                </a:lnTo>
                <a:lnTo>
                  <a:pt x="961390" y="1045209"/>
                </a:lnTo>
                <a:lnTo>
                  <a:pt x="975360" y="1049019"/>
                </a:lnTo>
                <a:lnTo>
                  <a:pt x="986790" y="1054099"/>
                </a:lnTo>
                <a:lnTo>
                  <a:pt x="999490" y="1054099"/>
                </a:lnTo>
                <a:lnTo>
                  <a:pt x="1010919" y="1055369"/>
                </a:lnTo>
                <a:lnTo>
                  <a:pt x="1023619" y="1056639"/>
                </a:lnTo>
                <a:lnTo>
                  <a:pt x="1033780" y="1055369"/>
                </a:lnTo>
                <a:lnTo>
                  <a:pt x="1050290" y="1051559"/>
                </a:lnTo>
                <a:lnTo>
                  <a:pt x="1056640" y="1049019"/>
                </a:lnTo>
                <a:lnTo>
                  <a:pt x="1062990" y="1045209"/>
                </a:lnTo>
                <a:lnTo>
                  <a:pt x="1068070" y="1041399"/>
                </a:lnTo>
                <a:lnTo>
                  <a:pt x="1074420" y="1035049"/>
                </a:lnTo>
                <a:lnTo>
                  <a:pt x="1079500" y="1031239"/>
                </a:lnTo>
                <a:lnTo>
                  <a:pt x="1086612" y="1022349"/>
                </a:lnTo>
                <a:close/>
              </a:path>
              <a:path w="1242060" h="1061720">
                <a:moveTo>
                  <a:pt x="365760" y="1019809"/>
                </a:moveTo>
                <a:lnTo>
                  <a:pt x="323850" y="1019809"/>
                </a:lnTo>
                <a:lnTo>
                  <a:pt x="339090" y="1022349"/>
                </a:lnTo>
                <a:lnTo>
                  <a:pt x="365760" y="1019809"/>
                </a:lnTo>
                <a:close/>
              </a:path>
              <a:path w="1242060" h="1061720">
                <a:moveTo>
                  <a:pt x="113030" y="20319"/>
                </a:moveTo>
                <a:lnTo>
                  <a:pt x="81280" y="20319"/>
                </a:lnTo>
                <a:lnTo>
                  <a:pt x="63500" y="25400"/>
                </a:lnTo>
                <a:lnTo>
                  <a:pt x="35560" y="52069"/>
                </a:lnTo>
                <a:lnTo>
                  <a:pt x="25400" y="99059"/>
                </a:lnTo>
                <a:lnTo>
                  <a:pt x="24130" y="114300"/>
                </a:lnTo>
                <a:lnTo>
                  <a:pt x="24130" y="133350"/>
                </a:lnTo>
                <a:lnTo>
                  <a:pt x="15240" y="143509"/>
                </a:lnTo>
                <a:lnTo>
                  <a:pt x="10160" y="153669"/>
                </a:lnTo>
                <a:lnTo>
                  <a:pt x="5080" y="162559"/>
                </a:lnTo>
                <a:lnTo>
                  <a:pt x="2540" y="171450"/>
                </a:lnTo>
                <a:lnTo>
                  <a:pt x="1270" y="179069"/>
                </a:lnTo>
                <a:lnTo>
                  <a:pt x="0" y="185419"/>
                </a:lnTo>
                <a:lnTo>
                  <a:pt x="3810" y="204469"/>
                </a:lnTo>
                <a:lnTo>
                  <a:pt x="7620" y="210819"/>
                </a:lnTo>
                <a:lnTo>
                  <a:pt x="12700" y="223519"/>
                </a:lnTo>
                <a:lnTo>
                  <a:pt x="16510" y="237489"/>
                </a:lnTo>
                <a:lnTo>
                  <a:pt x="17780" y="243839"/>
                </a:lnTo>
                <a:lnTo>
                  <a:pt x="17780" y="250189"/>
                </a:lnTo>
                <a:lnTo>
                  <a:pt x="19050" y="257809"/>
                </a:lnTo>
                <a:lnTo>
                  <a:pt x="20320" y="266699"/>
                </a:lnTo>
                <a:lnTo>
                  <a:pt x="20320" y="281939"/>
                </a:lnTo>
                <a:lnTo>
                  <a:pt x="21590" y="292099"/>
                </a:lnTo>
                <a:lnTo>
                  <a:pt x="21590" y="326389"/>
                </a:lnTo>
                <a:lnTo>
                  <a:pt x="22860" y="353059"/>
                </a:lnTo>
                <a:lnTo>
                  <a:pt x="26670" y="406399"/>
                </a:lnTo>
                <a:lnTo>
                  <a:pt x="29210" y="421639"/>
                </a:lnTo>
                <a:lnTo>
                  <a:pt x="30480" y="438149"/>
                </a:lnTo>
                <a:lnTo>
                  <a:pt x="33020" y="453389"/>
                </a:lnTo>
                <a:lnTo>
                  <a:pt x="35560" y="467359"/>
                </a:lnTo>
                <a:lnTo>
                  <a:pt x="36830" y="482599"/>
                </a:lnTo>
                <a:lnTo>
                  <a:pt x="38100" y="496569"/>
                </a:lnTo>
                <a:lnTo>
                  <a:pt x="39370" y="509269"/>
                </a:lnTo>
                <a:lnTo>
                  <a:pt x="40640" y="541019"/>
                </a:lnTo>
                <a:lnTo>
                  <a:pt x="36830" y="590549"/>
                </a:lnTo>
                <a:lnTo>
                  <a:pt x="31750" y="622299"/>
                </a:lnTo>
                <a:lnTo>
                  <a:pt x="24130" y="670559"/>
                </a:lnTo>
                <a:lnTo>
                  <a:pt x="22860" y="688339"/>
                </a:lnTo>
                <a:lnTo>
                  <a:pt x="22860" y="707389"/>
                </a:lnTo>
                <a:lnTo>
                  <a:pt x="24130" y="736599"/>
                </a:lnTo>
                <a:lnTo>
                  <a:pt x="24130" y="749299"/>
                </a:lnTo>
                <a:lnTo>
                  <a:pt x="25400" y="758189"/>
                </a:lnTo>
                <a:lnTo>
                  <a:pt x="29210" y="793749"/>
                </a:lnTo>
                <a:lnTo>
                  <a:pt x="31750" y="803909"/>
                </a:lnTo>
                <a:lnTo>
                  <a:pt x="33020" y="815339"/>
                </a:lnTo>
                <a:lnTo>
                  <a:pt x="35560" y="826769"/>
                </a:lnTo>
                <a:lnTo>
                  <a:pt x="36830" y="838199"/>
                </a:lnTo>
                <a:lnTo>
                  <a:pt x="39370" y="850899"/>
                </a:lnTo>
                <a:lnTo>
                  <a:pt x="45720" y="876299"/>
                </a:lnTo>
                <a:lnTo>
                  <a:pt x="53340" y="908049"/>
                </a:lnTo>
                <a:lnTo>
                  <a:pt x="57150" y="920749"/>
                </a:lnTo>
                <a:lnTo>
                  <a:pt x="62230" y="933449"/>
                </a:lnTo>
                <a:lnTo>
                  <a:pt x="68580" y="943609"/>
                </a:lnTo>
                <a:lnTo>
                  <a:pt x="74930" y="955039"/>
                </a:lnTo>
                <a:lnTo>
                  <a:pt x="83820" y="965199"/>
                </a:lnTo>
                <a:lnTo>
                  <a:pt x="92710" y="972819"/>
                </a:lnTo>
                <a:lnTo>
                  <a:pt x="101600" y="979169"/>
                </a:lnTo>
                <a:lnTo>
                  <a:pt x="116840" y="985519"/>
                </a:lnTo>
                <a:lnTo>
                  <a:pt x="121920" y="988059"/>
                </a:lnTo>
                <a:lnTo>
                  <a:pt x="125730" y="988059"/>
                </a:lnTo>
                <a:lnTo>
                  <a:pt x="129540" y="990599"/>
                </a:lnTo>
                <a:lnTo>
                  <a:pt x="132080" y="990599"/>
                </a:lnTo>
                <a:lnTo>
                  <a:pt x="139700" y="991869"/>
                </a:lnTo>
                <a:lnTo>
                  <a:pt x="147320" y="991869"/>
                </a:lnTo>
                <a:lnTo>
                  <a:pt x="151130" y="993139"/>
                </a:lnTo>
                <a:lnTo>
                  <a:pt x="167640" y="996949"/>
                </a:lnTo>
                <a:lnTo>
                  <a:pt x="181610" y="999489"/>
                </a:lnTo>
                <a:lnTo>
                  <a:pt x="195580" y="1000759"/>
                </a:lnTo>
                <a:lnTo>
                  <a:pt x="210820" y="1004569"/>
                </a:lnTo>
                <a:lnTo>
                  <a:pt x="226060" y="1007109"/>
                </a:lnTo>
                <a:lnTo>
                  <a:pt x="308610" y="1019809"/>
                </a:lnTo>
                <a:lnTo>
                  <a:pt x="378460" y="1019809"/>
                </a:lnTo>
                <a:lnTo>
                  <a:pt x="388620" y="1018539"/>
                </a:lnTo>
                <a:lnTo>
                  <a:pt x="419100" y="1010919"/>
                </a:lnTo>
                <a:lnTo>
                  <a:pt x="427990" y="1009649"/>
                </a:lnTo>
                <a:lnTo>
                  <a:pt x="435610" y="1007109"/>
                </a:lnTo>
                <a:lnTo>
                  <a:pt x="453390" y="1003299"/>
                </a:lnTo>
                <a:lnTo>
                  <a:pt x="461010" y="1000759"/>
                </a:lnTo>
                <a:lnTo>
                  <a:pt x="469900" y="999489"/>
                </a:lnTo>
                <a:lnTo>
                  <a:pt x="1104900" y="999489"/>
                </a:lnTo>
                <a:lnTo>
                  <a:pt x="1115060" y="986789"/>
                </a:lnTo>
                <a:lnTo>
                  <a:pt x="1118870" y="979169"/>
                </a:lnTo>
                <a:lnTo>
                  <a:pt x="1123950" y="974089"/>
                </a:lnTo>
                <a:lnTo>
                  <a:pt x="1127760" y="966469"/>
                </a:lnTo>
                <a:lnTo>
                  <a:pt x="1139190" y="953769"/>
                </a:lnTo>
                <a:lnTo>
                  <a:pt x="1144270" y="946149"/>
                </a:lnTo>
                <a:lnTo>
                  <a:pt x="1156970" y="933449"/>
                </a:lnTo>
                <a:lnTo>
                  <a:pt x="1172210" y="914399"/>
                </a:lnTo>
                <a:lnTo>
                  <a:pt x="1176020" y="908049"/>
                </a:lnTo>
                <a:lnTo>
                  <a:pt x="1181100" y="901699"/>
                </a:lnTo>
                <a:lnTo>
                  <a:pt x="1193800" y="864869"/>
                </a:lnTo>
                <a:lnTo>
                  <a:pt x="1195070" y="854709"/>
                </a:lnTo>
                <a:lnTo>
                  <a:pt x="1193800" y="844549"/>
                </a:lnTo>
                <a:lnTo>
                  <a:pt x="1193800" y="835659"/>
                </a:lnTo>
                <a:lnTo>
                  <a:pt x="1192530" y="825499"/>
                </a:lnTo>
                <a:lnTo>
                  <a:pt x="1191260" y="814069"/>
                </a:lnTo>
                <a:lnTo>
                  <a:pt x="1191260" y="789939"/>
                </a:lnTo>
                <a:lnTo>
                  <a:pt x="1192530" y="778509"/>
                </a:lnTo>
                <a:lnTo>
                  <a:pt x="1193800" y="765809"/>
                </a:lnTo>
                <a:lnTo>
                  <a:pt x="1197610" y="746759"/>
                </a:lnTo>
                <a:lnTo>
                  <a:pt x="1200150" y="739139"/>
                </a:lnTo>
                <a:lnTo>
                  <a:pt x="1207770" y="720089"/>
                </a:lnTo>
                <a:lnTo>
                  <a:pt x="1210310" y="712469"/>
                </a:lnTo>
                <a:lnTo>
                  <a:pt x="1214120" y="706119"/>
                </a:lnTo>
                <a:lnTo>
                  <a:pt x="1216660" y="699769"/>
                </a:lnTo>
                <a:lnTo>
                  <a:pt x="1220470" y="692149"/>
                </a:lnTo>
                <a:lnTo>
                  <a:pt x="1221740" y="685799"/>
                </a:lnTo>
                <a:lnTo>
                  <a:pt x="1234440" y="647699"/>
                </a:lnTo>
                <a:lnTo>
                  <a:pt x="1236980" y="632459"/>
                </a:lnTo>
                <a:lnTo>
                  <a:pt x="1239520" y="615949"/>
                </a:lnTo>
                <a:lnTo>
                  <a:pt x="1242060" y="584199"/>
                </a:lnTo>
                <a:lnTo>
                  <a:pt x="1242060" y="566419"/>
                </a:lnTo>
                <a:lnTo>
                  <a:pt x="1234440" y="514349"/>
                </a:lnTo>
                <a:lnTo>
                  <a:pt x="1223010" y="472439"/>
                </a:lnTo>
                <a:lnTo>
                  <a:pt x="1220470" y="459739"/>
                </a:lnTo>
                <a:lnTo>
                  <a:pt x="1216660" y="447039"/>
                </a:lnTo>
                <a:lnTo>
                  <a:pt x="1211580" y="435609"/>
                </a:lnTo>
                <a:lnTo>
                  <a:pt x="1207770" y="421639"/>
                </a:lnTo>
                <a:lnTo>
                  <a:pt x="1200150" y="396239"/>
                </a:lnTo>
                <a:lnTo>
                  <a:pt x="1197610" y="383539"/>
                </a:lnTo>
                <a:lnTo>
                  <a:pt x="1195070" y="372109"/>
                </a:lnTo>
                <a:lnTo>
                  <a:pt x="1192530" y="358139"/>
                </a:lnTo>
                <a:lnTo>
                  <a:pt x="1189990" y="332739"/>
                </a:lnTo>
                <a:lnTo>
                  <a:pt x="1189990" y="320039"/>
                </a:lnTo>
                <a:lnTo>
                  <a:pt x="1193800" y="295909"/>
                </a:lnTo>
                <a:lnTo>
                  <a:pt x="1196340" y="287019"/>
                </a:lnTo>
                <a:lnTo>
                  <a:pt x="1197610" y="279399"/>
                </a:lnTo>
                <a:lnTo>
                  <a:pt x="1205230" y="257809"/>
                </a:lnTo>
                <a:lnTo>
                  <a:pt x="1207770" y="248919"/>
                </a:lnTo>
                <a:lnTo>
                  <a:pt x="1211580" y="241300"/>
                </a:lnTo>
                <a:lnTo>
                  <a:pt x="1215390" y="229869"/>
                </a:lnTo>
                <a:lnTo>
                  <a:pt x="1219200" y="222250"/>
                </a:lnTo>
                <a:lnTo>
                  <a:pt x="1221740" y="212089"/>
                </a:lnTo>
                <a:lnTo>
                  <a:pt x="1225550" y="203200"/>
                </a:lnTo>
                <a:lnTo>
                  <a:pt x="1230630" y="184150"/>
                </a:lnTo>
                <a:lnTo>
                  <a:pt x="1233170" y="177800"/>
                </a:lnTo>
                <a:lnTo>
                  <a:pt x="1234440" y="167639"/>
                </a:lnTo>
                <a:lnTo>
                  <a:pt x="1236980" y="158750"/>
                </a:lnTo>
                <a:lnTo>
                  <a:pt x="1235710" y="139700"/>
                </a:lnTo>
                <a:lnTo>
                  <a:pt x="1220470" y="99059"/>
                </a:lnTo>
                <a:lnTo>
                  <a:pt x="1188720" y="66039"/>
                </a:lnTo>
                <a:lnTo>
                  <a:pt x="1149350" y="44450"/>
                </a:lnTo>
                <a:lnTo>
                  <a:pt x="582930" y="44450"/>
                </a:lnTo>
                <a:lnTo>
                  <a:pt x="568960" y="41909"/>
                </a:lnTo>
                <a:lnTo>
                  <a:pt x="553719" y="40639"/>
                </a:lnTo>
                <a:lnTo>
                  <a:pt x="545465" y="39369"/>
                </a:lnTo>
                <a:lnTo>
                  <a:pt x="275590" y="39369"/>
                </a:lnTo>
                <a:lnTo>
                  <a:pt x="259080" y="38100"/>
                </a:lnTo>
                <a:lnTo>
                  <a:pt x="245110" y="38100"/>
                </a:lnTo>
                <a:lnTo>
                  <a:pt x="228600" y="35559"/>
                </a:lnTo>
                <a:lnTo>
                  <a:pt x="213360" y="34289"/>
                </a:lnTo>
                <a:lnTo>
                  <a:pt x="198120" y="31750"/>
                </a:lnTo>
                <a:lnTo>
                  <a:pt x="182880" y="31750"/>
                </a:lnTo>
                <a:lnTo>
                  <a:pt x="167640" y="27939"/>
                </a:lnTo>
                <a:lnTo>
                  <a:pt x="153670" y="25400"/>
                </a:lnTo>
                <a:lnTo>
                  <a:pt x="125730" y="22859"/>
                </a:lnTo>
                <a:lnTo>
                  <a:pt x="113030" y="20319"/>
                </a:lnTo>
                <a:close/>
              </a:path>
              <a:path w="1242060" h="1061720">
                <a:moveTo>
                  <a:pt x="788669" y="0"/>
                </a:moveTo>
                <a:lnTo>
                  <a:pt x="775969" y="0"/>
                </a:lnTo>
                <a:lnTo>
                  <a:pt x="750569" y="1269"/>
                </a:lnTo>
                <a:lnTo>
                  <a:pt x="716280" y="8889"/>
                </a:lnTo>
                <a:lnTo>
                  <a:pt x="706119" y="12700"/>
                </a:lnTo>
                <a:lnTo>
                  <a:pt x="694690" y="15239"/>
                </a:lnTo>
                <a:lnTo>
                  <a:pt x="674369" y="20319"/>
                </a:lnTo>
                <a:lnTo>
                  <a:pt x="651510" y="29209"/>
                </a:lnTo>
                <a:lnTo>
                  <a:pt x="623569" y="38100"/>
                </a:lnTo>
                <a:lnTo>
                  <a:pt x="610869" y="39369"/>
                </a:lnTo>
                <a:lnTo>
                  <a:pt x="582930" y="44450"/>
                </a:lnTo>
                <a:lnTo>
                  <a:pt x="1019810" y="44450"/>
                </a:lnTo>
                <a:lnTo>
                  <a:pt x="996950" y="41909"/>
                </a:lnTo>
                <a:lnTo>
                  <a:pt x="966469" y="38100"/>
                </a:lnTo>
                <a:lnTo>
                  <a:pt x="951230" y="33019"/>
                </a:lnTo>
                <a:lnTo>
                  <a:pt x="918210" y="25400"/>
                </a:lnTo>
                <a:lnTo>
                  <a:pt x="900430" y="20319"/>
                </a:lnTo>
                <a:lnTo>
                  <a:pt x="883919" y="15239"/>
                </a:lnTo>
                <a:lnTo>
                  <a:pt x="834390" y="3809"/>
                </a:lnTo>
                <a:lnTo>
                  <a:pt x="817880" y="1269"/>
                </a:lnTo>
                <a:lnTo>
                  <a:pt x="788669" y="0"/>
                </a:lnTo>
                <a:close/>
              </a:path>
              <a:path w="1242060" h="1061720">
                <a:moveTo>
                  <a:pt x="1099820" y="34289"/>
                </a:moveTo>
                <a:lnTo>
                  <a:pt x="1084580" y="34289"/>
                </a:lnTo>
                <a:lnTo>
                  <a:pt x="1078230" y="35559"/>
                </a:lnTo>
                <a:lnTo>
                  <a:pt x="1070610" y="38100"/>
                </a:lnTo>
                <a:lnTo>
                  <a:pt x="1064260" y="38100"/>
                </a:lnTo>
                <a:lnTo>
                  <a:pt x="1049020" y="39369"/>
                </a:lnTo>
                <a:lnTo>
                  <a:pt x="1042669" y="40639"/>
                </a:lnTo>
                <a:lnTo>
                  <a:pt x="1027430" y="44450"/>
                </a:lnTo>
                <a:lnTo>
                  <a:pt x="1149350" y="44450"/>
                </a:lnTo>
                <a:lnTo>
                  <a:pt x="1137920" y="40639"/>
                </a:lnTo>
                <a:lnTo>
                  <a:pt x="1117600" y="35559"/>
                </a:lnTo>
                <a:lnTo>
                  <a:pt x="1099820" y="34289"/>
                </a:lnTo>
                <a:close/>
              </a:path>
              <a:path w="1242060" h="1061720">
                <a:moveTo>
                  <a:pt x="429260" y="1269"/>
                </a:moveTo>
                <a:lnTo>
                  <a:pt x="421640" y="2539"/>
                </a:lnTo>
                <a:lnTo>
                  <a:pt x="414019" y="2539"/>
                </a:lnTo>
                <a:lnTo>
                  <a:pt x="405130" y="6350"/>
                </a:lnTo>
                <a:lnTo>
                  <a:pt x="354330" y="25400"/>
                </a:lnTo>
                <a:lnTo>
                  <a:pt x="345440" y="26669"/>
                </a:lnTo>
                <a:lnTo>
                  <a:pt x="336550" y="31750"/>
                </a:lnTo>
                <a:lnTo>
                  <a:pt x="327660" y="33019"/>
                </a:lnTo>
                <a:lnTo>
                  <a:pt x="303530" y="38100"/>
                </a:lnTo>
                <a:lnTo>
                  <a:pt x="275590" y="39369"/>
                </a:lnTo>
                <a:lnTo>
                  <a:pt x="545465" y="39369"/>
                </a:lnTo>
                <a:lnTo>
                  <a:pt x="537210" y="38100"/>
                </a:lnTo>
                <a:lnTo>
                  <a:pt x="520700" y="31750"/>
                </a:lnTo>
                <a:lnTo>
                  <a:pt x="496569" y="22859"/>
                </a:lnTo>
                <a:lnTo>
                  <a:pt x="491490" y="20319"/>
                </a:lnTo>
                <a:lnTo>
                  <a:pt x="487680" y="19050"/>
                </a:lnTo>
                <a:lnTo>
                  <a:pt x="481330" y="15239"/>
                </a:lnTo>
                <a:lnTo>
                  <a:pt x="477519" y="13969"/>
                </a:lnTo>
                <a:lnTo>
                  <a:pt x="472440" y="12700"/>
                </a:lnTo>
                <a:lnTo>
                  <a:pt x="462280" y="7619"/>
                </a:lnTo>
                <a:lnTo>
                  <a:pt x="452119" y="6350"/>
                </a:lnTo>
                <a:lnTo>
                  <a:pt x="448310" y="3809"/>
                </a:lnTo>
                <a:lnTo>
                  <a:pt x="443230" y="2539"/>
                </a:lnTo>
                <a:lnTo>
                  <a:pt x="429260" y="1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0469" y="3001969"/>
            <a:ext cx="1242060" cy="1062990"/>
          </a:xfrm>
          <a:custGeom>
            <a:avLst/>
            <a:gdLst/>
            <a:ahLst/>
            <a:cxnLst/>
            <a:rect l="l" t="t" r="r" b="b"/>
            <a:pathLst>
              <a:path w="1242060" h="1062989">
                <a:moveTo>
                  <a:pt x="24130" y="133350"/>
                </a:moveTo>
                <a:lnTo>
                  <a:pt x="24130" y="115569"/>
                </a:lnTo>
                <a:lnTo>
                  <a:pt x="25400" y="100329"/>
                </a:lnTo>
                <a:lnTo>
                  <a:pt x="35560" y="53339"/>
                </a:lnTo>
                <a:lnTo>
                  <a:pt x="63500" y="25400"/>
                </a:lnTo>
                <a:lnTo>
                  <a:pt x="72390" y="24129"/>
                </a:lnTo>
                <a:lnTo>
                  <a:pt x="81280" y="21589"/>
                </a:lnTo>
                <a:lnTo>
                  <a:pt x="90170" y="21589"/>
                </a:lnTo>
                <a:lnTo>
                  <a:pt x="113030" y="21589"/>
                </a:lnTo>
                <a:lnTo>
                  <a:pt x="125730" y="24129"/>
                </a:lnTo>
                <a:lnTo>
                  <a:pt x="139700" y="25400"/>
                </a:lnTo>
                <a:lnTo>
                  <a:pt x="153670" y="26669"/>
                </a:lnTo>
                <a:lnTo>
                  <a:pt x="167640" y="29209"/>
                </a:lnTo>
                <a:lnTo>
                  <a:pt x="182880" y="31750"/>
                </a:lnTo>
                <a:lnTo>
                  <a:pt x="198120" y="33019"/>
                </a:lnTo>
                <a:lnTo>
                  <a:pt x="213360" y="35559"/>
                </a:lnTo>
                <a:lnTo>
                  <a:pt x="228600" y="36829"/>
                </a:lnTo>
                <a:lnTo>
                  <a:pt x="245110" y="38100"/>
                </a:lnTo>
                <a:lnTo>
                  <a:pt x="259080" y="39369"/>
                </a:lnTo>
                <a:lnTo>
                  <a:pt x="275590" y="40639"/>
                </a:lnTo>
                <a:lnTo>
                  <a:pt x="289560" y="39369"/>
                </a:lnTo>
                <a:lnTo>
                  <a:pt x="303530" y="38100"/>
                </a:lnTo>
                <a:lnTo>
                  <a:pt x="327660" y="34289"/>
                </a:lnTo>
                <a:lnTo>
                  <a:pt x="336550" y="31750"/>
                </a:lnTo>
                <a:lnTo>
                  <a:pt x="345440" y="27939"/>
                </a:lnTo>
                <a:lnTo>
                  <a:pt x="354330" y="25400"/>
                </a:lnTo>
                <a:lnTo>
                  <a:pt x="364490" y="21589"/>
                </a:lnTo>
                <a:lnTo>
                  <a:pt x="372110" y="17779"/>
                </a:lnTo>
                <a:lnTo>
                  <a:pt x="381000" y="13969"/>
                </a:lnTo>
                <a:lnTo>
                  <a:pt x="388620" y="11429"/>
                </a:lnTo>
                <a:lnTo>
                  <a:pt x="397510" y="8889"/>
                </a:lnTo>
                <a:lnTo>
                  <a:pt x="405130" y="6350"/>
                </a:lnTo>
                <a:lnTo>
                  <a:pt x="414019" y="3809"/>
                </a:lnTo>
                <a:lnTo>
                  <a:pt x="421640" y="3809"/>
                </a:lnTo>
                <a:lnTo>
                  <a:pt x="429260" y="2539"/>
                </a:lnTo>
                <a:lnTo>
                  <a:pt x="443230" y="3809"/>
                </a:lnTo>
                <a:lnTo>
                  <a:pt x="448310" y="5079"/>
                </a:lnTo>
                <a:lnTo>
                  <a:pt x="452119" y="6350"/>
                </a:lnTo>
                <a:lnTo>
                  <a:pt x="457200" y="7619"/>
                </a:lnTo>
                <a:lnTo>
                  <a:pt x="462280" y="8889"/>
                </a:lnTo>
                <a:lnTo>
                  <a:pt x="467360" y="11429"/>
                </a:lnTo>
                <a:lnTo>
                  <a:pt x="472440" y="12700"/>
                </a:lnTo>
                <a:lnTo>
                  <a:pt x="477519" y="15239"/>
                </a:lnTo>
                <a:lnTo>
                  <a:pt x="481330" y="16509"/>
                </a:lnTo>
                <a:lnTo>
                  <a:pt x="487680" y="19050"/>
                </a:lnTo>
                <a:lnTo>
                  <a:pt x="537210" y="38100"/>
                </a:lnTo>
                <a:lnTo>
                  <a:pt x="568960" y="43179"/>
                </a:lnTo>
                <a:lnTo>
                  <a:pt x="582930" y="44450"/>
                </a:lnTo>
                <a:lnTo>
                  <a:pt x="623569" y="38100"/>
                </a:lnTo>
                <a:lnTo>
                  <a:pt x="674369" y="21589"/>
                </a:lnTo>
                <a:lnTo>
                  <a:pt x="684530" y="19050"/>
                </a:lnTo>
                <a:lnTo>
                  <a:pt x="694690" y="16509"/>
                </a:lnTo>
                <a:lnTo>
                  <a:pt x="706119" y="12700"/>
                </a:lnTo>
                <a:lnTo>
                  <a:pt x="716280" y="10159"/>
                </a:lnTo>
                <a:lnTo>
                  <a:pt x="727710" y="7619"/>
                </a:lnTo>
                <a:lnTo>
                  <a:pt x="739140" y="5079"/>
                </a:lnTo>
                <a:lnTo>
                  <a:pt x="750569" y="2539"/>
                </a:lnTo>
                <a:lnTo>
                  <a:pt x="763269" y="1269"/>
                </a:lnTo>
                <a:lnTo>
                  <a:pt x="775969" y="0"/>
                </a:lnTo>
                <a:lnTo>
                  <a:pt x="788669" y="0"/>
                </a:lnTo>
                <a:lnTo>
                  <a:pt x="817880" y="2539"/>
                </a:lnTo>
                <a:lnTo>
                  <a:pt x="834390" y="5079"/>
                </a:lnTo>
                <a:lnTo>
                  <a:pt x="850900" y="8889"/>
                </a:lnTo>
                <a:lnTo>
                  <a:pt x="867410" y="12700"/>
                </a:lnTo>
                <a:lnTo>
                  <a:pt x="883919" y="16509"/>
                </a:lnTo>
                <a:lnTo>
                  <a:pt x="900430" y="21589"/>
                </a:lnTo>
                <a:lnTo>
                  <a:pt x="918210" y="26669"/>
                </a:lnTo>
                <a:lnTo>
                  <a:pt x="934719" y="30479"/>
                </a:lnTo>
                <a:lnTo>
                  <a:pt x="951230" y="34289"/>
                </a:lnTo>
                <a:lnTo>
                  <a:pt x="966469" y="38100"/>
                </a:lnTo>
                <a:lnTo>
                  <a:pt x="981710" y="40639"/>
                </a:lnTo>
                <a:lnTo>
                  <a:pt x="996950" y="43179"/>
                </a:lnTo>
                <a:lnTo>
                  <a:pt x="1019810" y="44450"/>
                </a:lnTo>
                <a:lnTo>
                  <a:pt x="1027430" y="44450"/>
                </a:lnTo>
                <a:lnTo>
                  <a:pt x="1035050" y="43179"/>
                </a:lnTo>
                <a:lnTo>
                  <a:pt x="1042669" y="41909"/>
                </a:lnTo>
                <a:lnTo>
                  <a:pt x="1049020" y="40639"/>
                </a:lnTo>
                <a:lnTo>
                  <a:pt x="1056640" y="39369"/>
                </a:lnTo>
                <a:lnTo>
                  <a:pt x="1064260" y="38100"/>
                </a:lnTo>
                <a:lnTo>
                  <a:pt x="1070610" y="38100"/>
                </a:lnTo>
                <a:lnTo>
                  <a:pt x="1078230" y="36829"/>
                </a:lnTo>
                <a:lnTo>
                  <a:pt x="1084580" y="35559"/>
                </a:lnTo>
                <a:lnTo>
                  <a:pt x="1092200" y="35559"/>
                </a:lnTo>
                <a:lnTo>
                  <a:pt x="1099820" y="35559"/>
                </a:lnTo>
                <a:lnTo>
                  <a:pt x="1137920" y="41909"/>
                </a:lnTo>
                <a:lnTo>
                  <a:pt x="1179830" y="60959"/>
                </a:lnTo>
                <a:lnTo>
                  <a:pt x="1214120" y="91439"/>
                </a:lnTo>
                <a:lnTo>
                  <a:pt x="1234440" y="129539"/>
                </a:lnTo>
                <a:lnTo>
                  <a:pt x="1236980" y="160019"/>
                </a:lnTo>
                <a:lnTo>
                  <a:pt x="1234440" y="168909"/>
                </a:lnTo>
                <a:lnTo>
                  <a:pt x="1233170" y="177800"/>
                </a:lnTo>
                <a:lnTo>
                  <a:pt x="1230630" y="185419"/>
                </a:lnTo>
                <a:lnTo>
                  <a:pt x="1228090" y="194309"/>
                </a:lnTo>
                <a:lnTo>
                  <a:pt x="1225550" y="203200"/>
                </a:lnTo>
                <a:lnTo>
                  <a:pt x="1221740" y="213359"/>
                </a:lnTo>
                <a:lnTo>
                  <a:pt x="1219200" y="222250"/>
                </a:lnTo>
                <a:lnTo>
                  <a:pt x="1215390" y="231139"/>
                </a:lnTo>
                <a:lnTo>
                  <a:pt x="1211580" y="241300"/>
                </a:lnTo>
                <a:lnTo>
                  <a:pt x="1207770" y="250189"/>
                </a:lnTo>
                <a:lnTo>
                  <a:pt x="1205230" y="259079"/>
                </a:lnTo>
                <a:lnTo>
                  <a:pt x="1201420" y="269239"/>
                </a:lnTo>
                <a:lnTo>
                  <a:pt x="1197610" y="279400"/>
                </a:lnTo>
                <a:lnTo>
                  <a:pt x="1196340" y="288289"/>
                </a:lnTo>
                <a:lnTo>
                  <a:pt x="1193800" y="297179"/>
                </a:lnTo>
                <a:lnTo>
                  <a:pt x="1189990" y="321309"/>
                </a:lnTo>
                <a:lnTo>
                  <a:pt x="1189990" y="334009"/>
                </a:lnTo>
                <a:lnTo>
                  <a:pt x="1191260" y="346709"/>
                </a:lnTo>
                <a:lnTo>
                  <a:pt x="1192530" y="359409"/>
                </a:lnTo>
                <a:lnTo>
                  <a:pt x="1195070" y="373379"/>
                </a:lnTo>
                <a:lnTo>
                  <a:pt x="1197610" y="384809"/>
                </a:lnTo>
                <a:lnTo>
                  <a:pt x="1200150" y="397509"/>
                </a:lnTo>
                <a:lnTo>
                  <a:pt x="1203960" y="410209"/>
                </a:lnTo>
                <a:lnTo>
                  <a:pt x="1207770" y="422909"/>
                </a:lnTo>
                <a:lnTo>
                  <a:pt x="1211580" y="436879"/>
                </a:lnTo>
                <a:lnTo>
                  <a:pt x="1216660" y="448309"/>
                </a:lnTo>
                <a:lnTo>
                  <a:pt x="1220470" y="461009"/>
                </a:lnTo>
                <a:lnTo>
                  <a:pt x="1223010" y="473709"/>
                </a:lnTo>
                <a:lnTo>
                  <a:pt x="1228090" y="486409"/>
                </a:lnTo>
                <a:lnTo>
                  <a:pt x="1234440" y="515619"/>
                </a:lnTo>
                <a:lnTo>
                  <a:pt x="1238250" y="533400"/>
                </a:lnTo>
                <a:lnTo>
                  <a:pt x="1240790" y="551179"/>
                </a:lnTo>
                <a:lnTo>
                  <a:pt x="1242060" y="567689"/>
                </a:lnTo>
                <a:lnTo>
                  <a:pt x="1242060" y="584200"/>
                </a:lnTo>
                <a:lnTo>
                  <a:pt x="1236980" y="633729"/>
                </a:lnTo>
                <a:lnTo>
                  <a:pt x="1229360" y="664209"/>
                </a:lnTo>
                <a:lnTo>
                  <a:pt x="1221740" y="687069"/>
                </a:lnTo>
                <a:lnTo>
                  <a:pt x="1220470" y="693419"/>
                </a:lnTo>
                <a:lnTo>
                  <a:pt x="1216660" y="701039"/>
                </a:lnTo>
                <a:lnTo>
                  <a:pt x="1214120" y="707389"/>
                </a:lnTo>
                <a:lnTo>
                  <a:pt x="1210310" y="713739"/>
                </a:lnTo>
                <a:lnTo>
                  <a:pt x="1207770" y="721359"/>
                </a:lnTo>
                <a:lnTo>
                  <a:pt x="1205230" y="727709"/>
                </a:lnTo>
                <a:lnTo>
                  <a:pt x="1202690" y="734059"/>
                </a:lnTo>
                <a:lnTo>
                  <a:pt x="1200150" y="740409"/>
                </a:lnTo>
                <a:lnTo>
                  <a:pt x="1197610" y="748029"/>
                </a:lnTo>
                <a:lnTo>
                  <a:pt x="1193800" y="767079"/>
                </a:lnTo>
                <a:lnTo>
                  <a:pt x="1192530" y="779779"/>
                </a:lnTo>
                <a:lnTo>
                  <a:pt x="1191260" y="791209"/>
                </a:lnTo>
                <a:lnTo>
                  <a:pt x="1191260" y="802639"/>
                </a:lnTo>
                <a:lnTo>
                  <a:pt x="1191260" y="815339"/>
                </a:lnTo>
                <a:lnTo>
                  <a:pt x="1192530" y="825500"/>
                </a:lnTo>
                <a:lnTo>
                  <a:pt x="1193800" y="836929"/>
                </a:lnTo>
                <a:lnTo>
                  <a:pt x="1193800" y="845819"/>
                </a:lnTo>
                <a:lnTo>
                  <a:pt x="1195070" y="855979"/>
                </a:lnTo>
                <a:lnTo>
                  <a:pt x="1184910" y="896619"/>
                </a:lnTo>
                <a:lnTo>
                  <a:pt x="1176020" y="909319"/>
                </a:lnTo>
                <a:lnTo>
                  <a:pt x="1172210" y="914400"/>
                </a:lnTo>
                <a:lnTo>
                  <a:pt x="1167130" y="920750"/>
                </a:lnTo>
                <a:lnTo>
                  <a:pt x="1162050" y="928369"/>
                </a:lnTo>
                <a:lnTo>
                  <a:pt x="1156970" y="933450"/>
                </a:lnTo>
                <a:lnTo>
                  <a:pt x="1150620" y="941069"/>
                </a:lnTo>
                <a:lnTo>
                  <a:pt x="1144270" y="947419"/>
                </a:lnTo>
                <a:lnTo>
                  <a:pt x="1139190" y="955039"/>
                </a:lnTo>
                <a:lnTo>
                  <a:pt x="1127760" y="967739"/>
                </a:lnTo>
                <a:lnTo>
                  <a:pt x="1123950" y="975359"/>
                </a:lnTo>
                <a:lnTo>
                  <a:pt x="1118870" y="980439"/>
                </a:lnTo>
                <a:lnTo>
                  <a:pt x="1115060" y="988059"/>
                </a:lnTo>
                <a:lnTo>
                  <a:pt x="1109980" y="994409"/>
                </a:lnTo>
                <a:lnTo>
                  <a:pt x="1104900" y="1000759"/>
                </a:lnTo>
                <a:lnTo>
                  <a:pt x="1099820" y="1008379"/>
                </a:lnTo>
                <a:lnTo>
                  <a:pt x="1094740" y="1013459"/>
                </a:lnTo>
                <a:lnTo>
                  <a:pt x="1089660" y="1019809"/>
                </a:lnTo>
                <a:lnTo>
                  <a:pt x="1084580" y="1026159"/>
                </a:lnTo>
                <a:lnTo>
                  <a:pt x="1079500" y="1032509"/>
                </a:lnTo>
                <a:lnTo>
                  <a:pt x="1074420" y="1036319"/>
                </a:lnTo>
                <a:lnTo>
                  <a:pt x="1068070" y="1041400"/>
                </a:lnTo>
                <a:lnTo>
                  <a:pt x="1062990" y="1046479"/>
                </a:lnTo>
                <a:lnTo>
                  <a:pt x="1056640" y="1050289"/>
                </a:lnTo>
                <a:lnTo>
                  <a:pt x="1050290" y="1052829"/>
                </a:lnTo>
                <a:lnTo>
                  <a:pt x="1033780" y="1056639"/>
                </a:lnTo>
                <a:lnTo>
                  <a:pt x="1023619" y="1057909"/>
                </a:lnTo>
                <a:lnTo>
                  <a:pt x="1010919" y="1056639"/>
                </a:lnTo>
                <a:lnTo>
                  <a:pt x="999490" y="1055369"/>
                </a:lnTo>
                <a:lnTo>
                  <a:pt x="986790" y="1054100"/>
                </a:lnTo>
                <a:lnTo>
                  <a:pt x="975360" y="1050289"/>
                </a:lnTo>
                <a:lnTo>
                  <a:pt x="961390" y="1046479"/>
                </a:lnTo>
                <a:lnTo>
                  <a:pt x="948690" y="1042669"/>
                </a:lnTo>
                <a:lnTo>
                  <a:pt x="934719" y="1038859"/>
                </a:lnTo>
                <a:lnTo>
                  <a:pt x="922019" y="1035050"/>
                </a:lnTo>
                <a:lnTo>
                  <a:pt x="908050" y="1029969"/>
                </a:lnTo>
                <a:lnTo>
                  <a:pt x="894080" y="1027429"/>
                </a:lnTo>
                <a:lnTo>
                  <a:pt x="878840" y="1023619"/>
                </a:lnTo>
                <a:lnTo>
                  <a:pt x="864869" y="1022350"/>
                </a:lnTo>
                <a:lnTo>
                  <a:pt x="850900" y="1022350"/>
                </a:lnTo>
                <a:lnTo>
                  <a:pt x="836930" y="1022350"/>
                </a:lnTo>
                <a:lnTo>
                  <a:pt x="814069" y="1026159"/>
                </a:lnTo>
                <a:lnTo>
                  <a:pt x="806450" y="1028700"/>
                </a:lnTo>
                <a:lnTo>
                  <a:pt x="798830" y="1029969"/>
                </a:lnTo>
                <a:lnTo>
                  <a:pt x="789940" y="1033779"/>
                </a:lnTo>
                <a:lnTo>
                  <a:pt x="782319" y="1036319"/>
                </a:lnTo>
                <a:lnTo>
                  <a:pt x="774700" y="1038859"/>
                </a:lnTo>
                <a:lnTo>
                  <a:pt x="767080" y="1042669"/>
                </a:lnTo>
                <a:lnTo>
                  <a:pt x="758190" y="1046479"/>
                </a:lnTo>
                <a:lnTo>
                  <a:pt x="750569" y="1049019"/>
                </a:lnTo>
                <a:lnTo>
                  <a:pt x="742950" y="1051559"/>
                </a:lnTo>
                <a:lnTo>
                  <a:pt x="734060" y="1055369"/>
                </a:lnTo>
                <a:lnTo>
                  <a:pt x="725169" y="1056639"/>
                </a:lnTo>
                <a:lnTo>
                  <a:pt x="717550" y="1059179"/>
                </a:lnTo>
                <a:lnTo>
                  <a:pt x="709930" y="1060450"/>
                </a:lnTo>
                <a:lnTo>
                  <a:pt x="701040" y="1061719"/>
                </a:lnTo>
                <a:lnTo>
                  <a:pt x="679450" y="1062989"/>
                </a:lnTo>
                <a:lnTo>
                  <a:pt x="666750" y="1060450"/>
                </a:lnTo>
                <a:lnTo>
                  <a:pt x="654050" y="1059179"/>
                </a:lnTo>
                <a:lnTo>
                  <a:pt x="641350" y="1055369"/>
                </a:lnTo>
                <a:lnTo>
                  <a:pt x="628650" y="1050289"/>
                </a:lnTo>
                <a:lnTo>
                  <a:pt x="615950" y="1046479"/>
                </a:lnTo>
                <a:lnTo>
                  <a:pt x="603250" y="1041400"/>
                </a:lnTo>
                <a:lnTo>
                  <a:pt x="590550" y="1035050"/>
                </a:lnTo>
                <a:lnTo>
                  <a:pt x="576580" y="1029969"/>
                </a:lnTo>
                <a:lnTo>
                  <a:pt x="563880" y="1024889"/>
                </a:lnTo>
                <a:lnTo>
                  <a:pt x="552450" y="1019809"/>
                </a:lnTo>
                <a:lnTo>
                  <a:pt x="539750" y="1014729"/>
                </a:lnTo>
                <a:lnTo>
                  <a:pt x="528319" y="1009650"/>
                </a:lnTo>
                <a:lnTo>
                  <a:pt x="516890" y="1005839"/>
                </a:lnTo>
                <a:lnTo>
                  <a:pt x="505460" y="1003300"/>
                </a:lnTo>
                <a:lnTo>
                  <a:pt x="486410" y="1000759"/>
                </a:lnTo>
                <a:lnTo>
                  <a:pt x="477519" y="1000759"/>
                </a:lnTo>
                <a:lnTo>
                  <a:pt x="469900" y="1000759"/>
                </a:lnTo>
                <a:lnTo>
                  <a:pt x="461010" y="1002029"/>
                </a:lnTo>
                <a:lnTo>
                  <a:pt x="453390" y="1003300"/>
                </a:lnTo>
                <a:lnTo>
                  <a:pt x="444500" y="1005839"/>
                </a:lnTo>
                <a:lnTo>
                  <a:pt x="435610" y="1008379"/>
                </a:lnTo>
                <a:lnTo>
                  <a:pt x="427990" y="1009650"/>
                </a:lnTo>
                <a:lnTo>
                  <a:pt x="419100" y="1012189"/>
                </a:lnTo>
                <a:lnTo>
                  <a:pt x="408940" y="1014729"/>
                </a:lnTo>
                <a:lnTo>
                  <a:pt x="398780" y="1017269"/>
                </a:lnTo>
                <a:lnTo>
                  <a:pt x="388620" y="1019809"/>
                </a:lnTo>
                <a:lnTo>
                  <a:pt x="378460" y="1021079"/>
                </a:lnTo>
                <a:lnTo>
                  <a:pt x="365760" y="1021079"/>
                </a:lnTo>
                <a:lnTo>
                  <a:pt x="339090" y="1022350"/>
                </a:lnTo>
                <a:lnTo>
                  <a:pt x="323850" y="1021079"/>
                </a:lnTo>
                <a:lnTo>
                  <a:pt x="308610" y="1021079"/>
                </a:lnTo>
                <a:lnTo>
                  <a:pt x="292100" y="1018539"/>
                </a:lnTo>
                <a:lnTo>
                  <a:pt x="275590" y="1016000"/>
                </a:lnTo>
                <a:lnTo>
                  <a:pt x="259080" y="1013459"/>
                </a:lnTo>
                <a:lnTo>
                  <a:pt x="242570" y="1010919"/>
                </a:lnTo>
                <a:lnTo>
                  <a:pt x="226060" y="1008379"/>
                </a:lnTo>
                <a:lnTo>
                  <a:pt x="210820" y="1005839"/>
                </a:lnTo>
                <a:lnTo>
                  <a:pt x="195580" y="1002029"/>
                </a:lnTo>
                <a:lnTo>
                  <a:pt x="181610" y="1000759"/>
                </a:lnTo>
                <a:lnTo>
                  <a:pt x="167640" y="998219"/>
                </a:lnTo>
                <a:lnTo>
                  <a:pt x="151130" y="994409"/>
                </a:lnTo>
                <a:lnTo>
                  <a:pt x="147320" y="993139"/>
                </a:lnTo>
                <a:lnTo>
                  <a:pt x="143510" y="993139"/>
                </a:lnTo>
                <a:lnTo>
                  <a:pt x="139700" y="993139"/>
                </a:lnTo>
                <a:lnTo>
                  <a:pt x="135890" y="991869"/>
                </a:lnTo>
                <a:lnTo>
                  <a:pt x="132080" y="990600"/>
                </a:lnTo>
                <a:lnTo>
                  <a:pt x="129540" y="990600"/>
                </a:lnTo>
                <a:lnTo>
                  <a:pt x="125730" y="989329"/>
                </a:lnTo>
                <a:lnTo>
                  <a:pt x="121920" y="989329"/>
                </a:lnTo>
                <a:lnTo>
                  <a:pt x="119380" y="988059"/>
                </a:lnTo>
                <a:lnTo>
                  <a:pt x="116840" y="986789"/>
                </a:lnTo>
                <a:lnTo>
                  <a:pt x="101600" y="980439"/>
                </a:lnTo>
                <a:lnTo>
                  <a:pt x="92710" y="974089"/>
                </a:lnTo>
                <a:lnTo>
                  <a:pt x="83820" y="966469"/>
                </a:lnTo>
                <a:lnTo>
                  <a:pt x="74930" y="956309"/>
                </a:lnTo>
                <a:lnTo>
                  <a:pt x="68580" y="944879"/>
                </a:lnTo>
                <a:lnTo>
                  <a:pt x="62230" y="934719"/>
                </a:lnTo>
                <a:lnTo>
                  <a:pt x="57150" y="920750"/>
                </a:lnTo>
                <a:lnTo>
                  <a:pt x="53340" y="908050"/>
                </a:lnTo>
                <a:lnTo>
                  <a:pt x="49530" y="892809"/>
                </a:lnTo>
                <a:lnTo>
                  <a:pt x="45720" y="877569"/>
                </a:lnTo>
                <a:lnTo>
                  <a:pt x="39370" y="850900"/>
                </a:lnTo>
                <a:lnTo>
                  <a:pt x="36830" y="839469"/>
                </a:lnTo>
                <a:lnTo>
                  <a:pt x="35560" y="828039"/>
                </a:lnTo>
                <a:lnTo>
                  <a:pt x="33020" y="816609"/>
                </a:lnTo>
                <a:lnTo>
                  <a:pt x="31750" y="805179"/>
                </a:lnTo>
                <a:lnTo>
                  <a:pt x="29210" y="793750"/>
                </a:lnTo>
                <a:lnTo>
                  <a:pt x="27940" y="782319"/>
                </a:lnTo>
                <a:lnTo>
                  <a:pt x="26670" y="770889"/>
                </a:lnTo>
                <a:lnTo>
                  <a:pt x="25400" y="759459"/>
                </a:lnTo>
                <a:lnTo>
                  <a:pt x="24130" y="749300"/>
                </a:lnTo>
                <a:lnTo>
                  <a:pt x="24130" y="737869"/>
                </a:lnTo>
                <a:lnTo>
                  <a:pt x="22860" y="708659"/>
                </a:lnTo>
                <a:lnTo>
                  <a:pt x="22860" y="689609"/>
                </a:lnTo>
                <a:lnTo>
                  <a:pt x="24130" y="671829"/>
                </a:lnTo>
                <a:lnTo>
                  <a:pt x="26670" y="655319"/>
                </a:lnTo>
                <a:lnTo>
                  <a:pt x="29210" y="638809"/>
                </a:lnTo>
                <a:lnTo>
                  <a:pt x="31750" y="622300"/>
                </a:lnTo>
                <a:lnTo>
                  <a:pt x="34290" y="607059"/>
                </a:lnTo>
                <a:lnTo>
                  <a:pt x="36830" y="591819"/>
                </a:lnTo>
                <a:lnTo>
                  <a:pt x="38100" y="575309"/>
                </a:lnTo>
                <a:lnTo>
                  <a:pt x="39370" y="558800"/>
                </a:lnTo>
                <a:lnTo>
                  <a:pt x="40640" y="542289"/>
                </a:lnTo>
                <a:lnTo>
                  <a:pt x="39370" y="510539"/>
                </a:lnTo>
                <a:lnTo>
                  <a:pt x="38100" y="497839"/>
                </a:lnTo>
                <a:lnTo>
                  <a:pt x="36830" y="483869"/>
                </a:lnTo>
                <a:lnTo>
                  <a:pt x="35560" y="468629"/>
                </a:lnTo>
                <a:lnTo>
                  <a:pt x="33020" y="454659"/>
                </a:lnTo>
                <a:lnTo>
                  <a:pt x="30480" y="439419"/>
                </a:lnTo>
                <a:lnTo>
                  <a:pt x="29210" y="422909"/>
                </a:lnTo>
                <a:lnTo>
                  <a:pt x="26670" y="407669"/>
                </a:lnTo>
                <a:lnTo>
                  <a:pt x="25400" y="389889"/>
                </a:lnTo>
                <a:lnTo>
                  <a:pt x="24130" y="372109"/>
                </a:lnTo>
                <a:lnTo>
                  <a:pt x="22860" y="354329"/>
                </a:lnTo>
                <a:lnTo>
                  <a:pt x="21590" y="327659"/>
                </a:lnTo>
                <a:lnTo>
                  <a:pt x="21590" y="317500"/>
                </a:lnTo>
                <a:lnTo>
                  <a:pt x="21590" y="309879"/>
                </a:lnTo>
                <a:lnTo>
                  <a:pt x="21590" y="300989"/>
                </a:lnTo>
                <a:lnTo>
                  <a:pt x="21590" y="292100"/>
                </a:lnTo>
                <a:lnTo>
                  <a:pt x="20320" y="283209"/>
                </a:lnTo>
                <a:lnTo>
                  <a:pt x="20320" y="275589"/>
                </a:lnTo>
                <a:lnTo>
                  <a:pt x="20320" y="267969"/>
                </a:lnTo>
                <a:lnTo>
                  <a:pt x="19050" y="259079"/>
                </a:lnTo>
                <a:lnTo>
                  <a:pt x="17780" y="251459"/>
                </a:lnTo>
                <a:lnTo>
                  <a:pt x="17780" y="245109"/>
                </a:lnTo>
                <a:lnTo>
                  <a:pt x="16510" y="238759"/>
                </a:lnTo>
                <a:lnTo>
                  <a:pt x="12700" y="224789"/>
                </a:lnTo>
                <a:lnTo>
                  <a:pt x="10160" y="218439"/>
                </a:lnTo>
                <a:lnTo>
                  <a:pt x="7620" y="212089"/>
                </a:lnTo>
                <a:lnTo>
                  <a:pt x="3810" y="205739"/>
                </a:lnTo>
                <a:lnTo>
                  <a:pt x="2540" y="199389"/>
                </a:lnTo>
                <a:lnTo>
                  <a:pt x="1270" y="193039"/>
                </a:lnTo>
                <a:lnTo>
                  <a:pt x="0" y="186689"/>
                </a:lnTo>
                <a:lnTo>
                  <a:pt x="1270" y="180339"/>
                </a:lnTo>
                <a:lnTo>
                  <a:pt x="2540" y="172719"/>
                </a:lnTo>
                <a:lnTo>
                  <a:pt x="5080" y="163829"/>
                </a:lnTo>
                <a:lnTo>
                  <a:pt x="10160" y="154939"/>
                </a:lnTo>
                <a:lnTo>
                  <a:pt x="15240" y="144779"/>
                </a:lnTo>
                <a:lnTo>
                  <a:pt x="24130" y="133350"/>
                </a:lnTo>
                <a:close/>
              </a:path>
            </a:pathLst>
          </a:custGeom>
          <a:ln w="8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6530" y="3189929"/>
            <a:ext cx="753110" cy="6546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2200"/>
              </a:lnSpc>
              <a:spcBef>
                <a:spcPts val="85"/>
              </a:spcBef>
            </a:pPr>
            <a:r>
              <a:rPr dirty="0" sz="1350" spc="15">
                <a:latin typeface="Times New Roman"/>
                <a:cs typeface="Times New Roman"/>
              </a:rPr>
              <a:t>О</a:t>
            </a:r>
            <a:r>
              <a:rPr dirty="0" sz="1350" spc="5">
                <a:latin typeface="Times New Roman"/>
                <a:cs typeface="Times New Roman"/>
              </a:rPr>
              <a:t>ткр</a:t>
            </a:r>
            <a:r>
              <a:rPr dirty="0" sz="1350" spc="15">
                <a:latin typeface="Times New Roman"/>
                <a:cs typeface="Times New Roman"/>
              </a:rPr>
              <a:t>ы</a:t>
            </a:r>
            <a:r>
              <a:rPr dirty="0" sz="1350" spc="5">
                <a:latin typeface="Times New Roman"/>
                <a:cs typeface="Times New Roman"/>
              </a:rPr>
              <a:t>тая  </a:t>
            </a:r>
            <a:r>
              <a:rPr dirty="0" sz="1350" spc="10">
                <a:latin typeface="Times New Roman"/>
                <a:cs typeface="Times New Roman"/>
              </a:rPr>
              <a:t>внешняя  </a:t>
            </a:r>
            <a:r>
              <a:rPr dirty="0" sz="1350">
                <a:latin typeface="Times New Roman"/>
                <a:cs typeface="Times New Roman"/>
              </a:rPr>
              <a:t>сеть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760" y="3705549"/>
            <a:ext cx="866140" cy="448309"/>
          </a:xfrm>
          <a:custGeom>
            <a:avLst/>
            <a:gdLst/>
            <a:ahLst/>
            <a:cxnLst/>
            <a:rect l="l" t="t" r="r" b="b"/>
            <a:pathLst>
              <a:path w="866139" h="448310">
                <a:moveTo>
                  <a:pt x="224789" y="0"/>
                </a:moveTo>
                <a:lnTo>
                  <a:pt x="0" y="224789"/>
                </a:lnTo>
                <a:lnTo>
                  <a:pt x="226059" y="448310"/>
                </a:lnTo>
                <a:lnTo>
                  <a:pt x="226059" y="300989"/>
                </a:lnTo>
                <a:lnTo>
                  <a:pt x="866139" y="300989"/>
                </a:lnTo>
                <a:lnTo>
                  <a:pt x="866139" y="147320"/>
                </a:lnTo>
                <a:lnTo>
                  <a:pt x="226059" y="147320"/>
                </a:lnTo>
                <a:lnTo>
                  <a:pt x="22478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4760" y="3705549"/>
            <a:ext cx="866140" cy="448309"/>
          </a:xfrm>
          <a:custGeom>
            <a:avLst/>
            <a:gdLst/>
            <a:ahLst/>
            <a:cxnLst/>
            <a:rect l="l" t="t" r="r" b="b"/>
            <a:pathLst>
              <a:path w="866139" h="448310">
                <a:moveTo>
                  <a:pt x="0" y="224789"/>
                </a:moveTo>
                <a:lnTo>
                  <a:pt x="226059" y="448310"/>
                </a:lnTo>
                <a:lnTo>
                  <a:pt x="226059" y="300989"/>
                </a:lnTo>
                <a:lnTo>
                  <a:pt x="866139" y="300989"/>
                </a:lnTo>
                <a:lnTo>
                  <a:pt x="866139" y="147320"/>
                </a:lnTo>
                <a:lnTo>
                  <a:pt x="226059" y="147320"/>
                </a:lnTo>
                <a:lnTo>
                  <a:pt x="224789" y="0"/>
                </a:lnTo>
                <a:lnTo>
                  <a:pt x="0" y="224789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3000" y="3592519"/>
            <a:ext cx="864869" cy="449580"/>
          </a:xfrm>
          <a:custGeom>
            <a:avLst/>
            <a:gdLst/>
            <a:ahLst/>
            <a:cxnLst/>
            <a:rect l="l" t="t" r="r" b="b"/>
            <a:pathLst>
              <a:path w="864870" h="449579">
                <a:moveTo>
                  <a:pt x="224789" y="0"/>
                </a:moveTo>
                <a:lnTo>
                  <a:pt x="0" y="226059"/>
                </a:lnTo>
                <a:lnTo>
                  <a:pt x="224789" y="449579"/>
                </a:lnTo>
                <a:lnTo>
                  <a:pt x="224789" y="300989"/>
                </a:lnTo>
                <a:lnTo>
                  <a:pt x="864870" y="300989"/>
                </a:lnTo>
                <a:lnTo>
                  <a:pt x="864870" y="148589"/>
                </a:lnTo>
                <a:lnTo>
                  <a:pt x="224789" y="148589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13000" y="3592519"/>
            <a:ext cx="864869" cy="449580"/>
          </a:xfrm>
          <a:custGeom>
            <a:avLst/>
            <a:gdLst/>
            <a:ahLst/>
            <a:cxnLst/>
            <a:rect l="l" t="t" r="r" b="b"/>
            <a:pathLst>
              <a:path w="864870" h="449579">
                <a:moveTo>
                  <a:pt x="0" y="226059"/>
                </a:moveTo>
                <a:lnTo>
                  <a:pt x="224789" y="449579"/>
                </a:lnTo>
                <a:lnTo>
                  <a:pt x="224789" y="300989"/>
                </a:lnTo>
                <a:lnTo>
                  <a:pt x="864870" y="300989"/>
                </a:lnTo>
                <a:lnTo>
                  <a:pt x="864870" y="148589"/>
                </a:lnTo>
                <a:lnTo>
                  <a:pt x="224789" y="148589"/>
                </a:lnTo>
                <a:lnTo>
                  <a:pt x="224789" y="0"/>
                </a:lnTo>
                <a:lnTo>
                  <a:pt x="0" y="2260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94660" y="2082489"/>
            <a:ext cx="4789170" cy="424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algn="ctr" marL="172720">
              <a:lnSpc>
                <a:spcPct val="100000"/>
              </a:lnSpc>
              <a:spcBef>
                <a:spcPts val="1010"/>
              </a:spcBef>
            </a:pPr>
            <a:r>
              <a:rPr dirty="0" sz="1350" spc="15" b="1">
                <a:latin typeface="Times New Roman"/>
                <a:cs typeface="Times New Roman"/>
              </a:rPr>
              <a:t>Шлюз </a:t>
            </a:r>
            <a:r>
              <a:rPr dirty="0" sz="1350" spc="10" b="1">
                <a:latin typeface="Times New Roman"/>
                <a:cs typeface="Times New Roman"/>
              </a:rPr>
              <a:t>прикладного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spc="10" b="1">
                <a:latin typeface="Times New Roman"/>
                <a:cs typeface="Times New Roman"/>
              </a:rPr>
              <a:t>уровня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2850" y="3857949"/>
            <a:ext cx="454659" cy="142240"/>
          </a:xfrm>
          <a:custGeom>
            <a:avLst/>
            <a:gdLst/>
            <a:ahLst/>
            <a:cxnLst/>
            <a:rect l="l" t="t" r="r" b="b"/>
            <a:pathLst>
              <a:path w="454660" h="142239">
                <a:moveTo>
                  <a:pt x="0" y="142239"/>
                </a:moveTo>
                <a:lnTo>
                  <a:pt x="454660" y="142239"/>
                </a:lnTo>
                <a:lnTo>
                  <a:pt x="454660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2850" y="3857949"/>
            <a:ext cx="567690" cy="142240"/>
          </a:xfrm>
          <a:custGeom>
            <a:avLst/>
            <a:gdLst/>
            <a:ahLst/>
            <a:cxnLst/>
            <a:rect l="l" t="t" r="r" b="b"/>
            <a:pathLst>
              <a:path w="567689" h="142239">
                <a:moveTo>
                  <a:pt x="0" y="142239"/>
                </a:moveTo>
                <a:lnTo>
                  <a:pt x="567689" y="142239"/>
                </a:lnTo>
                <a:lnTo>
                  <a:pt x="567689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45379" y="3746189"/>
            <a:ext cx="532130" cy="140970"/>
          </a:xfrm>
          <a:custGeom>
            <a:avLst/>
            <a:gdLst/>
            <a:ahLst/>
            <a:cxnLst/>
            <a:rect l="l" t="t" r="r" b="b"/>
            <a:pathLst>
              <a:path w="532129" h="140970">
                <a:moveTo>
                  <a:pt x="0" y="140970"/>
                </a:moveTo>
                <a:lnTo>
                  <a:pt x="532130" y="140970"/>
                </a:lnTo>
                <a:lnTo>
                  <a:pt x="532130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09820" y="3746189"/>
            <a:ext cx="567690" cy="140970"/>
          </a:xfrm>
          <a:custGeom>
            <a:avLst/>
            <a:gdLst/>
            <a:ahLst/>
            <a:cxnLst/>
            <a:rect l="l" t="t" r="r" b="b"/>
            <a:pathLst>
              <a:path w="567689" h="140970">
                <a:moveTo>
                  <a:pt x="0" y="140970"/>
                </a:moveTo>
                <a:lnTo>
                  <a:pt x="567689" y="140970"/>
                </a:lnTo>
                <a:lnTo>
                  <a:pt x="567689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40000" y="3398209"/>
            <a:ext cx="737870" cy="142240"/>
          </a:xfrm>
          <a:custGeom>
            <a:avLst/>
            <a:gdLst/>
            <a:ahLst/>
            <a:cxnLst/>
            <a:rect l="l" t="t" r="r" b="b"/>
            <a:pathLst>
              <a:path w="737870" h="142239">
                <a:moveTo>
                  <a:pt x="0" y="142239"/>
                </a:moveTo>
                <a:lnTo>
                  <a:pt x="737870" y="142239"/>
                </a:lnTo>
                <a:lnTo>
                  <a:pt x="737870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40000" y="3398209"/>
            <a:ext cx="847090" cy="142240"/>
          </a:xfrm>
          <a:custGeom>
            <a:avLst/>
            <a:gdLst/>
            <a:ahLst/>
            <a:cxnLst/>
            <a:rect l="l" t="t" r="r" b="b"/>
            <a:pathLst>
              <a:path w="847089" h="142239">
                <a:moveTo>
                  <a:pt x="0" y="142239"/>
                </a:moveTo>
                <a:lnTo>
                  <a:pt x="847089" y="142239"/>
                </a:lnTo>
                <a:lnTo>
                  <a:pt x="847089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26970" y="3286449"/>
            <a:ext cx="847090" cy="140970"/>
          </a:xfrm>
          <a:custGeom>
            <a:avLst/>
            <a:gdLst/>
            <a:ahLst/>
            <a:cxnLst/>
            <a:rect l="l" t="t" r="r" b="b"/>
            <a:pathLst>
              <a:path w="847089" h="140970">
                <a:moveTo>
                  <a:pt x="0" y="140970"/>
                </a:moveTo>
                <a:lnTo>
                  <a:pt x="847090" y="140970"/>
                </a:lnTo>
                <a:lnTo>
                  <a:pt x="847090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26970" y="3286449"/>
            <a:ext cx="847090" cy="140970"/>
          </a:xfrm>
          <a:custGeom>
            <a:avLst/>
            <a:gdLst/>
            <a:ahLst/>
            <a:cxnLst/>
            <a:rect l="l" t="t" r="r" b="b"/>
            <a:pathLst>
              <a:path w="847089" h="140970">
                <a:moveTo>
                  <a:pt x="0" y="140970"/>
                </a:moveTo>
                <a:lnTo>
                  <a:pt x="847090" y="140970"/>
                </a:lnTo>
                <a:lnTo>
                  <a:pt x="847090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77870" y="4205929"/>
            <a:ext cx="1738630" cy="71120"/>
          </a:xfrm>
          <a:custGeom>
            <a:avLst/>
            <a:gdLst/>
            <a:ahLst/>
            <a:cxnLst/>
            <a:rect l="l" t="t" r="r" b="b"/>
            <a:pathLst>
              <a:path w="1738629" h="71120">
                <a:moveTo>
                  <a:pt x="1667509" y="0"/>
                </a:moveTo>
                <a:lnTo>
                  <a:pt x="0" y="0"/>
                </a:lnTo>
                <a:lnTo>
                  <a:pt x="71119" y="71120"/>
                </a:lnTo>
                <a:lnTo>
                  <a:pt x="1738629" y="71120"/>
                </a:lnTo>
                <a:lnTo>
                  <a:pt x="166750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7870" y="4205929"/>
            <a:ext cx="1738630" cy="71120"/>
          </a:xfrm>
          <a:custGeom>
            <a:avLst/>
            <a:gdLst/>
            <a:ahLst/>
            <a:cxnLst/>
            <a:rect l="l" t="t" r="r" b="b"/>
            <a:pathLst>
              <a:path w="1738629" h="71120">
                <a:moveTo>
                  <a:pt x="1667509" y="0"/>
                </a:moveTo>
                <a:lnTo>
                  <a:pt x="0" y="0"/>
                </a:lnTo>
                <a:lnTo>
                  <a:pt x="71119" y="71120"/>
                </a:lnTo>
                <a:lnTo>
                  <a:pt x="1738629" y="71120"/>
                </a:lnTo>
                <a:lnTo>
                  <a:pt x="16675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45379" y="2506669"/>
            <a:ext cx="71120" cy="1770380"/>
          </a:xfrm>
          <a:custGeom>
            <a:avLst/>
            <a:gdLst/>
            <a:ahLst/>
            <a:cxnLst/>
            <a:rect l="l" t="t" r="r" b="b"/>
            <a:pathLst>
              <a:path w="71120" h="1770379">
                <a:moveTo>
                  <a:pt x="0" y="0"/>
                </a:moveTo>
                <a:lnTo>
                  <a:pt x="0" y="1699259"/>
                </a:lnTo>
                <a:lnTo>
                  <a:pt x="71120" y="1770379"/>
                </a:lnTo>
                <a:lnTo>
                  <a:pt x="7112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45379" y="2506669"/>
            <a:ext cx="71120" cy="1770380"/>
          </a:xfrm>
          <a:custGeom>
            <a:avLst/>
            <a:gdLst/>
            <a:ahLst/>
            <a:cxnLst/>
            <a:rect l="l" t="t" r="r" b="b"/>
            <a:pathLst>
              <a:path w="71120" h="1770379">
                <a:moveTo>
                  <a:pt x="71120" y="1770379"/>
                </a:moveTo>
                <a:lnTo>
                  <a:pt x="0" y="1699259"/>
                </a:lnTo>
                <a:lnTo>
                  <a:pt x="0" y="0"/>
                </a:lnTo>
                <a:lnTo>
                  <a:pt x="71120" y="72389"/>
                </a:lnTo>
                <a:lnTo>
                  <a:pt x="71120" y="1770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7870" y="2506669"/>
            <a:ext cx="1667510" cy="779780"/>
          </a:xfrm>
          <a:custGeom>
            <a:avLst/>
            <a:gdLst/>
            <a:ahLst/>
            <a:cxnLst/>
            <a:rect l="l" t="t" r="r" b="b"/>
            <a:pathLst>
              <a:path w="1667510" h="779779">
                <a:moveTo>
                  <a:pt x="0" y="779779"/>
                </a:moveTo>
                <a:lnTo>
                  <a:pt x="1667509" y="779779"/>
                </a:lnTo>
                <a:lnTo>
                  <a:pt x="1667509" y="0"/>
                </a:lnTo>
                <a:lnTo>
                  <a:pt x="0" y="0"/>
                </a:lnTo>
                <a:lnTo>
                  <a:pt x="0" y="779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77870" y="3427419"/>
            <a:ext cx="1667510" cy="318770"/>
          </a:xfrm>
          <a:custGeom>
            <a:avLst/>
            <a:gdLst/>
            <a:ahLst/>
            <a:cxnLst/>
            <a:rect l="l" t="t" r="r" b="b"/>
            <a:pathLst>
              <a:path w="1667510" h="318770">
                <a:moveTo>
                  <a:pt x="0" y="318769"/>
                </a:moveTo>
                <a:lnTo>
                  <a:pt x="1667509" y="318769"/>
                </a:lnTo>
                <a:lnTo>
                  <a:pt x="1667509" y="0"/>
                </a:lnTo>
                <a:lnTo>
                  <a:pt x="0" y="0"/>
                </a:lnTo>
                <a:lnTo>
                  <a:pt x="0" y="318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77870" y="3887159"/>
            <a:ext cx="1667510" cy="318770"/>
          </a:xfrm>
          <a:custGeom>
            <a:avLst/>
            <a:gdLst/>
            <a:ahLst/>
            <a:cxnLst/>
            <a:rect l="l" t="t" r="r" b="b"/>
            <a:pathLst>
              <a:path w="1667510" h="318770">
                <a:moveTo>
                  <a:pt x="0" y="318769"/>
                </a:moveTo>
                <a:lnTo>
                  <a:pt x="1667509" y="318769"/>
                </a:lnTo>
                <a:lnTo>
                  <a:pt x="1667509" y="0"/>
                </a:lnTo>
                <a:lnTo>
                  <a:pt x="0" y="0"/>
                </a:lnTo>
                <a:lnTo>
                  <a:pt x="0" y="318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77870" y="2506669"/>
            <a:ext cx="1667510" cy="1699260"/>
          </a:xfrm>
          <a:custGeom>
            <a:avLst/>
            <a:gdLst/>
            <a:ahLst/>
            <a:cxnLst/>
            <a:rect l="l" t="t" r="r" b="b"/>
            <a:pathLst>
              <a:path w="1667510" h="1699260">
                <a:moveTo>
                  <a:pt x="1667509" y="1699259"/>
                </a:moveTo>
                <a:lnTo>
                  <a:pt x="0" y="1699259"/>
                </a:lnTo>
                <a:lnTo>
                  <a:pt x="0" y="0"/>
                </a:lnTo>
                <a:lnTo>
                  <a:pt x="1667509" y="0"/>
                </a:lnTo>
                <a:lnTo>
                  <a:pt x="1667509" y="16992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277870" y="2506669"/>
            <a:ext cx="1667510" cy="779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algn="ctr" marL="103505" marR="97155">
              <a:lnSpc>
                <a:spcPct val="101899"/>
              </a:lnSpc>
              <a:spcBef>
                <a:spcPts val="259"/>
              </a:spcBef>
            </a:pPr>
            <a:r>
              <a:rPr dirty="0" sz="1350" spc="10">
                <a:latin typeface="Times New Roman"/>
                <a:cs typeface="Times New Roman"/>
              </a:rPr>
              <a:t>Фильтрация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потока  сообщений </a:t>
            </a:r>
            <a:r>
              <a:rPr dirty="0" sz="1350" spc="5">
                <a:latin typeface="Times New Roman"/>
                <a:cs typeface="Times New Roman"/>
              </a:rPr>
              <a:t>на </a:t>
            </a:r>
            <a:r>
              <a:rPr dirty="0" sz="1350" spc="10">
                <a:latin typeface="Times New Roman"/>
                <a:cs typeface="Times New Roman"/>
              </a:rPr>
              <a:t>при-  кладном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уровне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77870" y="3746189"/>
            <a:ext cx="1667510" cy="140970"/>
          </a:xfrm>
          <a:custGeom>
            <a:avLst/>
            <a:gdLst/>
            <a:ahLst/>
            <a:cxnLst/>
            <a:rect l="l" t="t" r="r" b="b"/>
            <a:pathLst>
              <a:path w="1667510" h="140970">
                <a:moveTo>
                  <a:pt x="0" y="140970"/>
                </a:moveTo>
                <a:lnTo>
                  <a:pt x="1667509" y="140970"/>
                </a:lnTo>
                <a:lnTo>
                  <a:pt x="1667509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7787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0200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2612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5025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7439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9852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2265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4677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7090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9504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1917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4202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6615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9029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1442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3855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6267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8680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1094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3507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5920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8332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0745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3159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5445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7857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0270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2684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5097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7510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9922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2335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4749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7162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9575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1987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4400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6687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9100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1512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3925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6339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8752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1165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3577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5990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8404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0817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3230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5515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7929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50342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52755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5167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7580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9994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2407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64820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67232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9645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72059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74472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76757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791709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1584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39970" y="38871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64100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8822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12359" y="388715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36490" y="388715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45379" y="3884619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1417" y="1270"/>
                </a:moveTo>
                <a:lnTo>
                  <a:pt x="1417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45379" y="38604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45379" y="383635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45379" y="38122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945379" y="378809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45379" y="376523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45379" y="374618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63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40300" y="37461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50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1617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9204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6790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4377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1965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9552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7139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74725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72312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70027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7614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65200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2787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0375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57962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5549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3135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0722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8310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5897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3484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1197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38785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6372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3959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31545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9132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6720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4307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1894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9480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7067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4655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2242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9955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07542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05130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02717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0304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97890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95477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93065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0652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8239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5825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3412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1000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78714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76300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3887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1475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69062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66649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64235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61822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59410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6997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54584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52170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49757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47472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450590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42645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402329" y="374618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37820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35407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329940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30580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281679" y="374618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77870" y="375380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277870" y="37779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277870" y="380206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77870" y="382619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77870" y="38503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277870" y="387445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022850" y="3257239"/>
            <a:ext cx="567690" cy="424180"/>
          </a:xfrm>
          <a:custGeom>
            <a:avLst/>
            <a:gdLst/>
            <a:ahLst/>
            <a:cxnLst/>
            <a:rect l="l" t="t" r="r" b="b"/>
            <a:pathLst>
              <a:path w="567689" h="424179">
                <a:moveTo>
                  <a:pt x="354329" y="0"/>
                </a:moveTo>
                <a:lnTo>
                  <a:pt x="354329" y="139700"/>
                </a:lnTo>
                <a:lnTo>
                  <a:pt x="0" y="139700"/>
                </a:lnTo>
                <a:lnTo>
                  <a:pt x="0" y="284480"/>
                </a:lnTo>
                <a:lnTo>
                  <a:pt x="354329" y="284480"/>
                </a:lnTo>
                <a:lnTo>
                  <a:pt x="354329" y="424180"/>
                </a:lnTo>
                <a:lnTo>
                  <a:pt x="567689" y="212089"/>
                </a:lnTo>
                <a:lnTo>
                  <a:pt x="3543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022850" y="3257239"/>
            <a:ext cx="567690" cy="424180"/>
          </a:xfrm>
          <a:custGeom>
            <a:avLst/>
            <a:gdLst/>
            <a:ahLst/>
            <a:cxnLst/>
            <a:rect l="l" t="t" r="r" b="b"/>
            <a:pathLst>
              <a:path w="567689" h="424179">
                <a:moveTo>
                  <a:pt x="567689" y="212089"/>
                </a:moveTo>
                <a:lnTo>
                  <a:pt x="354329" y="0"/>
                </a:lnTo>
                <a:lnTo>
                  <a:pt x="354329" y="139700"/>
                </a:lnTo>
                <a:lnTo>
                  <a:pt x="0" y="139700"/>
                </a:lnTo>
                <a:lnTo>
                  <a:pt x="0" y="284480"/>
                </a:lnTo>
                <a:lnTo>
                  <a:pt x="354329" y="284480"/>
                </a:lnTo>
                <a:lnTo>
                  <a:pt x="354329" y="424180"/>
                </a:lnTo>
                <a:lnTo>
                  <a:pt x="567689" y="212089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09820" y="3144209"/>
            <a:ext cx="567690" cy="425450"/>
          </a:xfrm>
          <a:custGeom>
            <a:avLst/>
            <a:gdLst/>
            <a:ahLst/>
            <a:cxnLst/>
            <a:rect l="l" t="t" r="r" b="b"/>
            <a:pathLst>
              <a:path w="567689" h="425450">
                <a:moveTo>
                  <a:pt x="355600" y="0"/>
                </a:moveTo>
                <a:lnTo>
                  <a:pt x="355600" y="140969"/>
                </a:lnTo>
                <a:lnTo>
                  <a:pt x="0" y="140969"/>
                </a:lnTo>
                <a:lnTo>
                  <a:pt x="0" y="285750"/>
                </a:lnTo>
                <a:lnTo>
                  <a:pt x="355600" y="285750"/>
                </a:lnTo>
                <a:lnTo>
                  <a:pt x="355600" y="425450"/>
                </a:lnTo>
                <a:lnTo>
                  <a:pt x="567689" y="212089"/>
                </a:lnTo>
                <a:lnTo>
                  <a:pt x="355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09820" y="3144209"/>
            <a:ext cx="567690" cy="425450"/>
          </a:xfrm>
          <a:custGeom>
            <a:avLst/>
            <a:gdLst/>
            <a:ahLst/>
            <a:cxnLst/>
            <a:rect l="l" t="t" r="r" b="b"/>
            <a:pathLst>
              <a:path w="567689" h="425450">
                <a:moveTo>
                  <a:pt x="567689" y="212089"/>
                </a:moveTo>
                <a:lnTo>
                  <a:pt x="355600" y="0"/>
                </a:lnTo>
                <a:lnTo>
                  <a:pt x="355600" y="140969"/>
                </a:lnTo>
                <a:lnTo>
                  <a:pt x="0" y="140969"/>
                </a:lnTo>
                <a:lnTo>
                  <a:pt x="0" y="285750"/>
                </a:lnTo>
                <a:lnTo>
                  <a:pt x="355600" y="285750"/>
                </a:lnTo>
                <a:lnTo>
                  <a:pt x="355600" y="425450"/>
                </a:lnTo>
                <a:lnTo>
                  <a:pt x="567689" y="2120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277870" y="3286449"/>
            <a:ext cx="1667510" cy="140970"/>
          </a:xfrm>
          <a:custGeom>
            <a:avLst/>
            <a:gdLst/>
            <a:ahLst/>
            <a:cxnLst/>
            <a:rect l="l" t="t" r="r" b="b"/>
            <a:pathLst>
              <a:path w="1667510" h="140970">
                <a:moveTo>
                  <a:pt x="0" y="140970"/>
                </a:moveTo>
                <a:lnTo>
                  <a:pt x="1667509" y="140970"/>
                </a:lnTo>
                <a:lnTo>
                  <a:pt x="1667509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27787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30200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32612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35025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37439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39852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2265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44677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7090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49504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1917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4202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6615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59029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61442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63855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66267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68680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71094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73507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75920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8332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80745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83159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5445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87857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0270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92684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95097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97510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99922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02335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04749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07162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09575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11987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14400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16687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19100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21512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23925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26339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28752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31165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33577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35990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38404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40817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43230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45515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47929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0342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2755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55167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57580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59994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2407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4820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7232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9645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72059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74472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76757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791709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81584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839970" y="3427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864100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88822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12359" y="342741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36490" y="342741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45379" y="3424879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1417" y="1270"/>
                </a:moveTo>
                <a:lnTo>
                  <a:pt x="1417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45379" y="340074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45379" y="33766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45379" y="335248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45379" y="332962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45379" y="330549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43548" y="328503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0" y="0"/>
                </a:moveTo>
                <a:lnTo>
                  <a:pt x="0" y="7767"/>
                </a:lnTo>
              </a:path>
            </a:pathLst>
          </a:custGeom>
          <a:ln w="6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1617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89204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86790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84377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81965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9552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7139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74725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2312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0027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67614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65200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62787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60375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57962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55549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53135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50722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48310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45897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43484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41197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38785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36372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33959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31545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29132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26720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24307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21894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19480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17067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14655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12242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09955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07542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05130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02717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00304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97890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95477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93065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90652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88239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85825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83412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81000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78714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76300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73887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71475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69062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66649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64235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61822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59410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56997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54584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52170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49757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47472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450590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42645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402329" y="328644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37820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35407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329940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30580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281679" y="32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277870" y="329406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277870" y="331819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277870" y="334232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4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277870" y="336645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277870" y="339058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4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277870" y="3414719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0"/>
                </a:moveTo>
                <a:lnTo>
                  <a:pt x="0" y="1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477509" y="5445449"/>
            <a:ext cx="2128520" cy="69850"/>
          </a:xfrm>
          <a:custGeom>
            <a:avLst/>
            <a:gdLst/>
            <a:ahLst/>
            <a:cxnLst/>
            <a:rect l="l" t="t" r="r" b="b"/>
            <a:pathLst>
              <a:path w="2128520" h="69850">
                <a:moveTo>
                  <a:pt x="2057399" y="0"/>
                </a:moveTo>
                <a:lnTo>
                  <a:pt x="0" y="0"/>
                </a:lnTo>
                <a:lnTo>
                  <a:pt x="71119" y="69850"/>
                </a:lnTo>
                <a:lnTo>
                  <a:pt x="2128519" y="69850"/>
                </a:lnTo>
                <a:lnTo>
                  <a:pt x="205739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477509" y="5445449"/>
            <a:ext cx="2128520" cy="69850"/>
          </a:xfrm>
          <a:custGeom>
            <a:avLst/>
            <a:gdLst/>
            <a:ahLst/>
            <a:cxnLst/>
            <a:rect l="l" t="t" r="r" b="b"/>
            <a:pathLst>
              <a:path w="2128520" h="69850">
                <a:moveTo>
                  <a:pt x="2057399" y="0"/>
                </a:moveTo>
                <a:lnTo>
                  <a:pt x="0" y="0"/>
                </a:lnTo>
                <a:lnTo>
                  <a:pt x="71119" y="69850"/>
                </a:lnTo>
                <a:lnTo>
                  <a:pt x="2128519" y="69850"/>
                </a:lnTo>
                <a:lnTo>
                  <a:pt x="20573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534909" y="2506669"/>
            <a:ext cx="71120" cy="3008630"/>
          </a:xfrm>
          <a:custGeom>
            <a:avLst/>
            <a:gdLst/>
            <a:ahLst/>
            <a:cxnLst/>
            <a:rect l="l" t="t" r="r" b="b"/>
            <a:pathLst>
              <a:path w="71120" h="3008629">
                <a:moveTo>
                  <a:pt x="0" y="0"/>
                </a:moveTo>
                <a:lnTo>
                  <a:pt x="0" y="2938779"/>
                </a:lnTo>
                <a:lnTo>
                  <a:pt x="71120" y="3008629"/>
                </a:lnTo>
                <a:lnTo>
                  <a:pt x="71120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534909" y="2506669"/>
            <a:ext cx="71120" cy="3008630"/>
          </a:xfrm>
          <a:custGeom>
            <a:avLst/>
            <a:gdLst/>
            <a:ahLst/>
            <a:cxnLst/>
            <a:rect l="l" t="t" r="r" b="b"/>
            <a:pathLst>
              <a:path w="71120" h="3008629">
                <a:moveTo>
                  <a:pt x="71120" y="3008629"/>
                </a:moveTo>
                <a:lnTo>
                  <a:pt x="0" y="2938779"/>
                </a:lnTo>
                <a:lnTo>
                  <a:pt x="0" y="0"/>
                </a:lnTo>
                <a:lnTo>
                  <a:pt x="71120" y="72389"/>
                </a:lnTo>
                <a:lnTo>
                  <a:pt x="71120" y="3008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477509" y="2506669"/>
            <a:ext cx="2057400" cy="2938780"/>
          </a:xfrm>
          <a:custGeom>
            <a:avLst/>
            <a:gdLst/>
            <a:ahLst/>
            <a:cxnLst/>
            <a:rect l="l" t="t" r="r" b="b"/>
            <a:pathLst>
              <a:path w="2057400" h="2938779">
                <a:moveTo>
                  <a:pt x="2057399" y="2938779"/>
                </a:moveTo>
                <a:lnTo>
                  <a:pt x="0" y="2938779"/>
                </a:lnTo>
                <a:lnTo>
                  <a:pt x="0" y="0"/>
                </a:lnTo>
                <a:lnTo>
                  <a:pt x="2057399" y="0"/>
                </a:lnTo>
                <a:lnTo>
                  <a:pt x="2057399" y="2938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477509" y="2506669"/>
            <a:ext cx="2057400" cy="2938780"/>
          </a:xfrm>
          <a:custGeom>
            <a:avLst/>
            <a:gdLst/>
            <a:ahLst/>
            <a:cxnLst/>
            <a:rect l="l" t="t" r="r" b="b"/>
            <a:pathLst>
              <a:path w="2057400" h="2938779">
                <a:moveTo>
                  <a:pt x="2057399" y="2938779"/>
                </a:moveTo>
                <a:lnTo>
                  <a:pt x="0" y="2938779"/>
                </a:lnTo>
                <a:lnTo>
                  <a:pt x="0" y="0"/>
                </a:lnTo>
                <a:lnTo>
                  <a:pt x="2057399" y="0"/>
                </a:lnTo>
                <a:lnTo>
                  <a:pt x="2057399" y="29387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 txBox="1"/>
          <p:nvPr/>
        </p:nvSpPr>
        <p:spPr>
          <a:xfrm>
            <a:off x="5943600" y="2907884"/>
            <a:ext cx="127317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0"/>
              </a:lnSpc>
            </a:pP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Посредник</a:t>
            </a:r>
            <a:r>
              <a:rPr dirty="0" sz="1350" spc="-15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Web-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службы</a:t>
            </a:r>
            <a:r>
              <a:rPr dirty="0" sz="1350" spc="4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15">
                <a:solidFill>
                  <a:srgbClr val="BFBFBF"/>
                </a:solidFill>
                <a:latin typeface="Times New Roman"/>
                <a:cs typeface="Times New Roman"/>
              </a:rPr>
              <a:t>(HTTP)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5786120" y="2760669"/>
            <a:ext cx="1595120" cy="708660"/>
          </a:xfrm>
          <a:custGeom>
            <a:avLst/>
            <a:gdLst/>
            <a:ahLst/>
            <a:cxnLst/>
            <a:rect l="l" t="t" r="r" b="b"/>
            <a:pathLst>
              <a:path w="1595120" h="708660">
                <a:moveTo>
                  <a:pt x="0" y="708659"/>
                </a:moveTo>
                <a:lnTo>
                  <a:pt x="1595120" y="708659"/>
                </a:lnTo>
                <a:lnTo>
                  <a:pt x="1595120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786120" y="2760669"/>
            <a:ext cx="1595120" cy="708660"/>
          </a:xfrm>
          <a:custGeom>
            <a:avLst/>
            <a:gdLst/>
            <a:ahLst/>
            <a:cxnLst/>
            <a:rect l="l" t="t" r="r" b="b"/>
            <a:pathLst>
              <a:path w="1595120" h="708660">
                <a:moveTo>
                  <a:pt x="0" y="708659"/>
                </a:moveTo>
                <a:lnTo>
                  <a:pt x="1595120" y="708659"/>
                </a:lnTo>
                <a:lnTo>
                  <a:pt x="1595120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673090" y="2648909"/>
            <a:ext cx="1596390" cy="707390"/>
          </a:xfrm>
          <a:custGeom>
            <a:avLst/>
            <a:gdLst/>
            <a:ahLst/>
            <a:cxnLst/>
            <a:rect l="l" t="t" r="r" b="b"/>
            <a:pathLst>
              <a:path w="1596390" h="707389">
                <a:moveTo>
                  <a:pt x="0" y="707389"/>
                </a:moveTo>
                <a:lnTo>
                  <a:pt x="1596389" y="707389"/>
                </a:lnTo>
                <a:lnTo>
                  <a:pt x="1596389" y="0"/>
                </a:lnTo>
                <a:lnTo>
                  <a:pt x="0" y="0"/>
                </a:lnTo>
                <a:lnTo>
                  <a:pt x="0" y="707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 txBox="1"/>
          <p:nvPr/>
        </p:nvSpPr>
        <p:spPr>
          <a:xfrm>
            <a:off x="5673090" y="2648909"/>
            <a:ext cx="1596390" cy="7073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marL="195580" marR="156845" indent="-36830">
              <a:lnSpc>
                <a:spcPct val="101899"/>
              </a:lnSpc>
              <a:spcBef>
                <a:spcPts val="1000"/>
              </a:spcBef>
            </a:pPr>
            <a:r>
              <a:rPr dirty="0" sz="1350" spc="20">
                <a:latin typeface="Times New Roman"/>
                <a:cs typeface="Times New Roman"/>
              </a:rPr>
              <a:t>Посредник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20">
                <a:latin typeface="Times New Roman"/>
                <a:cs typeface="Times New Roman"/>
              </a:rPr>
              <a:t>Web-  службы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(HTTP)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5845809" y="3511134"/>
            <a:ext cx="1469390" cy="6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0"/>
              </a:lnSpc>
            </a:pP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Посредник</a:t>
            </a:r>
            <a:r>
              <a:rPr dirty="0" sz="1350" spc="1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cлужбы</a:t>
            </a:r>
            <a:endParaRPr sz="1350">
              <a:latin typeface="Times New Roman"/>
              <a:cs typeface="Times New Roman"/>
            </a:endParaRPr>
          </a:p>
          <a:p>
            <a:pPr marL="520700" marR="76835" indent="-436880">
              <a:lnSpc>
                <a:spcPct val="101899"/>
              </a:lnSpc>
            </a:pPr>
            <a:r>
              <a:rPr dirty="0" sz="1350" spc="15">
                <a:solidFill>
                  <a:srgbClr val="BFBFBF"/>
                </a:solidFill>
                <a:latin typeface="Times New Roman"/>
                <a:cs typeface="Times New Roman"/>
              </a:rPr>
              <a:t>передачи</a:t>
            </a:r>
            <a:r>
              <a:rPr dirty="0" sz="1350" spc="-15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15">
                <a:solidFill>
                  <a:srgbClr val="BFBFBF"/>
                </a:solidFill>
                <a:latin typeface="Times New Roman"/>
                <a:cs typeface="Times New Roman"/>
              </a:rPr>
              <a:t>данных  </a:t>
            </a:r>
            <a:r>
              <a:rPr dirty="0" sz="1350" spc="30">
                <a:solidFill>
                  <a:srgbClr val="BFBFBF"/>
                </a:solidFill>
                <a:latin typeface="Times New Roman"/>
                <a:cs typeface="Times New Roman"/>
              </a:rPr>
              <a:t>(FTP)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5786120" y="3469329"/>
            <a:ext cx="1595120" cy="707390"/>
          </a:xfrm>
          <a:custGeom>
            <a:avLst/>
            <a:gdLst/>
            <a:ahLst/>
            <a:cxnLst/>
            <a:rect l="l" t="t" r="r" b="b"/>
            <a:pathLst>
              <a:path w="1595120" h="707389">
                <a:moveTo>
                  <a:pt x="0" y="707390"/>
                </a:moveTo>
                <a:lnTo>
                  <a:pt x="1595120" y="707390"/>
                </a:lnTo>
                <a:lnTo>
                  <a:pt x="1595120" y="0"/>
                </a:lnTo>
                <a:lnTo>
                  <a:pt x="0" y="0"/>
                </a:lnTo>
                <a:lnTo>
                  <a:pt x="0" y="7073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786120" y="3469329"/>
            <a:ext cx="1595120" cy="707390"/>
          </a:xfrm>
          <a:custGeom>
            <a:avLst/>
            <a:gdLst/>
            <a:ahLst/>
            <a:cxnLst/>
            <a:rect l="l" t="t" r="r" b="b"/>
            <a:pathLst>
              <a:path w="1595120" h="707389">
                <a:moveTo>
                  <a:pt x="0" y="707390"/>
                </a:moveTo>
                <a:lnTo>
                  <a:pt x="1595120" y="707390"/>
                </a:lnTo>
                <a:lnTo>
                  <a:pt x="1595120" y="0"/>
                </a:lnTo>
                <a:lnTo>
                  <a:pt x="0" y="0"/>
                </a:lnTo>
                <a:lnTo>
                  <a:pt x="0" y="70739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5673090" y="3356299"/>
            <a:ext cx="1596390" cy="708660"/>
          </a:xfrm>
          <a:custGeom>
            <a:avLst/>
            <a:gdLst/>
            <a:ahLst/>
            <a:cxnLst/>
            <a:rect l="l" t="t" r="r" b="b"/>
            <a:pathLst>
              <a:path w="1596390" h="708660">
                <a:moveTo>
                  <a:pt x="0" y="708660"/>
                </a:moveTo>
                <a:lnTo>
                  <a:pt x="1596389" y="708660"/>
                </a:lnTo>
                <a:lnTo>
                  <a:pt x="1596389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 txBox="1"/>
          <p:nvPr/>
        </p:nvSpPr>
        <p:spPr>
          <a:xfrm>
            <a:off x="5673090" y="3356299"/>
            <a:ext cx="1596390" cy="7086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 marL="59055" marR="59690">
              <a:lnSpc>
                <a:spcPct val="102200"/>
              </a:lnSpc>
              <a:spcBef>
                <a:spcPts val="165"/>
              </a:spcBef>
            </a:pPr>
            <a:r>
              <a:rPr dirty="0" sz="1350" spc="20">
                <a:latin typeface="Times New Roman"/>
                <a:cs typeface="Times New Roman"/>
              </a:rPr>
              <a:t>Посредник cлужбы  </a:t>
            </a:r>
            <a:r>
              <a:rPr dirty="0" sz="1350" spc="15">
                <a:latin typeface="Times New Roman"/>
                <a:cs typeface="Times New Roman"/>
              </a:rPr>
              <a:t>передачи данных  </a:t>
            </a:r>
            <a:r>
              <a:rPr dirty="0" sz="1350" spc="25">
                <a:latin typeface="Times New Roman"/>
                <a:cs typeface="Times New Roman"/>
              </a:rPr>
              <a:t>(FTP)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5845809" y="4218525"/>
            <a:ext cx="1469390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90"/>
              </a:lnSpc>
            </a:pPr>
            <a:r>
              <a:rPr dirty="0" sz="1350" spc="20">
                <a:solidFill>
                  <a:srgbClr val="BFBFBF"/>
                </a:solidFill>
                <a:latin typeface="Times New Roman"/>
                <a:cs typeface="Times New Roman"/>
              </a:rPr>
              <a:t>Посредник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660"/>
              </a:lnSpc>
              <a:spcBef>
                <a:spcPts val="50"/>
              </a:spcBef>
            </a:pPr>
            <a:r>
              <a:rPr dirty="0" sz="1350" spc="15">
                <a:solidFill>
                  <a:srgbClr val="BFBFBF"/>
                </a:solidFill>
                <a:latin typeface="Times New Roman"/>
                <a:cs typeface="Times New Roman"/>
              </a:rPr>
              <a:t>cлужб</a:t>
            </a:r>
            <a:r>
              <a:rPr dirty="0" sz="1350" spc="5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15">
                <a:solidFill>
                  <a:srgbClr val="BFBFBF"/>
                </a:solidFill>
                <a:latin typeface="Times New Roman"/>
                <a:cs typeface="Times New Roman"/>
              </a:rPr>
              <a:t>электронной  </a:t>
            </a:r>
            <a:r>
              <a:rPr dirty="0" sz="1350" spc="25">
                <a:solidFill>
                  <a:srgbClr val="BFBFBF"/>
                </a:solidFill>
                <a:latin typeface="Times New Roman"/>
                <a:cs typeface="Times New Roman"/>
              </a:rPr>
              <a:t>почты</a:t>
            </a:r>
            <a:r>
              <a:rPr dirty="0" sz="1350" spc="35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dirty="0" sz="1350" spc="25">
                <a:solidFill>
                  <a:srgbClr val="BFBFBF"/>
                </a:solidFill>
                <a:latin typeface="Times New Roman"/>
                <a:cs typeface="Times New Roman"/>
              </a:rPr>
              <a:t>(POP3)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5786120" y="4176719"/>
            <a:ext cx="1595120" cy="708660"/>
          </a:xfrm>
          <a:custGeom>
            <a:avLst/>
            <a:gdLst/>
            <a:ahLst/>
            <a:cxnLst/>
            <a:rect l="l" t="t" r="r" b="b"/>
            <a:pathLst>
              <a:path w="1595120" h="708660">
                <a:moveTo>
                  <a:pt x="0" y="708659"/>
                </a:moveTo>
                <a:lnTo>
                  <a:pt x="1595120" y="708659"/>
                </a:lnTo>
                <a:lnTo>
                  <a:pt x="1595120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786120" y="4176719"/>
            <a:ext cx="1595120" cy="708660"/>
          </a:xfrm>
          <a:custGeom>
            <a:avLst/>
            <a:gdLst/>
            <a:ahLst/>
            <a:cxnLst/>
            <a:rect l="l" t="t" r="r" b="b"/>
            <a:pathLst>
              <a:path w="1595120" h="708660">
                <a:moveTo>
                  <a:pt x="0" y="708659"/>
                </a:moveTo>
                <a:lnTo>
                  <a:pt x="1595120" y="708659"/>
                </a:lnTo>
                <a:lnTo>
                  <a:pt x="1595120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673090" y="4064959"/>
            <a:ext cx="1596390" cy="707390"/>
          </a:xfrm>
          <a:custGeom>
            <a:avLst/>
            <a:gdLst/>
            <a:ahLst/>
            <a:cxnLst/>
            <a:rect l="l" t="t" r="r" b="b"/>
            <a:pathLst>
              <a:path w="1596390" h="707389">
                <a:moveTo>
                  <a:pt x="0" y="707389"/>
                </a:moveTo>
                <a:lnTo>
                  <a:pt x="1596389" y="707389"/>
                </a:lnTo>
                <a:lnTo>
                  <a:pt x="1596389" y="0"/>
                </a:lnTo>
                <a:lnTo>
                  <a:pt x="0" y="0"/>
                </a:lnTo>
                <a:lnTo>
                  <a:pt x="0" y="707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 txBox="1"/>
          <p:nvPr/>
        </p:nvSpPr>
        <p:spPr>
          <a:xfrm>
            <a:off x="5673090" y="4064959"/>
            <a:ext cx="1596390" cy="7073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59055" marR="59690" indent="320040">
              <a:lnSpc>
                <a:spcPct val="101899"/>
              </a:lnSpc>
              <a:spcBef>
                <a:spcPts val="170"/>
              </a:spcBef>
            </a:pPr>
            <a:r>
              <a:rPr dirty="0" sz="1350" spc="20">
                <a:latin typeface="Times New Roman"/>
                <a:cs typeface="Times New Roman"/>
              </a:rPr>
              <a:t>Посредник  </a:t>
            </a:r>
            <a:r>
              <a:rPr dirty="0" sz="1350" spc="15">
                <a:latin typeface="Times New Roman"/>
                <a:cs typeface="Times New Roman"/>
              </a:rPr>
              <a:t>cлужб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электронной</a:t>
            </a:r>
            <a:endParaRPr sz="13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30"/>
              </a:spcBef>
            </a:pPr>
            <a:r>
              <a:rPr dirty="0" sz="1350" spc="20">
                <a:latin typeface="Times New Roman"/>
                <a:cs typeface="Times New Roman"/>
              </a:rPr>
              <a:t>почты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Times New Roman"/>
                <a:cs typeface="Times New Roman"/>
              </a:rPr>
              <a:t>(POP3)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6187440" y="516223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295390" y="516223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403340" y="516223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511290" y="516223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619240" y="516223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727190" y="516223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836409" y="516223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 h="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269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7533492" y="2997540"/>
            <a:ext cx="1946406" cy="118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 txBox="1"/>
          <p:nvPr/>
        </p:nvSpPr>
        <p:spPr>
          <a:xfrm>
            <a:off x="8235950" y="3295339"/>
            <a:ext cx="974725" cy="6546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2200"/>
              </a:lnSpc>
              <a:spcBef>
                <a:spcPts val="85"/>
              </a:spcBef>
            </a:pPr>
            <a:r>
              <a:rPr dirty="0" sz="1350" spc="10">
                <a:latin typeface="Times New Roman"/>
                <a:cs typeface="Times New Roman"/>
              </a:rPr>
              <a:t>Защ</a:t>
            </a:r>
            <a:r>
              <a:rPr dirty="0" sz="1350" spc="15">
                <a:latin typeface="Times New Roman"/>
                <a:cs typeface="Times New Roman"/>
              </a:rPr>
              <a:t>и</a:t>
            </a:r>
            <a:r>
              <a:rPr dirty="0" sz="1350" spc="5">
                <a:latin typeface="Times New Roman"/>
                <a:cs typeface="Times New Roman"/>
              </a:rPr>
              <a:t>щ</a:t>
            </a:r>
            <a:r>
              <a:rPr dirty="0" sz="1350" spc="5">
                <a:latin typeface="Times New Roman"/>
                <a:cs typeface="Times New Roman"/>
              </a:rPr>
              <a:t>аемая  </a:t>
            </a:r>
            <a:r>
              <a:rPr dirty="0" sz="1350" spc="10">
                <a:latin typeface="Times New Roman"/>
                <a:cs typeface="Times New Roman"/>
              </a:rPr>
              <a:t>внутренняя  </a:t>
            </a:r>
            <a:r>
              <a:rPr dirty="0" sz="1350" spc="5">
                <a:latin typeface="Times New Roman"/>
                <a:cs typeface="Times New Roman"/>
              </a:rPr>
              <a:t>сеть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2747010" y="6043619"/>
            <a:ext cx="51809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Рис.6. </a:t>
            </a:r>
            <a:r>
              <a:rPr dirty="0" sz="1600" spc="-10" i="1">
                <a:latin typeface="Times New Roman"/>
                <a:cs typeface="Times New Roman"/>
              </a:rPr>
              <a:t>Схема функционирования </a:t>
            </a:r>
            <a:r>
              <a:rPr dirty="0" sz="1600" spc="-5" i="1">
                <a:latin typeface="Times New Roman"/>
                <a:cs typeface="Times New Roman"/>
              </a:rPr>
              <a:t>шлюза </a:t>
            </a:r>
            <a:r>
              <a:rPr dirty="0" sz="1600" i="1">
                <a:latin typeface="Times New Roman"/>
                <a:cs typeface="Times New Roman"/>
              </a:rPr>
              <a:t>прикладного</a:t>
            </a:r>
            <a:r>
              <a:rPr dirty="0" sz="1600" spc="3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уровня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860" y="1372559"/>
            <a:ext cx="8809355" cy="336422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latin typeface="Times New Roman"/>
                <a:cs typeface="Times New Roman"/>
              </a:rPr>
              <a:t>Достоинства: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высокий уровень защиты локальной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469900" marR="8255" indent="-228600">
              <a:lnSpc>
                <a:spcPct val="124500"/>
              </a:lnSpc>
              <a:buSzPct val="87500"/>
              <a:buAutoNum type="arabicParenR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нарушение </a:t>
            </a:r>
            <a:r>
              <a:rPr dirty="0" sz="1600">
                <a:latin typeface="Times New Roman"/>
                <a:cs typeface="Times New Roman"/>
              </a:rPr>
              <a:t>работоспособности </a:t>
            </a:r>
            <a:r>
              <a:rPr dirty="0" sz="1600" spc="-5">
                <a:latin typeface="Times New Roman"/>
                <a:cs typeface="Times New Roman"/>
              </a:rPr>
              <a:t>прикладного шлюза не снижает безопасность защищаемой </a:t>
            </a:r>
            <a:r>
              <a:rPr dirty="0" sz="1600">
                <a:latin typeface="Times New Roman"/>
                <a:cs typeface="Times New Roman"/>
              </a:rPr>
              <a:t>сети  </a:t>
            </a:r>
            <a:r>
              <a:rPr dirty="0" sz="1600" spc="-25">
                <a:latin typeface="Times New Roman"/>
                <a:cs typeface="Times New Roman"/>
              </a:rPr>
              <a:t>(т.к. </a:t>
            </a:r>
            <a:r>
              <a:rPr dirty="0" sz="1600" spc="-10">
                <a:latin typeface="Times New Roman"/>
                <a:cs typeface="Times New Roman"/>
              </a:rPr>
              <a:t>блокируется </a:t>
            </a:r>
            <a:r>
              <a:rPr dirty="0" sz="1600" spc="-5">
                <a:latin typeface="Times New Roman"/>
                <a:cs typeface="Times New Roman"/>
              </a:rPr>
              <a:t>сквозное </a:t>
            </a:r>
            <a:r>
              <a:rPr dirty="0" sz="1600" spc="-15">
                <a:latin typeface="Times New Roman"/>
                <a:cs typeface="Times New Roman"/>
              </a:rPr>
              <a:t>прохождение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пакетов);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возможность </a:t>
            </a:r>
            <a:r>
              <a:rPr dirty="0" sz="1600" spc="-5">
                <a:latin typeface="Times New Roman"/>
                <a:cs typeface="Times New Roman"/>
              </a:rPr>
              <a:t>осуществления </a:t>
            </a:r>
            <a:r>
              <a:rPr dirty="0" sz="1600" spc="-10">
                <a:latin typeface="Times New Roman"/>
                <a:cs typeface="Times New Roman"/>
              </a:rPr>
              <a:t>большого </a:t>
            </a:r>
            <a:r>
              <a:rPr dirty="0" sz="1600" spc="-15">
                <a:latin typeface="Times New Roman"/>
                <a:cs typeface="Times New Roman"/>
              </a:rPr>
              <a:t>количества </a:t>
            </a:r>
            <a:r>
              <a:rPr dirty="0" sz="1600" spc="-5">
                <a:latin typeface="Times New Roman"/>
                <a:cs typeface="Times New Roman"/>
              </a:rPr>
              <a:t>дополнительных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проверок.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latin typeface="Times New Roman"/>
                <a:cs typeface="Times New Roman"/>
              </a:rPr>
              <a:t>Недостатки: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относительно </a:t>
            </a:r>
            <a:r>
              <a:rPr dirty="0" sz="1600" spc="-10">
                <a:latin typeface="Times New Roman"/>
                <a:cs typeface="Times New Roman"/>
              </a:rPr>
              <a:t>высокая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стоимость;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довольно большая </a:t>
            </a:r>
            <a:r>
              <a:rPr dirty="0" sz="1600" spc="-5">
                <a:latin typeface="Times New Roman"/>
                <a:cs typeface="Times New Roman"/>
              </a:rPr>
              <a:t>сложность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МЭ;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высокие требования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производительности </a:t>
            </a:r>
            <a:r>
              <a:rPr dirty="0" sz="1600" spc="-15">
                <a:latin typeface="Times New Roman"/>
                <a:cs typeface="Times New Roman"/>
              </a:rPr>
              <a:t>компьютерной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платформы;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24500"/>
              </a:lnSpc>
              <a:buSzPct val="87500"/>
              <a:buAutoNum type="arabicParenR"/>
              <a:tabLst>
                <a:tab pos="469900" algn="l"/>
                <a:tab pos="1570355" algn="l"/>
                <a:tab pos="2908935" algn="l"/>
                <a:tab pos="3364865" algn="l"/>
                <a:tab pos="4761865" algn="l"/>
                <a:tab pos="5027930" algn="l"/>
                <a:tab pos="6028690" algn="l"/>
                <a:tab pos="7217409" algn="l"/>
                <a:tab pos="8477250" algn="l"/>
              </a:tabLst>
            </a:pP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25">
                <a:latin typeface="Times New Roman"/>
                <a:cs typeface="Times New Roman"/>
              </a:rPr>
              <a:t>с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вие	про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60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ля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телей	и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ни</a:t>
            </a:r>
            <a:r>
              <a:rPr dirty="0" sz="1600" spc="-3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ие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ропускн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й	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соб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ри  реализации </a:t>
            </a:r>
            <a:r>
              <a:rPr dirty="0" sz="1600" spc="-5">
                <a:latin typeface="Times New Roman"/>
                <a:cs typeface="Times New Roman"/>
              </a:rPr>
              <a:t>межсетевых </a:t>
            </a:r>
            <a:r>
              <a:rPr dirty="0" sz="1600" spc="-10">
                <a:latin typeface="Times New Roman"/>
                <a:cs typeface="Times New Roman"/>
              </a:rPr>
              <a:t>взаимодействий.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7985" cy="589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85972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24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ctr" marL="2412365" marR="2409190">
              <a:lnSpc>
                <a:spcPct val="143800"/>
              </a:lnSpc>
              <a:spcBef>
                <a:spcPts val="740"/>
              </a:spcBef>
            </a:pPr>
            <a:r>
              <a:rPr dirty="0" sz="1600" spc="-5" b="1">
                <a:latin typeface="Times New Roman"/>
                <a:cs typeface="Times New Roman"/>
              </a:rPr>
              <a:t>Критерии оценки </a:t>
            </a:r>
            <a:r>
              <a:rPr dirty="0" sz="1600" spc="-15" b="1">
                <a:latin typeface="Times New Roman"/>
                <a:cs typeface="Times New Roman"/>
              </a:rPr>
              <a:t>качества </a:t>
            </a:r>
            <a:r>
              <a:rPr dirty="0" sz="1600" spc="-10" b="1">
                <a:latin typeface="Times New Roman"/>
                <a:cs typeface="Times New Roman"/>
              </a:rPr>
              <a:t>межсетевых экранов  </a:t>
            </a:r>
            <a:r>
              <a:rPr dirty="0" sz="1600" spc="-5" b="1">
                <a:latin typeface="Times New Roman"/>
                <a:cs typeface="Times New Roman"/>
              </a:rPr>
              <a:t>Общие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требования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10">
                <a:latin typeface="Times New Roman"/>
                <a:cs typeface="Times New Roman"/>
              </a:rPr>
              <a:t>Межсетевые </a:t>
            </a:r>
            <a:r>
              <a:rPr dirty="0" sz="1600" spc="-5">
                <a:latin typeface="Times New Roman"/>
                <a:cs typeface="Times New Roman"/>
              </a:rPr>
              <a:t>экраны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15">
                <a:latin typeface="Times New Roman"/>
                <a:cs typeface="Times New Roman"/>
              </a:rPr>
              <a:t>удовлетворять </a:t>
            </a:r>
            <a:r>
              <a:rPr dirty="0" sz="1600" spc="-5">
                <a:latin typeface="Times New Roman"/>
                <a:cs typeface="Times New Roman"/>
              </a:rPr>
              <a:t>следующим </a:t>
            </a:r>
            <a:r>
              <a:rPr dirty="0" sz="1600" spc="-10">
                <a:latin typeface="Times New Roman"/>
                <a:cs typeface="Times New Roman"/>
              </a:rPr>
              <a:t>группам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требований: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  <a:buAutoNum type="arabicPeriod"/>
              <a:tabLst>
                <a:tab pos="711200" algn="l"/>
              </a:tabLst>
            </a:pPr>
            <a:r>
              <a:rPr dirty="0" sz="1600" spc="-5" i="1">
                <a:latin typeface="Times New Roman"/>
                <a:cs typeface="Times New Roman"/>
              </a:rPr>
              <a:t>По </a:t>
            </a:r>
            <a:r>
              <a:rPr dirty="0" sz="1600" i="1">
                <a:latin typeface="Times New Roman"/>
                <a:cs typeface="Times New Roman"/>
              </a:rPr>
              <a:t>целевым </a:t>
            </a:r>
            <a:r>
              <a:rPr dirty="0" sz="1600" spc="-15" i="1">
                <a:latin typeface="Times New Roman"/>
                <a:cs typeface="Times New Roman"/>
              </a:rPr>
              <a:t>качествам </a:t>
            </a:r>
            <a:r>
              <a:rPr dirty="0" sz="1600" i="1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обеспечивать </a:t>
            </a:r>
            <a:r>
              <a:rPr dirty="0" sz="1600" spc="-5">
                <a:latin typeface="Times New Roman"/>
                <a:cs typeface="Times New Roman"/>
              </a:rPr>
              <a:t>безопасность защищаемой </a:t>
            </a:r>
            <a:r>
              <a:rPr dirty="0" sz="1600">
                <a:latin typeface="Times New Roman"/>
                <a:cs typeface="Times New Roman"/>
              </a:rPr>
              <a:t>внутренней </a:t>
            </a:r>
            <a:r>
              <a:rPr dirty="0" sz="1600" spc="-5">
                <a:latin typeface="Times New Roman"/>
                <a:cs typeface="Times New Roman"/>
              </a:rPr>
              <a:t>сети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полный 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5">
                <a:latin typeface="Times New Roman"/>
                <a:cs typeface="Times New Roman"/>
              </a:rPr>
              <a:t>над внешними </a:t>
            </a:r>
            <a:r>
              <a:rPr dirty="0" sz="1600" spc="-15">
                <a:latin typeface="Times New Roman"/>
                <a:cs typeface="Times New Roman"/>
              </a:rPr>
              <a:t>подключениями </a:t>
            </a:r>
            <a:r>
              <a:rPr dirty="0" sz="1600">
                <a:latin typeface="Times New Roman"/>
                <a:cs typeface="Times New Roman"/>
              </a:rPr>
              <a:t>и сеансами </a:t>
            </a:r>
            <a:r>
              <a:rPr dirty="0" sz="1600" spc="-10">
                <a:latin typeface="Times New Roman"/>
                <a:cs typeface="Times New Roman"/>
              </a:rPr>
              <a:t>связи. Межсетевой </a:t>
            </a:r>
            <a:r>
              <a:rPr dirty="0" sz="1600" spc="-5">
                <a:latin typeface="Times New Roman"/>
                <a:cs typeface="Times New Roman"/>
              </a:rPr>
              <a:t>экран </a:t>
            </a:r>
            <a:r>
              <a:rPr dirty="0" sz="1600" spc="-10">
                <a:latin typeface="Times New Roman"/>
                <a:cs typeface="Times New Roman"/>
              </a:rPr>
              <a:t>должен </a:t>
            </a:r>
            <a:r>
              <a:rPr dirty="0" sz="1600" spc="-5">
                <a:latin typeface="Times New Roman"/>
                <a:cs typeface="Times New Roman"/>
              </a:rPr>
              <a:t>иметь </a:t>
            </a:r>
            <a:r>
              <a:rPr dirty="0" sz="1600" spc="-10">
                <a:latin typeface="Times New Roman"/>
                <a:cs typeface="Times New Roman"/>
              </a:rPr>
              <a:t>средства  авторизации </a:t>
            </a:r>
            <a:r>
              <a:rPr dirty="0" sz="1600" spc="-5">
                <a:latin typeface="Times New Roman"/>
                <a:cs typeface="Times New Roman"/>
              </a:rPr>
              <a:t>доступа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5">
                <a:latin typeface="Times New Roman"/>
                <a:cs typeface="Times New Roman"/>
              </a:rPr>
              <a:t>внешние </a:t>
            </a:r>
            <a:r>
              <a:rPr dirty="0" sz="1600" spc="-15">
                <a:latin typeface="Times New Roman"/>
                <a:cs typeface="Times New Roman"/>
              </a:rPr>
              <a:t>подключения. </a:t>
            </a:r>
            <a:r>
              <a:rPr dirty="0" sz="1600" spc="-10">
                <a:latin typeface="Times New Roman"/>
                <a:cs typeface="Times New Roman"/>
              </a:rPr>
              <a:t>Типичной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10">
                <a:latin typeface="Times New Roman"/>
                <a:cs typeface="Times New Roman"/>
              </a:rPr>
              <a:t>ситуация, </a:t>
            </a:r>
            <a:r>
              <a:rPr dirty="0" sz="1600" spc="-35">
                <a:latin typeface="Times New Roman"/>
                <a:cs typeface="Times New Roman"/>
              </a:rPr>
              <a:t>когда  </a:t>
            </a:r>
            <a:r>
              <a:rPr dirty="0" sz="1600" spc="-5">
                <a:latin typeface="Times New Roman"/>
                <a:cs typeface="Times New Roman"/>
              </a:rPr>
              <a:t>часть персонала организации </a:t>
            </a:r>
            <a:r>
              <a:rPr dirty="0" sz="1600" spc="-10">
                <a:latin typeface="Times New Roman"/>
                <a:cs typeface="Times New Roman"/>
              </a:rPr>
              <a:t>должна выезжать, например,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командировки, </a:t>
            </a:r>
            <a:r>
              <a:rPr dirty="0" sz="1600">
                <a:latin typeface="Times New Roman"/>
                <a:cs typeface="Times New Roman"/>
              </a:rPr>
              <a:t>и в процессе </a:t>
            </a:r>
            <a:r>
              <a:rPr dirty="0" sz="1600" spc="-5">
                <a:latin typeface="Times New Roman"/>
                <a:cs typeface="Times New Roman"/>
              </a:rPr>
              <a:t>работы </a:t>
            </a:r>
            <a:r>
              <a:rPr dirty="0" sz="1600">
                <a:latin typeface="Times New Roman"/>
                <a:cs typeface="Times New Roman"/>
              </a:rPr>
              <a:t>им  </a:t>
            </a:r>
            <a:r>
              <a:rPr dirty="0" sz="1600" spc="-10">
                <a:latin typeface="Times New Roman"/>
                <a:cs typeface="Times New Roman"/>
              </a:rPr>
              <a:t>требуется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20">
                <a:latin typeface="Times New Roman"/>
                <a:cs typeface="Times New Roman"/>
              </a:rPr>
              <a:t>некоторым </a:t>
            </a:r>
            <a:r>
              <a:rPr dirty="0" sz="1600">
                <a:latin typeface="Times New Roman"/>
                <a:cs typeface="Times New Roman"/>
              </a:rPr>
              <a:t>ресурсам </a:t>
            </a:r>
            <a:r>
              <a:rPr dirty="0" sz="1600" spc="-5">
                <a:latin typeface="Times New Roman"/>
                <a:cs typeface="Times New Roman"/>
              </a:rPr>
              <a:t>внутренней </a:t>
            </a:r>
            <a:r>
              <a:rPr dirty="0" sz="1600" spc="-15">
                <a:latin typeface="Times New Roman"/>
                <a:cs typeface="Times New Roman"/>
              </a:rPr>
              <a:t>компьютерной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5">
                <a:latin typeface="Times New Roman"/>
                <a:cs typeface="Times New Roman"/>
              </a:rPr>
              <a:t>организации. </a:t>
            </a:r>
            <a:r>
              <a:rPr dirty="0" sz="1600" spc="-15">
                <a:latin typeface="Times New Roman"/>
                <a:cs typeface="Times New Roman"/>
              </a:rPr>
              <a:t>Брандмауэр должен  </a:t>
            </a:r>
            <a:r>
              <a:rPr dirty="0" sz="1600" spc="-5">
                <a:latin typeface="Times New Roman"/>
                <a:cs typeface="Times New Roman"/>
              </a:rPr>
              <a:t>надежно </a:t>
            </a:r>
            <a:r>
              <a:rPr dirty="0" sz="1600" spc="-10">
                <a:latin typeface="Times New Roman"/>
                <a:cs typeface="Times New Roman"/>
              </a:rPr>
              <a:t>распознавать </a:t>
            </a:r>
            <a:r>
              <a:rPr dirty="0" sz="1600">
                <a:latin typeface="Times New Roman"/>
                <a:cs typeface="Times New Roman"/>
              </a:rPr>
              <a:t>таких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предоставлять </a:t>
            </a:r>
            <a:r>
              <a:rPr dirty="0" sz="1600">
                <a:latin typeface="Times New Roman"/>
                <a:cs typeface="Times New Roman"/>
              </a:rPr>
              <a:t>им </a:t>
            </a:r>
            <a:r>
              <a:rPr dirty="0" sz="1600" spc="-20">
                <a:latin typeface="Times New Roman"/>
                <a:cs typeface="Times New Roman"/>
              </a:rPr>
              <a:t>необходимые </a:t>
            </a:r>
            <a:r>
              <a:rPr dirty="0" sz="1600" spc="-5">
                <a:latin typeface="Times New Roman"/>
                <a:cs typeface="Times New Roman"/>
              </a:rPr>
              <a:t>виды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доступа.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buAutoNum type="arabicPeriod"/>
              <a:tabLst>
                <a:tab pos="723900" algn="l"/>
              </a:tabLst>
            </a:pPr>
            <a:r>
              <a:rPr dirty="0" sz="1600" spc="-5" i="1">
                <a:latin typeface="Times New Roman"/>
                <a:cs typeface="Times New Roman"/>
              </a:rPr>
              <a:t>По </a:t>
            </a:r>
            <a:r>
              <a:rPr dirty="0" sz="1600" spc="-10" i="1">
                <a:latin typeface="Times New Roman"/>
                <a:cs typeface="Times New Roman"/>
              </a:rPr>
              <a:t>управляемости </a:t>
            </a:r>
            <a:r>
              <a:rPr dirty="0" sz="1600" i="1">
                <a:latin typeface="Times New Roman"/>
                <a:cs typeface="Times New Roman"/>
              </a:rPr>
              <a:t>и </a:t>
            </a:r>
            <a:r>
              <a:rPr dirty="0" sz="1600" spc="-10" i="1">
                <a:latin typeface="Times New Roman"/>
                <a:cs typeface="Times New Roman"/>
              </a:rPr>
              <a:t>гибкости </a:t>
            </a:r>
            <a:r>
              <a:rPr dirty="0" sz="1600" i="1">
                <a:latin typeface="Times New Roman"/>
                <a:cs typeface="Times New Roman"/>
              </a:rPr>
              <a:t>— </a:t>
            </a:r>
            <a:r>
              <a:rPr dirty="0" sz="1600" spc="-15">
                <a:latin typeface="Times New Roman"/>
                <a:cs typeface="Times New Roman"/>
              </a:rPr>
              <a:t>обладать </a:t>
            </a:r>
            <a:r>
              <a:rPr dirty="0" sz="1600" spc="-5">
                <a:latin typeface="Times New Roman"/>
                <a:cs typeface="Times New Roman"/>
              </a:rPr>
              <a:t>мощными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гибкими </a:t>
            </a:r>
            <a:r>
              <a:rPr dirty="0" sz="1600" spc="-10">
                <a:latin typeface="Times New Roman"/>
                <a:cs typeface="Times New Roman"/>
              </a:rPr>
              <a:t>средствами </a:t>
            </a:r>
            <a:r>
              <a:rPr dirty="0" sz="1600" spc="-5">
                <a:latin typeface="Times New Roman"/>
                <a:cs typeface="Times New Roman"/>
              </a:rPr>
              <a:t>управления для  </a:t>
            </a:r>
            <a:r>
              <a:rPr dirty="0" sz="1600" spc="-15">
                <a:latin typeface="Times New Roman"/>
                <a:cs typeface="Times New Roman"/>
              </a:rPr>
              <a:t>полного </a:t>
            </a:r>
            <a:r>
              <a:rPr dirty="0" sz="1600" spc="-5">
                <a:latin typeface="Times New Roman"/>
                <a:cs typeface="Times New Roman"/>
              </a:rPr>
              <a:t>воплощения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жизнь </a:t>
            </a:r>
            <a:r>
              <a:rPr dirty="0" sz="1600" spc="-10">
                <a:latin typeface="Times New Roman"/>
                <a:cs typeface="Times New Roman"/>
              </a:rPr>
              <a:t>политики </a:t>
            </a:r>
            <a:r>
              <a:rPr dirty="0" sz="1600" spc="-5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организации. </a:t>
            </a:r>
            <a:r>
              <a:rPr dirty="0" sz="1600" spc="-15">
                <a:latin typeface="Times New Roman"/>
                <a:cs typeface="Times New Roman"/>
              </a:rPr>
              <a:t>Брандмауэр </a:t>
            </a:r>
            <a:r>
              <a:rPr dirty="0" sz="1600" spc="-10">
                <a:latin typeface="Times New Roman"/>
                <a:cs typeface="Times New Roman"/>
              </a:rPr>
              <a:t>должен обеспечивать  </a:t>
            </a:r>
            <a:r>
              <a:rPr dirty="0" sz="1600" spc="-5">
                <a:latin typeface="Times New Roman"/>
                <a:cs typeface="Times New Roman"/>
              </a:rPr>
              <a:t>простую </a:t>
            </a:r>
            <a:r>
              <a:rPr dirty="0" sz="1600" spc="-10">
                <a:latin typeface="Times New Roman"/>
                <a:cs typeface="Times New Roman"/>
              </a:rPr>
              <a:t>реконфигурацию </a:t>
            </a:r>
            <a:r>
              <a:rPr dirty="0" sz="1600" spc="-5">
                <a:latin typeface="Times New Roman"/>
                <a:cs typeface="Times New Roman"/>
              </a:rPr>
              <a:t>системы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изменении структуры </a:t>
            </a:r>
            <a:r>
              <a:rPr dirty="0" sz="1600">
                <a:latin typeface="Times New Roman"/>
                <a:cs typeface="Times New Roman"/>
              </a:rPr>
              <a:t>сети. </a:t>
            </a: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>
                <a:latin typeface="Times New Roman"/>
                <a:cs typeface="Times New Roman"/>
              </a:rPr>
              <a:t>у </a:t>
            </a:r>
            <a:r>
              <a:rPr dirty="0" sz="1600" spc="-5">
                <a:latin typeface="Times New Roman"/>
                <a:cs typeface="Times New Roman"/>
              </a:rPr>
              <a:t>организации имеется несколь-  </a:t>
            </a:r>
            <a:r>
              <a:rPr dirty="0" sz="1600" spc="-45">
                <a:latin typeface="Times New Roman"/>
                <a:cs typeface="Times New Roman"/>
              </a:rPr>
              <a:t>ко </a:t>
            </a:r>
            <a:r>
              <a:rPr dirty="0" sz="1600" spc="-5">
                <a:latin typeface="Times New Roman"/>
                <a:cs typeface="Times New Roman"/>
              </a:rPr>
              <a:t>внешних </a:t>
            </a:r>
            <a:r>
              <a:rPr dirty="0" sz="1600" spc="-15">
                <a:latin typeface="Times New Roman"/>
                <a:cs typeface="Times New Roman"/>
              </a:rPr>
              <a:t>подключений,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том </a:t>
            </a:r>
            <a:r>
              <a:rPr dirty="0" sz="1600" spc="-5">
                <a:latin typeface="Times New Roman"/>
                <a:cs typeface="Times New Roman"/>
              </a:rPr>
              <a:t>числе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15">
                <a:latin typeface="Times New Roman"/>
                <a:cs typeface="Times New Roman"/>
              </a:rPr>
              <a:t>удаленных </a:t>
            </a:r>
            <a:r>
              <a:rPr dirty="0" sz="1600" spc="-5">
                <a:latin typeface="Times New Roman"/>
                <a:cs typeface="Times New Roman"/>
              </a:rPr>
              <a:t>филиалах, система управления экранами </a:t>
            </a:r>
            <a:r>
              <a:rPr dirty="0" sz="1600" spc="-10">
                <a:latin typeface="Times New Roman"/>
                <a:cs typeface="Times New Roman"/>
              </a:rPr>
              <a:t>должна  </a:t>
            </a:r>
            <a:r>
              <a:rPr dirty="0" sz="1600" spc="-5">
                <a:latin typeface="Times New Roman"/>
                <a:cs typeface="Times New Roman"/>
              </a:rPr>
              <a:t>иметь </a:t>
            </a:r>
            <a:r>
              <a:rPr dirty="0" sz="1600" spc="-10">
                <a:latin typeface="Times New Roman"/>
                <a:cs typeface="Times New Roman"/>
              </a:rPr>
              <a:t>возможность </a:t>
            </a:r>
            <a:r>
              <a:rPr dirty="0" sz="1600" spc="-5">
                <a:latin typeface="Times New Roman"/>
                <a:cs typeface="Times New Roman"/>
              </a:rPr>
              <a:t>централизованно обеспечивать для них </a:t>
            </a:r>
            <a:r>
              <a:rPr dirty="0" sz="1600" spc="-10">
                <a:latin typeface="Times New Roman"/>
                <a:cs typeface="Times New Roman"/>
              </a:rPr>
              <a:t>проведение </a:t>
            </a:r>
            <a:r>
              <a:rPr dirty="0" sz="1600" spc="-5">
                <a:latin typeface="Times New Roman"/>
                <a:cs typeface="Times New Roman"/>
              </a:rPr>
              <a:t>единой </a:t>
            </a:r>
            <a:r>
              <a:rPr dirty="0" sz="1600" spc="-10">
                <a:latin typeface="Times New Roman"/>
                <a:cs typeface="Times New Roman"/>
              </a:rPr>
              <a:t>политики </a:t>
            </a:r>
            <a:r>
              <a:rPr dirty="0" sz="1600" spc="-5">
                <a:latin typeface="Times New Roman"/>
                <a:cs typeface="Times New Roman"/>
              </a:rPr>
              <a:t>межсетевых  </a:t>
            </a:r>
            <a:r>
              <a:rPr dirty="0" sz="1600" spc="-10">
                <a:latin typeface="Times New Roman"/>
                <a:cs typeface="Times New Roman"/>
              </a:rPr>
              <a:t>взаимодействий.</a:t>
            </a:r>
            <a:endParaRPr sz="1600">
              <a:latin typeface="Times New Roman"/>
              <a:cs typeface="Times New Roman"/>
            </a:endParaRPr>
          </a:p>
          <a:p>
            <a:pPr algn="just" marL="12700" marR="10160" indent="457200">
              <a:lnSpc>
                <a:spcPct val="124500"/>
              </a:lnSpc>
              <a:buAutoNum type="arabicPeriod"/>
              <a:tabLst>
                <a:tab pos="763270" algn="l"/>
              </a:tabLst>
            </a:pPr>
            <a:r>
              <a:rPr dirty="0" sz="1600" i="1">
                <a:latin typeface="Times New Roman"/>
                <a:cs typeface="Times New Roman"/>
              </a:rPr>
              <a:t>По </a:t>
            </a:r>
            <a:r>
              <a:rPr dirty="0" sz="1600" spc="-10" i="1">
                <a:latin typeface="Times New Roman"/>
                <a:cs typeface="Times New Roman"/>
              </a:rPr>
              <a:t>производительности </a:t>
            </a:r>
            <a:r>
              <a:rPr dirty="0" sz="1600" i="1">
                <a:latin typeface="Times New Roman"/>
                <a:cs typeface="Times New Roman"/>
              </a:rPr>
              <a:t>и </a:t>
            </a:r>
            <a:r>
              <a:rPr dirty="0" sz="1600" spc="-5" i="1">
                <a:latin typeface="Times New Roman"/>
                <a:cs typeface="Times New Roman"/>
              </a:rPr>
              <a:t>прозрачности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работать достаточно эффективно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успевать  обрабатывать </a:t>
            </a:r>
            <a:r>
              <a:rPr dirty="0" sz="1600" spc="5">
                <a:latin typeface="Times New Roman"/>
                <a:cs typeface="Times New Roman"/>
              </a:rPr>
              <a:t>весь </a:t>
            </a:r>
            <a:r>
              <a:rPr dirty="0" sz="1600" spc="-20">
                <a:latin typeface="Times New Roman"/>
                <a:cs typeface="Times New Roman"/>
              </a:rPr>
              <a:t>входящий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исходящий </a:t>
            </a:r>
            <a:r>
              <a:rPr dirty="0" sz="1600">
                <a:latin typeface="Times New Roman"/>
                <a:cs typeface="Times New Roman"/>
              </a:rPr>
              <a:t>трафик при </a:t>
            </a:r>
            <a:r>
              <a:rPr dirty="0" sz="1600" spc="-5">
                <a:latin typeface="Times New Roman"/>
                <a:cs typeface="Times New Roman"/>
              </a:rPr>
              <a:t>максимальной </a:t>
            </a:r>
            <a:r>
              <a:rPr dirty="0" sz="1600" spc="-10">
                <a:latin typeface="Times New Roman"/>
                <a:cs typeface="Times New Roman"/>
              </a:rPr>
              <a:t>нагрузке. Это </a:t>
            </a:r>
            <a:r>
              <a:rPr dirty="0" sz="1600" spc="-20">
                <a:latin typeface="Times New Roman"/>
                <a:cs typeface="Times New Roman"/>
              </a:rPr>
              <a:t>необходимо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того,  </a:t>
            </a:r>
            <a:r>
              <a:rPr dirty="0" sz="1600" spc="-10">
                <a:latin typeface="Times New Roman"/>
                <a:cs typeface="Times New Roman"/>
              </a:rPr>
              <a:t>чтобы </a:t>
            </a:r>
            <a:r>
              <a:rPr dirty="0" sz="1600" spc="-15">
                <a:latin typeface="Times New Roman"/>
                <a:cs typeface="Times New Roman"/>
              </a:rPr>
              <a:t>брандмауэр </a:t>
            </a:r>
            <a:r>
              <a:rPr dirty="0" sz="1600" spc="-5">
                <a:latin typeface="Times New Roman"/>
                <a:cs typeface="Times New Roman"/>
              </a:rPr>
              <a:t>нельзя было перегрузить большим </a:t>
            </a:r>
            <a:r>
              <a:rPr dirty="0" sz="1600" spc="-15">
                <a:latin typeface="Times New Roman"/>
                <a:cs typeface="Times New Roman"/>
              </a:rPr>
              <a:t>количеством </a:t>
            </a:r>
            <a:r>
              <a:rPr dirty="0" sz="1600" spc="-5">
                <a:latin typeface="Times New Roman"/>
                <a:cs typeface="Times New Roman"/>
              </a:rPr>
              <a:t>вызовов, </a:t>
            </a:r>
            <a:r>
              <a:rPr dirty="0" sz="1600" spc="-20">
                <a:latin typeface="Times New Roman"/>
                <a:cs typeface="Times New Roman"/>
              </a:rPr>
              <a:t>которые  </a:t>
            </a:r>
            <a:r>
              <a:rPr dirty="0" sz="1600" spc="-5">
                <a:latin typeface="Times New Roman"/>
                <a:cs typeface="Times New Roman"/>
              </a:rPr>
              <a:t>привели бы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7985" cy="523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25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нарушению </a:t>
            </a:r>
            <a:r>
              <a:rPr dirty="0" sz="1600" spc="-20">
                <a:latin typeface="Times New Roman"/>
                <a:cs typeface="Times New Roman"/>
              </a:rPr>
              <a:t>его </a:t>
            </a:r>
            <a:r>
              <a:rPr dirty="0" sz="1600" spc="-5">
                <a:latin typeface="Times New Roman"/>
                <a:cs typeface="Times New Roman"/>
              </a:rPr>
              <a:t>работы. </a:t>
            </a:r>
            <a:r>
              <a:rPr dirty="0" sz="1600" spc="-10">
                <a:latin typeface="Times New Roman"/>
                <a:cs typeface="Times New Roman"/>
              </a:rPr>
              <a:t>Межсетевой </a:t>
            </a:r>
            <a:r>
              <a:rPr dirty="0" sz="1600" spc="-5">
                <a:latin typeface="Times New Roman"/>
                <a:cs typeface="Times New Roman"/>
              </a:rPr>
              <a:t>экран </a:t>
            </a:r>
            <a:r>
              <a:rPr dirty="0" sz="1600" spc="-10">
                <a:latin typeface="Times New Roman"/>
                <a:cs typeface="Times New Roman"/>
              </a:rPr>
              <a:t>должен работать </a:t>
            </a:r>
            <a:r>
              <a:rPr dirty="0" sz="1600" spc="-5">
                <a:latin typeface="Times New Roman"/>
                <a:cs typeface="Times New Roman"/>
              </a:rPr>
              <a:t>незаметно для пользователей локальной сети  </a:t>
            </a:r>
            <a:r>
              <a:rPr dirty="0" sz="1600">
                <a:latin typeface="Times New Roman"/>
                <a:cs typeface="Times New Roman"/>
              </a:rPr>
              <a:t>и не </a:t>
            </a:r>
            <a:r>
              <a:rPr dirty="0" sz="1600" spc="-20">
                <a:latin typeface="Times New Roman"/>
                <a:cs typeface="Times New Roman"/>
              </a:rPr>
              <a:t>затруднять </a:t>
            </a:r>
            <a:r>
              <a:rPr dirty="0" sz="1600" spc="-5">
                <a:latin typeface="Times New Roman"/>
                <a:cs typeface="Times New Roman"/>
              </a:rPr>
              <a:t>выполнение ими легальных </a:t>
            </a:r>
            <a:r>
              <a:rPr dirty="0" sz="1600">
                <a:latin typeface="Times New Roman"/>
                <a:cs typeface="Times New Roman"/>
              </a:rPr>
              <a:t>действий. В </a:t>
            </a:r>
            <a:r>
              <a:rPr dirty="0" sz="1600" spc="-10">
                <a:latin typeface="Times New Roman"/>
                <a:cs typeface="Times New Roman"/>
              </a:rPr>
              <a:t>противном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пользователи </a:t>
            </a:r>
            <a:r>
              <a:rPr dirty="0" sz="1600" spc="-35">
                <a:latin typeface="Times New Roman"/>
                <a:cs typeface="Times New Roman"/>
              </a:rPr>
              <a:t>будут </a:t>
            </a:r>
            <a:r>
              <a:rPr dirty="0" sz="1600" spc="-5">
                <a:latin typeface="Times New Roman"/>
                <a:cs typeface="Times New Roman"/>
              </a:rPr>
              <a:t>пытаться  любыми </a:t>
            </a:r>
            <a:r>
              <a:rPr dirty="0" sz="1600">
                <a:latin typeface="Times New Roman"/>
                <a:cs typeface="Times New Roman"/>
              </a:rPr>
              <a:t>способами </a:t>
            </a:r>
            <a:r>
              <a:rPr dirty="0" sz="1600" spc="-5">
                <a:latin typeface="Times New Roman"/>
                <a:cs typeface="Times New Roman"/>
              </a:rPr>
              <a:t>обойти установленные уровни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защиты.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24500"/>
              </a:lnSpc>
            </a:pPr>
            <a:r>
              <a:rPr dirty="0" sz="1600" i="1">
                <a:latin typeface="Times New Roman"/>
                <a:cs typeface="Times New Roman"/>
              </a:rPr>
              <a:t>4. По </a:t>
            </a:r>
            <a:r>
              <a:rPr dirty="0" sz="1600" spc="-5" i="1">
                <a:latin typeface="Times New Roman"/>
                <a:cs typeface="Times New Roman"/>
              </a:rPr>
              <a:t>самозащищенности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5">
                <a:latin typeface="Times New Roman"/>
                <a:cs typeface="Times New Roman"/>
              </a:rPr>
              <a:t>обладать </a:t>
            </a:r>
            <a:r>
              <a:rPr dirty="0" sz="1600" spc="-10">
                <a:latin typeface="Times New Roman"/>
                <a:cs typeface="Times New Roman"/>
              </a:rPr>
              <a:t>свойством </a:t>
            </a:r>
            <a:r>
              <a:rPr dirty="0" sz="1600" spc="-5">
                <a:latin typeface="Times New Roman"/>
                <a:cs typeface="Times New Roman"/>
              </a:rPr>
              <a:t>самозащиты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любых несанкционированных  </a:t>
            </a:r>
            <a:r>
              <a:rPr dirty="0" sz="1600" spc="-10">
                <a:latin typeface="Times New Roman"/>
                <a:cs typeface="Times New Roman"/>
              </a:rPr>
              <a:t>воздействий. </a:t>
            </a:r>
            <a:r>
              <a:rPr dirty="0" sz="1600" spc="-15">
                <a:latin typeface="Times New Roman"/>
                <a:cs typeface="Times New Roman"/>
              </a:rPr>
              <a:t>Поскольку </a:t>
            </a:r>
            <a:r>
              <a:rPr dirty="0" sz="1600" spc="-10">
                <a:latin typeface="Times New Roman"/>
                <a:cs typeface="Times New Roman"/>
              </a:rPr>
              <a:t>межсетевой </a:t>
            </a:r>
            <a:r>
              <a:rPr dirty="0" sz="1600" spc="-5">
                <a:latin typeface="Times New Roman"/>
                <a:cs typeface="Times New Roman"/>
              </a:rPr>
              <a:t>экран является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ключом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дверью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конфиденциальной информации 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организации, он </a:t>
            </a:r>
            <a:r>
              <a:rPr dirty="0" sz="1600" spc="-10">
                <a:latin typeface="Times New Roman"/>
                <a:cs typeface="Times New Roman"/>
              </a:rPr>
              <a:t>должен </a:t>
            </a:r>
            <a:r>
              <a:rPr dirty="0" sz="1600" spc="-15">
                <a:latin typeface="Times New Roman"/>
                <a:cs typeface="Times New Roman"/>
              </a:rPr>
              <a:t>блокировать </a:t>
            </a:r>
            <a:r>
              <a:rPr dirty="0" sz="1600" spc="-5">
                <a:latin typeface="Times New Roman"/>
                <a:cs typeface="Times New Roman"/>
              </a:rPr>
              <a:t>любые попытки несанкционированного </a:t>
            </a:r>
            <a:r>
              <a:rPr dirty="0" sz="1600" spc="-10">
                <a:latin typeface="Times New Roman"/>
                <a:cs typeface="Times New Roman"/>
              </a:rPr>
              <a:t>изменения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5">
                <a:latin typeface="Times New Roman"/>
                <a:cs typeface="Times New Roman"/>
              </a:rPr>
              <a:t>параметров  настройки,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5">
                <a:latin typeface="Times New Roman"/>
                <a:cs typeface="Times New Roman"/>
              </a:rPr>
              <a:t>включать </a:t>
            </a:r>
            <a:r>
              <a:rPr dirty="0" sz="1600" spc="-5">
                <a:latin typeface="Times New Roman"/>
                <a:cs typeface="Times New Roman"/>
              </a:rPr>
              <a:t>развитые </a:t>
            </a:r>
            <a:r>
              <a:rPr dirty="0" sz="1600" spc="-10">
                <a:latin typeface="Times New Roman"/>
                <a:cs typeface="Times New Roman"/>
              </a:rPr>
              <a:t>средства самоконтроля своего состояния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сигнализации. </a:t>
            </a:r>
            <a:r>
              <a:rPr dirty="0" sz="1600" spc="-10">
                <a:latin typeface="Times New Roman"/>
                <a:cs typeface="Times New Roman"/>
              </a:rPr>
              <a:t>Средства  </a:t>
            </a:r>
            <a:r>
              <a:rPr dirty="0" sz="1600" spc="-5">
                <a:latin typeface="Times New Roman"/>
                <a:cs typeface="Times New Roman"/>
              </a:rPr>
              <a:t>сигнализации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5">
                <a:latin typeface="Times New Roman"/>
                <a:cs typeface="Times New Roman"/>
              </a:rPr>
              <a:t>обеспечивать своевременное </a:t>
            </a:r>
            <a:r>
              <a:rPr dirty="0" sz="1600" spc="-10">
                <a:latin typeface="Times New Roman"/>
                <a:cs typeface="Times New Roman"/>
              </a:rPr>
              <a:t>уведомление </a:t>
            </a:r>
            <a:r>
              <a:rPr dirty="0" sz="1600" spc="-15">
                <a:latin typeface="Times New Roman"/>
                <a:cs typeface="Times New Roman"/>
              </a:rPr>
              <a:t>службы </a:t>
            </a:r>
            <a:r>
              <a:rPr dirty="0" sz="1600" spc="-5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обнаружении  </a:t>
            </a:r>
            <a:r>
              <a:rPr dirty="0" sz="1600" spc="-5">
                <a:latin typeface="Times New Roman"/>
                <a:cs typeface="Times New Roman"/>
              </a:rPr>
              <a:t>любых несанкционированных действий,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0">
                <a:latin typeface="Times New Roman"/>
                <a:cs typeface="Times New Roman"/>
              </a:rPr>
              <a:t>нарушении </a:t>
            </a:r>
            <a:r>
              <a:rPr dirty="0" sz="1600">
                <a:latin typeface="Times New Roman"/>
                <a:cs typeface="Times New Roman"/>
              </a:rPr>
              <a:t>работоспособности </a:t>
            </a:r>
            <a:r>
              <a:rPr dirty="0" sz="1600" spc="-10">
                <a:latin typeface="Times New Roman"/>
                <a:cs typeface="Times New Roman"/>
              </a:rPr>
              <a:t>межсетевого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экрана.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настоящее </a:t>
            </a:r>
            <a:r>
              <a:rPr dirty="0" sz="1600" spc="-5">
                <a:latin typeface="Times New Roman"/>
                <a:cs typeface="Times New Roman"/>
              </a:rPr>
              <a:t>время общеупотребительным </a:t>
            </a:r>
            <a:r>
              <a:rPr dirty="0" sz="1600" spc="-25">
                <a:latin typeface="Times New Roman"/>
                <a:cs typeface="Times New Roman"/>
              </a:rPr>
              <a:t>подходом </a:t>
            </a:r>
            <a:r>
              <a:rPr dirty="0" sz="1600">
                <a:latin typeface="Times New Roman"/>
                <a:cs typeface="Times New Roman"/>
              </a:rPr>
              <a:t>к построению </a:t>
            </a:r>
            <a:r>
              <a:rPr dirty="0" sz="1600" spc="5">
                <a:latin typeface="Times New Roman"/>
                <a:cs typeface="Times New Roman"/>
              </a:rPr>
              <a:t>критериев </a:t>
            </a:r>
            <a:r>
              <a:rPr dirty="0" sz="1600" spc="-5">
                <a:latin typeface="Times New Roman"/>
                <a:cs typeface="Times New Roman"/>
              </a:rPr>
              <a:t>оценки </a:t>
            </a:r>
            <a:r>
              <a:rPr dirty="0" sz="1600" spc="-10">
                <a:latin typeface="Times New Roman"/>
                <a:cs typeface="Times New Roman"/>
              </a:rPr>
              <a:t>средств  информационно-компьютерной </a:t>
            </a:r>
            <a:r>
              <a:rPr dirty="0" sz="1600" spc="-5">
                <a:latin typeface="Times New Roman"/>
                <a:cs typeface="Times New Roman"/>
              </a:rPr>
              <a:t>безопасности является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5">
                <a:latin typeface="Times New Roman"/>
                <a:cs typeface="Times New Roman"/>
              </a:rPr>
              <a:t>совокупности определенным  </a:t>
            </a:r>
            <a:r>
              <a:rPr dirty="0" sz="1600" spc="-10">
                <a:latin typeface="Times New Roman"/>
                <a:cs typeface="Times New Roman"/>
              </a:rPr>
              <a:t>образом упорядоченных качественных </a:t>
            </a:r>
            <a:r>
              <a:rPr dirty="0" sz="1600" spc="-5">
                <a:latin typeface="Times New Roman"/>
                <a:cs typeface="Times New Roman"/>
              </a:rPr>
              <a:t>требований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подсистемам </a:t>
            </a:r>
            <a:r>
              <a:rPr dirty="0" sz="1600" spc="-5">
                <a:latin typeface="Times New Roman"/>
                <a:cs typeface="Times New Roman"/>
              </a:rPr>
              <a:t>защиты,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5">
                <a:latin typeface="Times New Roman"/>
                <a:cs typeface="Times New Roman"/>
              </a:rPr>
              <a:t>эффективности </a:t>
            </a:r>
            <a:r>
              <a:rPr dirty="0" sz="1600">
                <a:latin typeface="Times New Roman"/>
                <a:cs typeface="Times New Roman"/>
              </a:rPr>
              <a:t>и эффектив-  ности реализации. </a:t>
            </a:r>
            <a:r>
              <a:rPr dirty="0" sz="1600" spc="-10">
                <a:latin typeface="Times New Roman"/>
                <a:cs typeface="Times New Roman"/>
              </a:rPr>
              <a:t>Подобный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5">
                <a:latin typeface="Times New Roman"/>
                <a:cs typeface="Times New Roman"/>
              </a:rPr>
              <a:t>выдержан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20">
                <a:latin typeface="Times New Roman"/>
                <a:cs typeface="Times New Roman"/>
              </a:rPr>
              <a:t>руководящем </a:t>
            </a:r>
            <a:r>
              <a:rPr dirty="0" sz="1600" spc="-10">
                <a:latin typeface="Times New Roman"/>
                <a:cs typeface="Times New Roman"/>
              </a:rPr>
              <a:t>документе </a:t>
            </a:r>
            <a:r>
              <a:rPr dirty="0" sz="1600" spc="-25">
                <a:latin typeface="Times New Roman"/>
                <a:cs typeface="Times New Roman"/>
              </a:rPr>
              <a:t>Гостехкомиссии </a:t>
            </a:r>
            <a:r>
              <a:rPr dirty="0" sz="1600" spc="-5">
                <a:latin typeface="Times New Roman"/>
                <a:cs typeface="Times New Roman"/>
              </a:rPr>
              <a:t>России [2],  </a:t>
            </a: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sz="1600" spc="-5">
                <a:latin typeface="Times New Roman"/>
                <a:cs typeface="Times New Roman"/>
              </a:rPr>
              <a:t>устанавливается классификация межсетевых экранов по уровню защищенности </a:t>
            </a:r>
            <a:r>
              <a:rPr dirty="0" sz="1600" spc="-15">
                <a:latin typeface="Times New Roman"/>
                <a:cs typeface="Times New Roman"/>
              </a:rPr>
              <a:t>от 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5">
                <a:latin typeface="Times New Roman"/>
                <a:cs typeface="Times New Roman"/>
              </a:rPr>
              <a:t>информации. Данная классификация </a:t>
            </a:r>
            <a:r>
              <a:rPr dirty="0" sz="1600" spc="5">
                <a:latin typeface="Times New Roman"/>
                <a:cs typeface="Times New Roman"/>
              </a:rPr>
              <a:t>построена </a:t>
            </a:r>
            <a:r>
              <a:rPr dirty="0" sz="1600" spc="-5">
                <a:latin typeface="Times New Roman"/>
                <a:cs typeface="Times New Roman"/>
              </a:rPr>
              <a:t>на базе </a:t>
            </a:r>
            <a:r>
              <a:rPr dirty="0" sz="1600" spc="-10">
                <a:latin typeface="Times New Roman"/>
                <a:cs typeface="Times New Roman"/>
              </a:rPr>
              <a:t>перечня  показателей </a:t>
            </a:r>
            <a:r>
              <a:rPr dirty="0" sz="1600" spc="-5">
                <a:latin typeface="Times New Roman"/>
                <a:cs typeface="Times New Roman"/>
              </a:rPr>
              <a:t>защищенности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совокупности </a:t>
            </a:r>
            <a:r>
              <a:rPr dirty="0" sz="1600" spc="-10">
                <a:latin typeface="Times New Roman"/>
                <a:cs typeface="Times New Roman"/>
              </a:rPr>
              <a:t>описывающих </a:t>
            </a:r>
            <a:r>
              <a:rPr dirty="0" sz="1600">
                <a:latin typeface="Times New Roman"/>
                <a:cs typeface="Times New Roman"/>
              </a:rPr>
              <a:t>их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требований.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08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26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2923540" marR="502920" indent="-2415540">
              <a:lnSpc>
                <a:spcPct val="124500"/>
              </a:lnSpc>
              <a:spcBef>
                <a:spcPts val="1110"/>
              </a:spcBef>
            </a:pPr>
            <a:r>
              <a:rPr dirty="0" sz="1600" b="1">
                <a:latin typeface="Times New Roman"/>
                <a:cs typeface="Times New Roman"/>
              </a:rPr>
              <a:t>2.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классы защищенности </a:t>
            </a:r>
            <a:r>
              <a:rPr dirty="0" sz="1600" spc="-10" b="1">
                <a:latin typeface="Times New Roman"/>
                <a:cs typeface="Times New Roman"/>
              </a:rPr>
              <a:t>межсетевых экранов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5" b="1">
                <a:latin typeface="Times New Roman"/>
                <a:cs typeface="Times New Roman"/>
              </a:rPr>
              <a:t>соответствии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15" b="1">
                <a:latin typeface="Times New Roman"/>
                <a:cs typeface="Times New Roman"/>
              </a:rPr>
              <a:t>руководящими  </a:t>
            </a:r>
            <a:r>
              <a:rPr dirty="0" sz="1600" spc="-5" b="1">
                <a:latin typeface="Times New Roman"/>
                <a:cs typeface="Times New Roman"/>
              </a:rPr>
              <a:t>документами </a:t>
            </a:r>
            <a:r>
              <a:rPr dirty="0" sz="1600" spc="-20" b="1">
                <a:latin typeface="Times New Roman"/>
                <a:cs typeface="Times New Roman"/>
              </a:rPr>
              <a:t>Гостехкомиссии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России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Показатели </a:t>
            </a:r>
            <a:r>
              <a:rPr dirty="0" sz="1600" spc="-5">
                <a:latin typeface="Times New Roman"/>
                <a:cs typeface="Times New Roman"/>
              </a:rPr>
              <a:t>защищенности применяются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брандмауэрам </a:t>
            </a:r>
            <a:r>
              <a:rPr dirty="0" sz="1600" spc="-5">
                <a:latin typeface="Times New Roman"/>
                <a:cs typeface="Times New Roman"/>
              </a:rPr>
              <a:t>для определения уровня защищенности,  </a:t>
            </a:r>
            <a:r>
              <a:rPr dirty="0" sz="1600" spc="-20">
                <a:latin typeface="Times New Roman"/>
                <a:cs typeface="Times New Roman"/>
              </a:rPr>
              <a:t>который </a:t>
            </a:r>
            <a:r>
              <a:rPr dirty="0" sz="1600">
                <a:latin typeface="Times New Roman"/>
                <a:cs typeface="Times New Roman"/>
              </a:rPr>
              <a:t>они </a:t>
            </a:r>
            <a:r>
              <a:rPr dirty="0" sz="1600" spc="-10">
                <a:latin typeface="Times New Roman"/>
                <a:cs typeface="Times New Roman"/>
              </a:rPr>
              <a:t>обеспечивают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межсетевом </a:t>
            </a:r>
            <a:r>
              <a:rPr dirty="0" sz="1600" spc="-5">
                <a:latin typeface="Times New Roman"/>
                <a:cs typeface="Times New Roman"/>
              </a:rPr>
              <a:t>взаимодействии. </a:t>
            </a:r>
            <a:r>
              <a:rPr dirty="0" sz="1600" spc="-10">
                <a:latin typeface="Times New Roman"/>
                <a:cs typeface="Times New Roman"/>
              </a:rPr>
              <a:t>Конкретные перечни показателей  определяют </a:t>
            </a:r>
            <a:r>
              <a:rPr dirty="0" sz="1600" spc="-5">
                <a:latin typeface="Times New Roman"/>
                <a:cs typeface="Times New Roman"/>
              </a:rPr>
              <a:t>классы межсетевых экранов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обеспечиваемой </a:t>
            </a:r>
            <a:r>
              <a:rPr dirty="0" sz="1600" spc="-5">
                <a:latin typeface="Times New Roman"/>
                <a:cs typeface="Times New Roman"/>
              </a:rPr>
              <a:t>защищенности </a:t>
            </a:r>
            <a:r>
              <a:rPr dirty="0" sz="1600" spc="-15">
                <a:latin typeface="Times New Roman"/>
                <a:cs typeface="Times New Roman"/>
              </a:rPr>
              <a:t>компьютерных </a:t>
            </a:r>
            <a:r>
              <a:rPr dirty="0" sz="1600">
                <a:latin typeface="Times New Roman"/>
                <a:cs typeface="Times New Roman"/>
              </a:rPr>
              <a:t>сетей.  </a:t>
            </a:r>
            <a:r>
              <a:rPr dirty="0" sz="1600" spc="-5">
                <a:latin typeface="Times New Roman"/>
                <a:cs typeface="Times New Roman"/>
              </a:rPr>
              <a:t>Деление </a:t>
            </a:r>
            <a:r>
              <a:rPr dirty="0" sz="1600" spc="-10">
                <a:latin typeface="Times New Roman"/>
                <a:cs typeface="Times New Roman"/>
              </a:rPr>
              <a:t>брандмауэров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соответствующие </a:t>
            </a:r>
            <a:r>
              <a:rPr dirty="0" sz="1600" spc="-5">
                <a:latin typeface="Times New Roman"/>
                <a:cs typeface="Times New Roman"/>
              </a:rPr>
              <a:t>классы по уровням </a:t>
            </a:r>
            <a:r>
              <a:rPr dirty="0" sz="1600" spc="-15">
                <a:latin typeface="Times New Roman"/>
                <a:cs typeface="Times New Roman"/>
              </a:rPr>
              <a:t>контроля </a:t>
            </a:r>
            <a:r>
              <a:rPr dirty="0" sz="1600" spc="-10">
                <a:latin typeface="Times New Roman"/>
                <a:cs typeface="Times New Roman"/>
              </a:rPr>
              <a:t>межсетевых информационных  </a:t>
            </a:r>
            <a:r>
              <a:rPr dirty="0" sz="1600" spc="-25">
                <a:latin typeface="Times New Roman"/>
                <a:cs typeface="Times New Roman"/>
              </a:rPr>
              <a:t>потоков </a:t>
            </a:r>
            <a:r>
              <a:rPr dirty="0" sz="1600" spc="-20">
                <a:latin typeface="Times New Roman"/>
                <a:cs typeface="Times New Roman"/>
              </a:rPr>
              <a:t>необходимо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целях разработки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принятия обоснованных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экономически оправданных </a:t>
            </a:r>
            <a:r>
              <a:rPr dirty="0" sz="1600" spc="-5">
                <a:latin typeface="Times New Roman"/>
                <a:cs typeface="Times New Roman"/>
              </a:rPr>
              <a:t>мер </a:t>
            </a:r>
            <a:r>
              <a:rPr dirty="0" sz="1600">
                <a:latin typeface="Times New Roman"/>
                <a:cs typeface="Times New Roman"/>
              </a:rPr>
              <a:t>по  </a:t>
            </a:r>
            <a:r>
              <a:rPr dirty="0" sz="1600" spc="-5">
                <a:latin typeface="Times New Roman"/>
                <a:cs typeface="Times New Roman"/>
              </a:rPr>
              <a:t>достижению </a:t>
            </a:r>
            <a:r>
              <a:rPr dirty="0" sz="1600" spc="-10">
                <a:latin typeface="Times New Roman"/>
                <a:cs typeface="Times New Roman"/>
              </a:rPr>
              <a:t>требуемой </a:t>
            </a:r>
            <a:r>
              <a:rPr dirty="0" sz="1600" spc="-5">
                <a:latin typeface="Times New Roman"/>
                <a:cs typeface="Times New Roman"/>
              </a:rPr>
              <a:t>степени защиты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межсетевых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взаимодействиях.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20">
                <a:latin typeface="Times New Roman"/>
                <a:cs typeface="Times New Roman"/>
              </a:rPr>
              <a:t>Устанавливается </a:t>
            </a:r>
            <a:r>
              <a:rPr dirty="0" sz="1600" spc="-5">
                <a:latin typeface="Times New Roman"/>
                <a:cs typeface="Times New Roman"/>
              </a:rPr>
              <a:t>пять </a:t>
            </a:r>
            <a:r>
              <a:rPr dirty="0" sz="1600">
                <a:latin typeface="Times New Roman"/>
                <a:cs typeface="Times New Roman"/>
              </a:rPr>
              <a:t>классов </a:t>
            </a:r>
            <a:r>
              <a:rPr dirty="0" sz="1600" spc="-5">
                <a:latin typeface="Times New Roman"/>
                <a:cs typeface="Times New Roman"/>
              </a:rPr>
              <a:t>межсетевых экранов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показателям </a:t>
            </a:r>
            <a:r>
              <a:rPr dirty="0" sz="1600">
                <a:latin typeface="Times New Roman"/>
                <a:cs typeface="Times New Roman"/>
              </a:rPr>
              <a:t>защищенности. </a:t>
            </a:r>
            <a:r>
              <a:rPr dirty="0" sz="1600" spc="-5">
                <a:latin typeface="Times New Roman"/>
                <a:cs typeface="Times New Roman"/>
              </a:rPr>
              <a:t>Самый низкий  класс защищенности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пятый, применяемый для </a:t>
            </a:r>
            <a:r>
              <a:rPr dirty="0" sz="1600" spc="-10">
                <a:latin typeface="Times New Roman"/>
                <a:cs typeface="Times New Roman"/>
              </a:rPr>
              <a:t>безопасного взаимодействия </a:t>
            </a:r>
            <a:r>
              <a:rPr dirty="0" sz="1600" spc="-15">
                <a:latin typeface="Times New Roman"/>
                <a:cs typeface="Times New Roman"/>
              </a:rPr>
              <a:t>автоматизированных  </a:t>
            </a:r>
            <a:r>
              <a:rPr dirty="0" sz="1600" spc="-5">
                <a:latin typeface="Times New Roman"/>
                <a:cs typeface="Times New Roman"/>
              </a:rPr>
              <a:t>систем </a:t>
            </a:r>
            <a:r>
              <a:rPr dirty="0" sz="1600">
                <a:latin typeface="Times New Roman"/>
                <a:cs typeface="Times New Roman"/>
              </a:rPr>
              <a:t>класса 1Д с внешней </a:t>
            </a:r>
            <a:r>
              <a:rPr dirty="0" sz="1600" spc="-10">
                <a:latin typeface="Times New Roman"/>
                <a:cs typeface="Times New Roman"/>
              </a:rPr>
              <a:t>средой, четвертый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65">
                <a:latin typeface="Times New Roman"/>
                <a:cs typeface="Times New Roman"/>
              </a:rPr>
              <a:t>1Г, </a:t>
            </a:r>
            <a:r>
              <a:rPr dirty="0" sz="1600">
                <a:latin typeface="Times New Roman"/>
                <a:cs typeface="Times New Roman"/>
              </a:rPr>
              <a:t>третий — 1В, </a:t>
            </a:r>
            <a:r>
              <a:rPr dirty="0" sz="1600" spc="-15">
                <a:latin typeface="Times New Roman"/>
                <a:cs typeface="Times New Roman"/>
              </a:rPr>
              <a:t>второй </a:t>
            </a:r>
            <a:r>
              <a:rPr dirty="0" sz="1600">
                <a:latin typeface="Times New Roman"/>
                <a:cs typeface="Times New Roman"/>
              </a:rPr>
              <a:t>— 1Б, самый </a:t>
            </a:r>
            <a:r>
              <a:rPr dirty="0" sz="1600" spc="5">
                <a:latin typeface="Times New Roman"/>
                <a:cs typeface="Times New Roman"/>
              </a:rPr>
              <a:t>высокий </a:t>
            </a:r>
            <a:r>
              <a:rPr dirty="0" sz="1600">
                <a:latin typeface="Times New Roman"/>
                <a:cs typeface="Times New Roman"/>
              </a:rPr>
              <a:t>—  </a:t>
            </a:r>
            <a:r>
              <a:rPr dirty="0" sz="1600" spc="-5">
                <a:latin typeface="Times New Roman"/>
                <a:cs typeface="Times New Roman"/>
              </a:rPr>
              <a:t>первый, применяемый для </a:t>
            </a:r>
            <a:r>
              <a:rPr dirty="0" sz="1600" spc="-10">
                <a:latin typeface="Times New Roman"/>
                <a:cs typeface="Times New Roman"/>
              </a:rPr>
              <a:t>безопасного взаимодействия автоматизированных </a:t>
            </a:r>
            <a:r>
              <a:rPr dirty="0" sz="1600" spc="-5">
                <a:latin typeface="Times New Roman"/>
                <a:cs typeface="Times New Roman"/>
              </a:rPr>
              <a:t>систем </a:t>
            </a:r>
            <a:r>
              <a:rPr dirty="0" sz="1600">
                <a:latin typeface="Times New Roman"/>
                <a:cs typeface="Times New Roman"/>
              </a:rPr>
              <a:t>класса 1А с </a:t>
            </a:r>
            <a:r>
              <a:rPr dirty="0" sz="1600" spc="-5">
                <a:latin typeface="Times New Roman"/>
                <a:cs typeface="Times New Roman"/>
              </a:rPr>
              <a:t>внешней  </a:t>
            </a:r>
            <a:r>
              <a:rPr dirty="0" sz="1600" spc="-10">
                <a:latin typeface="Times New Roman"/>
                <a:cs typeface="Times New Roman"/>
              </a:rPr>
              <a:t>средой.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включении брандмауэра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автоматизированную </a:t>
            </a:r>
            <a:r>
              <a:rPr dirty="0" sz="1600" spc="-5">
                <a:latin typeface="Times New Roman"/>
                <a:cs typeface="Times New Roman"/>
              </a:rPr>
              <a:t>систему </a:t>
            </a:r>
            <a:r>
              <a:rPr dirty="0" sz="1600" spc="-25">
                <a:latin typeface="Times New Roman"/>
                <a:cs typeface="Times New Roman"/>
              </a:rPr>
              <a:t>(АС) </a:t>
            </a:r>
            <a:r>
              <a:rPr dirty="0" sz="1600" spc="-10">
                <a:latin typeface="Times New Roman"/>
                <a:cs typeface="Times New Roman"/>
              </a:rPr>
              <a:t>определенного </a:t>
            </a:r>
            <a:r>
              <a:rPr dirty="0" sz="1600">
                <a:latin typeface="Times New Roman"/>
                <a:cs typeface="Times New Roman"/>
              </a:rPr>
              <a:t>класса  </a:t>
            </a:r>
            <a:r>
              <a:rPr dirty="0" sz="1600" spc="-5">
                <a:latin typeface="Times New Roman"/>
                <a:cs typeface="Times New Roman"/>
              </a:rPr>
              <a:t>защищенности, </a:t>
            </a:r>
            <a:r>
              <a:rPr dirty="0" sz="1600">
                <a:latin typeface="Times New Roman"/>
                <a:cs typeface="Times New Roman"/>
              </a:rPr>
              <a:t>класс защищенности </a:t>
            </a:r>
            <a:r>
              <a:rPr dirty="0" sz="1600" spc="-10">
                <a:latin typeface="Times New Roman"/>
                <a:cs typeface="Times New Roman"/>
              </a:rPr>
              <a:t>совокупной </a:t>
            </a:r>
            <a:r>
              <a:rPr dirty="0" sz="1600" spc="-5">
                <a:latin typeface="Times New Roman"/>
                <a:cs typeface="Times New Roman"/>
              </a:rPr>
              <a:t>системы, полученной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20">
                <a:latin typeface="Times New Roman"/>
                <a:cs typeface="Times New Roman"/>
              </a:rPr>
              <a:t>исходной </a:t>
            </a:r>
            <a:r>
              <a:rPr dirty="0" sz="1600">
                <a:latin typeface="Times New Roman"/>
                <a:cs typeface="Times New Roman"/>
              </a:rPr>
              <a:t>путем </a:t>
            </a:r>
            <a:r>
              <a:rPr dirty="0" sz="1600" spc="-5">
                <a:latin typeface="Times New Roman"/>
                <a:cs typeface="Times New Roman"/>
              </a:rPr>
              <a:t>добавления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нее </a:t>
            </a:r>
            <a:r>
              <a:rPr dirty="0" sz="1600" spc="-10">
                <a:latin typeface="Times New Roman"/>
                <a:cs typeface="Times New Roman"/>
              </a:rPr>
              <a:t>межсетевого </a:t>
            </a:r>
            <a:r>
              <a:rPr dirty="0" sz="1600" spc="-5">
                <a:latin typeface="Times New Roman"/>
                <a:cs typeface="Times New Roman"/>
              </a:rPr>
              <a:t>экрана,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должен понижаться.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40">
                <a:latin typeface="Times New Roman"/>
                <a:cs typeface="Times New Roman"/>
              </a:rPr>
              <a:t>АС </a:t>
            </a:r>
            <a:r>
              <a:rPr dirty="0" sz="1600" spc="15">
                <a:latin typeface="Times New Roman"/>
                <a:cs typeface="Times New Roman"/>
              </a:rPr>
              <a:t>класса </a:t>
            </a:r>
            <a:r>
              <a:rPr dirty="0" sz="1600">
                <a:latin typeface="Times New Roman"/>
                <a:cs typeface="Times New Roman"/>
              </a:rPr>
              <a:t>3Б, 2Б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5">
                <a:latin typeface="Times New Roman"/>
                <a:cs typeface="Times New Roman"/>
              </a:rPr>
              <a:t>применяться </a:t>
            </a:r>
            <a:r>
              <a:rPr dirty="0" sz="1600" spc="-10">
                <a:latin typeface="Times New Roman"/>
                <a:cs typeface="Times New Roman"/>
              </a:rPr>
              <a:t>брандмауэры 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ниже </a:t>
            </a:r>
            <a:r>
              <a:rPr dirty="0" sz="1600" spc="-15">
                <a:latin typeface="Times New Roman"/>
                <a:cs typeface="Times New Roman"/>
              </a:rPr>
              <a:t>5-го </a:t>
            </a:r>
            <a:r>
              <a:rPr dirty="0" sz="1600">
                <a:latin typeface="Times New Roman"/>
                <a:cs typeface="Times New Roman"/>
              </a:rPr>
              <a:t>класса.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45">
                <a:latin typeface="Times New Roman"/>
                <a:cs typeface="Times New Roman"/>
              </a:rPr>
              <a:t>АС </a:t>
            </a:r>
            <a:r>
              <a:rPr dirty="0" sz="1600">
                <a:latin typeface="Times New Roman"/>
                <a:cs typeface="Times New Roman"/>
              </a:rPr>
              <a:t>класса </a:t>
            </a:r>
            <a:r>
              <a:rPr dirty="0" sz="1600" spc="-5">
                <a:latin typeface="Times New Roman"/>
                <a:cs typeface="Times New Roman"/>
              </a:rPr>
              <a:t>3А, 2А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зависимости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важности </a:t>
            </a:r>
            <a:r>
              <a:rPr dirty="0" sz="1600" spc="-10">
                <a:latin typeface="Times New Roman"/>
                <a:cs typeface="Times New Roman"/>
              </a:rPr>
              <a:t>обрабатываемой информации  должны </a:t>
            </a:r>
            <a:r>
              <a:rPr dirty="0" sz="1600" spc="-5">
                <a:latin typeface="Times New Roman"/>
                <a:cs typeface="Times New Roman"/>
              </a:rPr>
              <a:t>применяться </a:t>
            </a:r>
            <a:r>
              <a:rPr dirty="0" sz="1600" spc="-10">
                <a:latin typeface="Times New Roman"/>
                <a:cs typeface="Times New Roman"/>
              </a:rPr>
              <a:t>брандмауэры следующих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классов:</a:t>
            </a:r>
            <a:endParaRPr sz="16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465"/>
              </a:spcBef>
            </a:pPr>
            <a:r>
              <a:rPr dirty="0" sz="1400" spc="-265">
                <a:latin typeface="Calibri"/>
                <a:cs typeface="Calibri"/>
              </a:rPr>
              <a:t>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обработке информации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грифом </a:t>
            </a:r>
            <a:r>
              <a:rPr dirty="0" sz="1600">
                <a:latin typeface="Times New Roman"/>
                <a:cs typeface="Times New Roman"/>
              </a:rPr>
              <a:t>"секретно" — не </a:t>
            </a:r>
            <a:r>
              <a:rPr dirty="0" sz="1600" spc="-10">
                <a:latin typeface="Times New Roman"/>
                <a:cs typeface="Times New Roman"/>
              </a:rPr>
              <a:t>ниже </a:t>
            </a:r>
            <a:r>
              <a:rPr dirty="0" sz="1600" spc="-15">
                <a:latin typeface="Times New Roman"/>
                <a:cs typeface="Times New Roman"/>
              </a:rPr>
              <a:t>3-го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класса;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9277985" cy="54889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469900" indent="-228600">
              <a:lnSpc>
                <a:spcPct val="100000"/>
              </a:lnSpc>
              <a:spcBef>
                <a:spcPts val="570"/>
              </a:spcBef>
              <a:buSzPct val="87500"/>
              <a:buFont typeface="Calibri"/>
              <a:buChar char="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обработке информации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грифом </a:t>
            </a:r>
            <a:r>
              <a:rPr dirty="0" sz="1600" spc="-5">
                <a:latin typeface="Times New Roman"/>
                <a:cs typeface="Times New Roman"/>
              </a:rPr>
              <a:t>"совершенно </a:t>
            </a:r>
            <a:r>
              <a:rPr dirty="0" sz="1600">
                <a:latin typeface="Times New Roman"/>
                <a:cs typeface="Times New Roman"/>
              </a:rPr>
              <a:t>секретно" —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ниже </a:t>
            </a:r>
            <a:r>
              <a:rPr dirty="0" sz="1600" spc="-15">
                <a:latin typeface="Times New Roman"/>
                <a:cs typeface="Times New Roman"/>
              </a:rPr>
              <a:t>2-го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класса;</a:t>
            </a:r>
            <a:endParaRPr sz="16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470"/>
              </a:spcBef>
              <a:buSzPct val="87500"/>
              <a:buFont typeface="Calibri"/>
              <a:buChar char="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обработке информации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грифом </a:t>
            </a:r>
            <a:r>
              <a:rPr dirty="0" sz="1600">
                <a:latin typeface="Times New Roman"/>
                <a:cs typeface="Times New Roman"/>
              </a:rPr>
              <a:t>"особой </a:t>
            </a:r>
            <a:r>
              <a:rPr dirty="0" sz="1600" spc="-5">
                <a:latin typeface="Times New Roman"/>
                <a:cs typeface="Times New Roman"/>
              </a:rPr>
              <a:t>важности" </a:t>
            </a:r>
            <a:r>
              <a:rPr dirty="0" sz="1600">
                <a:latin typeface="Times New Roman"/>
                <a:cs typeface="Times New Roman"/>
              </a:rPr>
              <a:t>— не </a:t>
            </a:r>
            <a:r>
              <a:rPr dirty="0" sz="1600" spc="-10">
                <a:latin typeface="Times New Roman"/>
                <a:cs typeface="Times New Roman"/>
              </a:rPr>
              <a:t>ниже </a:t>
            </a:r>
            <a:r>
              <a:rPr dirty="0" sz="1600" spc="-15">
                <a:latin typeface="Times New Roman"/>
                <a:cs typeface="Times New Roman"/>
              </a:rPr>
              <a:t>1-го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класса.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Вспомним, что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0">
                <a:latin typeface="Times New Roman"/>
                <a:cs typeface="Times New Roman"/>
              </a:rPr>
              <a:t>руководящим </a:t>
            </a:r>
            <a:r>
              <a:rPr dirty="0" sz="1600" spc="-15">
                <a:latin typeface="Times New Roman"/>
                <a:cs typeface="Times New Roman"/>
              </a:rPr>
              <a:t>документом </a:t>
            </a:r>
            <a:r>
              <a:rPr dirty="0" sz="1600" spc="-25">
                <a:latin typeface="Times New Roman"/>
                <a:cs typeface="Times New Roman"/>
              </a:rPr>
              <a:t>Гостехкомиссии </a:t>
            </a:r>
            <a:r>
              <a:rPr dirty="0" sz="1600" spc="-5">
                <a:latin typeface="Times New Roman"/>
                <a:cs typeface="Times New Roman"/>
              </a:rPr>
              <a:t>России [3],  устанавливается </a:t>
            </a:r>
            <a:r>
              <a:rPr dirty="0" sz="1600" spc="-10">
                <a:latin typeface="Times New Roman"/>
                <a:cs typeface="Times New Roman"/>
              </a:rPr>
              <a:t>девять </a:t>
            </a:r>
            <a:r>
              <a:rPr dirty="0" sz="1600" spc="-5">
                <a:latin typeface="Times New Roman"/>
                <a:cs typeface="Times New Roman"/>
              </a:rPr>
              <a:t>классов защищенности </a:t>
            </a:r>
            <a:r>
              <a:rPr dirty="0" sz="1600" spc="-45">
                <a:latin typeface="Times New Roman"/>
                <a:cs typeface="Times New Roman"/>
              </a:rPr>
              <a:t>АС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несанкционированного доступа к </a:t>
            </a:r>
            <a:r>
              <a:rPr dirty="0" sz="1600" spc="-10">
                <a:latin typeface="Times New Roman"/>
                <a:cs typeface="Times New Roman"/>
              </a:rPr>
              <a:t>информации.  Каждый </a:t>
            </a:r>
            <a:r>
              <a:rPr dirty="0" sz="1600" spc="-5">
                <a:latin typeface="Times New Roman"/>
                <a:cs typeface="Times New Roman"/>
              </a:rPr>
              <a:t>класс </a:t>
            </a:r>
            <a:r>
              <a:rPr dirty="0" sz="1600" spc="-10">
                <a:latin typeface="Times New Roman"/>
                <a:cs typeface="Times New Roman"/>
              </a:rPr>
              <a:t>характеризуется </a:t>
            </a:r>
            <a:r>
              <a:rPr dirty="0" sz="1600" spc="-5">
                <a:latin typeface="Times New Roman"/>
                <a:cs typeface="Times New Roman"/>
              </a:rPr>
              <a:t>определенной минимальной совокупностью требований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защите.  Классы </a:t>
            </a:r>
            <a:r>
              <a:rPr dirty="0" sz="1600" spc="-10">
                <a:latin typeface="Times New Roman"/>
                <a:cs typeface="Times New Roman"/>
              </a:rPr>
              <a:t>подразделяются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5">
                <a:latin typeface="Times New Roman"/>
                <a:cs typeface="Times New Roman"/>
              </a:rPr>
              <a:t>три </a:t>
            </a:r>
            <a:r>
              <a:rPr dirty="0" sz="1600" spc="-10">
                <a:latin typeface="Times New Roman"/>
                <a:cs typeface="Times New Roman"/>
              </a:rPr>
              <a:t>группы, </a:t>
            </a:r>
            <a:r>
              <a:rPr dirty="0" sz="1600" spc="-5">
                <a:latin typeface="Times New Roman"/>
                <a:cs typeface="Times New Roman"/>
              </a:rPr>
              <a:t>отличающиеся особенностями обработки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30">
                <a:latin typeface="Times New Roman"/>
                <a:cs typeface="Times New Roman"/>
              </a:rPr>
              <a:t>АС.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10">
                <a:latin typeface="Times New Roman"/>
                <a:cs typeface="Times New Roman"/>
              </a:rPr>
              <a:t>пределах каждой группы </a:t>
            </a:r>
            <a:r>
              <a:rPr dirty="0" sz="1600" spc="-15">
                <a:latin typeface="Times New Roman"/>
                <a:cs typeface="Times New Roman"/>
              </a:rPr>
              <a:t>соблюдается </a:t>
            </a:r>
            <a:r>
              <a:rPr dirty="0" sz="1600" spc="-5">
                <a:latin typeface="Times New Roman"/>
                <a:cs typeface="Times New Roman"/>
              </a:rPr>
              <a:t>иерархия </a:t>
            </a:r>
            <a:r>
              <a:rPr dirty="0" sz="1600">
                <a:latin typeface="Times New Roman"/>
                <a:cs typeface="Times New Roman"/>
              </a:rPr>
              <a:t>требований </a:t>
            </a:r>
            <a:r>
              <a:rPr dirty="0" sz="1600" spc="-5">
                <a:latin typeface="Times New Roman"/>
                <a:cs typeface="Times New Roman"/>
              </a:rPr>
              <a:t>по защите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зависимости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ценности  </a:t>
            </a:r>
            <a:r>
              <a:rPr dirty="0" sz="1600" spc="-5">
                <a:latin typeface="Times New Roman"/>
                <a:cs typeface="Times New Roman"/>
              </a:rPr>
              <a:t>(конфиденциальности) информации </a:t>
            </a:r>
            <a:r>
              <a:rPr dirty="0" sz="1600">
                <a:latin typeface="Times New Roman"/>
                <a:cs typeface="Times New Roman"/>
              </a:rPr>
              <a:t>и, </a:t>
            </a:r>
            <a:r>
              <a:rPr dirty="0" sz="1600" spc="-10">
                <a:latin typeface="Times New Roman"/>
                <a:cs typeface="Times New Roman"/>
              </a:rPr>
              <a:t>следовательно, иерархия </a:t>
            </a:r>
            <a:r>
              <a:rPr dirty="0" sz="1600" spc="-5">
                <a:latin typeface="Times New Roman"/>
                <a:cs typeface="Times New Roman"/>
              </a:rPr>
              <a:t>классов защищенности </a:t>
            </a:r>
            <a:r>
              <a:rPr dirty="0" sz="1600" spc="-30">
                <a:latin typeface="Times New Roman"/>
                <a:cs typeface="Times New Roman"/>
              </a:rPr>
              <a:t>АС. </a:t>
            </a:r>
            <a:r>
              <a:rPr dirty="0" sz="1600">
                <a:latin typeface="Times New Roman"/>
                <a:cs typeface="Times New Roman"/>
              </a:rPr>
              <a:t>Класс,  </a:t>
            </a:r>
            <a:r>
              <a:rPr dirty="0" sz="1600" spc="-10">
                <a:latin typeface="Times New Roman"/>
                <a:cs typeface="Times New Roman"/>
              </a:rPr>
              <a:t>соответствующий </a:t>
            </a:r>
            <a:r>
              <a:rPr dirty="0" sz="1600" spc="-5">
                <a:latin typeface="Times New Roman"/>
                <a:cs typeface="Times New Roman"/>
              </a:rPr>
              <a:t>высшей степени защищенности для данной группы, </a:t>
            </a:r>
            <a:r>
              <a:rPr dirty="0" sz="1600">
                <a:latin typeface="Times New Roman"/>
                <a:cs typeface="Times New Roman"/>
              </a:rPr>
              <a:t>обозначается </a:t>
            </a:r>
            <a:r>
              <a:rPr dirty="0" sz="1600" spc="-15">
                <a:latin typeface="Times New Roman"/>
                <a:cs typeface="Times New Roman"/>
              </a:rPr>
              <a:t>индексом </a:t>
            </a:r>
            <a:r>
              <a:rPr dirty="0" sz="1600" spc="-5">
                <a:latin typeface="Times New Roman"/>
                <a:cs typeface="Times New Roman"/>
              </a:rPr>
              <a:t>NA,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sz="160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5">
                <a:latin typeface="Times New Roman"/>
                <a:cs typeface="Times New Roman"/>
              </a:rPr>
              <a:t>номер </a:t>
            </a:r>
            <a:r>
              <a:rPr dirty="0" sz="1600" spc="-10">
                <a:latin typeface="Times New Roman"/>
                <a:cs typeface="Times New Roman"/>
              </a:rPr>
              <a:t>группы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до </a:t>
            </a:r>
            <a:r>
              <a:rPr dirty="0" sz="1600">
                <a:latin typeface="Times New Roman"/>
                <a:cs typeface="Times New Roman"/>
              </a:rPr>
              <a:t>3. </a:t>
            </a:r>
            <a:r>
              <a:rPr dirty="0" sz="1600" spc="-5">
                <a:latin typeface="Times New Roman"/>
                <a:cs typeface="Times New Roman"/>
              </a:rPr>
              <a:t>Следующий класс </a:t>
            </a:r>
            <a:r>
              <a:rPr dirty="0" sz="1600" spc="-10">
                <a:latin typeface="Times New Roman"/>
                <a:cs typeface="Times New Roman"/>
              </a:rPr>
              <a:t>обозначается </a:t>
            </a:r>
            <a:r>
              <a:rPr dirty="0" sz="1600">
                <a:latin typeface="Times New Roman"/>
                <a:cs typeface="Times New Roman"/>
              </a:rPr>
              <a:t>NБ и </a:t>
            </a:r>
            <a:r>
              <a:rPr dirty="0" sz="1600" spc="-60">
                <a:latin typeface="Times New Roman"/>
                <a:cs typeface="Times New Roman"/>
              </a:rPr>
              <a:t>т.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Третья </a:t>
            </a:r>
            <a:r>
              <a:rPr dirty="0" sz="1600" spc="-10">
                <a:latin typeface="Times New Roman"/>
                <a:cs typeface="Times New Roman"/>
              </a:rPr>
              <a:t>группа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 spc="-30">
                <a:latin typeface="Times New Roman"/>
                <a:cs typeface="Times New Roman"/>
              </a:rPr>
              <a:t>АС,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которых  </a:t>
            </a:r>
            <a:r>
              <a:rPr dirty="0" sz="1600" spc="-5">
                <a:latin typeface="Times New Roman"/>
                <a:cs typeface="Times New Roman"/>
              </a:rPr>
              <a:t>работает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 spc="-10">
                <a:latin typeface="Times New Roman"/>
                <a:cs typeface="Times New Roman"/>
              </a:rPr>
              <a:t>пользователь, </a:t>
            </a:r>
            <a:r>
              <a:rPr dirty="0" sz="1600">
                <a:latin typeface="Times New Roman"/>
                <a:cs typeface="Times New Roman"/>
              </a:rPr>
              <a:t>допущенный </a:t>
            </a:r>
            <a:r>
              <a:rPr dirty="0" sz="1600" spc="-40">
                <a:latin typeface="Times New Roman"/>
                <a:cs typeface="Times New Roman"/>
              </a:rPr>
              <a:t>ко </a:t>
            </a:r>
            <a:r>
              <a:rPr dirty="0" sz="1600" spc="-5">
                <a:latin typeface="Times New Roman"/>
                <a:cs typeface="Times New Roman"/>
              </a:rPr>
              <a:t>всей 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 spc="-30">
                <a:latin typeface="Times New Roman"/>
                <a:cs typeface="Times New Roman"/>
              </a:rPr>
              <a:t>АС, </a:t>
            </a:r>
            <a:r>
              <a:rPr dirty="0" sz="1600" spc="-5">
                <a:latin typeface="Times New Roman"/>
                <a:cs typeface="Times New Roman"/>
              </a:rPr>
              <a:t>размещенной </a:t>
            </a:r>
            <a:r>
              <a:rPr dirty="0" sz="1600">
                <a:latin typeface="Times New Roman"/>
                <a:cs typeface="Times New Roman"/>
              </a:rPr>
              <a:t>на носителях </a:t>
            </a:r>
            <a:r>
              <a:rPr dirty="0" sz="1600" spc="-20">
                <a:latin typeface="Times New Roman"/>
                <a:cs typeface="Times New Roman"/>
              </a:rPr>
              <a:t>одного  </a:t>
            </a:r>
            <a:r>
              <a:rPr dirty="0" sz="1600" spc="5">
                <a:latin typeface="Times New Roman"/>
                <a:cs typeface="Times New Roman"/>
              </a:rPr>
              <a:t>уровня </a:t>
            </a:r>
            <a:r>
              <a:rPr dirty="0" sz="1600" spc="-5">
                <a:latin typeface="Times New Roman"/>
                <a:cs typeface="Times New Roman"/>
              </a:rPr>
              <a:t>конфиденциальности. Данная </a:t>
            </a:r>
            <a:r>
              <a:rPr dirty="0" sz="1600" spc="-10">
                <a:latin typeface="Times New Roman"/>
                <a:cs typeface="Times New Roman"/>
              </a:rPr>
              <a:t>группа  содержит два </a:t>
            </a:r>
            <a:r>
              <a:rPr dirty="0" sz="1600">
                <a:latin typeface="Times New Roman"/>
                <a:cs typeface="Times New Roman"/>
              </a:rPr>
              <a:t>класса 3Б и 3А. </a:t>
            </a:r>
            <a:r>
              <a:rPr dirty="0" sz="1600" spc="-5">
                <a:latin typeface="Times New Roman"/>
                <a:cs typeface="Times New Roman"/>
              </a:rPr>
              <a:t>Вторая </a:t>
            </a:r>
            <a:r>
              <a:rPr dirty="0" sz="1600" spc="-10">
                <a:latin typeface="Times New Roman"/>
                <a:cs typeface="Times New Roman"/>
              </a:rPr>
              <a:t>группа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 spc="-30">
                <a:latin typeface="Times New Roman"/>
                <a:cs typeface="Times New Roman"/>
              </a:rPr>
              <a:t>АС,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15">
                <a:latin typeface="Times New Roman"/>
                <a:cs typeface="Times New Roman"/>
              </a:rPr>
              <a:t>пользователи </a:t>
            </a:r>
            <a:r>
              <a:rPr dirty="0" sz="1600" spc="-10">
                <a:latin typeface="Times New Roman"/>
                <a:cs typeface="Times New Roman"/>
              </a:rPr>
              <a:t>имеют </a:t>
            </a:r>
            <a:r>
              <a:rPr dirty="0" sz="1600" spc="-15">
                <a:latin typeface="Times New Roman"/>
                <a:cs typeface="Times New Roman"/>
              </a:rPr>
              <a:t>одинаковые  </a:t>
            </a:r>
            <a:r>
              <a:rPr dirty="0" sz="1600" spc="-10">
                <a:latin typeface="Times New Roman"/>
                <a:cs typeface="Times New Roman"/>
              </a:rPr>
              <a:t>права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15">
                <a:latin typeface="Times New Roman"/>
                <a:cs typeface="Times New Roman"/>
              </a:rPr>
              <a:t>(полномочия) </a:t>
            </a:r>
            <a:r>
              <a:rPr dirty="0" sz="1600" spc="-40">
                <a:latin typeface="Times New Roman"/>
                <a:cs typeface="Times New Roman"/>
              </a:rPr>
              <a:t>ко </a:t>
            </a:r>
            <a:r>
              <a:rPr dirty="0" sz="1600" spc="-5">
                <a:latin typeface="Times New Roman"/>
                <a:cs typeface="Times New Roman"/>
              </a:rPr>
              <a:t>всей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 spc="-30">
                <a:latin typeface="Times New Roman"/>
                <a:cs typeface="Times New Roman"/>
              </a:rPr>
              <a:t>АС, </a:t>
            </a:r>
            <a:r>
              <a:rPr dirty="0" sz="1600" spc="-10">
                <a:latin typeface="Times New Roman"/>
                <a:cs typeface="Times New Roman"/>
              </a:rPr>
              <a:t>обрабатываемой </a:t>
            </a:r>
            <a:r>
              <a:rPr dirty="0" sz="1600" spc="-5">
                <a:latin typeface="Times New Roman"/>
                <a:cs typeface="Times New Roman"/>
              </a:rPr>
              <a:t>и/или хранимой </a:t>
            </a:r>
            <a:r>
              <a:rPr dirty="0" sz="1600">
                <a:latin typeface="Times New Roman"/>
                <a:cs typeface="Times New Roman"/>
              </a:rPr>
              <a:t>на носителях  </a:t>
            </a:r>
            <a:r>
              <a:rPr dirty="0" sz="1600" spc="-10">
                <a:latin typeface="Times New Roman"/>
                <a:cs typeface="Times New Roman"/>
              </a:rPr>
              <a:t>различного </a:t>
            </a:r>
            <a:r>
              <a:rPr dirty="0" sz="1600" spc="-5">
                <a:latin typeface="Times New Roman"/>
                <a:cs typeface="Times New Roman"/>
              </a:rPr>
              <a:t>уровня конфиденциальности. </a:t>
            </a:r>
            <a:r>
              <a:rPr dirty="0" sz="1600" spc="5">
                <a:latin typeface="Times New Roman"/>
                <a:cs typeface="Times New Roman"/>
              </a:rPr>
              <a:t>Эта </a:t>
            </a:r>
            <a:r>
              <a:rPr dirty="0" sz="1600" spc="-10">
                <a:latin typeface="Times New Roman"/>
                <a:cs typeface="Times New Roman"/>
              </a:rPr>
              <a:t>группа содержит </a:t>
            </a:r>
            <a:r>
              <a:rPr dirty="0" sz="1600" spc="-15">
                <a:latin typeface="Times New Roman"/>
                <a:cs typeface="Times New Roman"/>
              </a:rPr>
              <a:t>два </a:t>
            </a:r>
            <a:r>
              <a:rPr dirty="0" sz="1600">
                <a:latin typeface="Times New Roman"/>
                <a:cs typeface="Times New Roman"/>
              </a:rPr>
              <a:t>класса </a:t>
            </a:r>
            <a:r>
              <a:rPr dirty="0" sz="1600" spc="-5">
                <a:latin typeface="Times New Roman"/>
                <a:cs typeface="Times New Roman"/>
              </a:rPr>
              <a:t>2Б </a:t>
            </a:r>
            <a:r>
              <a:rPr dirty="0" sz="1600">
                <a:latin typeface="Times New Roman"/>
                <a:cs typeface="Times New Roman"/>
              </a:rPr>
              <a:t>и 2А. </a:t>
            </a:r>
            <a:r>
              <a:rPr dirty="0" sz="1600" spc="-10">
                <a:latin typeface="Times New Roman"/>
                <a:cs typeface="Times New Roman"/>
              </a:rPr>
              <a:t>Первая группа 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 spc="-10">
                <a:latin typeface="Times New Roman"/>
                <a:cs typeface="Times New Roman"/>
              </a:rPr>
              <a:t>многопользовательские </a:t>
            </a:r>
            <a:r>
              <a:rPr dirty="0" sz="1600" spc="-30">
                <a:latin typeface="Times New Roman"/>
                <a:cs typeface="Times New Roman"/>
              </a:rPr>
              <a:t>АС,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которых </a:t>
            </a:r>
            <a:r>
              <a:rPr dirty="0" sz="1600" spc="-10">
                <a:latin typeface="Times New Roman"/>
                <a:cs typeface="Times New Roman"/>
              </a:rPr>
              <a:t>одновременно обрабатывается </a:t>
            </a:r>
            <a:r>
              <a:rPr dirty="0" sz="1600" spc="-5">
                <a:latin typeface="Times New Roman"/>
                <a:cs typeface="Times New Roman"/>
              </a:rPr>
              <a:t>и/или </a:t>
            </a:r>
            <a:r>
              <a:rPr dirty="0" sz="1600">
                <a:latin typeface="Times New Roman"/>
                <a:cs typeface="Times New Roman"/>
              </a:rPr>
              <a:t>хранится </a:t>
            </a:r>
            <a:r>
              <a:rPr dirty="0" sz="1600" spc="5">
                <a:latin typeface="Times New Roman"/>
                <a:cs typeface="Times New Roman"/>
              </a:rPr>
              <a:t>инфор-  </a:t>
            </a:r>
            <a:r>
              <a:rPr dirty="0" sz="1600" spc="-10">
                <a:latin typeface="Times New Roman"/>
                <a:cs typeface="Times New Roman"/>
              </a:rPr>
              <a:t>мация </a:t>
            </a:r>
            <a:r>
              <a:rPr dirty="0" sz="1600" spc="-5">
                <a:latin typeface="Times New Roman"/>
                <a:cs typeface="Times New Roman"/>
              </a:rPr>
              <a:t>разных уровней конфиденциальности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>
                <a:latin typeface="Times New Roman"/>
                <a:cs typeface="Times New Roman"/>
              </a:rPr>
              <a:t>все </a:t>
            </a:r>
            <a:r>
              <a:rPr dirty="0" sz="1600" spc="-15">
                <a:latin typeface="Times New Roman"/>
                <a:cs typeface="Times New Roman"/>
              </a:rPr>
              <a:t>пользователи </a:t>
            </a:r>
            <a:r>
              <a:rPr dirty="0" sz="1600" spc="-10">
                <a:latin typeface="Times New Roman"/>
                <a:cs typeface="Times New Roman"/>
              </a:rPr>
              <a:t>имеют право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45">
                <a:latin typeface="Times New Roman"/>
                <a:cs typeface="Times New Roman"/>
              </a:rPr>
              <a:t>ко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всей  </a:t>
            </a:r>
            <a:r>
              <a:rPr dirty="0" sz="1600" spc="-10">
                <a:latin typeface="Times New Roman"/>
                <a:cs typeface="Times New Roman"/>
              </a:rPr>
              <a:t>информации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АС.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Данная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группа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содержит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пять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классов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1Д,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1Г,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1В,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1Б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1А.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Требования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межсетевым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7054215" cy="8661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ctr" marR="21463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Times New Roman"/>
                <a:cs typeface="Times New Roman"/>
              </a:rPr>
              <a:t>экранам </a:t>
            </a:r>
            <a:r>
              <a:rPr dirty="0" sz="1600">
                <a:latin typeface="Times New Roman"/>
                <a:cs typeface="Times New Roman"/>
              </a:rPr>
              <a:t>по классам </a:t>
            </a:r>
            <a:r>
              <a:rPr dirty="0" sz="1600" spc="-5">
                <a:latin typeface="Times New Roman"/>
                <a:cs typeface="Times New Roman"/>
              </a:rPr>
              <a:t>защищенности </a:t>
            </a:r>
            <a:r>
              <a:rPr dirty="0" sz="1600" spc="-10">
                <a:latin typeface="Times New Roman"/>
                <a:cs typeface="Times New Roman"/>
              </a:rPr>
              <a:t>приведены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табл.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  <a:p>
            <a:pPr algn="ctr" marL="2200910">
              <a:lnSpc>
                <a:spcPts val="1880"/>
              </a:lnSpc>
              <a:spcBef>
                <a:spcPts val="470"/>
              </a:spcBef>
            </a:pPr>
            <a:r>
              <a:rPr dirty="0" sz="1600" spc="-20" i="1">
                <a:latin typeface="Times New Roman"/>
                <a:cs typeface="Times New Roman"/>
              </a:rPr>
              <a:t>Таблица </a:t>
            </a:r>
            <a:r>
              <a:rPr dirty="0" sz="1600" i="1">
                <a:latin typeface="Times New Roman"/>
                <a:cs typeface="Times New Roman"/>
              </a:rPr>
              <a:t>1. </a:t>
            </a:r>
            <a:r>
              <a:rPr dirty="0" sz="1600" spc="-5" i="1">
                <a:latin typeface="Times New Roman"/>
                <a:cs typeface="Times New Roman"/>
              </a:rPr>
              <a:t>Перечень показателей </a:t>
            </a:r>
            <a:r>
              <a:rPr dirty="0" sz="1600" spc="-10" i="1">
                <a:latin typeface="Times New Roman"/>
                <a:cs typeface="Times New Roman"/>
              </a:rPr>
              <a:t>межсетевых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экранов</a:t>
            </a:r>
            <a:endParaRPr sz="1600">
              <a:latin typeface="Times New Roman"/>
              <a:cs typeface="Times New Roman"/>
            </a:endParaRPr>
          </a:p>
          <a:p>
            <a:pPr algn="ctr" marL="222186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>
                <a:latin typeface="Times New Roman"/>
                <a:cs typeface="Times New Roman"/>
              </a:rPr>
              <a:t>классам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защищенности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0090" y="1931359"/>
          <a:ext cx="6057900" cy="468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3170"/>
                <a:gridCol w="571500"/>
                <a:gridCol w="571500"/>
                <a:gridCol w="571500"/>
                <a:gridCol w="570229"/>
              </a:tblGrid>
              <a:tr h="476250">
                <a:tc>
                  <a:txBody>
                    <a:bodyPr/>
                    <a:lstStyle/>
                    <a:p>
                      <a:pPr algn="r" marR="227329">
                        <a:lnSpc>
                          <a:spcPts val="1850"/>
                        </a:lnSpc>
                        <a:tabLst>
                          <a:tab pos="3089275" algn="l"/>
                        </a:tabLst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к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з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ат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ли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 з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ащ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ищ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нн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ости	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85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185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3109">
                <a:tc>
                  <a:txBody>
                    <a:bodyPr/>
                    <a:lstStyle/>
                    <a:p>
                      <a:pPr marL="26034" marR="220345">
                        <a:lnSpc>
                          <a:spcPts val="1839"/>
                        </a:lnSpc>
                        <a:spcBef>
                          <a:spcPts val="55"/>
                        </a:spcBef>
                        <a:tabLst>
                          <a:tab pos="342963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У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пр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вле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ие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д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оступом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ф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ильтра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ия	+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данных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трансляция адресов)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r" marR="227329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340931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д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нти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ф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ик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ия и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аут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нти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ф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ик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ия	–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–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467359">
                <a:tc>
                  <a:txBody>
                    <a:bodyPr/>
                    <a:lstStyle/>
                    <a:p>
                      <a:pPr algn="r" marR="227329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340931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Р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ги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стра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ия	–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701039">
                <a:tc>
                  <a:txBody>
                    <a:bodyPr/>
                    <a:lstStyle/>
                    <a:p>
                      <a:pPr marL="26034" marR="220345">
                        <a:lnSpc>
                          <a:spcPts val="1839"/>
                        </a:lnSpc>
                        <a:spcBef>
                          <a:spcPts val="905"/>
                        </a:spcBef>
                        <a:tabLst>
                          <a:tab pos="342963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дм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стр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ир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:	+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идентификация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аутентификация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467360">
                <a:tc>
                  <a:txBody>
                    <a:bodyPr/>
                    <a:lstStyle/>
                    <a:p>
                      <a:pPr algn="r" marR="22034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340296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дм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стр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ир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ре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г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стра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я	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701039">
                <a:tc>
                  <a:txBody>
                    <a:bodyPr/>
                    <a:lstStyle/>
                    <a:p>
                      <a:pPr marL="26034" marR="227329">
                        <a:lnSpc>
                          <a:spcPts val="1839"/>
                        </a:lnSpc>
                        <a:spcBef>
                          <a:spcPts val="905"/>
                        </a:spcBef>
                        <a:tabLst>
                          <a:tab pos="343598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дм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стр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ир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прост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та	–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использования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–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467360">
                <a:tc>
                  <a:txBody>
                    <a:bodyPr/>
                    <a:lstStyle/>
                    <a:p>
                      <a:pPr algn="r" marR="22034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3402965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Ц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елост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ность	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346194">
                <a:tc>
                  <a:txBody>
                    <a:bodyPr/>
                    <a:lstStyle/>
                    <a:p>
                      <a:pPr algn="r" marR="220345">
                        <a:lnSpc>
                          <a:spcPts val="1845"/>
                        </a:lnSpc>
                        <a:spcBef>
                          <a:spcPts val="780"/>
                        </a:spcBef>
                        <a:tabLst>
                          <a:tab pos="340296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Вос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тановл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е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ние	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45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1845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373094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 h="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0490" y="373094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990" y="373094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3490" y="373094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34990" y="373094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06490" y="373094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5009" y="1397225"/>
          <a:ext cx="5868035" cy="2094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280"/>
                <a:gridCol w="777240"/>
                <a:gridCol w="570229"/>
                <a:gridCol w="571500"/>
                <a:gridCol w="571500"/>
                <a:gridCol w="374650"/>
              </a:tblGrid>
              <a:tr h="346194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Тестирование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01040">
                <a:tc>
                  <a:txBody>
                    <a:bodyPr/>
                    <a:lstStyle/>
                    <a:p>
                      <a:pPr marL="31750" marR="421640">
                        <a:lnSpc>
                          <a:spcPts val="1839"/>
                        </a:lnSpc>
                        <a:spcBef>
                          <a:spcPts val="90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Руководство администратора  защиты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/>
                </a:tc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4673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Тестовая документация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  <a:tr h="579874">
                <a:tc>
                  <a:txBody>
                    <a:bodyPr/>
                    <a:lstStyle/>
                    <a:p>
                      <a:pPr marL="31750" marR="405130">
                        <a:lnSpc>
                          <a:spcPts val="1839"/>
                        </a:lnSpc>
                        <a:spcBef>
                          <a:spcPts val="90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Конструкторская (проектная)  документация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935"/>
                </a:tc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 i="1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08659" y="3709359"/>
            <a:ext cx="637794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Обозначения: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"-"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нет требований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данному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классу;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"+"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новые </a:t>
            </a:r>
            <a:r>
              <a:rPr dirty="0" sz="1600">
                <a:latin typeface="Times New Roman"/>
                <a:cs typeface="Times New Roman"/>
              </a:rPr>
              <a:t>или </a:t>
            </a:r>
            <a:r>
              <a:rPr dirty="0" sz="1600" spc="-5">
                <a:latin typeface="Times New Roman"/>
                <a:cs typeface="Times New Roman"/>
              </a:rPr>
              <a:t>дополнительные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требования;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"="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требования совпадают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требованиями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МЭ предыдущего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класса.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1155389"/>
            <a:ext cx="5106670" cy="270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8659" y="4451039"/>
            <a:ext cx="8890635" cy="225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2280" marR="90170" indent="-180340">
              <a:lnSpc>
                <a:spcPct val="115100"/>
              </a:lnSpc>
              <a:spcBef>
                <a:spcPts val="10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50" b="1">
                <a:latin typeface="Times New Roman"/>
                <a:cs typeface="Times New Roman"/>
              </a:rPr>
              <a:t>Суд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25" b="1">
                <a:latin typeface="Times New Roman"/>
                <a:cs typeface="Times New Roman"/>
              </a:rPr>
              <a:t>Германии </a:t>
            </a:r>
            <a:r>
              <a:rPr dirty="0" sz="1600" spc="-5" b="1">
                <a:latin typeface="Times New Roman"/>
                <a:cs typeface="Times New Roman"/>
              </a:rPr>
              <a:t>признал DDoS-атаки </a:t>
            </a:r>
            <a:r>
              <a:rPr dirty="0" sz="1600" spc="-15" b="1">
                <a:latin typeface="Times New Roman"/>
                <a:cs typeface="Times New Roman"/>
              </a:rPr>
              <a:t>уголовным </a:t>
            </a:r>
            <a:r>
              <a:rPr dirty="0" sz="1600" spc="-5" b="1">
                <a:latin typeface="Times New Roman"/>
                <a:cs typeface="Times New Roman"/>
              </a:rPr>
              <a:t>преступлением </a:t>
            </a:r>
            <a:r>
              <a:rPr dirty="0" sz="1600" spc="-10" b="1">
                <a:latin typeface="Times New Roman"/>
                <a:cs typeface="Times New Roman"/>
              </a:rPr>
              <a:t>(новость </a:t>
            </a:r>
            <a:r>
              <a:rPr dirty="0" sz="1600" spc="-20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14 </a:t>
            </a:r>
            <a:r>
              <a:rPr dirty="0" sz="1600" spc="-5" b="1">
                <a:latin typeface="Times New Roman"/>
                <a:cs typeface="Times New Roman"/>
              </a:rPr>
              <a:t>июня </a:t>
            </a:r>
            <a:r>
              <a:rPr dirty="0" sz="1600" spc="-20" b="1">
                <a:latin typeface="Times New Roman"/>
                <a:cs typeface="Times New Roman"/>
              </a:rPr>
              <a:t>2011, 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www.lenta.ru)</a:t>
            </a:r>
            <a:endParaRPr sz="1600">
              <a:latin typeface="Times New Roman"/>
              <a:cs typeface="Times New Roman"/>
            </a:endParaRPr>
          </a:p>
          <a:p>
            <a:pPr marL="12700" marR="10160">
              <a:lnSpc>
                <a:spcPct val="115100"/>
              </a:lnSpc>
              <a:spcBef>
                <a:spcPts val="690"/>
              </a:spcBef>
            </a:pPr>
            <a:r>
              <a:rPr dirty="0" sz="1600" spc="-55">
                <a:latin typeface="Times New Roman"/>
                <a:cs typeface="Times New Roman"/>
              </a:rPr>
              <a:t>Суд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Германии </a:t>
            </a:r>
            <a:r>
              <a:rPr dirty="0" sz="1600" spc="-5">
                <a:latin typeface="Times New Roman"/>
                <a:cs typeface="Times New Roman"/>
              </a:rPr>
              <a:t>признал </a:t>
            </a:r>
            <a:r>
              <a:rPr dirty="0" sz="1600" spc="-10">
                <a:latin typeface="Times New Roman"/>
                <a:cs typeface="Times New Roman"/>
              </a:rPr>
              <a:t>блокирование </a:t>
            </a:r>
            <a:r>
              <a:rPr dirty="0" sz="1600" spc="-5">
                <a:latin typeface="Times New Roman"/>
                <a:cs typeface="Times New Roman"/>
              </a:rPr>
              <a:t>интернет-сайтов путем преднамеренной </a:t>
            </a:r>
            <a:r>
              <a:rPr dirty="0" sz="1600" spc="-10">
                <a:latin typeface="Times New Roman"/>
                <a:cs typeface="Times New Roman"/>
              </a:rPr>
              <a:t>перегрузки </a:t>
            </a:r>
            <a:r>
              <a:rPr dirty="0" sz="1600">
                <a:latin typeface="Times New Roman"/>
                <a:cs typeface="Times New Roman"/>
              </a:rPr>
              <a:t>запросами  </a:t>
            </a:r>
            <a:r>
              <a:rPr dirty="0" sz="1600" spc="-10">
                <a:latin typeface="Times New Roman"/>
                <a:cs typeface="Times New Roman"/>
              </a:rPr>
              <a:t>уголовно </a:t>
            </a:r>
            <a:r>
              <a:rPr dirty="0" sz="1600" spc="-15">
                <a:latin typeface="Times New Roman"/>
                <a:cs typeface="Times New Roman"/>
              </a:rPr>
              <a:t>наказуемым </a:t>
            </a:r>
            <a:r>
              <a:rPr dirty="0" sz="1600" spc="-5">
                <a:latin typeface="Times New Roman"/>
                <a:cs typeface="Times New Roman"/>
              </a:rPr>
              <a:t>преступлением </a:t>
            </a:r>
            <a:r>
              <a:rPr dirty="0" sz="1600" spc="5">
                <a:latin typeface="Times New Roman"/>
                <a:cs typeface="Times New Roman"/>
              </a:rPr>
              <a:t>[</a:t>
            </a:r>
            <a:r>
              <a:rPr dirty="0" u="sng" sz="1600" spc="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Der</a:t>
            </a:r>
            <a:r>
              <a:rPr dirty="0" u="sng" sz="1600" spc="1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Spiegel</a:t>
            </a:r>
            <a:r>
              <a:rPr dirty="0" sz="1600" spc="-5">
                <a:latin typeface="Times New Roman"/>
                <a:cs typeface="Times New Roman"/>
              </a:rPr>
              <a:t>].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5100"/>
              </a:lnSpc>
              <a:spcBef>
                <a:spcPts val="690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постановлением </a:t>
            </a:r>
            <a:r>
              <a:rPr dirty="0" sz="1600" spc="-10">
                <a:latin typeface="Times New Roman"/>
                <a:cs typeface="Times New Roman"/>
              </a:rPr>
              <a:t>земельного </a:t>
            </a:r>
            <a:r>
              <a:rPr dirty="0" sz="1600" spc="-35">
                <a:latin typeface="Times New Roman"/>
                <a:cs typeface="Times New Roman"/>
              </a:rPr>
              <a:t>суда </a:t>
            </a:r>
            <a:r>
              <a:rPr dirty="0" sz="1600" spc="-5">
                <a:latin typeface="Times New Roman"/>
                <a:cs typeface="Times New Roman"/>
              </a:rPr>
              <a:t>Дюссельдорфа, организация DDoS-атаки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  </a:t>
            </a:r>
            <a:r>
              <a:rPr dirty="0" sz="1600" spc="-40">
                <a:latin typeface="Times New Roman"/>
                <a:cs typeface="Times New Roman"/>
              </a:rPr>
              <a:t>будет </a:t>
            </a:r>
            <a:r>
              <a:rPr dirty="0" sz="1600" spc="-10">
                <a:latin typeface="Times New Roman"/>
                <a:cs typeface="Times New Roman"/>
              </a:rPr>
              <a:t>караться </a:t>
            </a:r>
            <a:r>
              <a:rPr dirty="0" sz="1600" spc="-5">
                <a:latin typeface="Times New Roman"/>
                <a:cs typeface="Times New Roman"/>
              </a:rPr>
              <a:t>лишением </a:t>
            </a:r>
            <a:r>
              <a:rPr dirty="0" sz="1600" spc="-10">
                <a:latin typeface="Times New Roman"/>
                <a:cs typeface="Times New Roman"/>
              </a:rPr>
              <a:t>свободы </a:t>
            </a:r>
            <a:r>
              <a:rPr dirty="0" sz="1600" spc="-5">
                <a:latin typeface="Times New Roman"/>
                <a:cs typeface="Times New Roman"/>
              </a:rPr>
              <a:t>на срок до </a:t>
            </a:r>
            <a:r>
              <a:rPr dirty="0" sz="1600">
                <a:latin typeface="Times New Roman"/>
                <a:cs typeface="Times New Roman"/>
              </a:rPr>
              <a:t>десяти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лет.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решение было </a:t>
            </a:r>
            <a:r>
              <a:rPr dirty="0" sz="1600" spc="-10">
                <a:latin typeface="Times New Roman"/>
                <a:cs typeface="Times New Roman"/>
              </a:rPr>
              <a:t>принято </a:t>
            </a:r>
            <a:r>
              <a:rPr dirty="0" sz="1600" spc="-35">
                <a:latin typeface="Times New Roman"/>
                <a:cs typeface="Times New Roman"/>
              </a:rPr>
              <a:t>судом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марте </a:t>
            </a:r>
            <a:r>
              <a:rPr dirty="0" sz="1600" spc="-20">
                <a:latin typeface="Times New Roman"/>
                <a:cs typeface="Times New Roman"/>
              </a:rPr>
              <a:t>2011 года. Поводом </a:t>
            </a:r>
            <a:r>
              <a:rPr dirty="0" sz="1600">
                <a:latin typeface="Times New Roman"/>
                <a:cs typeface="Times New Roman"/>
              </a:rPr>
              <a:t>стало </a:t>
            </a:r>
            <a:r>
              <a:rPr dirty="0" sz="1600" spc="-5">
                <a:latin typeface="Times New Roman"/>
                <a:cs typeface="Times New Roman"/>
              </a:rPr>
              <a:t>дело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0">
                <a:latin typeface="Times New Roman"/>
                <a:cs typeface="Times New Roman"/>
              </a:rPr>
              <a:t>блокировке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работы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9" y="1131259"/>
            <a:ext cx="3763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Обзор современных межсетевых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экранов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2039"/>
            <a:ext cx="9268460" cy="212852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5" b="1">
                <a:latin typeface="Times New Roman"/>
                <a:cs typeface="Times New Roman"/>
              </a:rPr>
              <a:t>Технологии </a:t>
            </a:r>
            <a:r>
              <a:rPr dirty="0" sz="1600" spc="-10" b="1">
                <a:latin typeface="Times New Roman"/>
                <a:cs typeface="Times New Roman"/>
              </a:rPr>
              <a:t>виртуальных </a:t>
            </a:r>
            <a:r>
              <a:rPr dirty="0" sz="1600" spc="-5" b="1">
                <a:latin typeface="Times New Roman"/>
                <a:cs typeface="Times New Roman"/>
              </a:rPr>
              <a:t>частных сетей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VPN.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Классификация VPN.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Протокол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 spc="-10">
                <a:latin typeface="Times New Roman"/>
                <a:cs typeface="Times New Roman"/>
              </a:rPr>
              <a:t>сетевого </a:t>
            </a:r>
            <a:r>
              <a:rPr dirty="0" sz="1600" spc="-5">
                <a:latin typeface="Times New Roman"/>
                <a:cs typeface="Times New Roman"/>
              </a:rPr>
              <a:t>уровня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IPSe.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10">
                <a:latin typeface="Times New Roman"/>
                <a:cs typeface="Times New Roman"/>
              </a:rPr>
              <a:t>формирования </a:t>
            </a:r>
            <a:r>
              <a:rPr dirty="0" sz="1600" spc="-5">
                <a:latin typeface="Times New Roman"/>
                <a:cs typeface="Times New Roman"/>
              </a:rPr>
              <a:t>защищенных каналов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сеансовом уровне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SSL/TLS.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Calibri"/>
              <a:buChar char="•"/>
              <a:tabLst>
                <a:tab pos="469265" algn="l"/>
                <a:tab pos="469900" algn="l"/>
                <a:tab pos="1556385" algn="l"/>
                <a:tab pos="2949575" algn="l"/>
                <a:tab pos="4214495" algn="l"/>
                <a:tab pos="5026660" algn="l"/>
                <a:tab pos="6395085" algn="l"/>
                <a:tab pos="7122159" algn="l"/>
                <a:tab pos="7823834" algn="l"/>
              </a:tabLst>
            </a:pPr>
            <a:r>
              <a:rPr dirty="0" sz="1600" spc="-20">
                <a:latin typeface="Times New Roman"/>
                <a:cs typeface="Times New Roman"/>
              </a:rPr>
              <a:t>Протоколы	</a:t>
            </a:r>
            <a:r>
              <a:rPr dirty="0" sz="1600" spc="-10">
                <a:latin typeface="Times New Roman"/>
                <a:cs typeface="Times New Roman"/>
              </a:rPr>
              <a:t>формирования	</a:t>
            </a:r>
            <a:r>
              <a:rPr dirty="0" sz="1600" spc="-5">
                <a:latin typeface="Times New Roman"/>
                <a:cs typeface="Times New Roman"/>
              </a:rPr>
              <a:t>защищенных	каналов	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канальном	</a:t>
            </a:r>
            <a:r>
              <a:rPr dirty="0" sz="1600" spc="-5">
                <a:latin typeface="Times New Roman"/>
                <a:cs typeface="Times New Roman"/>
              </a:rPr>
              <a:t>уровне	</a:t>
            </a:r>
            <a:r>
              <a:rPr dirty="0" sz="1600">
                <a:latin typeface="Times New Roman"/>
                <a:cs typeface="Times New Roman"/>
              </a:rPr>
              <a:t>L2F 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40">
                <a:latin typeface="Times New Roman"/>
                <a:cs typeface="Times New Roman"/>
              </a:rPr>
              <a:t>L2TP. </a:t>
            </a:r>
            <a:r>
              <a:rPr dirty="0" sz="1600" spc="-5">
                <a:latin typeface="Times New Roman"/>
                <a:cs typeface="Times New Roman"/>
              </a:rPr>
              <a:t>Примеры  настройки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работы защищённых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туннелей.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3873189"/>
            <a:ext cx="9276080" cy="275717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763010">
              <a:lnSpc>
                <a:spcPct val="100000"/>
              </a:lnSpc>
              <a:spcBef>
                <a:spcPts val="570"/>
              </a:spcBef>
            </a:pPr>
            <a:r>
              <a:rPr dirty="0" sz="1600" b="1">
                <a:latin typeface="Times New Roman"/>
                <a:cs typeface="Times New Roman"/>
              </a:rPr>
              <a:t>1. </a:t>
            </a:r>
            <a:r>
              <a:rPr dirty="0" sz="1600" spc="-10" b="1">
                <a:latin typeface="Times New Roman"/>
                <a:cs typeface="Times New Roman"/>
              </a:rPr>
              <a:t>Назначение </a:t>
            </a:r>
            <a:r>
              <a:rPr dirty="0" sz="1600" spc="-5" b="1">
                <a:latin typeface="Times New Roman"/>
                <a:cs typeface="Times New Roman"/>
              </a:rPr>
              <a:t>VPN</a:t>
            </a:r>
            <a:endParaRPr sz="1600">
              <a:latin typeface="Times New Roman"/>
              <a:cs typeface="Times New Roman"/>
            </a:endParaRPr>
          </a:p>
          <a:p>
            <a:pPr marL="12700" marR="1397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подключении </a:t>
            </a:r>
            <a:r>
              <a:rPr dirty="0" sz="1600" spc="-5">
                <a:latin typeface="Times New Roman"/>
                <a:cs typeface="Times New Roman"/>
              </a:rPr>
              <a:t>локальной сети организации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открытой </a:t>
            </a:r>
            <a:r>
              <a:rPr dirty="0" sz="1600" spc="-5">
                <a:latin typeface="Times New Roman"/>
                <a:cs typeface="Times New Roman"/>
              </a:rPr>
              <a:t>сети </a:t>
            </a:r>
            <a:r>
              <a:rPr dirty="0" sz="1600" spc="-10">
                <a:latin typeface="Times New Roman"/>
                <a:cs typeface="Times New Roman"/>
              </a:rPr>
              <a:t>возникают </a:t>
            </a:r>
            <a:r>
              <a:rPr dirty="0" sz="1600" spc="-5">
                <a:latin typeface="Times New Roman"/>
                <a:cs typeface="Times New Roman"/>
              </a:rPr>
              <a:t>угрозы безопасности 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>
                <a:latin typeface="Times New Roman"/>
                <a:cs typeface="Times New Roman"/>
              </a:rPr>
              <a:t>основных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типов:</a:t>
            </a:r>
            <a:endParaRPr sz="1600">
              <a:latin typeface="Times New Roman"/>
              <a:cs typeface="Times New Roman"/>
            </a:endParaRPr>
          </a:p>
          <a:p>
            <a:pPr marL="927100" marR="6985" indent="-228600">
              <a:lnSpc>
                <a:spcPct val="124500"/>
              </a:lnSpc>
              <a:buFont typeface="Calibri"/>
              <a:buChar char="•"/>
              <a:tabLst>
                <a:tab pos="926465" algn="l"/>
                <a:tab pos="927100" algn="l"/>
                <a:tab pos="3106420" algn="l"/>
                <a:tab pos="3904615" algn="l"/>
                <a:tab pos="4205605" algn="l"/>
                <a:tab pos="5451475" algn="l"/>
                <a:tab pos="6451600" algn="l"/>
                <a:tab pos="7562850" algn="l"/>
                <a:tab pos="8194040" algn="l"/>
              </a:tabLst>
            </a:pP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нк</a:t>
            </a:r>
            <a:r>
              <a:rPr dirty="0" sz="1600" spc="-10">
                <a:latin typeface="Times New Roman"/>
                <a:cs typeface="Times New Roman"/>
              </a:rPr>
              <a:t>ц</a:t>
            </a:r>
            <a:r>
              <a:rPr dirty="0" sz="1600">
                <a:latin typeface="Times New Roman"/>
                <a:cs typeface="Times New Roman"/>
              </a:rPr>
              <a:t>иониро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ы</a:t>
            </a:r>
            <a:r>
              <a:rPr dirty="0" sz="1600">
                <a:latin typeface="Times New Roman"/>
                <a:cs typeface="Times New Roman"/>
              </a:rPr>
              <a:t>й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уп	к	в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рен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им	р</a:t>
            </a:r>
            <a:r>
              <a:rPr dirty="0" sz="1600" spc="30">
                <a:latin typeface="Times New Roman"/>
                <a:cs typeface="Times New Roman"/>
              </a:rPr>
              <a:t>е</a:t>
            </a:r>
            <a:r>
              <a:rPr dirty="0" sz="1600" spc="-2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ур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м	л</a:t>
            </a:r>
            <a:r>
              <a:rPr dirty="0" sz="1600" spc="45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льной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и,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лу</a:t>
            </a:r>
            <a:r>
              <a:rPr dirty="0" sz="1600" spc="-5">
                <a:latin typeface="Times New Roman"/>
                <a:cs typeface="Times New Roman"/>
              </a:rPr>
              <a:t>чаем</a:t>
            </a:r>
            <a:r>
              <a:rPr dirty="0" sz="1600">
                <a:latin typeface="Times New Roman"/>
                <a:cs typeface="Times New Roman"/>
              </a:rPr>
              <a:t>ый  </a:t>
            </a:r>
            <a:r>
              <a:rPr dirty="0" sz="1600" spc="-20">
                <a:latin typeface="Times New Roman"/>
                <a:cs typeface="Times New Roman"/>
              </a:rPr>
              <a:t>злоумышленником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результате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 spc="-25">
                <a:latin typeface="Times New Roman"/>
                <a:cs typeface="Times New Roman"/>
              </a:rPr>
              <a:t>входа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эту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сеть;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926465" algn="l"/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несанкционированный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5">
                <a:latin typeface="Times New Roman"/>
                <a:cs typeface="Times New Roman"/>
              </a:rPr>
              <a:t>данным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5">
                <a:latin typeface="Times New Roman"/>
                <a:cs typeface="Times New Roman"/>
              </a:rPr>
              <a:t>процессе </a:t>
            </a:r>
            <a:r>
              <a:rPr dirty="0" sz="1600" spc="-5">
                <a:latin typeface="Times New Roman"/>
                <a:cs typeface="Times New Roman"/>
              </a:rPr>
              <a:t>их </a:t>
            </a:r>
            <a:r>
              <a:rPr dirty="0" sz="1600" spc="-10">
                <a:latin typeface="Times New Roman"/>
                <a:cs typeface="Times New Roman"/>
              </a:rPr>
              <a:t>передачи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открытой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  <a:p>
            <a:pPr marL="927100" marR="14604" indent="-228600">
              <a:lnSpc>
                <a:spcPct val="124500"/>
              </a:lnSpc>
              <a:buFont typeface="Calibri"/>
              <a:buChar char="•"/>
              <a:tabLst>
                <a:tab pos="926465" algn="l"/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Обеспечение безопасности </a:t>
            </a:r>
            <a:r>
              <a:rPr dirty="0" sz="1600" spc="-10">
                <a:latin typeface="Times New Roman"/>
                <a:cs typeface="Times New Roman"/>
              </a:rPr>
              <a:t>информационного взаимодействия </a:t>
            </a:r>
            <a:r>
              <a:rPr dirty="0" sz="1600" spc="-5">
                <a:latin typeface="Times New Roman"/>
                <a:cs typeface="Times New Roman"/>
              </a:rPr>
              <a:t>локальных </a:t>
            </a:r>
            <a:r>
              <a:rPr dirty="0" sz="1600">
                <a:latin typeface="Times New Roman"/>
                <a:cs typeface="Times New Roman"/>
              </a:rPr>
              <a:t>сетей и </a:t>
            </a:r>
            <a:r>
              <a:rPr dirty="0" sz="1600" spc="-10">
                <a:latin typeface="Times New Roman"/>
                <a:cs typeface="Times New Roman"/>
              </a:rPr>
              <a:t>отдельных  </a:t>
            </a:r>
            <a:r>
              <a:rPr dirty="0" sz="1600" spc="-15">
                <a:latin typeface="Times New Roman"/>
                <a:cs typeface="Times New Roman"/>
              </a:rPr>
              <a:t>компьютеров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10">
                <a:latin typeface="Times New Roman"/>
                <a:cs typeface="Times New Roman"/>
              </a:rPr>
              <a:t>открытые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15">
                <a:latin typeface="Times New Roman"/>
                <a:cs typeface="Times New Roman"/>
              </a:rPr>
              <a:t>возможно </a:t>
            </a:r>
            <a:r>
              <a:rPr dirty="0" sz="1600" spc="-5">
                <a:latin typeface="Times New Roman"/>
                <a:cs typeface="Times New Roman"/>
              </a:rPr>
              <a:t>путем </a:t>
            </a:r>
            <a:r>
              <a:rPr dirty="0" sz="1600" spc="-10">
                <a:latin typeface="Times New Roman"/>
                <a:cs typeface="Times New Roman"/>
              </a:rPr>
              <a:t>эффективного </a:t>
            </a:r>
            <a:r>
              <a:rPr dirty="0" sz="1600" spc="-5">
                <a:latin typeface="Times New Roman"/>
                <a:cs typeface="Times New Roman"/>
              </a:rPr>
              <a:t>решения </a:t>
            </a:r>
            <a:r>
              <a:rPr dirty="0" sz="1600" spc="-10">
                <a:latin typeface="Times New Roman"/>
                <a:cs typeface="Times New Roman"/>
              </a:rPr>
              <a:t>следующих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задач: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65"/>
              </a:spcBef>
              <a:buFont typeface="Calibri"/>
              <a:buChar char="•"/>
              <a:tabLst>
                <a:tab pos="926465" algn="l"/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5">
                <a:latin typeface="Times New Roman"/>
                <a:cs typeface="Times New Roman"/>
              </a:rPr>
              <a:t>подключенных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открытым </a:t>
            </a:r>
            <a:r>
              <a:rPr dirty="0" sz="1600" spc="-5">
                <a:latin typeface="Times New Roman"/>
                <a:cs typeface="Times New Roman"/>
              </a:rPr>
              <a:t>каналам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-5">
                <a:latin typeface="Times New Roman"/>
                <a:cs typeface="Times New Roman"/>
              </a:rPr>
              <a:t>локальных </a:t>
            </a:r>
            <a:r>
              <a:rPr dirty="0" sz="1600">
                <a:latin typeface="Times New Roman"/>
                <a:cs typeface="Times New Roman"/>
              </a:rPr>
              <a:t>сетей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 отдельных </a:t>
            </a:r>
            <a:r>
              <a:rPr dirty="0" sz="1600" spc="-15">
                <a:latin typeface="Times New Roman"/>
                <a:cs typeface="Times New Roman"/>
              </a:rPr>
              <a:t>компьютеров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9276080" cy="54889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927100">
              <a:lnSpc>
                <a:spcPct val="100000"/>
              </a:lnSpc>
              <a:spcBef>
                <a:spcPts val="570"/>
              </a:spcBef>
            </a:pP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несанкционированных действий со стороны </a:t>
            </a:r>
            <a:r>
              <a:rPr dirty="0" sz="1600">
                <a:latin typeface="Times New Roman"/>
                <a:cs typeface="Times New Roman"/>
              </a:rPr>
              <a:t>внешней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среды;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5">
                <a:latin typeface="Times New Roman"/>
                <a:cs typeface="Times New Roman"/>
              </a:rPr>
              <a:t>ее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открытым </a:t>
            </a:r>
            <a:r>
              <a:rPr dirty="0" sz="1600" spc="-5">
                <a:latin typeface="Times New Roman"/>
                <a:cs typeface="Times New Roman"/>
              </a:rPr>
              <a:t>каналам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связи.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Для защиты локальных сетей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отдельных компьютеров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несанкционированных действий со 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 spc="-5">
                <a:latin typeface="Times New Roman"/>
                <a:cs typeface="Times New Roman"/>
              </a:rPr>
              <a:t>внешней </a:t>
            </a:r>
            <a:r>
              <a:rPr dirty="0" sz="1600" spc="-10">
                <a:latin typeface="Times New Roman"/>
                <a:cs typeface="Times New Roman"/>
              </a:rPr>
              <a:t>среды </a:t>
            </a:r>
            <a:r>
              <a:rPr dirty="0" sz="1600" spc="-5">
                <a:latin typeface="Times New Roman"/>
                <a:cs typeface="Times New Roman"/>
              </a:rPr>
              <a:t>обычно </a:t>
            </a:r>
            <a:r>
              <a:rPr dirty="0" sz="1600" spc="-10">
                <a:latin typeface="Times New Roman"/>
                <a:cs typeface="Times New Roman"/>
              </a:rPr>
              <a:t>используют </a:t>
            </a:r>
            <a:r>
              <a:rPr dirty="0" sz="1600" spc="-5">
                <a:latin typeface="Times New Roman"/>
                <a:cs typeface="Times New Roman"/>
              </a:rPr>
              <a:t>межсетевые экраны (firewalls), </a:t>
            </a:r>
            <a:r>
              <a:rPr dirty="0" sz="1600" spc="-10">
                <a:latin typeface="Times New Roman"/>
                <a:cs typeface="Times New Roman"/>
              </a:rPr>
              <a:t>поддерживающие  </a:t>
            </a:r>
            <a:r>
              <a:rPr dirty="0" sz="1600" spc="-5">
                <a:latin typeface="Times New Roman"/>
                <a:cs typeface="Times New Roman"/>
              </a:rPr>
              <a:t>безопасность </a:t>
            </a:r>
            <a:r>
              <a:rPr dirty="0" sz="1600" spc="-10">
                <a:latin typeface="Times New Roman"/>
                <a:cs typeface="Times New Roman"/>
              </a:rPr>
              <a:t>информационного взаимодействия </a:t>
            </a:r>
            <a:r>
              <a:rPr dirty="0" sz="1600">
                <a:latin typeface="Times New Roman"/>
                <a:cs typeface="Times New Roman"/>
              </a:rPr>
              <a:t>путем </a:t>
            </a:r>
            <a:r>
              <a:rPr dirty="0" sz="1600" spc="-10">
                <a:latin typeface="Times New Roman"/>
                <a:cs typeface="Times New Roman"/>
              </a:rPr>
              <a:t>фильтрации </a:t>
            </a:r>
            <a:r>
              <a:rPr dirty="0" sz="1600" spc="-15">
                <a:latin typeface="Times New Roman"/>
                <a:cs typeface="Times New Roman"/>
              </a:rPr>
              <a:t>двустороннего потока </a:t>
            </a:r>
            <a:r>
              <a:rPr dirty="0" sz="1600" spc="-5">
                <a:latin typeface="Times New Roman"/>
                <a:cs typeface="Times New Roman"/>
              </a:rPr>
              <a:t>сообщений, </a:t>
            </a:r>
            <a:r>
              <a:rPr dirty="0" sz="1600">
                <a:latin typeface="Times New Roman"/>
                <a:cs typeface="Times New Roman"/>
              </a:rPr>
              <a:t>а  </a:t>
            </a:r>
            <a:r>
              <a:rPr dirty="0" sz="1600" spc="-10">
                <a:latin typeface="Times New Roman"/>
                <a:cs typeface="Times New Roman"/>
              </a:rPr>
              <a:t>также выполнения функций </a:t>
            </a:r>
            <a:r>
              <a:rPr dirty="0" sz="1600" spc="-5">
                <a:latin typeface="Times New Roman"/>
                <a:cs typeface="Times New Roman"/>
              </a:rPr>
              <a:t>посредничества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обмене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информацией.</a:t>
            </a:r>
            <a:endParaRPr sz="1600">
              <a:latin typeface="Times New Roman"/>
              <a:cs typeface="Times New Roman"/>
            </a:endParaRPr>
          </a:p>
          <a:p>
            <a:pPr algn="just" marL="12700" marR="2095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5">
                <a:latin typeface="Times New Roman"/>
                <a:cs typeface="Times New Roman"/>
              </a:rPr>
              <a:t>ее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открытым </a:t>
            </a:r>
            <a:r>
              <a:rPr dirty="0" sz="1600" spc="-5">
                <a:latin typeface="Times New Roman"/>
                <a:cs typeface="Times New Roman"/>
              </a:rPr>
              <a:t>каналам основана на </a:t>
            </a:r>
            <a:r>
              <a:rPr dirty="0" sz="1600" spc="-10">
                <a:latin typeface="Times New Roman"/>
                <a:cs typeface="Times New Roman"/>
              </a:rPr>
              <a:t>использовании  виртуальных </a:t>
            </a:r>
            <a:r>
              <a:rPr dirty="0" sz="1600" spc="-5">
                <a:latin typeface="Times New Roman"/>
                <a:cs typeface="Times New Roman"/>
              </a:rPr>
              <a:t>защищенных </a:t>
            </a:r>
            <a:r>
              <a:rPr dirty="0" sz="1600">
                <a:latin typeface="Times New Roman"/>
                <a:cs typeface="Times New Roman"/>
              </a:rPr>
              <a:t>сетей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VPN.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346329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2.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определения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10" i="1">
                <a:latin typeface="Times New Roman"/>
                <a:cs typeface="Times New Roman"/>
              </a:rPr>
              <a:t>Виртуальной </a:t>
            </a:r>
            <a:r>
              <a:rPr dirty="0" sz="1600" i="1">
                <a:latin typeface="Times New Roman"/>
                <a:cs typeface="Times New Roman"/>
              </a:rPr>
              <a:t>защищенной </a:t>
            </a:r>
            <a:r>
              <a:rPr dirty="0" sz="1600" spc="-15" i="1">
                <a:latin typeface="Times New Roman"/>
                <a:cs typeface="Times New Roman"/>
              </a:rPr>
              <a:t>сетью </a:t>
            </a:r>
            <a:r>
              <a:rPr dirty="0" sz="1600" i="1">
                <a:latin typeface="Times New Roman"/>
                <a:cs typeface="Times New Roman"/>
              </a:rPr>
              <a:t>VPN </a:t>
            </a:r>
            <a:r>
              <a:rPr dirty="0" sz="1600" spc="-15" i="1">
                <a:latin typeface="Times New Roman"/>
                <a:cs typeface="Times New Roman"/>
              </a:rPr>
              <a:t>(Virtual </a:t>
            </a:r>
            <a:r>
              <a:rPr dirty="0" sz="1600" spc="-5" i="1">
                <a:latin typeface="Times New Roman"/>
                <a:cs typeface="Times New Roman"/>
              </a:rPr>
              <a:t>Private Network) </a:t>
            </a:r>
            <a:r>
              <a:rPr dirty="0" sz="1600" spc="-10">
                <a:latin typeface="Times New Roman"/>
                <a:cs typeface="Times New Roman"/>
              </a:rPr>
              <a:t>называют объединение </a:t>
            </a:r>
            <a:r>
              <a:rPr dirty="0" sz="1600" spc="-5">
                <a:latin typeface="Times New Roman"/>
                <a:cs typeface="Times New Roman"/>
              </a:rPr>
              <a:t>локальных  сетей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отдельных </a:t>
            </a:r>
            <a:r>
              <a:rPr dirty="0" sz="1600" spc="-15">
                <a:latin typeface="Times New Roman"/>
                <a:cs typeface="Times New Roman"/>
              </a:rPr>
              <a:t>компьютеров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10">
                <a:latin typeface="Times New Roman"/>
                <a:cs typeface="Times New Roman"/>
              </a:rPr>
              <a:t>открытую </a:t>
            </a:r>
            <a:r>
              <a:rPr dirty="0" sz="1600" spc="-5">
                <a:latin typeface="Times New Roman"/>
                <a:cs typeface="Times New Roman"/>
              </a:rPr>
              <a:t>внешнюю </a:t>
            </a:r>
            <a:r>
              <a:rPr dirty="0" sz="1600" spc="-10">
                <a:latin typeface="Times New Roman"/>
                <a:cs typeface="Times New Roman"/>
              </a:rPr>
              <a:t>среду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единую  виртуальную </a:t>
            </a:r>
            <a:r>
              <a:rPr dirty="0" sz="1600">
                <a:latin typeface="Times New Roman"/>
                <a:cs typeface="Times New Roman"/>
              </a:rPr>
              <a:t>сеть, </a:t>
            </a:r>
            <a:r>
              <a:rPr dirty="0" sz="1600" spc="-10">
                <a:latin typeface="Times New Roman"/>
                <a:cs typeface="Times New Roman"/>
              </a:rPr>
              <a:t>обеспечивающую </a:t>
            </a:r>
            <a:r>
              <a:rPr dirty="0" sz="1600" spc="-5">
                <a:latin typeface="Times New Roman"/>
                <a:cs typeface="Times New Roman"/>
              </a:rPr>
              <a:t>безопасность </a:t>
            </a:r>
            <a:r>
              <a:rPr dirty="0" sz="1600" spc="-15">
                <a:latin typeface="Times New Roman"/>
                <a:cs typeface="Times New Roman"/>
              </a:rPr>
              <a:t>циркулирующих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Виртуальная </a:t>
            </a:r>
            <a:r>
              <a:rPr dirty="0" sz="1600" spc="-5">
                <a:latin typeface="Times New Roman"/>
                <a:cs typeface="Times New Roman"/>
              </a:rPr>
              <a:t>защищенная </a:t>
            </a:r>
            <a:r>
              <a:rPr dirty="0" sz="1600">
                <a:latin typeface="Times New Roman"/>
                <a:cs typeface="Times New Roman"/>
              </a:rPr>
              <a:t>сеть </a:t>
            </a:r>
            <a:r>
              <a:rPr dirty="0" sz="1600" spc="-5">
                <a:latin typeface="Times New Roman"/>
                <a:cs typeface="Times New Roman"/>
              </a:rPr>
              <a:t>VPN </a:t>
            </a:r>
            <a:r>
              <a:rPr dirty="0" sz="1600" spc="-10">
                <a:latin typeface="Times New Roman"/>
                <a:cs typeface="Times New Roman"/>
              </a:rPr>
              <a:t>формируется </a:t>
            </a:r>
            <a:r>
              <a:rPr dirty="0" sz="1600">
                <a:latin typeface="Times New Roman"/>
                <a:cs typeface="Times New Roman"/>
              </a:rPr>
              <a:t>путем построения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защищенных  каналов </a:t>
            </a:r>
            <a:r>
              <a:rPr dirty="0" sz="1600" spc="-10">
                <a:latin typeface="Times New Roman"/>
                <a:cs typeface="Times New Roman"/>
              </a:rPr>
              <a:t>связи, создаваемых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базе открытых каналов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5">
                <a:latin typeface="Times New Roman"/>
                <a:cs typeface="Times New Roman"/>
              </a:rPr>
              <a:t>общедоступной </a:t>
            </a:r>
            <a:r>
              <a:rPr dirty="0" sz="1600">
                <a:latin typeface="Times New Roman"/>
                <a:cs typeface="Times New Roman"/>
              </a:rPr>
              <a:t>сети. </a:t>
            </a:r>
            <a:r>
              <a:rPr dirty="0" sz="1600" spc="-5">
                <a:latin typeface="Times New Roman"/>
                <a:cs typeface="Times New Roman"/>
              </a:rPr>
              <a:t>Эти </a:t>
            </a:r>
            <a:r>
              <a:rPr dirty="0" sz="1600" spc="-10">
                <a:latin typeface="Times New Roman"/>
                <a:cs typeface="Times New Roman"/>
              </a:rPr>
              <a:t>виртуальные  </a:t>
            </a:r>
            <a:r>
              <a:rPr dirty="0" sz="1600" spc="-5">
                <a:latin typeface="Times New Roman"/>
                <a:cs typeface="Times New Roman"/>
              </a:rPr>
              <a:t>защищенные каналы </a:t>
            </a:r>
            <a:r>
              <a:rPr dirty="0" sz="1600" spc="-10">
                <a:latin typeface="Times New Roman"/>
                <a:cs typeface="Times New Roman"/>
              </a:rPr>
              <a:t>связи называются </a:t>
            </a:r>
            <a:r>
              <a:rPr dirty="0" sz="1600">
                <a:latin typeface="Times New Roman"/>
                <a:cs typeface="Times New Roman"/>
              </a:rPr>
              <a:t>туннелями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VPN.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</a:pPr>
            <a:r>
              <a:rPr dirty="0" sz="1600" spc="-15" i="1">
                <a:latin typeface="Times New Roman"/>
                <a:cs typeface="Times New Roman"/>
              </a:rPr>
              <a:t>Туннель </a:t>
            </a:r>
            <a:r>
              <a:rPr dirty="0" sz="1600" spc="-5" i="1">
                <a:latin typeface="Times New Roman"/>
                <a:cs typeface="Times New Roman"/>
              </a:rPr>
              <a:t>VPN </a:t>
            </a:r>
            <a:r>
              <a:rPr dirty="0" sz="1600" spc="-10">
                <a:latin typeface="Times New Roman"/>
                <a:cs typeface="Times New Roman"/>
              </a:rPr>
              <a:t>представляет </a:t>
            </a:r>
            <a:r>
              <a:rPr dirty="0" sz="1600" spc="-5">
                <a:latin typeface="Times New Roman"/>
                <a:cs typeface="Times New Roman"/>
              </a:rPr>
              <a:t>собой соединение, проведенное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10">
                <a:latin typeface="Times New Roman"/>
                <a:cs typeface="Times New Roman"/>
              </a:rPr>
              <a:t>открытую </a:t>
            </a:r>
            <a:r>
              <a:rPr dirty="0" sz="1600">
                <a:latin typeface="Times New Roman"/>
                <a:cs typeface="Times New Roman"/>
              </a:rPr>
              <a:t>сеть,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25">
                <a:latin typeface="Times New Roman"/>
                <a:cs typeface="Times New Roman"/>
              </a:rPr>
              <a:t>которому  </a:t>
            </a:r>
            <a:r>
              <a:rPr dirty="0" sz="1600" spc="-10">
                <a:latin typeface="Times New Roman"/>
                <a:cs typeface="Times New Roman"/>
              </a:rPr>
              <a:t>передаются </a:t>
            </a:r>
            <a:r>
              <a:rPr dirty="0" sz="1600" spc="-5">
                <a:latin typeface="Times New Roman"/>
                <a:cs typeface="Times New Roman"/>
              </a:rPr>
              <a:t>криптографически защищенные </a:t>
            </a:r>
            <a:r>
              <a:rPr dirty="0" sz="1600" spc="-15">
                <a:latin typeface="Times New Roman"/>
                <a:cs typeface="Times New Roman"/>
              </a:rPr>
              <a:t>пакеты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 spc="-10">
                <a:latin typeface="Times New Roman"/>
                <a:cs typeface="Times New Roman"/>
              </a:rPr>
              <a:t>виртуальной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798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33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12700" marR="10160" indent="457200">
              <a:lnSpc>
                <a:spcPct val="124500"/>
              </a:lnSpc>
              <a:spcBef>
                <a:spcPts val="1110"/>
              </a:spcBef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5">
                <a:latin typeface="Times New Roman"/>
                <a:cs typeface="Times New Roman"/>
              </a:rPr>
              <a:t>ее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туннелю </a:t>
            </a:r>
            <a:r>
              <a:rPr dirty="0" sz="1600" spc="-5">
                <a:latin typeface="Times New Roman"/>
                <a:cs typeface="Times New Roman"/>
              </a:rPr>
              <a:t>VPN основана на </a:t>
            </a:r>
            <a:r>
              <a:rPr dirty="0" sz="1600" spc="-10">
                <a:latin typeface="Times New Roman"/>
                <a:cs typeface="Times New Roman"/>
              </a:rPr>
              <a:t>выполнении </a:t>
            </a:r>
            <a:r>
              <a:rPr dirty="0" sz="1600" spc="-5">
                <a:latin typeface="Times New Roman"/>
                <a:cs typeface="Times New Roman"/>
              </a:rPr>
              <a:t>следующих  </a:t>
            </a:r>
            <a:r>
              <a:rPr dirty="0" sz="1600" spc="-10">
                <a:latin typeface="Times New Roman"/>
                <a:cs typeface="Times New Roman"/>
              </a:rPr>
              <a:t>функций:</a:t>
            </a:r>
            <a:endParaRPr sz="16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470"/>
              </a:spcBef>
              <a:buSzPct val="87500"/>
              <a:buFont typeface="Calibri"/>
              <a:buChar char=""/>
              <a:tabLst>
                <a:tab pos="926465" algn="l"/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аутентификации взаимодействующих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сторон;</a:t>
            </a:r>
            <a:endParaRPr sz="16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470"/>
              </a:spcBef>
              <a:buSzPct val="87500"/>
              <a:buFont typeface="Calibri"/>
              <a:buChar char=""/>
              <a:tabLst>
                <a:tab pos="926465" algn="l"/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криптографического </a:t>
            </a:r>
            <a:r>
              <a:rPr dirty="0" sz="1600" spc="-5">
                <a:latin typeface="Times New Roman"/>
                <a:cs typeface="Times New Roman"/>
              </a:rPr>
              <a:t>закрытия (шифрования) </a:t>
            </a:r>
            <a:r>
              <a:rPr dirty="0" sz="1600" spc="-10">
                <a:latin typeface="Times New Roman"/>
                <a:cs typeface="Times New Roman"/>
              </a:rPr>
              <a:t>передаваемых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данных;</a:t>
            </a:r>
            <a:endParaRPr sz="16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470"/>
              </a:spcBef>
              <a:buSzPct val="87500"/>
              <a:buFont typeface="Calibri"/>
              <a:buChar char=""/>
              <a:tabLst>
                <a:tab pos="926465" algn="l"/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проверки подлинности </a:t>
            </a:r>
            <a:r>
              <a:rPr dirty="0" sz="1600">
                <a:latin typeface="Times New Roman"/>
                <a:cs typeface="Times New Roman"/>
              </a:rPr>
              <a:t>и целостности </a:t>
            </a:r>
            <a:r>
              <a:rPr dirty="0" sz="1600" spc="-5">
                <a:latin typeface="Times New Roman"/>
                <a:cs typeface="Times New Roman"/>
              </a:rPr>
              <a:t>доставляемой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Эффективность </a:t>
            </a:r>
            <a:r>
              <a:rPr dirty="0" sz="1600" spc="-20">
                <a:latin typeface="Times New Roman"/>
                <a:cs typeface="Times New Roman"/>
              </a:rPr>
              <a:t>такой </a:t>
            </a:r>
            <a:r>
              <a:rPr dirty="0" sz="1600" spc="-5">
                <a:latin typeface="Times New Roman"/>
                <a:cs typeface="Times New Roman"/>
              </a:rPr>
              <a:t>защиты обеспечивается за </a:t>
            </a:r>
            <a:r>
              <a:rPr dirty="0" sz="1600" spc="-15">
                <a:latin typeface="Times New Roman"/>
                <a:cs typeface="Times New Roman"/>
              </a:rPr>
              <a:t>счет </a:t>
            </a:r>
            <a:r>
              <a:rPr dirty="0" sz="1600" spc="-10">
                <a:latin typeface="Times New Roman"/>
                <a:cs typeface="Times New Roman"/>
              </a:rPr>
              <a:t>совместного использования </a:t>
            </a:r>
            <a:r>
              <a:rPr dirty="0" sz="1600" spc="-5">
                <a:latin typeface="Times New Roman"/>
                <a:cs typeface="Times New Roman"/>
              </a:rPr>
              <a:t>симметричных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асимметричных криптографических систем. </a:t>
            </a:r>
            <a:r>
              <a:rPr dirty="0" sz="1600" spc="-15">
                <a:latin typeface="Times New Roman"/>
                <a:cs typeface="Times New Roman"/>
              </a:rPr>
              <a:t>Туннель </a:t>
            </a:r>
            <a:r>
              <a:rPr dirty="0" sz="1600" spc="-5">
                <a:latin typeface="Times New Roman"/>
                <a:cs typeface="Times New Roman"/>
              </a:rPr>
              <a:t>VPN, </a:t>
            </a:r>
            <a:r>
              <a:rPr dirty="0" sz="1600" spc="-10">
                <a:latin typeface="Times New Roman"/>
                <a:cs typeface="Times New Roman"/>
              </a:rPr>
              <a:t>формируемый </a:t>
            </a:r>
            <a:r>
              <a:rPr dirty="0" sz="1600" spc="-5">
                <a:latin typeface="Times New Roman"/>
                <a:cs typeface="Times New Roman"/>
              </a:rPr>
              <a:t>устройствами VPN, </a:t>
            </a:r>
            <a:r>
              <a:rPr dirty="0" sz="1600" spc="-10">
                <a:latin typeface="Times New Roman"/>
                <a:cs typeface="Times New Roman"/>
              </a:rPr>
              <a:t>обладает  свойствами </a:t>
            </a:r>
            <a:r>
              <a:rPr dirty="0" sz="1600" spc="-5">
                <a:latin typeface="Times New Roman"/>
                <a:cs typeface="Times New Roman"/>
              </a:rPr>
              <a:t>защищенной выделенной линии, причем </a:t>
            </a:r>
            <a:r>
              <a:rPr dirty="0" sz="1600">
                <a:latin typeface="Times New Roman"/>
                <a:cs typeface="Times New Roman"/>
              </a:rPr>
              <a:t>эта </a:t>
            </a:r>
            <a:r>
              <a:rPr dirty="0" sz="1600" spc="-5">
                <a:latin typeface="Times New Roman"/>
                <a:cs typeface="Times New Roman"/>
              </a:rPr>
              <a:t>защищенная выделенная линия </a:t>
            </a:r>
            <a:r>
              <a:rPr dirty="0" sz="1600" spc="-10">
                <a:latin typeface="Times New Roman"/>
                <a:cs typeface="Times New Roman"/>
              </a:rPr>
              <a:t>развертывается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10">
                <a:latin typeface="Times New Roman"/>
                <a:cs typeface="Times New Roman"/>
              </a:rPr>
              <a:t>рамках </a:t>
            </a:r>
            <a:r>
              <a:rPr dirty="0" sz="1600" spc="-5">
                <a:latin typeface="Times New Roman"/>
                <a:cs typeface="Times New Roman"/>
              </a:rPr>
              <a:t>общедоступной </a:t>
            </a:r>
            <a:r>
              <a:rPr dirty="0" sz="1600">
                <a:latin typeface="Times New Roman"/>
                <a:cs typeface="Times New Roman"/>
              </a:rPr>
              <a:t>сети, </a:t>
            </a:r>
            <a:r>
              <a:rPr dirty="0" sz="1600" spc="-10">
                <a:latin typeface="Times New Roman"/>
                <a:cs typeface="Times New Roman"/>
              </a:rPr>
              <a:t>например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Internet.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24500"/>
              </a:lnSpc>
            </a:pPr>
            <a:r>
              <a:rPr dirty="0" sz="1600" spc="-25">
                <a:latin typeface="Times New Roman"/>
                <a:cs typeface="Times New Roman"/>
              </a:rPr>
              <a:t>Устройства </a:t>
            </a:r>
            <a:r>
              <a:rPr dirty="0" sz="1600" spc="-5">
                <a:latin typeface="Times New Roman"/>
                <a:cs typeface="Times New Roman"/>
              </a:rPr>
              <a:t>VPN могут </a:t>
            </a:r>
            <a:r>
              <a:rPr dirty="0" sz="1600" spc="-10">
                <a:latin typeface="Times New Roman"/>
                <a:cs typeface="Times New Roman"/>
              </a:rPr>
              <a:t>играть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 spc="-5">
                <a:latin typeface="Times New Roman"/>
                <a:cs typeface="Times New Roman"/>
              </a:rPr>
              <a:t>частных сетях </a:t>
            </a:r>
            <a:r>
              <a:rPr dirty="0" sz="1600" spc="-10">
                <a:latin typeface="Times New Roman"/>
                <a:cs typeface="Times New Roman"/>
              </a:rPr>
              <a:t>роль </a:t>
            </a:r>
            <a:r>
              <a:rPr dirty="0" sz="1600" spc="-5">
                <a:latin typeface="Times New Roman"/>
                <a:cs typeface="Times New Roman"/>
              </a:rPr>
              <a:t>VPN-клиента, VPN-сервера или  шлюза безопасности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VPN.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332486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3. </a:t>
            </a:r>
            <a:r>
              <a:rPr dirty="0" sz="1600" spc="-5" b="1">
                <a:latin typeface="Times New Roman"/>
                <a:cs typeface="Times New Roman"/>
              </a:rPr>
              <a:t>Принцип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туннелирования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Для безопасной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10">
                <a:latin typeface="Times New Roman"/>
                <a:cs typeface="Times New Roman"/>
              </a:rPr>
              <a:t>открытые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20">
                <a:latin typeface="Times New Roman"/>
                <a:cs typeface="Times New Roman"/>
              </a:rPr>
              <a:t>широко  </a:t>
            </a:r>
            <a:r>
              <a:rPr dirty="0" sz="1600" spc="-15">
                <a:latin typeface="Times New Roman"/>
                <a:cs typeface="Times New Roman"/>
              </a:rPr>
              <a:t>используют </a:t>
            </a:r>
            <a:r>
              <a:rPr dirty="0" sz="1600" spc="-10">
                <a:latin typeface="Times New Roman"/>
                <a:cs typeface="Times New Roman"/>
              </a:rPr>
              <a:t>инкапсуляцию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туннелирование.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15">
                <a:latin typeface="Times New Roman"/>
                <a:cs typeface="Times New Roman"/>
              </a:rPr>
              <a:t>методики </a:t>
            </a:r>
            <a:r>
              <a:rPr dirty="0" sz="1600" spc="-10">
                <a:latin typeface="Times New Roman"/>
                <a:cs typeface="Times New Roman"/>
              </a:rPr>
              <a:t>туннелирования </a:t>
            </a:r>
            <a:r>
              <a:rPr dirty="0" sz="1600" spc="-15">
                <a:latin typeface="Times New Roman"/>
                <a:cs typeface="Times New Roman"/>
              </a:rPr>
              <a:t>пакеты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0">
                <a:latin typeface="Times New Roman"/>
                <a:cs typeface="Times New Roman"/>
              </a:rPr>
              <a:t>передаются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5">
                <a:latin typeface="Times New Roman"/>
                <a:cs typeface="Times New Roman"/>
              </a:rPr>
              <a:t>общедоступную  </a:t>
            </a:r>
            <a:r>
              <a:rPr dirty="0" sz="1600">
                <a:latin typeface="Times New Roman"/>
                <a:cs typeface="Times New Roman"/>
              </a:rPr>
              <a:t>сеть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обычному </a:t>
            </a:r>
            <a:r>
              <a:rPr dirty="0" sz="1600" spc="-20">
                <a:latin typeface="Times New Roman"/>
                <a:cs typeface="Times New Roman"/>
              </a:rPr>
              <a:t>двухточечному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соединению. </a:t>
            </a:r>
            <a:r>
              <a:rPr dirty="0" sz="1600" spc="-10">
                <a:latin typeface="Times New Roman"/>
                <a:cs typeface="Times New Roman"/>
              </a:rPr>
              <a:t>Между каждой </a:t>
            </a:r>
            <a:r>
              <a:rPr dirty="0" sz="1600" spc="-5">
                <a:latin typeface="Times New Roman"/>
                <a:cs typeface="Times New Roman"/>
              </a:rPr>
              <a:t>парой «отправитель-получатель  данных» устанавливается своеобразный </a:t>
            </a:r>
            <a:r>
              <a:rPr dirty="0" sz="1600" spc="-10">
                <a:latin typeface="Times New Roman"/>
                <a:cs typeface="Times New Roman"/>
              </a:rPr>
              <a:t>туннель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логическое соединение, </a:t>
            </a:r>
            <a:r>
              <a:rPr dirty="0" sz="1600" spc="-10">
                <a:latin typeface="Times New Roman"/>
                <a:cs typeface="Times New Roman"/>
              </a:rPr>
              <a:t>позволяющее </a:t>
            </a:r>
            <a:r>
              <a:rPr dirty="0" sz="1600" spc="-20">
                <a:latin typeface="Times New Roman"/>
                <a:cs typeface="Times New Roman"/>
              </a:rPr>
              <a:t>инкапсулировать  </a:t>
            </a:r>
            <a:r>
              <a:rPr dirty="0" sz="1600" spc="-5">
                <a:latin typeface="Times New Roman"/>
                <a:cs typeface="Times New Roman"/>
              </a:rPr>
              <a:t>данные </a:t>
            </a:r>
            <a:r>
              <a:rPr dirty="0" sz="1600" spc="-20">
                <a:latin typeface="Times New Roman"/>
                <a:cs typeface="Times New Roman"/>
              </a:rPr>
              <a:t>одного протокола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пакеты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другого.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798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34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15">
                <a:latin typeface="Times New Roman"/>
                <a:cs typeface="Times New Roman"/>
              </a:rPr>
              <a:t>Суть </a:t>
            </a:r>
            <a:r>
              <a:rPr dirty="0" sz="1600" spc="-10">
                <a:latin typeface="Times New Roman"/>
                <a:cs typeface="Times New Roman"/>
              </a:rPr>
              <a:t>туннелирования </a:t>
            </a:r>
            <a:r>
              <a:rPr dirty="0" sz="1600">
                <a:latin typeface="Times New Roman"/>
                <a:cs typeface="Times New Roman"/>
              </a:rPr>
              <a:t>состоит в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5">
                <a:latin typeface="Times New Roman"/>
                <a:cs typeface="Times New Roman"/>
              </a:rPr>
              <a:t>чтобы </a:t>
            </a:r>
            <a:r>
              <a:rPr dirty="0" sz="1600" spc="-20">
                <a:latin typeface="Times New Roman"/>
                <a:cs typeface="Times New Roman"/>
              </a:rPr>
              <a:t>инкапсулировать, </a:t>
            </a:r>
            <a:r>
              <a:rPr dirty="0" sz="1600" spc="-15">
                <a:latin typeface="Times New Roman"/>
                <a:cs typeface="Times New Roman"/>
              </a:rPr>
              <a:t>то </a:t>
            </a:r>
            <a:r>
              <a:rPr dirty="0" sz="1600" spc="5">
                <a:latin typeface="Times New Roman"/>
                <a:cs typeface="Times New Roman"/>
              </a:rPr>
              <a:t>есть </a:t>
            </a:r>
            <a:r>
              <a:rPr dirty="0" sz="1600" spc="-10">
                <a:latin typeface="Times New Roman"/>
                <a:cs typeface="Times New Roman"/>
              </a:rPr>
              <a:t>«упаковать» передаваемую  </a:t>
            </a:r>
            <a:r>
              <a:rPr dirty="0" sz="1600" spc="-5">
                <a:latin typeface="Times New Roman"/>
                <a:cs typeface="Times New Roman"/>
              </a:rPr>
              <a:t>порцию данных, вместе со </a:t>
            </a:r>
            <a:r>
              <a:rPr dirty="0" sz="1600" spc="-10">
                <a:latin typeface="Times New Roman"/>
                <a:cs typeface="Times New Roman"/>
              </a:rPr>
              <a:t>служебными полями,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новый </a:t>
            </a:r>
            <a:r>
              <a:rPr dirty="0" sz="1600" spc="-15">
                <a:latin typeface="Times New Roman"/>
                <a:cs typeface="Times New Roman"/>
              </a:rPr>
              <a:t>«конверт».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10">
                <a:latin typeface="Times New Roman"/>
                <a:cs typeface="Times New Roman"/>
              </a:rPr>
              <a:t>пакет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 spc="-10">
                <a:latin typeface="Times New Roman"/>
                <a:cs typeface="Times New Roman"/>
              </a:rPr>
              <a:t>более  </a:t>
            </a:r>
            <a:r>
              <a:rPr dirty="0" sz="1600" spc="-20">
                <a:latin typeface="Times New Roman"/>
                <a:cs typeface="Times New Roman"/>
              </a:rPr>
              <a:t>низкого </a:t>
            </a:r>
            <a:r>
              <a:rPr dirty="0" sz="1600" spc="-5">
                <a:latin typeface="Times New Roman"/>
                <a:cs typeface="Times New Roman"/>
              </a:rPr>
              <a:t>уровня помещается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поле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0">
                <a:latin typeface="Times New Roman"/>
                <a:cs typeface="Times New Roman"/>
              </a:rPr>
              <a:t>пакета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 spc="-10">
                <a:latin typeface="Times New Roman"/>
                <a:cs typeface="Times New Roman"/>
              </a:rPr>
              <a:t>более </a:t>
            </a:r>
            <a:r>
              <a:rPr dirty="0" sz="1600" spc="-20">
                <a:latin typeface="Times New Roman"/>
                <a:cs typeface="Times New Roman"/>
              </a:rPr>
              <a:t>высокого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20">
                <a:latin typeface="Times New Roman"/>
                <a:cs typeface="Times New Roman"/>
              </a:rPr>
              <a:t>такого </a:t>
            </a:r>
            <a:r>
              <a:rPr dirty="0" sz="1600" spc="-15">
                <a:latin typeface="Times New Roman"/>
                <a:cs typeface="Times New Roman"/>
              </a:rPr>
              <a:t>же </a:t>
            </a:r>
            <a:r>
              <a:rPr dirty="0" sz="1600" spc="-5">
                <a:latin typeface="Times New Roman"/>
                <a:cs typeface="Times New Roman"/>
              </a:rPr>
              <a:t>уровня.  </a:t>
            </a:r>
            <a:r>
              <a:rPr dirty="0" sz="1600" spc="-10">
                <a:latin typeface="Times New Roman"/>
                <a:cs typeface="Times New Roman"/>
              </a:rPr>
              <a:t>Следует отметить, что </a:t>
            </a:r>
            <a:r>
              <a:rPr dirty="0" sz="1600" spc="-5">
                <a:latin typeface="Times New Roman"/>
                <a:cs typeface="Times New Roman"/>
              </a:rPr>
              <a:t>туннелирование </a:t>
            </a:r>
            <a:r>
              <a:rPr dirty="0" sz="1600">
                <a:latin typeface="Times New Roman"/>
                <a:cs typeface="Times New Roman"/>
              </a:rPr>
              <a:t>само по </a:t>
            </a:r>
            <a:r>
              <a:rPr dirty="0" sz="1600" spc="-5">
                <a:latin typeface="Times New Roman"/>
                <a:cs typeface="Times New Roman"/>
              </a:rPr>
              <a:t>себе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защищает данные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0">
                <a:latin typeface="Times New Roman"/>
                <a:cs typeface="Times New Roman"/>
              </a:rPr>
              <a:t>искажения, </a:t>
            </a:r>
            <a:r>
              <a:rPr dirty="0" sz="1600" spc="-5">
                <a:latin typeface="Times New Roman"/>
                <a:cs typeface="Times New Roman"/>
              </a:rPr>
              <a:t>но </a:t>
            </a:r>
            <a:r>
              <a:rPr dirty="0" sz="1600" spc="-20">
                <a:latin typeface="Times New Roman"/>
                <a:cs typeface="Times New Roman"/>
              </a:rPr>
              <a:t>благодаря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туннелированию появляется возможность полной  криптографической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 spc="-20">
                <a:latin typeface="Times New Roman"/>
                <a:cs typeface="Times New Roman"/>
              </a:rPr>
              <a:t>инкапсулируемых исходных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пакетов.</a:t>
            </a:r>
            <a:endParaRPr sz="1600">
              <a:latin typeface="Times New Roman"/>
              <a:cs typeface="Times New Roman"/>
            </a:endParaRPr>
          </a:p>
          <a:p>
            <a:pPr algn="just" marL="12700" marR="1524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Чтобы </a:t>
            </a:r>
            <a:r>
              <a:rPr dirty="0" sz="1600" spc="-5">
                <a:latin typeface="Times New Roman"/>
                <a:cs typeface="Times New Roman"/>
              </a:rPr>
              <a:t>обеспечить конфиденциальность </a:t>
            </a:r>
            <a:r>
              <a:rPr dirty="0" sz="1600" spc="-10">
                <a:latin typeface="Times New Roman"/>
                <a:cs typeface="Times New Roman"/>
              </a:rPr>
              <a:t>передаваемых </a:t>
            </a:r>
            <a:r>
              <a:rPr dirty="0" sz="1600" spc="-5">
                <a:latin typeface="Times New Roman"/>
                <a:cs typeface="Times New Roman"/>
              </a:rPr>
              <a:t>данных, отправитель </a:t>
            </a:r>
            <a:r>
              <a:rPr dirty="0" sz="1600" spc="-10">
                <a:latin typeface="Times New Roman"/>
                <a:cs typeface="Times New Roman"/>
              </a:rPr>
              <a:t>шифрует </a:t>
            </a:r>
            <a:r>
              <a:rPr dirty="0" sz="1600" spc="-20">
                <a:latin typeface="Times New Roman"/>
                <a:cs typeface="Times New Roman"/>
              </a:rPr>
              <a:t>исходные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пакеты, </a:t>
            </a:r>
            <a:r>
              <a:rPr dirty="0" sz="1600" spc="-15">
                <a:latin typeface="Times New Roman"/>
                <a:cs typeface="Times New Roman"/>
              </a:rPr>
              <a:t>упаковывает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10">
                <a:latin typeface="Times New Roman"/>
                <a:cs typeface="Times New Roman"/>
              </a:rPr>
              <a:t>во </a:t>
            </a:r>
            <a:r>
              <a:rPr dirty="0" sz="1600" spc="-5">
                <a:latin typeface="Times New Roman"/>
                <a:cs typeface="Times New Roman"/>
              </a:rPr>
              <a:t>внешний </a:t>
            </a:r>
            <a:r>
              <a:rPr dirty="0" sz="1600" spc="-15">
                <a:latin typeface="Times New Roman"/>
                <a:cs typeface="Times New Roman"/>
              </a:rPr>
              <a:t>пакет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новым </a:t>
            </a:r>
            <a:r>
              <a:rPr dirty="0" sz="1600" spc="-20">
                <a:latin typeface="Times New Roman"/>
                <a:cs typeface="Times New Roman"/>
              </a:rPr>
              <a:t>IP-заголовком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отправляет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транзитной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Особенностью </a:t>
            </a:r>
            <a:r>
              <a:rPr dirty="0" sz="1600" spc="-10">
                <a:latin typeface="Times New Roman"/>
                <a:cs typeface="Times New Roman"/>
              </a:rPr>
              <a:t>туннелирования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10">
                <a:latin typeface="Times New Roman"/>
                <a:cs typeface="Times New Roman"/>
              </a:rPr>
              <a:t>то, что </a:t>
            </a:r>
            <a:r>
              <a:rPr dirty="0" sz="1600" spc="5">
                <a:latin typeface="Times New Roman"/>
                <a:cs typeface="Times New Roman"/>
              </a:rPr>
              <a:t>эта </a:t>
            </a:r>
            <a:r>
              <a:rPr dirty="0" sz="1600" spc="-10">
                <a:latin typeface="Times New Roman"/>
                <a:cs typeface="Times New Roman"/>
              </a:rPr>
              <a:t>технология позволяет </a:t>
            </a:r>
            <a:r>
              <a:rPr dirty="0" sz="1600">
                <a:latin typeface="Times New Roman"/>
                <a:cs typeface="Times New Roman"/>
              </a:rPr>
              <a:t>зашифровать </a:t>
            </a:r>
            <a:r>
              <a:rPr dirty="0" sz="1600" spc="-20">
                <a:latin typeface="Times New Roman"/>
                <a:cs typeface="Times New Roman"/>
              </a:rPr>
              <a:t>исходный  </a:t>
            </a:r>
            <a:r>
              <a:rPr dirty="0" sz="1600" spc="-15">
                <a:latin typeface="Times New Roman"/>
                <a:cs typeface="Times New Roman"/>
              </a:rPr>
              <a:t>пакет </a:t>
            </a:r>
            <a:r>
              <a:rPr dirty="0" sz="1600" spc="-25">
                <a:latin typeface="Times New Roman"/>
                <a:cs typeface="Times New Roman"/>
              </a:rPr>
              <a:t>целиком </a:t>
            </a:r>
            <a:r>
              <a:rPr dirty="0" sz="1600" spc="-5">
                <a:latin typeface="Times New Roman"/>
                <a:cs typeface="Times New Roman"/>
              </a:rPr>
              <a:t>вместе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0">
                <a:latin typeface="Times New Roman"/>
                <a:cs typeface="Times New Roman"/>
              </a:rPr>
              <a:t>заголовком, </a:t>
            </a:r>
            <a:r>
              <a:rPr dirty="0" sz="1600">
                <a:latin typeface="Times New Roman"/>
                <a:cs typeface="Times New Roman"/>
              </a:rPr>
              <a:t>а не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20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поле </a:t>
            </a:r>
            <a:r>
              <a:rPr dirty="0" sz="1600" spc="-5">
                <a:latin typeface="Times New Roman"/>
                <a:cs typeface="Times New Roman"/>
              </a:rPr>
              <a:t>данных. </a:t>
            </a:r>
            <a:r>
              <a:rPr dirty="0" sz="1600" spc="-10">
                <a:latin typeface="Times New Roman"/>
                <a:cs typeface="Times New Roman"/>
              </a:rPr>
              <a:t>Это важно, </a:t>
            </a:r>
            <a:r>
              <a:rPr dirty="0" sz="1600" spc="-15">
                <a:latin typeface="Times New Roman"/>
                <a:cs typeface="Times New Roman"/>
              </a:rPr>
              <a:t>поскольку </a:t>
            </a:r>
            <a:r>
              <a:rPr dirty="0" sz="1600" spc="-20">
                <a:latin typeface="Times New Roman"/>
                <a:cs typeface="Times New Roman"/>
              </a:rPr>
              <a:t>некоторые </a:t>
            </a:r>
            <a:r>
              <a:rPr dirty="0" sz="1600" spc="-10">
                <a:latin typeface="Times New Roman"/>
                <a:cs typeface="Times New Roman"/>
              </a:rPr>
              <a:t>поля  </a:t>
            </a:r>
            <a:r>
              <a:rPr dirty="0" sz="1600" spc="-15">
                <a:latin typeface="Times New Roman"/>
                <a:cs typeface="Times New Roman"/>
              </a:rPr>
              <a:t>заголовка содержат </a:t>
            </a:r>
            <a:r>
              <a:rPr dirty="0" sz="1600" spc="-10">
                <a:latin typeface="Times New Roman"/>
                <a:cs typeface="Times New Roman"/>
              </a:rPr>
              <a:t>информацию, </a:t>
            </a:r>
            <a:r>
              <a:rPr dirty="0" sz="1600" spc="-20">
                <a:latin typeface="Times New Roman"/>
                <a:cs typeface="Times New Roman"/>
              </a:rPr>
              <a:t>которая 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0">
                <a:latin typeface="Times New Roman"/>
                <a:cs typeface="Times New Roman"/>
              </a:rPr>
              <a:t>использована </a:t>
            </a:r>
            <a:r>
              <a:rPr dirty="0" sz="1600" spc="-20">
                <a:latin typeface="Times New Roman"/>
                <a:cs typeface="Times New Roman"/>
              </a:rPr>
              <a:t>злоумышленником. </a:t>
            </a:r>
            <a:r>
              <a:rPr dirty="0" sz="1600">
                <a:latin typeface="Times New Roman"/>
                <a:cs typeface="Times New Roman"/>
              </a:rPr>
              <a:t>В частности, </a:t>
            </a:r>
            <a:r>
              <a:rPr dirty="0" sz="1600" spc="-5">
                <a:latin typeface="Times New Roman"/>
                <a:cs typeface="Times New Roman"/>
              </a:rPr>
              <a:t>из  </a:t>
            </a:r>
            <a:r>
              <a:rPr dirty="0" sz="1600" spc="-15">
                <a:latin typeface="Times New Roman"/>
                <a:cs typeface="Times New Roman"/>
              </a:rPr>
              <a:t>заголовка </a:t>
            </a:r>
            <a:r>
              <a:rPr dirty="0" sz="1600" spc="-25">
                <a:latin typeface="Times New Roman"/>
                <a:cs typeface="Times New Roman"/>
              </a:rPr>
              <a:t>исходного </a:t>
            </a:r>
            <a:r>
              <a:rPr dirty="0" sz="1600" spc="-10">
                <a:latin typeface="Times New Roman"/>
                <a:cs typeface="Times New Roman"/>
              </a:rPr>
              <a:t>пакета можно </a:t>
            </a:r>
            <a:r>
              <a:rPr dirty="0" sz="1600" spc="-15">
                <a:latin typeface="Times New Roman"/>
                <a:cs typeface="Times New Roman"/>
              </a:rPr>
              <a:t>извлечь </a:t>
            </a:r>
            <a:r>
              <a:rPr dirty="0" sz="1600" spc="-10">
                <a:latin typeface="Times New Roman"/>
                <a:cs typeface="Times New Roman"/>
              </a:rPr>
              <a:t>сведения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5">
                <a:latin typeface="Times New Roman"/>
                <a:cs typeface="Times New Roman"/>
              </a:rPr>
              <a:t>внутренней </a:t>
            </a:r>
            <a:r>
              <a:rPr dirty="0" sz="1600" spc="-10">
                <a:latin typeface="Times New Roman"/>
                <a:cs typeface="Times New Roman"/>
              </a:rPr>
              <a:t>структуре </a:t>
            </a:r>
            <a:r>
              <a:rPr dirty="0" sz="1600" spc="-5">
                <a:latin typeface="Times New Roman"/>
                <a:cs typeface="Times New Roman"/>
              </a:rPr>
              <a:t>сети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данные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количестве  </a:t>
            </a:r>
            <a:r>
              <a:rPr dirty="0" sz="1600" spc="-10">
                <a:latin typeface="Times New Roman"/>
                <a:cs typeface="Times New Roman"/>
              </a:rPr>
              <a:t>подсетей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узлов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их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IP-адресах.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222377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4. </a:t>
            </a:r>
            <a:r>
              <a:rPr dirty="0" sz="1600" spc="-10" b="1">
                <a:latin typeface="Times New Roman"/>
                <a:cs typeface="Times New Roman"/>
              </a:rPr>
              <a:t>Основные компоненты виртуальной </a:t>
            </a:r>
            <a:r>
              <a:rPr dirty="0" sz="1600" spc="-5" b="1">
                <a:latin typeface="Times New Roman"/>
                <a:cs typeface="Times New Roman"/>
              </a:rPr>
              <a:t>частной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сети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Защищенный туннель создается </a:t>
            </a:r>
            <a:r>
              <a:rPr dirty="0" sz="1600" spc="-15">
                <a:latin typeface="Times New Roman"/>
                <a:cs typeface="Times New Roman"/>
              </a:rPr>
              <a:t>компонентами </a:t>
            </a:r>
            <a:r>
              <a:rPr dirty="0" sz="1600" spc="-10">
                <a:latin typeface="Times New Roman"/>
                <a:cs typeface="Times New Roman"/>
              </a:rPr>
              <a:t>виртуальной </a:t>
            </a:r>
            <a:r>
              <a:rPr dirty="0" sz="1600" spc="-5">
                <a:latin typeface="Times New Roman"/>
                <a:cs typeface="Times New Roman"/>
              </a:rPr>
              <a:t>сети, функционирующими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узлах,  между </a:t>
            </a:r>
            <a:r>
              <a:rPr dirty="0" sz="1600" spc="-20">
                <a:latin typeface="Times New Roman"/>
                <a:cs typeface="Times New Roman"/>
              </a:rPr>
              <a:t>которыми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формируется туннель. </a:t>
            </a:r>
            <a:r>
              <a:rPr dirty="0" sz="1600">
                <a:latin typeface="Times New Roman"/>
                <a:cs typeface="Times New Roman"/>
              </a:rPr>
              <a:t>Эти </a:t>
            </a:r>
            <a:r>
              <a:rPr dirty="0" sz="1600" spc="-15">
                <a:latin typeface="Times New Roman"/>
                <a:cs typeface="Times New Roman"/>
              </a:rPr>
              <a:t>компоненты </a:t>
            </a:r>
            <a:r>
              <a:rPr dirty="0" sz="1600">
                <a:latin typeface="Times New Roman"/>
                <a:cs typeface="Times New Roman"/>
              </a:rPr>
              <a:t>принято </a:t>
            </a:r>
            <a:r>
              <a:rPr dirty="0" sz="1600" spc="-15">
                <a:latin typeface="Times New Roman"/>
                <a:cs typeface="Times New Roman"/>
              </a:rPr>
              <a:t>называть инициатором </a:t>
            </a:r>
            <a:r>
              <a:rPr dirty="0" sz="1600" spc="-10">
                <a:latin typeface="Times New Roman"/>
                <a:cs typeface="Times New Roman"/>
              </a:rPr>
              <a:t>туннеля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5">
                <a:latin typeface="Times New Roman"/>
                <a:cs typeface="Times New Roman"/>
              </a:rPr>
              <a:t>терминатором</a:t>
            </a:r>
            <a:r>
              <a:rPr dirty="0" sz="1600" spc="-10">
                <a:latin typeface="Times New Roman"/>
                <a:cs typeface="Times New Roman"/>
              </a:rPr>
              <a:t> туннеля.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544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35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5" i="1">
                <a:latin typeface="Times New Roman"/>
                <a:cs typeface="Times New Roman"/>
              </a:rPr>
              <a:t>Инициатор </a:t>
            </a:r>
            <a:r>
              <a:rPr dirty="0" sz="1600" spc="-15" i="1">
                <a:latin typeface="Times New Roman"/>
                <a:cs typeface="Times New Roman"/>
              </a:rPr>
              <a:t>туннеля </a:t>
            </a:r>
            <a:r>
              <a:rPr dirty="0" sz="1600" spc="-20">
                <a:latin typeface="Times New Roman"/>
                <a:cs typeface="Times New Roman"/>
              </a:rPr>
              <a:t>инкапсулирует исходный </a:t>
            </a:r>
            <a:r>
              <a:rPr dirty="0" sz="1600" spc="-10">
                <a:latin typeface="Times New Roman"/>
                <a:cs typeface="Times New Roman"/>
              </a:rPr>
              <a:t>пакет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новый </a:t>
            </a:r>
            <a:r>
              <a:rPr dirty="0" sz="1600" spc="-35">
                <a:latin typeface="Times New Roman"/>
                <a:cs typeface="Times New Roman"/>
              </a:rPr>
              <a:t>пакет, </a:t>
            </a:r>
            <a:r>
              <a:rPr dirty="0" sz="1600" spc="-5">
                <a:latin typeface="Times New Roman"/>
                <a:cs typeface="Times New Roman"/>
              </a:rPr>
              <a:t>содержащий новый </a:t>
            </a:r>
            <a:r>
              <a:rPr dirty="0" sz="1600" spc="-15">
                <a:latin typeface="Times New Roman"/>
                <a:cs typeface="Times New Roman"/>
              </a:rPr>
              <a:t>заголовок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10">
                <a:latin typeface="Times New Roman"/>
                <a:cs typeface="Times New Roman"/>
              </a:rPr>
              <a:t>информацией </a:t>
            </a:r>
            <a:r>
              <a:rPr dirty="0" sz="1600">
                <a:latin typeface="Times New Roman"/>
                <a:cs typeface="Times New Roman"/>
              </a:rPr>
              <a:t>об </a:t>
            </a:r>
            <a:r>
              <a:rPr dirty="0" sz="1600" spc="-5">
                <a:latin typeface="Times New Roman"/>
                <a:cs typeface="Times New Roman"/>
              </a:rPr>
              <a:t>отправителе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получателе. </a:t>
            </a:r>
            <a:r>
              <a:rPr dirty="0" sz="1600" spc="-15">
                <a:latin typeface="Times New Roman"/>
                <a:cs typeface="Times New Roman"/>
              </a:rPr>
              <a:t>Инкапсулируемые пакеты </a:t>
            </a:r>
            <a:r>
              <a:rPr dirty="0" sz="1600" spc="-5">
                <a:latin typeface="Times New Roman"/>
                <a:cs typeface="Times New Roman"/>
              </a:rPr>
              <a:t>могут принадлежать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20">
                <a:latin typeface="Times New Roman"/>
                <a:cs typeface="Times New Roman"/>
              </a:rPr>
              <a:t>протоколу  </a:t>
            </a:r>
            <a:r>
              <a:rPr dirty="0" sz="1600" spc="-10">
                <a:latin typeface="Times New Roman"/>
                <a:cs typeface="Times New Roman"/>
              </a:rPr>
              <a:t>любого </a:t>
            </a:r>
            <a:r>
              <a:rPr dirty="0" sz="1600" spc="-5">
                <a:latin typeface="Times New Roman"/>
                <a:cs typeface="Times New Roman"/>
              </a:rPr>
              <a:t>типа, </a:t>
            </a:r>
            <a:r>
              <a:rPr dirty="0" sz="1600" spc="-15">
                <a:latin typeface="Times New Roman"/>
                <a:cs typeface="Times New Roman"/>
              </a:rPr>
              <a:t>включая </a:t>
            </a:r>
            <a:r>
              <a:rPr dirty="0" sz="1600" spc="-10">
                <a:latin typeface="Times New Roman"/>
                <a:cs typeface="Times New Roman"/>
              </a:rPr>
              <a:t>пакеты немаршрутизируемых </a:t>
            </a:r>
            <a:r>
              <a:rPr dirty="0" sz="1600" spc="-20">
                <a:latin typeface="Times New Roman"/>
                <a:cs typeface="Times New Roman"/>
              </a:rPr>
              <a:t>протоколов, </a:t>
            </a:r>
            <a:r>
              <a:rPr dirty="0" sz="1600" spc="-10">
                <a:latin typeface="Times New Roman"/>
                <a:cs typeface="Times New Roman"/>
              </a:rPr>
              <a:t>например </a:t>
            </a:r>
            <a:r>
              <a:rPr dirty="0" sz="1600" spc="-5">
                <a:latin typeface="Times New Roman"/>
                <a:cs typeface="Times New Roman"/>
              </a:rPr>
              <a:t>NetBEUI. </a:t>
            </a:r>
            <a:r>
              <a:rPr dirty="0" sz="1600" spc="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передаваемые  </a:t>
            </a:r>
            <a:r>
              <a:rPr dirty="0" sz="1600" spc="-5">
                <a:latin typeface="Times New Roman"/>
                <a:cs typeface="Times New Roman"/>
              </a:rPr>
              <a:t>по туннелю </a:t>
            </a:r>
            <a:r>
              <a:rPr dirty="0" sz="1600" spc="-15">
                <a:latin typeface="Times New Roman"/>
                <a:cs typeface="Times New Roman"/>
              </a:rPr>
              <a:t>пакеты </a:t>
            </a:r>
            <a:r>
              <a:rPr dirty="0" sz="1600" spc="-10">
                <a:latin typeface="Times New Roman"/>
                <a:cs typeface="Times New Roman"/>
              </a:rPr>
              <a:t>являются пакетами </a:t>
            </a:r>
            <a:r>
              <a:rPr dirty="0" sz="1600" spc="-5">
                <a:latin typeface="Times New Roman"/>
                <a:cs typeface="Times New Roman"/>
              </a:rPr>
              <a:t>IP. </a:t>
            </a:r>
            <a:r>
              <a:rPr dirty="0" sz="1600" spc="-10">
                <a:latin typeface="Times New Roman"/>
                <a:cs typeface="Times New Roman"/>
              </a:rPr>
              <a:t>Маршрут </a:t>
            </a:r>
            <a:r>
              <a:rPr dirty="0" sz="1600" spc="-5">
                <a:latin typeface="Times New Roman"/>
                <a:cs typeface="Times New Roman"/>
              </a:rPr>
              <a:t>между </a:t>
            </a:r>
            <a:r>
              <a:rPr dirty="0" sz="1600" spc="-15">
                <a:latin typeface="Times New Roman"/>
                <a:cs typeface="Times New Roman"/>
              </a:rPr>
              <a:t>инициатором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терминатором </a:t>
            </a:r>
            <a:r>
              <a:rPr dirty="0" sz="1600" spc="-5">
                <a:latin typeface="Times New Roman"/>
                <a:cs typeface="Times New Roman"/>
              </a:rPr>
              <a:t>туннеля  определяет обычная </a:t>
            </a:r>
            <a:r>
              <a:rPr dirty="0" sz="1600" spc="-10">
                <a:latin typeface="Times New Roman"/>
                <a:cs typeface="Times New Roman"/>
              </a:rPr>
              <a:t>маршрутизируемая </a:t>
            </a:r>
            <a:r>
              <a:rPr dirty="0" sz="1600">
                <a:latin typeface="Times New Roman"/>
                <a:cs typeface="Times New Roman"/>
              </a:rPr>
              <a:t>сеть IP, </a:t>
            </a:r>
            <a:r>
              <a:rPr dirty="0" sz="1600" spc="-20">
                <a:latin typeface="Times New Roman"/>
                <a:cs typeface="Times New Roman"/>
              </a:rPr>
              <a:t>которая 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0">
                <a:latin typeface="Times New Roman"/>
                <a:cs typeface="Times New Roman"/>
              </a:rPr>
              <a:t>отличной </a:t>
            </a:r>
            <a:r>
              <a:rPr dirty="0" sz="1600" spc="-15">
                <a:latin typeface="Times New Roman"/>
                <a:cs typeface="Times New Roman"/>
              </a:rPr>
              <a:t>от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Internet.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Инициировать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разрывать туннель </a:t>
            </a:r>
            <a:r>
              <a:rPr dirty="0" sz="1600" spc="-5">
                <a:latin typeface="Times New Roman"/>
                <a:cs typeface="Times New Roman"/>
              </a:rPr>
              <a:t>могут различные сетевые устройства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программное  обеспечение. </a:t>
            </a:r>
            <a:r>
              <a:rPr dirty="0" sz="1600" spc="-10">
                <a:latin typeface="Times New Roman"/>
                <a:cs typeface="Times New Roman"/>
              </a:rPr>
              <a:t>Например, туннель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инициирован </a:t>
            </a:r>
            <a:r>
              <a:rPr dirty="0" sz="1600" spc="-25">
                <a:latin typeface="Times New Roman"/>
                <a:cs typeface="Times New Roman"/>
              </a:rPr>
              <a:t>ноутбуком </a:t>
            </a:r>
            <a:r>
              <a:rPr dirty="0" sz="1600" spc="-10">
                <a:latin typeface="Times New Roman"/>
                <a:cs typeface="Times New Roman"/>
              </a:rPr>
              <a:t>мобильного пользователя,  </a:t>
            </a:r>
            <a:r>
              <a:rPr dirty="0" sz="1600" spc="-15">
                <a:latin typeface="Times New Roman"/>
                <a:cs typeface="Times New Roman"/>
              </a:rPr>
              <a:t>оборудованным модемом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соответствующим </a:t>
            </a:r>
            <a:r>
              <a:rPr dirty="0" sz="1600" spc="-5">
                <a:latin typeface="Times New Roman"/>
                <a:cs typeface="Times New Roman"/>
              </a:rPr>
              <a:t>программным обеспечением для установления соединений  </a:t>
            </a:r>
            <a:r>
              <a:rPr dirty="0" sz="1600" spc="-20">
                <a:latin typeface="Times New Roman"/>
                <a:cs typeface="Times New Roman"/>
              </a:rPr>
              <a:t>удаленного </a:t>
            </a:r>
            <a:r>
              <a:rPr dirty="0" sz="1600" spc="-5">
                <a:latin typeface="Times New Roman"/>
                <a:cs typeface="Times New Roman"/>
              </a:rPr>
              <a:t>доступа.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10">
                <a:latin typeface="Times New Roman"/>
                <a:cs typeface="Times New Roman"/>
              </a:rPr>
              <a:t>инициатора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выступить также маршрутизатор </a:t>
            </a:r>
            <a:r>
              <a:rPr dirty="0" sz="1600" spc="-5">
                <a:latin typeface="Times New Roman"/>
                <a:cs typeface="Times New Roman"/>
              </a:rPr>
              <a:t>локальной </a:t>
            </a:r>
            <a:r>
              <a:rPr dirty="0" sz="1600">
                <a:latin typeface="Times New Roman"/>
                <a:cs typeface="Times New Roman"/>
              </a:rPr>
              <a:t>сети,  </a:t>
            </a:r>
            <a:r>
              <a:rPr dirty="0" sz="1600" spc="-5">
                <a:latin typeface="Times New Roman"/>
                <a:cs typeface="Times New Roman"/>
              </a:rPr>
              <a:t>наделенный </a:t>
            </a:r>
            <a:r>
              <a:rPr dirty="0" sz="1600" spc="-10">
                <a:latin typeface="Times New Roman"/>
                <a:cs typeface="Times New Roman"/>
              </a:rPr>
              <a:t>соответствующими </a:t>
            </a:r>
            <a:r>
              <a:rPr dirty="0" sz="1600" spc="-5">
                <a:latin typeface="Times New Roman"/>
                <a:cs typeface="Times New Roman"/>
              </a:rPr>
              <a:t>функциональными </a:t>
            </a:r>
            <a:r>
              <a:rPr dirty="0" sz="1600" spc="-10">
                <a:latin typeface="Times New Roman"/>
                <a:cs typeface="Times New Roman"/>
              </a:rPr>
              <a:t>возможностями. </a:t>
            </a:r>
            <a:r>
              <a:rPr dirty="0" sz="1600" spc="-15">
                <a:latin typeface="Times New Roman"/>
                <a:cs typeface="Times New Roman"/>
              </a:rPr>
              <a:t>Туннель </a:t>
            </a:r>
            <a:r>
              <a:rPr dirty="0" sz="1600" spc="-5">
                <a:latin typeface="Times New Roman"/>
                <a:cs typeface="Times New Roman"/>
              </a:rPr>
              <a:t>обычно завершается  </a:t>
            </a:r>
            <a:r>
              <a:rPr dirty="0" sz="1600" spc="-20">
                <a:latin typeface="Times New Roman"/>
                <a:cs typeface="Times New Roman"/>
              </a:rPr>
              <a:t>коммутатором </a:t>
            </a:r>
            <a:r>
              <a:rPr dirty="0" sz="1600" spc="-5">
                <a:latin typeface="Times New Roman"/>
                <a:cs typeface="Times New Roman"/>
              </a:rPr>
              <a:t>сети или </a:t>
            </a:r>
            <a:r>
              <a:rPr dirty="0" sz="1600" spc="-10">
                <a:latin typeface="Times New Roman"/>
                <a:cs typeface="Times New Roman"/>
              </a:rPr>
              <a:t>шлюзом </a:t>
            </a:r>
            <a:r>
              <a:rPr dirty="0" sz="1600" spc="-5">
                <a:latin typeface="Times New Roman"/>
                <a:cs typeface="Times New Roman"/>
              </a:rPr>
              <a:t>провайдера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услуг.</a:t>
            </a:r>
            <a:endParaRPr sz="1600">
              <a:latin typeface="Times New Roman"/>
              <a:cs typeface="Times New Roman"/>
            </a:endParaRPr>
          </a:p>
          <a:p>
            <a:pPr algn="just" marL="12700" marR="640715" indent="457200">
              <a:lnSpc>
                <a:spcPct val="124500"/>
              </a:lnSpc>
            </a:pPr>
            <a:r>
              <a:rPr dirty="0" sz="1600" spc="-20" i="1">
                <a:latin typeface="Times New Roman"/>
                <a:cs typeface="Times New Roman"/>
              </a:rPr>
              <a:t>Терминатор </a:t>
            </a:r>
            <a:r>
              <a:rPr dirty="0" sz="1600" spc="-15" i="1">
                <a:latin typeface="Times New Roman"/>
                <a:cs typeface="Times New Roman"/>
              </a:rPr>
              <a:t>туннеля </a:t>
            </a:r>
            <a:r>
              <a:rPr dirty="0" sz="1600" spc="-10">
                <a:latin typeface="Times New Roman"/>
                <a:cs typeface="Times New Roman"/>
              </a:rPr>
              <a:t>выполняет </a:t>
            </a:r>
            <a:r>
              <a:rPr dirty="0" sz="1600">
                <a:latin typeface="Times New Roman"/>
                <a:cs typeface="Times New Roman"/>
              </a:rPr>
              <a:t>процесс, </a:t>
            </a:r>
            <a:r>
              <a:rPr dirty="0" sz="1600" spc="-10">
                <a:latin typeface="Times New Roman"/>
                <a:cs typeface="Times New Roman"/>
              </a:rPr>
              <a:t>обратный </a:t>
            </a:r>
            <a:r>
              <a:rPr dirty="0" sz="1600" spc="-15">
                <a:latin typeface="Times New Roman"/>
                <a:cs typeface="Times New Roman"/>
              </a:rPr>
              <a:t>инкапсуляции. </a:t>
            </a:r>
            <a:r>
              <a:rPr dirty="0" sz="1600" spc="-20">
                <a:latin typeface="Times New Roman"/>
                <a:cs typeface="Times New Roman"/>
              </a:rPr>
              <a:t>Терминатор удаляет </a:t>
            </a:r>
            <a:r>
              <a:rPr dirty="0" sz="1600" spc="-5">
                <a:latin typeface="Times New Roman"/>
                <a:cs typeface="Times New Roman"/>
              </a:rPr>
              <a:t>новые  </a:t>
            </a:r>
            <a:r>
              <a:rPr dirty="0" sz="1600" spc="-15">
                <a:latin typeface="Times New Roman"/>
                <a:cs typeface="Times New Roman"/>
              </a:rPr>
              <a:t>заголовки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направляет каждый </a:t>
            </a:r>
            <a:r>
              <a:rPr dirty="0" sz="1600" spc="-20">
                <a:latin typeface="Times New Roman"/>
                <a:cs typeface="Times New Roman"/>
              </a:rPr>
              <a:t>исходный </a:t>
            </a:r>
            <a:r>
              <a:rPr dirty="0" sz="1600" spc="-15">
                <a:latin typeface="Times New Roman"/>
                <a:cs typeface="Times New Roman"/>
              </a:rPr>
              <a:t>пакет </a:t>
            </a:r>
            <a:r>
              <a:rPr dirty="0" sz="1600" spc="-5">
                <a:latin typeface="Times New Roman"/>
                <a:cs typeface="Times New Roman"/>
              </a:rPr>
              <a:t>адресату </a:t>
            </a:r>
            <a:r>
              <a:rPr dirty="0" sz="1600">
                <a:latin typeface="Times New Roman"/>
                <a:cs typeface="Times New Roman"/>
              </a:rPr>
              <a:t>в локальной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249174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5. </a:t>
            </a:r>
            <a:r>
              <a:rPr dirty="0" sz="1600" spc="-5" b="1">
                <a:latin typeface="Times New Roman"/>
                <a:cs typeface="Times New Roman"/>
              </a:rPr>
              <a:t>Критерии безопасности данных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5" b="1">
                <a:latin typeface="Times New Roman"/>
                <a:cs typeface="Times New Roman"/>
              </a:rPr>
              <a:t>сетях VPN</a:t>
            </a:r>
            <a:endParaRPr sz="1600">
              <a:latin typeface="Times New Roman"/>
              <a:cs typeface="Times New Roman"/>
            </a:endParaRPr>
          </a:p>
          <a:p>
            <a:pPr marL="12700" marR="1524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Применительно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задачам </a:t>
            </a:r>
            <a:r>
              <a:rPr dirty="0" sz="1600" spc="-5">
                <a:latin typeface="Times New Roman"/>
                <a:cs typeface="Times New Roman"/>
              </a:rPr>
              <a:t>VPN критерии безопасности данных могут быть </a:t>
            </a:r>
            <a:r>
              <a:rPr dirty="0" sz="1600" spc="-10">
                <a:latin typeface="Times New Roman"/>
                <a:cs typeface="Times New Roman"/>
              </a:rPr>
              <a:t>определены следующим  образом: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926465" algn="l"/>
                <a:tab pos="927100" algn="l"/>
              </a:tabLst>
            </a:pPr>
            <a:r>
              <a:rPr dirty="0" sz="1600" spc="-5" i="1">
                <a:latin typeface="Times New Roman"/>
                <a:cs typeface="Times New Roman"/>
              </a:rPr>
              <a:t>конфиденциальность </a:t>
            </a:r>
            <a:r>
              <a:rPr dirty="0" sz="1600" i="1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гарантия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5">
                <a:latin typeface="Times New Roman"/>
                <a:cs typeface="Times New Roman"/>
              </a:rPr>
              <a:t>процессе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5">
                <a:latin typeface="Times New Roman"/>
                <a:cs typeface="Times New Roman"/>
              </a:rPr>
              <a:t>данных по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защищенным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715" cy="371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36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927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каналам VPN </a:t>
            </a:r>
            <a:r>
              <a:rPr dirty="0" sz="1600">
                <a:latin typeface="Times New Roman"/>
                <a:cs typeface="Times New Roman"/>
              </a:rPr>
              <a:t>эти </a:t>
            </a:r>
            <a:r>
              <a:rPr dirty="0" sz="1600" spc="-5">
                <a:latin typeface="Times New Roman"/>
                <a:cs typeface="Times New Roman"/>
              </a:rPr>
              <a:t>данные могут быть </a:t>
            </a:r>
            <a:r>
              <a:rPr dirty="0" sz="1600">
                <a:latin typeface="Times New Roman"/>
                <a:cs typeface="Times New Roman"/>
              </a:rPr>
              <a:t>известны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легальным </a:t>
            </a:r>
            <a:r>
              <a:rPr dirty="0" sz="1600" spc="-5">
                <a:latin typeface="Times New Roman"/>
                <a:cs typeface="Times New Roman"/>
              </a:rPr>
              <a:t>отправителю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получателю;</a:t>
            </a:r>
            <a:endParaRPr sz="1600">
              <a:latin typeface="Times New Roman"/>
              <a:cs typeface="Times New Roman"/>
            </a:endParaRPr>
          </a:p>
          <a:p>
            <a:pPr algn="just" marL="927100" marR="5080" indent="-228600">
              <a:lnSpc>
                <a:spcPct val="124500"/>
              </a:lnSpc>
              <a:buFont typeface="Calibri"/>
              <a:buChar char="•"/>
              <a:tabLst>
                <a:tab pos="927100" algn="l"/>
              </a:tabLst>
            </a:pPr>
            <a:r>
              <a:rPr dirty="0" sz="1600" i="1">
                <a:latin typeface="Times New Roman"/>
                <a:cs typeface="Times New Roman"/>
              </a:rPr>
              <a:t>целостность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гарантия сохранности </a:t>
            </a:r>
            <a:r>
              <a:rPr dirty="0" sz="1600" spc="-10">
                <a:latin typeface="Times New Roman"/>
                <a:cs typeface="Times New Roman"/>
              </a:rPr>
              <a:t>передаваемых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0">
                <a:latin typeface="Times New Roman"/>
                <a:cs typeface="Times New Roman"/>
              </a:rPr>
              <a:t>во </a:t>
            </a:r>
            <a:r>
              <a:rPr dirty="0" sz="1600" spc="-5">
                <a:latin typeface="Times New Roman"/>
                <a:cs typeface="Times New Roman"/>
              </a:rPr>
              <a:t>время прохождения по  </a:t>
            </a:r>
            <a:r>
              <a:rPr dirty="0" sz="1600" spc="-10">
                <a:latin typeface="Times New Roman"/>
                <a:cs typeface="Times New Roman"/>
              </a:rPr>
              <a:t>защищенному </a:t>
            </a:r>
            <a:r>
              <a:rPr dirty="0" sz="1600" spc="-5">
                <a:latin typeface="Times New Roman"/>
                <a:cs typeface="Times New Roman"/>
              </a:rPr>
              <a:t>каналу VPN. Любые попытки </a:t>
            </a:r>
            <a:r>
              <a:rPr dirty="0" sz="1600" spc="-10">
                <a:latin typeface="Times New Roman"/>
                <a:cs typeface="Times New Roman"/>
              </a:rPr>
              <a:t>изменения, модификации, </a:t>
            </a:r>
            <a:r>
              <a:rPr dirty="0" sz="1600" spc="-5">
                <a:latin typeface="Times New Roman"/>
                <a:cs typeface="Times New Roman"/>
              </a:rPr>
              <a:t>разрушения </a:t>
            </a:r>
            <a:r>
              <a:rPr dirty="0" sz="1600">
                <a:latin typeface="Times New Roman"/>
                <a:cs typeface="Times New Roman"/>
              </a:rPr>
              <a:t>или  </a:t>
            </a:r>
            <a:r>
              <a:rPr dirty="0" sz="1600" spc="-10">
                <a:latin typeface="Times New Roman"/>
                <a:cs typeface="Times New Roman"/>
              </a:rPr>
              <a:t>создания </a:t>
            </a:r>
            <a:r>
              <a:rPr dirty="0" sz="1600" spc="-5">
                <a:latin typeface="Times New Roman"/>
                <a:cs typeface="Times New Roman"/>
              </a:rPr>
              <a:t>новых данных </a:t>
            </a:r>
            <a:r>
              <a:rPr dirty="0" sz="1600" spc="-35">
                <a:latin typeface="Times New Roman"/>
                <a:cs typeface="Times New Roman"/>
              </a:rPr>
              <a:t>будут </a:t>
            </a:r>
            <a:r>
              <a:rPr dirty="0" sz="1600" spc="-10">
                <a:latin typeface="Times New Roman"/>
                <a:cs typeface="Times New Roman"/>
              </a:rPr>
              <a:t>обнаружены </a:t>
            </a:r>
            <a:r>
              <a:rPr dirty="0" sz="1600">
                <a:latin typeface="Times New Roman"/>
                <a:cs typeface="Times New Roman"/>
              </a:rPr>
              <a:t>и станут </a:t>
            </a:r>
            <a:r>
              <a:rPr dirty="0" sz="1600" spc="-5">
                <a:latin typeface="Times New Roman"/>
                <a:cs typeface="Times New Roman"/>
              </a:rPr>
              <a:t>известны легальным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пользователям;</a:t>
            </a:r>
            <a:endParaRPr sz="1600">
              <a:latin typeface="Times New Roman"/>
              <a:cs typeface="Times New Roman"/>
            </a:endParaRPr>
          </a:p>
          <a:p>
            <a:pPr algn="just" marL="927100" marR="7620" indent="-228600">
              <a:lnSpc>
                <a:spcPct val="124500"/>
              </a:lnSpc>
              <a:buFont typeface="Calibri"/>
              <a:buChar char="•"/>
              <a:tabLst>
                <a:tab pos="927100" algn="l"/>
              </a:tabLst>
            </a:pPr>
            <a:r>
              <a:rPr dirty="0" sz="1600" spc="-10" i="1">
                <a:latin typeface="Times New Roman"/>
                <a:cs typeface="Times New Roman"/>
              </a:rPr>
              <a:t>доступность </a:t>
            </a:r>
            <a:r>
              <a:rPr dirty="0" sz="1600" i="1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гарантия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 spc="-10">
                <a:latin typeface="Times New Roman"/>
                <a:cs typeface="Times New Roman"/>
              </a:rPr>
              <a:t>что средства, </a:t>
            </a:r>
            <a:r>
              <a:rPr dirty="0" sz="1600" spc="-5">
                <a:latin typeface="Times New Roman"/>
                <a:cs typeface="Times New Roman"/>
              </a:rPr>
              <a:t>выполняющие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VPN, постоянно доступны  легальным </a:t>
            </a:r>
            <a:r>
              <a:rPr dirty="0" sz="1600" spc="-10">
                <a:latin typeface="Times New Roman"/>
                <a:cs typeface="Times New Roman"/>
              </a:rPr>
              <a:t>пользователям. </a:t>
            </a:r>
            <a:r>
              <a:rPr dirty="0" sz="1600">
                <a:latin typeface="Times New Roman"/>
                <a:cs typeface="Times New Roman"/>
              </a:rPr>
              <a:t>Доступность </a:t>
            </a:r>
            <a:r>
              <a:rPr dirty="0" sz="1600" spc="-10">
                <a:latin typeface="Times New Roman"/>
                <a:cs typeface="Times New Roman"/>
              </a:rPr>
              <a:t>средств </a:t>
            </a:r>
            <a:r>
              <a:rPr dirty="0" sz="1600" spc="-5">
                <a:latin typeface="Times New Roman"/>
                <a:cs typeface="Times New Roman"/>
              </a:rPr>
              <a:t>VPN является </a:t>
            </a:r>
            <a:r>
              <a:rPr dirty="0" sz="1600" spc="-20">
                <a:latin typeface="Times New Roman"/>
                <a:cs typeface="Times New Roman"/>
              </a:rPr>
              <a:t>комплексным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показателем,  </a:t>
            </a:r>
            <a:r>
              <a:rPr dirty="0" sz="1600" spc="-20">
                <a:latin typeface="Times New Roman"/>
                <a:cs typeface="Times New Roman"/>
              </a:rPr>
              <a:t>который </a:t>
            </a:r>
            <a:r>
              <a:rPr dirty="0" sz="1600" spc="-5">
                <a:latin typeface="Times New Roman"/>
                <a:cs typeface="Times New Roman"/>
              </a:rPr>
              <a:t>зависит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ряда </a:t>
            </a:r>
            <a:r>
              <a:rPr dirty="0" sz="1600" spc="-10">
                <a:latin typeface="Times New Roman"/>
                <a:cs typeface="Times New Roman"/>
              </a:rPr>
              <a:t>факторов: </a:t>
            </a:r>
            <a:r>
              <a:rPr dirty="0" sz="1600">
                <a:latin typeface="Times New Roman"/>
                <a:cs typeface="Times New Roman"/>
              </a:rPr>
              <a:t>надежности реализации, </a:t>
            </a:r>
            <a:r>
              <a:rPr dirty="0" sz="1600" spc="-15">
                <a:latin typeface="Times New Roman"/>
                <a:cs typeface="Times New Roman"/>
              </a:rPr>
              <a:t>качества </a:t>
            </a:r>
            <a:r>
              <a:rPr dirty="0" sz="1600" spc="-10">
                <a:latin typeface="Times New Roman"/>
                <a:cs typeface="Times New Roman"/>
              </a:rPr>
              <a:t>обслуживания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степени  защищенности </a:t>
            </a:r>
            <a:r>
              <a:rPr dirty="0" sz="1600" spc="-10">
                <a:latin typeface="Times New Roman"/>
                <a:cs typeface="Times New Roman"/>
              </a:rPr>
              <a:t>самого средства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внешних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Конфиденциальность обеспечивается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различных </a:t>
            </a:r>
            <a:r>
              <a:rPr dirty="0" sz="1600" spc="-15">
                <a:latin typeface="Times New Roman"/>
                <a:cs typeface="Times New Roman"/>
              </a:rPr>
              <a:t>методов </a:t>
            </a:r>
            <a:r>
              <a:rPr dirty="0" sz="1600">
                <a:latin typeface="Times New Roman"/>
                <a:cs typeface="Times New Roman"/>
              </a:rPr>
              <a:t>и алгоритмов </a:t>
            </a:r>
            <a:r>
              <a:rPr dirty="0" sz="1600" spc="-5">
                <a:latin typeface="Times New Roman"/>
                <a:cs typeface="Times New Roman"/>
              </a:rPr>
              <a:t>симметричного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асимметричного шифрования. </a:t>
            </a:r>
            <a:r>
              <a:rPr dirty="0" sz="1600">
                <a:latin typeface="Times New Roman"/>
                <a:cs typeface="Times New Roman"/>
              </a:rPr>
              <a:t>Целостность </a:t>
            </a:r>
            <a:r>
              <a:rPr dirty="0" sz="1600" spc="-5">
                <a:latin typeface="Times New Roman"/>
                <a:cs typeface="Times New Roman"/>
              </a:rPr>
              <a:t>передаваемых данных обычно </a:t>
            </a:r>
            <a:r>
              <a:rPr dirty="0" sz="1600">
                <a:latin typeface="Times New Roman"/>
                <a:cs typeface="Times New Roman"/>
              </a:rPr>
              <a:t>достигается с </a:t>
            </a:r>
            <a:r>
              <a:rPr dirty="0" sz="1600" spc="-10">
                <a:latin typeface="Times New Roman"/>
                <a:cs typeface="Times New Roman"/>
              </a:rPr>
              <a:t>помощью  </a:t>
            </a:r>
            <a:r>
              <a:rPr dirty="0" sz="1600" spc="-5">
                <a:latin typeface="Times New Roman"/>
                <a:cs typeface="Times New Roman"/>
              </a:rPr>
              <a:t>различных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вариантов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технологии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электронной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подписи,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основанных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асимметричных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методах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4407860"/>
            <a:ext cx="7362190" cy="9359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односторонних</a:t>
            </a:r>
            <a:r>
              <a:rPr dirty="0" sz="1600" spc="-10">
                <a:latin typeface="Times New Roman"/>
                <a:cs typeface="Times New Roman"/>
              </a:rPr>
              <a:t> функциях.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  <a:tabLst>
                <a:tab pos="1377315" algn="l"/>
                <a:tab pos="2063114" algn="l"/>
                <a:tab pos="2479040" algn="l"/>
                <a:tab pos="3573779" algn="l"/>
                <a:tab pos="3593465" algn="l"/>
                <a:tab pos="3907154" algn="l"/>
                <a:tab pos="4396740" algn="l"/>
                <a:tab pos="4631690" algn="l"/>
                <a:tab pos="5947410" algn="l"/>
                <a:tab pos="5991225" algn="l"/>
                <a:tab pos="6186805" algn="l"/>
                <a:tab pos="6233160" algn="l"/>
              </a:tabLst>
            </a:pPr>
            <a:r>
              <a:rPr dirty="0" sz="1600" spc="-9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утент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фи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я	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>
                <a:latin typeface="Times New Roman"/>
                <a:cs typeface="Times New Roman"/>
              </a:rPr>
              <a:t>я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	на	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ора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ых		и		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нора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овых  </a:t>
            </a:r>
            <a:r>
              <a:rPr dirty="0" sz="1600" spc="-10">
                <a:latin typeface="Times New Roman"/>
                <a:cs typeface="Times New Roman"/>
              </a:rPr>
              <a:t>сертификатов,	</a:t>
            </a:r>
            <a:r>
              <a:rPr dirty="0" sz="1600" spc="-25">
                <a:latin typeface="Times New Roman"/>
                <a:cs typeface="Times New Roman"/>
              </a:rPr>
              <a:t>смарт-карт,	</a:t>
            </a:r>
            <a:r>
              <a:rPr dirty="0" sz="1600" spc="-20">
                <a:latin typeface="Times New Roman"/>
                <a:cs typeface="Times New Roman"/>
              </a:rPr>
              <a:t>протоколов		</a:t>
            </a:r>
            <a:r>
              <a:rPr dirty="0" sz="1600" spc="-10">
                <a:latin typeface="Times New Roman"/>
                <a:cs typeface="Times New Roman"/>
              </a:rPr>
              <a:t>строгой	аутентификации	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10">
                <a:latin typeface="Times New Roman"/>
                <a:cs typeface="Times New Roman"/>
              </a:rPr>
              <a:t>обеспечивает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8595" y="4711389"/>
            <a:ext cx="181800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25">
              <a:lnSpc>
                <a:spcPct val="124500"/>
              </a:lnSpc>
              <a:spcBef>
                <a:spcPts val="100"/>
              </a:spcBef>
              <a:tabLst>
                <a:tab pos="916940" algn="l"/>
                <a:tab pos="1330325" algn="l"/>
              </a:tabLst>
            </a:pP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8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й,	</a:t>
            </a:r>
            <a:r>
              <a:rPr dirty="0" sz="1600" spc="-10">
                <a:latin typeface="Times New Roman"/>
                <a:cs typeface="Times New Roman"/>
              </a:rPr>
              <a:t>ц</a:t>
            </a:r>
            <a:r>
              <a:rPr dirty="0" sz="1600">
                <a:latin typeface="Times New Roman"/>
                <a:cs typeface="Times New Roman"/>
              </a:rPr>
              <a:t>ифр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вых  ус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ление	V</a:t>
            </a:r>
            <a:r>
              <a:rPr dirty="0" sz="1600" spc="-10">
                <a:latin typeface="Times New Roman"/>
                <a:cs typeface="Times New Roman"/>
              </a:rPr>
              <a:t>P</a:t>
            </a:r>
            <a:r>
              <a:rPr dirty="0" sz="1600" spc="5">
                <a:latin typeface="Times New Roman"/>
                <a:cs typeface="Times New Roman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5318449"/>
            <a:ext cx="927798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соединения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между легальными </a:t>
            </a:r>
            <a:r>
              <a:rPr dirty="0" sz="1600" spc="-10">
                <a:latin typeface="Times New Roman"/>
                <a:cs typeface="Times New Roman"/>
              </a:rPr>
              <a:t>пользователями, </a:t>
            </a:r>
            <a:r>
              <a:rPr dirty="0" sz="1600" spc="-5">
                <a:latin typeface="Times New Roman"/>
                <a:cs typeface="Times New Roman"/>
              </a:rPr>
              <a:t>предотвращая доступ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средствам VPN  нежелательных </a:t>
            </a:r>
            <a:r>
              <a:rPr dirty="0" sz="1600" spc="-5">
                <a:latin typeface="Times New Roman"/>
                <a:cs typeface="Times New Roman"/>
              </a:rPr>
              <a:t>лиц. </a:t>
            </a:r>
            <a:r>
              <a:rPr dirty="0" sz="1600" spc="-10">
                <a:latin typeface="Times New Roman"/>
                <a:cs typeface="Times New Roman"/>
              </a:rPr>
              <a:t>Авторизация </a:t>
            </a:r>
            <a:r>
              <a:rPr dirty="0" sz="1600" spc="-15">
                <a:latin typeface="Times New Roman"/>
                <a:cs typeface="Times New Roman"/>
              </a:rPr>
              <a:t>подразумевает </a:t>
            </a:r>
            <a:r>
              <a:rPr dirty="0" sz="1600" spc="-5">
                <a:latin typeface="Times New Roman"/>
                <a:cs typeface="Times New Roman"/>
              </a:rPr>
              <a:t>предоставление абонентам, </a:t>
            </a:r>
            <a:r>
              <a:rPr dirty="0" sz="1600" spc="-10">
                <a:latin typeface="Times New Roman"/>
                <a:cs typeface="Times New Roman"/>
              </a:rPr>
              <a:t>доказавшим свою </a:t>
            </a:r>
            <a:r>
              <a:rPr dirty="0" sz="1600" spc="35">
                <a:latin typeface="Times New Roman"/>
                <a:cs typeface="Times New Roman"/>
              </a:rPr>
              <a:t>ле-  </a:t>
            </a:r>
            <a:r>
              <a:rPr dirty="0" sz="1600">
                <a:latin typeface="Times New Roman"/>
                <a:cs typeface="Times New Roman"/>
              </a:rPr>
              <a:t>гальность </a:t>
            </a:r>
            <a:r>
              <a:rPr dirty="0" sz="1600" spc="-5">
                <a:latin typeface="Times New Roman"/>
                <a:cs typeface="Times New Roman"/>
              </a:rPr>
              <a:t>(аутентичность), различных видов </a:t>
            </a:r>
            <a:r>
              <a:rPr dirty="0" sz="1600" spc="-10">
                <a:latin typeface="Times New Roman"/>
                <a:cs typeface="Times New Roman"/>
              </a:rPr>
              <a:t>обслуживания, </a:t>
            </a:r>
            <a:r>
              <a:rPr dirty="0" sz="1600">
                <a:latin typeface="Times New Roman"/>
                <a:cs typeface="Times New Roman"/>
              </a:rPr>
              <a:t>в частности </a:t>
            </a:r>
            <a:r>
              <a:rPr dirty="0" sz="1600" spc="-5">
                <a:latin typeface="Times New Roman"/>
                <a:cs typeface="Times New Roman"/>
              </a:rPr>
              <a:t>разных </a:t>
            </a:r>
            <a:r>
              <a:rPr dirty="0" sz="1600">
                <a:latin typeface="Times New Roman"/>
                <a:cs typeface="Times New Roman"/>
              </a:rPr>
              <a:t>способов </a:t>
            </a:r>
            <a:r>
              <a:rPr dirty="0" sz="1600" spc="-10">
                <a:latin typeface="Times New Roman"/>
                <a:cs typeface="Times New Roman"/>
              </a:rPr>
              <a:t>шифрования </a:t>
            </a:r>
            <a:r>
              <a:rPr dirty="0" sz="1600">
                <a:latin typeface="Times New Roman"/>
                <a:cs typeface="Times New Roman"/>
              </a:rPr>
              <a:t>их  </a:t>
            </a:r>
            <a:r>
              <a:rPr dirty="0" sz="1600" spc="-5">
                <a:latin typeface="Times New Roman"/>
                <a:cs typeface="Times New Roman"/>
              </a:rPr>
              <a:t>трафика. </a:t>
            </a:r>
            <a:r>
              <a:rPr dirty="0" sz="1600" spc="-10">
                <a:latin typeface="Times New Roman"/>
                <a:cs typeface="Times New Roman"/>
              </a:rPr>
              <a:t>Авторизация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управление доступом </a:t>
            </a:r>
            <a:r>
              <a:rPr dirty="0" sz="1600" spc="-10">
                <a:latin typeface="Times New Roman"/>
                <a:cs typeface="Times New Roman"/>
              </a:rPr>
              <a:t>часто </a:t>
            </a:r>
            <a:r>
              <a:rPr dirty="0" sz="1600" spc="-5">
                <a:latin typeface="Times New Roman"/>
                <a:cs typeface="Times New Roman"/>
              </a:rPr>
              <a:t>реализуются </a:t>
            </a:r>
            <a:r>
              <a:rPr dirty="0" sz="1600" spc="-10">
                <a:latin typeface="Times New Roman"/>
                <a:cs typeface="Times New Roman"/>
              </a:rPr>
              <a:t>одними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теми </a:t>
            </a:r>
            <a:r>
              <a:rPr dirty="0" sz="1600" spc="-15">
                <a:latin typeface="Times New Roman"/>
                <a:cs typeface="Times New Roman"/>
              </a:rPr>
              <a:t>же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средствами.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080" cy="250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37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Для обеспечения безопасности </a:t>
            </a:r>
            <a:r>
              <a:rPr dirty="0" sz="1600" spc="-10">
                <a:latin typeface="Times New Roman"/>
                <a:cs typeface="Times New Roman"/>
              </a:rPr>
              <a:t>передаваемых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виртуальных </a:t>
            </a:r>
            <a:r>
              <a:rPr dirty="0" sz="1600">
                <a:latin typeface="Times New Roman"/>
                <a:cs typeface="Times New Roman"/>
              </a:rPr>
              <a:t>защищенных </a:t>
            </a:r>
            <a:r>
              <a:rPr dirty="0" sz="1600" spc="-5">
                <a:latin typeface="Times New Roman"/>
                <a:cs typeface="Times New Roman"/>
              </a:rPr>
              <a:t>сетях </a:t>
            </a:r>
            <a:r>
              <a:rPr dirty="0" sz="1600" spc="-10">
                <a:latin typeface="Times New Roman"/>
                <a:cs typeface="Times New Roman"/>
              </a:rPr>
              <a:t>должны  </a:t>
            </a:r>
            <a:r>
              <a:rPr dirty="0" sz="1600" spc="-5">
                <a:latin typeface="Times New Roman"/>
                <a:cs typeface="Times New Roman"/>
              </a:rPr>
              <a:t>быть решены </a:t>
            </a:r>
            <a:r>
              <a:rPr dirty="0" sz="1600" spc="-10">
                <a:latin typeface="Times New Roman"/>
                <a:cs typeface="Times New Roman"/>
              </a:rPr>
              <a:t>следующие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5">
                <a:latin typeface="Times New Roman"/>
                <a:cs typeface="Times New Roman"/>
              </a:rPr>
              <a:t>сетевой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безопасности: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взаимная </a:t>
            </a:r>
            <a:r>
              <a:rPr dirty="0" sz="1600" spc="-15">
                <a:latin typeface="Times New Roman"/>
                <a:cs typeface="Times New Roman"/>
              </a:rPr>
              <a:t>аутентификация </a:t>
            </a:r>
            <a:r>
              <a:rPr dirty="0" sz="1600" spc="-5">
                <a:latin typeface="Times New Roman"/>
                <a:cs typeface="Times New Roman"/>
              </a:rPr>
              <a:t>абонентов при установлении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соединения;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обеспечение конфиденциальности, </a:t>
            </a:r>
            <a:r>
              <a:rPr dirty="0" sz="1600">
                <a:latin typeface="Times New Roman"/>
                <a:cs typeface="Times New Roman"/>
              </a:rPr>
              <a:t>целостности и </a:t>
            </a:r>
            <a:r>
              <a:rPr dirty="0" sz="1600" spc="-10">
                <a:latin typeface="Times New Roman"/>
                <a:cs typeface="Times New Roman"/>
              </a:rPr>
              <a:t>аутентичности </a:t>
            </a:r>
            <a:r>
              <a:rPr dirty="0" sz="1600" spc="-5">
                <a:latin typeface="Times New Roman"/>
                <a:cs typeface="Times New Roman"/>
              </a:rPr>
              <a:t>передаваемой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697865" algn="l"/>
                <a:tab pos="6985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авторизация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управление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доступом;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безопасность периметра </a:t>
            </a:r>
            <a:r>
              <a:rPr dirty="0" sz="1600">
                <a:latin typeface="Times New Roman"/>
                <a:cs typeface="Times New Roman"/>
              </a:rPr>
              <a:t>сети и </a:t>
            </a:r>
            <a:r>
              <a:rPr dirty="0" sz="1600" spc="-10">
                <a:latin typeface="Times New Roman"/>
                <a:cs typeface="Times New Roman"/>
              </a:rPr>
              <a:t>обнаружение вторжений;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Font typeface="Calibri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управление безопасностью </a:t>
            </a:r>
            <a:r>
              <a:rPr dirty="0" sz="1600">
                <a:latin typeface="Times New Roman"/>
                <a:cs typeface="Times New Roman"/>
              </a:rPr>
              <a:t>сети.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2039"/>
            <a:ext cx="9262110" cy="24790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5" b="1">
                <a:latin typeface="Times New Roman"/>
                <a:cs typeface="Times New Roman"/>
              </a:rPr>
              <a:t>Технологии </a:t>
            </a:r>
            <a:r>
              <a:rPr dirty="0" sz="1600" spc="-5" b="1">
                <a:latin typeface="Times New Roman"/>
                <a:cs typeface="Times New Roman"/>
              </a:rPr>
              <a:t>анализа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защищенности.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Средства </a:t>
            </a:r>
            <a:r>
              <a:rPr dirty="0" sz="1600" spc="-5">
                <a:latin typeface="Times New Roman"/>
                <a:cs typeface="Times New Roman"/>
              </a:rPr>
              <a:t>анализа защищенности сетевых </a:t>
            </a:r>
            <a:r>
              <a:rPr dirty="0" sz="1600" spc="-20">
                <a:latin typeface="Times New Roman"/>
                <a:cs typeface="Times New Roman"/>
              </a:rPr>
              <a:t>протоколов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сервисов.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Технологии </a:t>
            </a:r>
            <a:r>
              <a:rPr dirty="0" sz="1600" spc="-10">
                <a:latin typeface="Times New Roman"/>
                <a:cs typeface="Times New Roman"/>
              </a:rPr>
              <a:t>обнаружения </a:t>
            </a:r>
            <a:r>
              <a:rPr dirty="0" sz="1600" spc="-5">
                <a:latin typeface="Times New Roman"/>
                <a:cs typeface="Times New Roman"/>
              </a:rPr>
              <a:t>сетевых </a:t>
            </a:r>
            <a:r>
              <a:rPr dirty="0" sz="1600" spc="-10">
                <a:latin typeface="Times New Roman"/>
                <a:cs typeface="Times New Roman"/>
              </a:rPr>
              <a:t>атак: </a:t>
            </a:r>
            <a:r>
              <a:rPr dirty="0" sz="1600" spc="-15">
                <a:latin typeface="Times New Roman"/>
                <a:cs typeface="Times New Roman"/>
              </a:rPr>
              <a:t>методы </a:t>
            </a:r>
            <a:r>
              <a:rPr dirty="0" sz="1600" spc="-5">
                <a:latin typeface="Times New Roman"/>
                <a:cs typeface="Times New Roman"/>
              </a:rPr>
              <a:t>анализа сетевой </a:t>
            </a:r>
            <a:r>
              <a:rPr dirty="0" sz="1600" spc="-10">
                <a:latin typeface="Times New Roman"/>
                <a:cs typeface="Times New Roman"/>
              </a:rPr>
              <a:t>информации, </a:t>
            </a: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 spc="-10">
                <a:latin typeface="Times New Roman"/>
                <a:cs typeface="Times New Roman"/>
              </a:rPr>
              <a:t>систем  обнаружения атак, </a:t>
            </a:r>
            <a:r>
              <a:rPr dirty="0" sz="1600" spc="-15">
                <a:latin typeface="Times New Roman"/>
                <a:cs typeface="Times New Roman"/>
              </a:rPr>
              <a:t>компоненты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архитектура системы </a:t>
            </a:r>
            <a:r>
              <a:rPr dirty="0" sz="1600" spc="-10">
                <a:latin typeface="Times New Roman"/>
                <a:cs typeface="Times New Roman"/>
              </a:rPr>
              <a:t>обнаружения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Особенности систем </a:t>
            </a:r>
            <a:r>
              <a:rPr dirty="0" sz="1600" spc="-10">
                <a:latin typeface="Times New Roman"/>
                <a:cs typeface="Times New Roman"/>
              </a:rPr>
              <a:t>обнаружения атак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сетевом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операционном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уровнях.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Методы </a:t>
            </a:r>
            <a:r>
              <a:rPr dirty="0" sz="1600" spc="-5">
                <a:latin typeface="Times New Roman"/>
                <a:cs typeface="Times New Roman"/>
              </a:rPr>
              <a:t>реагирования на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атаки.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Обзор современных </a:t>
            </a:r>
            <a:r>
              <a:rPr dirty="0" sz="1600" spc="-10">
                <a:latin typeface="Times New Roman"/>
                <a:cs typeface="Times New Roman"/>
              </a:rPr>
              <a:t>средств обнаружения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59570" cy="588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4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12700" marR="194310">
              <a:lnSpc>
                <a:spcPct val="115100"/>
              </a:lnSpc>
              <a:spcBef>
                <a:spcPts val="1290"/>
              </a:spcBef>
            </a:pPr>
            <a:r>
              <a:rPr dirty="0" sz="1600" spc="-15">
                <a:latin typeface="Times New Roman"/>
                <a:cs typeface="Times New Roman"/>
              </a:rPr>
              <a:t>букмекерских </a:t>
            </a:r>
            <a:r>
              <a:rPr dirty="0" sz="1600" spc="-5">
                <a:latin typeface="Times New Roman"/>
                <a:cs typeface="Times New Roman"/>
              </a:rPr>
              <a:t>сайтов. Обвиняемый, чье имя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называется, </a:t>
            </a:r>
            <a:r>
              <a:rPr dirty="0" sz="1600">
                <a:latin typeface="Times New Roman"/>
                <a:cs typeface="Times New Roman"/>
              </a:rPr>
              <a:t>пытался </a:t>
            </a:r>
            <a:r>
              <a:rPr dirty="0" sz="1600" spc="-10">
                <a:latin typeface="Times New Roman"/>
                <a:cs typeface="Times New Roman"/>
              </a:rPr>
              <a:t>шантажировать владельцев </a:t>
            </a:r>
            <a:r>
              <a:rPr dirty="0" sz="1600" spc="-5">
                <a:latin typeface="Times New Roman"/>
                <a:cs typeface="Times New Roman"/>
              </a:rPr>
              <a:t>онлайн-  </a:t>
            </a:r>
            <a:r>
              <a:rPr dirty="0" sz="1600" spc="-20">
                <a:latin typeface="Times New Roman"/>
                <a:cs typeface="Times New Roman"/>
              </a:rPr>
              <a:t>контор, атаковав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5">
                <a:latin typeface="Times New Roman"/>
                <a:cs typeface="Times New Roman"/>
              </a:rPr>
              <a:t>сервера, </a:t>
            </a:r>
            <a:r>
              <a:rPr dirty="0" sz="1600" spc="-10">
                <a:latin typeface="Times New Roman"/>
                <a:cs typeface="Times New Roman"/>
              </a:rPr>
              <a:t>расположенные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России.</a:t>
            </a:r>
            <a:endParaRPr sz="1600">
              <a:latin typeface="Times New Roman"/>
              <a:cs typeface="Times New Roman"/>
            </a:endParaRPr>
          </a:p>
          <a:p>
            <a:pPr marL="12700" marR="55244">
              <a:lnSpc>
                <a:spcPct val="114799"/>
              </a:lnSpc>
              <a:spcBef>
                <a:spcPts val="695"/>
              </a:spcBef>
            </a:pPr>
            <a:r>
              <a:rPr dirty="0" sz="1600" spc="-25">
                <a:latin typeface="Times New Roman"/>
                <a:cs typeface="Times New Roman"/>
              </a:rPr>
              <a:t>Три </a:t>
            </a:r>
            <a:r>
              <a:rPr dirty="0" sz="1600" spc="-20">
                <a:latin typeface="Times New Roman"/>
                <a:cs typeface="Times New Roman"/>
              </a:rPr>
              <a:t>компании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>
                <a:latin typeface="Times New Roman"/>
                <a:cs typeface="Times New Roman"/>
              </a:rPr>
              <a:t>шести </a:t>
            </a:r>
            <a:r>
              <a:rPr dirty="0" sz="1600" spc="-10">
                <a:latin typeface="Times New Roman"/>
                <a:cs typeface="Times New Roman"/>
              </a:rPr>
              <a:t>согласились откупиться </a:t>
            </a:r>
            <a:r>
              <a:rPr dirty="0" sz="1600" spc="-15">
                <a:latin typeface="Times New Roman"/>
                <a:cs typeface="Times New Roman"/>
              </a:rPr>
              <a:t>от злоумышленника, </a:t>
            </a:r>
            <a:r>
              <a:rPr dirty="0" sz="1600">
                <a:latin typeface="Times New Roman"/>
                <a:cs typeface="Times New Roman"/>
              </a:rPr>
              <a:t>оставшиеся </a:t>
            </a:r>
            <a:r>
              <a:rPr dirty="0" sz="1600" spc="5">
                <a:latin typeface="Times New Roman"/>
                <a:cs typeface="Times New Roman"/>
              </a:rPr>
              <a:t>три </a:t>
            </a:r>
            <a:r>
              <a:rPr dirty="0" sz="1600" spc="-10">
                <a:latin typeface="Times New Roman"/>
                <a:cs typeface="Times New Roman"/>
              </a:rPr>
              <a:t>платить отказались.  </a:t>
            </a:r>
            <a:r>
              <a:rPr dirty="0" sz="1600">
                <a:latin typeface="Times New Roman"/>
                <a:cs typeface="Times New Roman"/>
              </a:rPr>
              <a:t>После </a:t>
            </a:r>
            <a:r>
              <a:rPr dirty="0" sz="1600" spc="-15">
                <a:latin typeface="Times New Roman"/>
                <a:cs typeface="Times New Roman"/>
              </a:rPr>
              <a:t>этого </a:t>
            </a:r>
            <a:r>
              <a:rPr dirty="0" sz="1600" spc="-5">
                <a:latin typeface="Times New Roman"/>
                <a:cs typeface="Times New Roman"/>
              </a:rPr>
              <a:t>обвиняемый вновь </a:t>
            </a:r>
            <a:r>
              <a:rPr dirty="0" sz="1600" spc="-10">
                <a:latin typeface="Times New Roman"/>
                <a:cs typeface="Times New Roman"/>
              </a:rPr>
              <a:t>заблокировал </a:t>
            </a:r>
            <a:r>
              <a:rPr dirty="0" sz="1600">
                <a:latin typeface="Times New Roman"/>
                <a:cs typeface="Times New Roman"/>
              </a:rPr>
              <a:t>их сайты. В </a:t>
            </a:r>
            <a:r>
              <a:rPr dirty="0" sz="1600" spc="-20">
                <a:latin typeface="Times New Roman"/>
                <a:cs typeface="Times New Roman"/>
              </a:rPr>
              <a:t>результате </a:t>
            </a:r>
            <a:r>
              <a:rPr dirty="0" sz="1600" spc="-5">
                <a:latin typeface="Times New Roman"/>
                <a:cs typeface="Times New Roman"/>
              </a:rPr>
              <a:t>они </a:t>
            </a:r>
            <a:r>
              <a:rPr dirty="0" sz="1600">
                <a:latin typeface="Times New Roman"/>
                <a:cs typeface="Times New Roman"/>
              </a:rPr>
              <a:t>понесли </a:t>
            </a:r>
            <a:r>
              <a:rPr dirty="0" sz="1600" spc="-10">
                <a:latin typeface="Times New Roman"/>
                <a:cs typeface="Times New Roman"/>
              </a:rPr>
              <a:t>убытки, </a:t>
            </a:r>
            <a:r>
              <a:rPr dirty="0" sz="1600" spc="-5">
                <a:latin typeface="Times New Roman"/>
                <a:cs typeface="Times New Roman"/>
              </a:rPr>
              <a:t>общий </a:t>
            </a:r>
            <a:r>
              <a:rPr dirty="0" sz="1600" spc="-15">
                <a:latin typeface="Times New Roman"/>
                <a:cs typeface="Times New Roman"/>
              </a:rPr>
              <a:t>объем 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10">
                <a:latin typeface="Times New Roman"/>
                <a:cs typeface="Times New Roman"/>
              </a:rPr>
              <a:t>исчисляется сотнями </a:t>
            </a:r>
            <a:r>
              <a:rPr dirty="0" sz="1600" spc="-5">
                <a:latin typeface="Times New Roman"/>
                <a:cs typeface="Times New Roman"/>
              </a:rPr>
              <a:t>тысяч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евро.</a:t>
            </a:r>
            <a:endParaRPr sz="1600">
              <a:latin typeface="Times New Roman"/>
              <a:cs typeface="Times New Roman"/>
            </a:endParaRPr>
          </a:p>
          <a:p>
            <a:pPr marL="12700" marR="23495">
              <a:lnSpc>
                <a:spcPct val="114799"/>
              </a:lnSpc>
              <a:spcBef>
                <a:spcPts val="705"/>
              </a:spcBef>
            </a:pPr>
            <a:r>
              <a:rPr dirty="0" sz="1600" spc="-25">
                <a:latin typeface="Times New Roman"/>
                <a:cs typeface="Times New Roman"/>
              </a:rPr>
              <a:t>Подсудимого </a:t>
            </a:r>
            <a:r>
              <a:rPr dirty="0" sz="1600" spc="-5">
                <a:latin typeface="Times New Roman"/>
                <a:cs typeface="Times New Roman"/>
              </a:rPr>
              <a:t>признали виновным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шантаже, но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5">
                <a:latin typeface="Times New Roman"/>
                <a:cs typeface="Times New Roman"/>
              </a:rPr>
              <a:t>саботаже </a:t>
            </a:r>
            <a:r>
              <a:rPr dirty="0" sz="1600" spc="-15">
                <a:latin typeface="Times New Roman"/>
                <a:cs typeface="Times New Roman"/>
              </a:rPr>
              <a:t>компьютерной </a:t>
            </a:r>
            <a:r>
              <a:rPr dirty="0" sz="1600" spc="-5">
                <a:latin typeface="Times New Roman"/>
                <a:cs typeface="Times New Roman"/>
              </a:rPr>
              <a:t>техники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u="sng" sz="160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статья </a:t>
            </a:r>
            <a:r>
              <a:rPr dirty="0" sz="160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u="sng" sz="160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303b</a:t>
            </a:r>
            <a:r>
              <a:rPr dirty="0" sz="160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Уголовного </a:t>
            </a:r>
            <a:r>
              <a:rPr dirty="0" sz="1600" spc="-20">
                <a:latin typeface="Times New Roman"/>
                <a:cs typeface="Times New Roman"/>
              </a:rPr>
              <a:t>кодекса).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дело </a:t>
            </a:r>
            <a:r>
              <a:rPr dirty="0" sz="1600">
                <a:latin typeface="Times New Roman"/>
                <a:cs typeface="Times New Roman"/>
              </a:rPr>
              <a:t>стало </a:t>
            </a:r>
            <a:r>
              <a:rPr dirty="0" sz="1600" spc="-15">
                <a:latin typeface="Times New Roman"/>
                <a:cs typeface="Times New Roman"/>
              </a:rPr>
              <a:t>одним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первых случаев </a:t>
            </a:r>
            <a:r>
              <a:rPr dirty="0" sz="1600">
                <a:latin typeface="Times New Roman"/>
                <a:cs typeface="Times New Roman"/>
              </a:rPr>
              <a:t>вынесения </a:t>
            </a:r>
            <a:r>
              <a:rPr dirty="0" sz="1600" spc="-5">
                <a:latin typeface="Times New Roman"/>
                <a:cs typeface="Times New Roman"/>
              </a:rPr>
              <a:t>обвинительного </a:t>
            </a:r>
            <a:r>
              <a:rPr dirty="0" sz="1600" spc="-10">
                <a:latin typeface="Times New Roman"/>
                <a:cs typeface="Times New Roman"/>
              </a:rPr>
              <a:t>приговора 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организацией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DDoS-атаки.</a:t>
            </a:r>
            <a:endParaRPr sz="1600">
              <a:latin typeface="Times New Roman"/>
              <a:cs typeface="Times New Roman"/>
            </a:endParaRPr>
          </a:p>
          <a:p>
            <a:pPr marL="462280" marR="322580" indent="-180340">
              <a:lnSpc>
                <a:spcPct val="115100"/>
              </a:lnSpc>
              <a:spcBef>
                <a:spcPts val="69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Полиция </a:t>
            </a:r>
            <a:r>
              <a:rPr dirty="0" sz="1600" spc="-25" b="1">
                <a:latin typeface="Times New Roman"/>
                <a:cs typeface="Times New Roman"/>
              </a:rPr>
              <a:t>Гонконга </a:t>
            </a:r>
            <a:r>
              <a:rPr dirty="0" sz="1600" spc="-10" b="1">
                <a:latin typeface="Times New Roman"/>
                <a:cs typeface="Times New Roman"/>
              </a:rPr>
              <a:t>арестовала </a:t>
            </a:r>
            <a:r>
              <a:rPr dirty="0" sz="1600" spc="-15" b="1">
                <a:latin typeface="Times New Roman"/>
                <a:cs typeface="Times New Roman"/>
              </a:rPr>
              <a:t>хакера </a:t>
            </a:r>
            <a:r>
              <a:rPr dirty="0" sz="1600" spc="-5" b="1">
                <a:latin typeface="Times New Roman"/>
                <a:cs typeface="Times New Roman"/>
              </a:rPr>
              <a:t>за </a:t>
            </a:r>
            <a:r>
              <a:rPr dirty="0" sz="1600" spc="-10" b="1">
                <a:latin typeface="Times New Roman"/>
                <a:cs typeface="Times New Roman"/>
              </a:rPr>
              <a:t>взлом фондовой </a:t>
            </a:r>
            <a:r>
              <a:rPr dirty="0" sz="1600" spc="-5" b="1">
                <a:latin typeface="Times New Roman"/>
                <a:cs typeface="Times New Roman"/>
              </a:rPr>
              <a:t>биржи </a:t>
            </a:r>
            <a:r>
              <a:rPr dirty="0" sz="1600" spc="-10" b="1">
                <a:latin typeface="Times New Roman"/>
                <a:cs typeface="Times New Roman"/>
              </a:rPr>
              <a:t>(новость </a:t>
            </a:r>
            <a:r>
              <a:rPr dirty="0" sz="1600" spc="-20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23 </a:t>
            </a:r>
            <a:r>
              <a:rPr dirty="0" sz="1600" spc="-10" b="1">
                <a:latin typeface="Times New Roman"/>
                <a:cs typeface="Times New Roman"/>
              </a:rPr>
              <a:t>августа </a:t>
            </a:r>
            <a:r>
              <a:rPr dirty="0" sz="1600" spc="-20" b="1">
                <a:latin typeface="Times New Roman"/>
                <a:cs typeface="Times New Roman"/>
              </a:rPr>
              <a:t>2011, 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www.securitylab.ru)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6200">
              <a:lnSpc>
                <a:spcPct val="114799"/>
              </a:lnSpc>
            </a:pPr>
            <a:r>
              <a:rPr dirty="0" sz="1600" spc="-5">
                <a:latin typeface="Times New Roman"/>
                <a:cs typeface="Times New Roman"/>
              </a:rPr>
              <a:t>Полицейские арестовали </a:t>
            </a:r>
            <a:r>
              <a:rPr dirty="0" sz="1600" spc="-10">
                <a:latin typeface="Times New Roman"/>
                <a:cs typeface="Times New Roman"/>
              </a:rPr>
              <a:t>29-летнего подозреваемого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округа </a:t>
            </a:r>
            <a:r>
              <a:rPr dirty="0" sz="1600" spc="-15">
                <a:latin typeface="Times New Roman"/>
                <a:cs typeface="Times New Roman"/>
              </a:rPr>
              <a:t>Квун </a:t>
            </a:r>
            <a:r>
              <a:rPr dirty="0" sz="1600" spc="-35">
                <a:latin typeface="Times New Roman"/>
                <a:cs typeface="Times New Roman"/>
              </a:rPr>
              <a:t>Тонг </a:t>
            </a:r>
            <a:r>
              <a:rPr dirty="0" sz="1600" spc="-5">
                <a:latin typeface="Times New Roman"/>
                <a:cs typeface="Times New Roman"/>
              </a:rPr>
              <a:t>(Kwun </a:t>
            </a:r>
            <a:r>
              <a:rPr dirty="0" sz="1600" spc="-20">
                <a:latin typeface="Times New Roman"/>
                <a:cs typeface="Times New Roman"/>
              </a:rPr>
              <a:t>Tong).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30">
                <a:latin typeface="Times New Roman"/>
                <a:cs typeface="Times New Roman"/>
              </a:rPr>
              <a:t>ходе </a:t>
            </a:r>
            <a:r>
              <a:rPr dirty="0" sz="1600">
                <a:latin typeface="Times New Roman"/>
                <a:cs typeface="Times New Roman"/>
              </a:rPr>
              <a:t>ареста  </a:t>
            </a:r>
            <a:r>
              <a:rPr dirty="0" sz="1600" spc="-5">
                <a:latin typeface="Times New Roman"/>
                <a:cs typeface="Times New Roman"/>
              </a:rPr>
              <a:t>были </a:t>
            </a:r>
            <a:r>
              <a:rPr dirty="0" sz="1600" spc="-10">
                <a:latin typeface="Times New Roman"/>
                <a:cs typeface="Times New Roman"/>
              </a:rPr>
              <a:t>изъяты </a:t>
            </a:r>
            <a:r>
              <a:rPr dirty="0" u="sng" sz="1600" spc="-2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3"/>
              </a:rPr>
              <a:t>компьютер</a:t>
            </a:r>
            <a:r>
              <a:rPr dirty="0" sz="1600" spc="-20">
                <a:solidFill>
                  <a:srgbClr val="00007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подозреваемого,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сотовый </a:t>
            </a:r>
            <a:r>
              <a:rPr dirty="0" sz="1600">
                <a:latin typeface="Times New Roman"/>
                <a:cs typeface="Times New Roman"/>
              </a:rPr>
              <a:t>телефон и </a:t>
            </a:r>
            <a:r>
              <a:rPr dirty="0" sz="1600" spc="-5">
                <a:latin typeface="Times New Roman"/>
                <a:cs typeface="Times New Roman"/>
              </a:rPr>
              <a:t>цифровой RAID массив. </a:t>
            </a:r>
            <a:r>
              <a:rPr dirty="0" sz="1600" spc="-10">
                <a:latin typeface="Times New Roman"/>
                <a:cs typeface="Times New Roman"/>
              </a:rPr>
              <a:t>Подозреваемый  </a:t>
            </a:r>
            <a:r>
              <a:rPr dirty="0" sz="1600" spc="-5">
                <a:latin typeface="Times New Roman"/>
                <a:cs typeface="Times New Roman"/>
              </a:rPr>
              <a:t>обвиняется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преднамеренном </a:t>
            </a:r>
            <a:r>
              <a:rPr dirty="0" sz="1600">
                <a:latin typeface="Times New Roman"/>
                <a:cs typeface="Times New Roman"/>
              </a:rPr>
              <a:t>нанесении </a:t>
            </a:r>
            <a:r>
              <a:rPr dirty="0" sz="1600" spc="-5">
                <a:latin typeface="Times New Roman"/>
                <a:cs typeface="Times New Roman"/>
              </a:rPr>
              <a:t>ущерба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</a:t>
            </a:r>
            <a:r>
              <a:rPr dirty="0" sz="1600" spc="-15">
                <a:latin typeface="Times New Roman"/>
                <a:cs typeface="Times New Roman"/>
              </a:rPr>
              <a:t>компьютерных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технологий.</a:t>
            </a:r>
            <a:endParaRPr sz="1600">
              <a:latin typeface="Times New Roman"/>
              <a:cs typeface="Times New Roman"/>
            </a:endParaRPr>
          </a:p>
          <a:p>
            <a:pPr marL="12700" marR="80010">
              <a:lnSpc>
                <a:spcPts val="2210"/>
              </a:lnSpc>
              <a:spcBef>
                <a:spcPts val="115"/>
              </a:spcBef>
            </a:pPr>
            <a:r>
              <a:rPr dirty="0" sz="1600" spc="-10">
                <a:latin typeface="Times New Roman"/>
                <a:cs typeface="Times New Roman"/>
              </a:rPr>
              <a:t>Фондовая </a:t>
            </a:r>
            <a:r>
              <a:rPr dirty="0" sz="1600" spc="-5">
                <a:latin typeface="Times New Roman"/>
                <a:cs typeface="Times New Roman"/>
              </a:rPr>
              <a:t>биржа </a:t>
            </a:r>
            <a:r>
              <a:rPr dirty="0" sz="1600" spc="-30">
                <a:latin typeface="Times New Roman"/>
                <a:cs typeface="Times New Roman"/>
              </a:rPr>
              <a:t>Гонконга </a:t>
            </a:r>
            <a:r>
              <a:rPr dirty="0" sz="1600" spc="-5">
                <a:latin typeface="Times New Roman"/>
                <a:cs typeface="Times New Roman"/>
              </a:rPr>
              <a:t>была </a:t>
            </a:r>
            <a:r>
              <a:rPr dirty="0" sz="1600" spc="-10">
                <a:latin typeface="Times New Roman"/>
                <a:cs typeface="Times New Roman"/>
              </a:rPr>
              <a:t>вынуждена </a:t>
            </a:r>
            <a:r>
              <a:rPr dirty="0" sz="1600">
                <a:latin typeface="Times New Roman"/>
                <a:cs typeface="Times New Roman"/>
              </a:rPr>
              <a:t>приостановить </a:t>
            </a:r>
            <a:r>
              <a:rPr dirty="0" sz="1600" spc="-10">
                <a:latin typeface="Times New Roman"/>
                <a:cs typeface="Times New Roman"/>
              </a:rPr>
              <a:t>торги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некоторых </a:t>
            </a:r>
            <a:r>
              <a:rPr dirty="0" sz="1600" spc="-10">
                <a:latin typeface="Times New Roman"/>
                <a:cs typeface="Times New Roman"/>
              </a:rPr>
              <a:t>направлениях </a:t>
            </a:r>
            <a:r>
              <a:rPr dirty="0" sz="1600" spc="-15">
                <a:latin typeface="Times New Roman"/>
                <a:cs typeface="Times New Roman"/>
              </a:rPr>
              <a:t>почти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две  </a:t>
            </a:r>
            <a:r>
              <a:rPr dirty="0" sz="1600" spc="-10">
                <a:latin typeface="Times New Roman"/>
                <a:cs typeface="Times New Roman"/>
              </a:rPr>
              <a:t>недели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хакерскими атаками,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10">
                <a:latin typeface="Times New Roman"/>
                <a:cs typeface="Times New Roman"/>
              </a:rPr>
              <a:t>вывели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строя </a:t>
            </a:r>
            <a:r>
              <a:rPr dirty="0" sz="1600">
                <a:latin typeface="Times New Roman"/>
                <a:cs typeface="Times New Roman"/>
              </a:rPr>
              <a:t>са</a:t>
            </a:r>
            <a:r>
              <a:rPr dirty="0" sz="1600">
                <a:latin typeface="Times New Roman"/>
                <a:cs typeface="Times New Roman"/>
                <a:hlinkClick r:id="rId4"/>
              </a:rPr>
              <a:t>йт</a:t>
            </a:r>
            <a:r>
              <a:rPr dirty="0" sz="1600" spc="65">
                <a:latin typeface="Times New Roman"/>
                <a:cs typeface="Times New Roman"/>
                <a:hlinkClick r:id="rId4"/>
              </a:rPr>
              <a:t> </a:t>
            </a:r>
            <a:r>
              <a:rPr dirty="0" sz="1600" spc="-10">
                <a:latin typeface="Times New Roman"/>
                <a:cs typeface="Times New Roman"/>
                <a:hlinkClick r:id="rId4"/>
              </a:rPr>
              <a:t>www.hkexnews.hk.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latin typeface="Times New Roman"/>
                <a:cs typeface="Times New Roman"/>
              </a:rPr>
              <a:t>Недоступность </a:t>
            </a:r>
            <a:r>
              <a:rPr dirty="0" sz="1600">
                <a:latin typeface="Times New Roman"/>
                <a:cs typeface="Times New Roman"/>
              </a:rPr>
              <a:t>сайта </a:t>
            </a:r>
            <a:r>
              <a:rPr dirty="0" sz="1600" spc="-5">
                <a:latin typeface="Times New Roman"/>
                <a:cs typeface="Times New Roman"/>
              </a:rPr>
              <a:t>фондовой биржи сделала </a:t>
            </a:r>
            <a:r>
              <a:rPr dirty="0" sz="1600" spc="-10">
                <a:latin typeface="Times New Roman"/>
                <a:cs typeface="Times New Roman"/>
              </a:rPr>
              <a:t>невозможным работу </a:t>
            </a:r>
            <a:r>
              <a:rPr dirty="0" sz="1600">
                <a:latin typeface="Times New Roman"/>
                <a:cs typeface="Times New Roman"/>
              </a:rPr>
              <a:t>8 </a:t>
            </a:r>
            <a:r>
              <a:rPr dirty="0" sz="1600" spc="-15">
                <a:latin typeface="Times New Roman"/>
                <a:cs typeface="Times New Roman"/>
              </a:rPr>
              <a:t>компаний, включая </a:t>
            </a:r>
            <a:r>
              <a:rPr dirty="0" sz="1600" spc="-5">
                <a:latin typeface="Times New Roman"/>
                <a:cs typeface="Times New Roman"/>
              </a:rPr>
              <a:t>HSBC,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Cathay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Times New Roman"/>
                <a:cs typeface="Times New Roman"/>
              </a:rPr>
              <a:t>Pacific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Dah Sing Bank,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5">
                <a:latin typeface="Times New Roman"/>
                <a:cs typeface="Times New Roman"/>
              </a:rPr>
              <a:t>были </a:t>
            </a:r>
            <a:r>
              <a:rPr dirty="0" sz="1600" spc="-20">
                <a:latin typeface="Times New Roman"/>
                <a:cs typeface="Times New Roman"/>
              </a:rPr>
              <a:t>опубликовать результаты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торгов.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91889"/>
            <a:ext cx="9226550" cy="568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2280" marR="600710" indent="-180340">
              <a:lnSpc>
                <a:spcPct val="115100"/>
              </a:lnSpc>
              <a:spcBef>
                <a:spcPts val="10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Sony: </a:t>
            </a:r>
            <a:r>
              <a:rPr dirty="0" sz="1600" b="1">
                <a:latin typeface="Times New Roman"/>
                <a:cs typeface="Times New Roman"/>
              </a:rPr>
              <a:t>10 </a:t>
            </a:r>
            <a:r>
              <a:rPr dirty="0" sz="1600" spc="-5" b="1">
                <a:latin typeface="Times New Roman"/>
                <a:cs typeface="Times New Roman"/>
              </a:rPr>
              <a:t>млн </a:t>
            </a:r>
            <a:r>
              <a:rPr dirty="0" sz="1600" spc="-15" b="1">
                <a:latin typeface="Times New Roman"/>
                <a:cs typeface="Times New Roman"/>
              </a:rPr>
              <a:t>номеров </a:t>
            </a:r>
            <a:r>
              <a:rPr dirty="0" sz="1600" spc="-10" b="1">
                <a:latin typeface="Times New Roman"/>
                <a:cs typeface="Times New Roman"/>
              </a:rPr>
              <a:t>кредитных </a:t>
            </a:r>
            <a:r>
              <a:rPr dirty="0" sz="1600" spc="-15" b="1">
                <a:latin typeface="Times New Roman"/>
                <a:cs typeface="Times New Roman"/>
              </a:rPr>
              <a:t>карт </a:t>
            </a:r>
            <a:r>
              <a:rPr dirty="0" sz="1600" spc="-5" b="1">
                <a:latin typeface="Times New Roman"/>
                <a:cs typeface="Times New Roman"/>
              </a:rPr>
              <a:t>оказались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10" b="1">
                <a:latin typeface="Times New Roman"/>
                <a:cs typeface="Times New Roman"/>
              </a:rPr>
              <a:t>руках </a:t>
            </a:r>
            <a:r>
              <a:rPr dirty="0" sz="1600" spc="-20" b="1">
                <a:latin typeface="Times New Roman"/>
                <a:cs typeface="Times New Roman"/>
              </a:rPr>
              <a:t>хакеров </a:t>
            </a:r>
            <a:r>
              <a:rPr dirty="0" sz="1600" spc="-10" b="1">
                <a:latin typeface="Times New Roman"/>
                <a:cs typeface="Times New Roman"/>
              </a:rPr>
              <a:t>(новость </a:t>
            </a:r>
            <a:r>
              <a:rPr dirty="0" sz="1600" spc="-20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2 </a:t>
            </a:r>
            <a:r>
              <a:rPr dirty="0" sz="1600" spc="-5" b="1">
                <a:latin typeface="Times New Roman"/>
                <a:cs typeface="Times New Roman"/>
              </a:rPr>
              <a:t>мая </a:t>
            </a:r>
            <a:r>
              <a:rPr dirty="0" sz="1600" spc="-20" b="1">
                <a:latin typeface="Times New Roman"/>
                <a:cs typeface="Times New Roman"/>
              </a:rPr>
              <a:t>2011, 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www.securitylab.ru)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2700" marR="341630">
              <a:lnSpc>
                <a:spcPct val="114799"/>
              </a:lnSpc>
            </a:pPr>
            <a:r>
              <a:rPr dirty="0" sz="1600" spc="-20">
                <a:latin typeface="Times New Roman"/>
                <a:cs typeface="Times New Roman"/>
              </a:rPr>
              <a:t>Компания </a:t>
            </a:r>
            <a:r>
              <a:rPr dirty="0" sz="1600" spc="-5">
                <a:latin typeface="Times New Roman"/>
                <a:cs typeface="Times New Roman"/>
              </a:rPr>
              <a:t>Sony </a:t>
            </a:r>
            <a:r>
              <a:rPr dirty="0" sz="1600">
                <a:latin typeface="Times New Roman"/>
                <a:cs typeface="Times New Roman"/>
              </a:rPr>
              <a:t>предоставила </a:t>
            </a:r>
            <a:r>
              <a:rPr dirty="0" sz="1600" spc="-5">
                <a:latin typeface="Times New Roman"/>
                <a:cs typeface="Times New Roman"/>
              </a:rPr>
              <a:t>новые данные, </a:t>
            </a:r>
            <a:r>
              <a:rPr dirty="0" sz="1600" spc="-10">
                <a:latin typeface="Times New Roman"/>
                <a:cs typeface="Times New Roman"/>
              </a:rPr>
              <a:t>связанные </a:t>
            </a:r>
            <a:r>
              <a:rPr dirty="0" sz="1600" spc="-5">
                <a:latin typeface="Times New Roman"/>
                <a:cs typeface="Times New Roman"/>
              </a:rPr>
              <a:t>со </a:t>
            </a:r>
            <a:r>
              <a:rPr dirty="0" sz="1600" spc="-15">
                <a:latin typeface="Times New Roman"/>
                <a:cs typeface="Times New Roman"/>
              </a:rPr>
              <a:t>взломом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5">
                <a:latin typeface="Times New Roman"/>
                <a:cs typeface="Times New Roman"/>
              </a:rPr>
              <a:t>Playstation Network </a:t>
            </a:r>
            <a:r>
              <a:rPr dirty="0" sz="1600">
                <a:latin typeface="Times New Roman"/>
                <a:cs typeface="Times New Roman"/>
              </a:rPr>
              <a:t>и сервиса  </a:t>
            </a:r>
            <a:r>
              <a:rPr dirty="0" sz="1600" spc="-15">
                <a:latin typeface="Times New Roman"/>
                <a:cs typeface="Times New Roman"/>
              </a:rPr>
              <a:t>Qriocity.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сообщению </a:t>
            </a:r>
            <a:r>
              <a:rPr dirty="0" sz="1600" spc="-15">
                <a:latin typeface="Times New Roman"/>
                <a:cs typeface="Times New Roman"/>
              </a:rPr>
              <a:t>компании, </a:t>
            </a:r>
            <a:r>
              <a:rPr dirty="0" sz="1600" spc="-5">
                <a:latin typeface="Times New Roman"/>
                <a:cs typeface="Times New Roman"/>
              </a:rPr>
              <a:t>впервые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10">
                <a:latin typeface="Times New Roman"/>
                <a:cs typeface="Times New Roman"/>
              </a:rPr>
              <a:t>платформе </a:t>
            </a:r>
            <a:r>
              <a:rPr dirty="0" sz="1600" spc="-15">
                <a:latin typeface="Times New Roman"/>
                <a:cs typeface="Times New Roman"/>
              </a:rPr>
              <a:t>хакеры </a:t>
            </a:r>
            <a:r>
              <a:rPr dirty="0" sz="1600" spc="-5">
                <a:latin typeface="Times New Roman"/>
                <a:cs typeface="Times New Roman"/>
              </a:rPr>
              <a:t>получили </a:t>
            </a:r>
            <a:r>
              <a:rPr dirty="0" sz="1600" spc="-25">
                <a:latin typeface="Times New Roman"/>
                <a:cs typeface="Times New Roman"/>
              </a:rPr>
              <a:t>около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10">
                <a:latin typeface="Times New Roman"/>
                <a:cs typeface="Times New Roman"/>
              </a:rPr>
              <a:t>недель  </a:t>
            </a:r>
            <a:r>
              <a:rPr dirty="0" sz="1600" spc="-5">
                <a:latin typeface="Times New Roman"/>
                <a:cs typeface="Times New Roman"/>
              </a:rPr>
              <a:t>назад,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0">
                <a:latin typeface="Times New Roman"/>
                <a:cs typeface="Times New Roman"/>
              </a:rPr>
              <a:t>всего </a:t>
            </a:r>
            <a:r>
              <a:rPr dirty="0" sz="1600">
                <a:latin typeface="Times New Roman"/>
                <a:cs typeface="Times New Roman"/>
              </a:rPr>
              <a:t>в их </a:t>
            </a:r>
            <a:r>
              <a:rPr dirty="0" sz="1600" spc="-15">
                <a:latin typeface="Times New Roman"/>
                <a:cs typeface="Times New Roman"/>
              </a:rPr>
              <a:t>руках </a:t>
            </a:r>
            <a:r>
              <a:rPr dirty="0" sz="1600" spc="-5">
                <a:latin typeface="Times New Roman"/>
                <a:cs typeface="Times New Roman"/>
              </a:rPr>
              <a:t>оказались примерно </a:t>
            </a:r>
            <a:r>
              <a:rPr dirty="0" sz="1600">
                <a:latin typeface="Times New Roman"/>
                <a:cs typeface="Times New Roman"/>
              </a:rPr>
              <a:t>10 </a:t>
            </a:r>
            <a:r>
              <a:rPr dirty="0" sz="1600" spc="-5">
                <a:latin typeface="Times New Roman"/>
                <a:cs typeface="Times New Roman"/>
              </a:rPr>
              <a:t>млн </a:t>
            </a:r>
            <a:r>
              <a:rPr dirty="0" sz="1600" spc="-10">
                <a:latin typeface="Times New Roman"/>
                <a:cs typeface="Times New Roman"/>
              </a:rPr>
              <a:t>номеров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карт.</a:t>
            </a:r>
            <a:endParaRPr sz="1600">
              <a:latin typeface="Times New Roman"/>
              <a:cs typeface="Times New Roman"/>
            </a:endParaRPr>
          </a:p>
          <a:p>
            <a:pPr marL="12700" marR="666750">
              <a:lnSpc>
                <a:spcPct val="114799"/>
              </a:lnSpc>
              <a:spcBef>
                <a:spcPts val="695"/>
              </a:spcBef>
            </a:pPr>
            <a:r>
              <a:rPr dirty="0" sz="1600" spc="-5">
                <a:latin typeface="Times New Roman"/>
                <a:cs typeface="Times New Roman"/>
              </a:rPr>
              <a:t>За две </a:t>
            </a:r>
            <a:r>
              <a:rPr dirty="0" sz="1600" spc="-10">
                <a:latin typeface="Times New Roman"/>
                <a:cs typeface="Times New Roman"/>
              </a:rPr>
              <a:t>недели </a:t>
            </a:r>
            <a:r>
              <a:rPr dirty="0" sz="1600" spc="-5">
                <a:latin typeface="Times New Roman"/>
                <a:cs typeface="Times New Roman"/>
              </a:rPr>
              <a:t>до </a:t>
            </a:r>
            <a:r>
              <a:rPr dirty="0" sz="1600" spc="-15">
                <a:latin typeface="Times New Roman"/>
                <a:cs typeface="Times New Roman"/>
              </a:rPr>
              <a:t>этого, </a:t>
            </a:r>
            <a:r>
              <a:rPr dirty="0" sz="1600" spc="-10">
                <a:latin typeface="Times New Roman"/>
                <a:cs typeface="Times New Roman"/>
              </a:rPr>
              <a:t>злоумышленники </a:t>
            </a:r>
            <a:r>
              <a:rPr dirty="0" sz="1600" spc="-20">
                <a:latin typeface="Times New Roman"/>
                <a:cs typeface="Times New Roman"/>
              </a:rPr>
              <a:t>вторглись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серверы </a:t>
            </a:r>
            <a:r>
              <a:rPr dirty="0" sz="1600" spc="-25">
                <a:latin typeface="Times New Roman"/>
                <a:cs typeface="Times New Roman"/>
              </a:rPr>
              <a:t>Sony, </a:t>
            </a:r>
            <a:r>
              <a:rPr dirty="0" sz="1600" spc="-10">
                <a:latin typeface="Times New Roman"/>
                <a:cs typeface="Times New Roman"/>
              </a:rPr>
              <a:t>расположенные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датацентре  </a:t>
            </a:r>
            <a:r>
              <a:rPr dirty="0" sz="1600" spc="-15">
                <a:latin typeface="Times New Roman"/>
                <a:cs typeface="Times New Roman"/>
              </a:rPr>
              <a:t>американского </a:t>
            </a:r>
            <a:r>
              <a:rPr dirty="0" sz="1600" spc="-20">
                <a:latin typeface="Times New Roman"/>
                <a:cs typeface="Times New Roman"/>
              </a:rPr>
              <a:t>города </a:t>
            </a:r>
            <a:r>
              <a:rPr dirty="0" sz="1600" spc="-10">
                <a:latin typeface="Times New Roman"/>
                <a:cs typeface="Times New Roman"/>
              </a:rPr>
              <a:t>Сан-Диего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технически </a:t>
            </a:r>
            <a:r>
              <a:rPr dirty="0" sz="1600">
                <a:latin typeface="Times New Roman"/>
                <a:cs typeface="Times New Roman"/>
              </a:rPr>
              <a:t>они </a:t>
            </a:r>
            <a:r>
              <a:rPr dirty="0" sz="1600" spc="-5">
                <a:latin typeface="Times New Roman"/>
                <a:cs typeface="Times New Roman"/>
              </a:rPr>
              <a:t>имели </a:t>
            </a:r>
            <a:r>
              <a:rPr dirty="0" sz="1600">
                <a:latin typeface="Times New Roman"/>
                <a:cs typeface="Times New Roman"/>
              </a:rPr>
              <a:t>доступ к 77 </a:t>
            </a:r>
            <a:r>
              <a:rPr dirty="0" sz="1600" spc="-5">
                <a:latin typeface="Times New Roman"/>
                <a:cs typeface="Times New Roman"/>
              </a:rPr>
              <a:t>млн учетных записей 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Playstation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462280" marR="5080" indent="-180340">
              <a:lnSpc>
                <a:spcPct val="114599"/>
              </a:lnSpc>
              <a:spcBef>
                <a:spcPts val="71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Жительница Канады </a:t>
            </a:r>
            <a:r>
              <a:rPr dirty="0" sz="1600" spc="-20" b="1">
                <a:latin typeface="Times New Roman"/>
                <a:cs typeface="Times New Roman"/>
              </a:rPr>
              <a:t>требует </a:t>
            </a:r>
            <a:r>
              <a:rPr dirty="0" sz="1600" spc="-15" b="1">
                <a:latin typeface="Times New Roman"/>
                <a:cs typeface="Times New Roman"/>
              </a:rPr>
              <a:t>от </a:t>
            </a:r>
            <a:r>
              <a:rPr dirty="0" sz="1600" spc="-5" b="1">
                <a:latin typeface="Times New Roman"/>
                <a:cs typeface="Times New Roman"/>
              </a:rPr>
              <a:t>Sony </a:t>
            </a:r>
            <a:r>
              <a:rPr dirty="0" sz="1600" spc="-10" b="1">
                <a:latin typeface="Times New Roman"/>
                <a:cs typeface="Times New Roman"/>
              </a:rPr>
              <a:t>миллиард долларов (новость </a:t>
            </a:r>
            <a:r>
              <a:rPr dirty="0" sz="1600" spc="-20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5 </a:t>
            </a:r>
            <a:r>
              <a:rPr dirty="0" sz="1600" spc="-5" b="1">
                <a:latin typeface="Times New Roman"/>
                <a:cs typeface="Times New Roman"/>
              </a:rPr>
              <a:t>мая </a:t>
            </a:r>
            <a:r>
              <a:rPr dirty="0" sz="1600" spc="-20" b="1">
                <a:latin typeface="Times New Roman"/>
                <a:cs typeface="Times New Roman"/>
              </a:rPr>
              <a:t>2011,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-10" b="1">
                <a:latin typeface="Times New Roman"/>
                <a:cs typeface="Times New Roman"/>
              </a:rPr>
              <a:t> www.securitylab.ru)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5400">
              <a:lnSpc>
                <a:spcPct val="114799"/>
              </a:lnSpc>
            </a:pPr>
            <a:r>
              <a:rPr dirty="0" sz="1600" spc="-5">
                <a:latin typeface="Times New Roman"/>
                <a:cs typeface="Times New Roman"/>
              </a:rPr>
              <a:t>Жительница </a:t>
            </a:r>
            <a:r>
              <a:rPr dirty="0" sz="1600" spc="-10">
                <a:latin typeface="Times New Roman"/>
                <a:cs typeface="Times New Roman"/>
              </a:rPr>
              <a:t>Канады подала </a:t>
            </a:r>
            <a:r>
              <a:rPr dirty="0" sz="1600" spc="-5">
                <a:latin typeface="Times New Roman"/>
                <a:cs typeface="Times New Roman"/>
              </a:rPr>
              <a:t>иск </a:t>
            </a:r>
            <a:r>
              <a:rPr dirty="0" sz="1600" spc="-10">
                <a:latin typeface="Times New Roman"/>
                <a:cs typeface="Times New Roman"/>
              </a:rPr>
              <a:t>против </a:t>
            </a:r>
            <a:r>
              <a:rPr dirty="0" sz="1600" spc="-20">
                <a:latin typeface="Times New Roman"/>
                <a:cs typeface="Times New Roman"/>
              </a:rPr>
              <a:t>компании </a:t>
            </a:r>
            <a:r>
              <a:rPr dirty="0" sz="1600" spc="-25">
                <a:latin typeface="Times New Roman"/>
                <a:cs typeface="Times New Roman"/>
              </a:rPr>
              <a:t>Sony, </a:t>
            </a:r>
            <a:r>
              <a:rPr dirty="0" sz="1600" spc="-10">
                <a:latin typeface="Times New Roman"/>
                <a:cs typeface="Times New Roman"/>
              </a:rPr>
              <a:t>потребовав </a:t>
            </a:r>
            <a:r>
              <a:rPr dirty="0" sz="1600" spc="-5">
                <a:latin typeface="Times New Roman"/>
                <a:cs typeface="Times New Roman"/>
              </a:rPr>
              <a:t>возместить </a:t>
            </a:r>
            <a:r>
              <a:rPr dirty="0" sz="1600" spc="-10">
                <a:latin typeface="Times New Roman"/>
                <a:cs typeface="Times New Roman"/>
              </a:rPr>
              <a:t>ей миллиард канадских  </a:t>
            </a:r>
            <a:r>
              <a:rPr dirty="0" sz="1600" spc="-5">
                <a:latin typeface="Times New Roman"/>
                <a:cs typeface="Times New Roman"/>
              </a:rPr>
              <a:t>долларов </a:t>
            </a:r>
            <a:r>
              <a:rPr dirty="0" sz="1600" spc="-10">
                <a:latin typeface="Times New Roman"/>
                <a:cs typeface="Times New Roman"/>
              </a:rPr>
              <a:t>(один миллиард </a:t>
            </a:r>
            <a:r>
              <a:rPr dirty="0" sz="1600">
                <a:latin typeface="Times New Roman"/>
                <a:cs typeface="Times New Roman"/>
              </a:rPr>
              <a:t>40 </a:t>
            </a:r>
            <a:r>
              <a:rPr dirty="0" sz="1600" spc="-5">
                <a:latin typeface="Times New Roman"/>
                <a:cs typeface="Times New Roman"/>
              </a:rPr>
              <a:t>миллионов долларов США). </a:t>
            </a:r>
            <a:r>
              <a:rPr dirty="0" sz="1600">
                <a:latin typeface="Times New Roman"/>
                <a:cs typeface="Times New Roman"/>
              </a:rPr>
              <a:t>Об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сообщили представители </a:t>
            </a:r>
            <a:r>
              <a:rPr dirty="0" sz="1600" spc="-10">
                <a:latin typeface="Times New Roman"/>
                <a:cs typeface="Times New Roman"/>
              </a:rPr>
              <a:t>юридической  фирмы</a:t>
            </a:r>
            <a:r>
              <a:rPr dirty="0" sz="1600" spc="-5">
                <a:latin typeface="Times New Roman"/>
                <a:cs typeface="Times New Roman"/>
              </a:rPr>
              <a:t> исца.</a:t>
            </a:r>
            <a:endParaRPr sz="1600">
              <a:latin typeface="Times New Roman"/>
              <a:cs typeface="Times New Roman"/>
            </a:endParaRPr>
          </a:p>
          <a:p>
            <a:pPr algn="just" marL="12700" marR="172720">
              <a:lnSpc>
                <a:spcPct val="114799"/>
              </a:lnSpc>
              <a:spcBef>
                <a:spcPts val="705"/>
              </a:spcBef>
            </a:pPr>
            <a:r>
              <a:rPr dirty="0" sz="1600" spc="-5">
                <a:latin typeface="Times New Roman"/>
                <a:cs typeface="Times New Roman"/>
              </a:rPr>
              <a:t>Иск был </a:t>
            </a:r>
            <a:r>
              <a:rPr dirty="0" sz="1600" spc="-15">
                <a:latin typeface="Times New Roman"/>
                <a:cs typeface="Times New Roman"/>
              </a:rPr>
              <a:t>подан </a:t>
            </a:r>
            <a:r>
              <a:rPr dirty="0" sz="1600" spc="-20">
                <a:latin typeface="Times New Roman"/>
                <a:cs typeface="Times New Roman"/>
              </a:rPr>
              <a:t>компанией </a:t>
            </a:r>
            <a:r>
              <a:rPr dirty="0" sz="1600" spc="-5">
                <a:latin typeface="Times New Roman"/>
                <a:cs typeface="Times New Roman"/>
              </a:rPr>
              <a:t>McPhadden Samac </a:t>
            </a:r>
            <a:r>
              <a:rPr dirty="0" sz="1600" spc="-15">
                <a:latin typeface="Times New Roman"/>
                <a:cs typeface="Times New Roman"/>
              </a:rPr>
              <a:t>Tuovi </a:t>
            </a:r>
            <a:r>
              <a:rPr dirty="0" sz="1600" spc="-5">
                <a:latin typeface="Times New Roman"/>
                <a:cs typeface="Times New Roman"/>
              </a:rPr>
              <a:t>LLP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20">
                <a:latin typeface="Times New Roman"/>
                <a:cs typeface="Times New Roman"/>
              </a:rPr>
              <a:t>Торонто, которая </a:t>
            </a:r>
            <a:r>
              <a:rPr dirty="0" sz="1600" spc="-5">
                <a:latin typeface="Times New Roman"/>
                <a:cs typeface="Times New Roman"/>
              </a:rPr>
              <a:t>представляет </a:t>
            </a:r>
            <a:r>
              <a:rPr dirty="0" sz="1600">
                <a:latin typeface="Times New Roman"/>
                <a:cs typeface="Times New Roman"/>
              </a:rPr>
              <a:t>интересы 21-  </a:t>
            </a:r>
            <a:r>
              <a:rPr dirty="0" sz="1600" spc="-5">
                <a:latin typeface="Times New Roman"/>
                <a:cs typeface="Times New Roman"/>
              </a:rPr>
              <a:t>летней жительницы Онтарио </a:t>
            </a:r>
            <a:r>
              <a:rPr dirty="0" sz="1600" spc="-10">
                <a:latin typeface="Times New Roman"/>
                <a:cs typeface="Times New Roman"/>
              </a:rPr>
              <a:t>Наташи Максимович. </a:t>
            </a:r>
            <a:r>
              <a:rPr dirty="0" sz="1600" spc="-5">
                <a:latin typeface="Times New Roman"/>
                <a:cs typeface="Times New Roman"/>
              </a:rPr>
              <a:t>Она </a:t>
            </a:r>
            <a:r>
              <a:rPr dirty="0" sz="1600" spc="-15">
                <a:latin typeface="Times New Roman"/>
                <a:cs typeface="Times New Roman"/>
              </a:rPr>
              <a:t>утверждает,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10">
                <a:latin typeface="Times New Roman"/>
                <a:cs typeface="Times New Roman"/>
              </a:rPr>
              <a:t>многолетний пользователь  </a:t>
            </a:r>
            <a:r>
              <a:rPr dirty="0" sz="1600">
                <a:latin typeface="Times New Roman"/>
                <a:cs typeface="Times New Roman"/>
              </a:rPr>
              <a:t>сервиса </a:t>
            </a:r>
            <a:r>
              <a:rPr dirty="0" sz="1600" spc="-5">
                <a:latin typeface="Times New Roman"/>
                <a:cs typeface="Times New Roman"/>
              </a:rPr>
              <a:t>PlayStation Network была поражена </a:t>
            </a:r>
            <a:r>
              <a:rPr dirty="0" sz="1600">
                <a:latin typeface="Times New Roman"/>
                <a:cs typeface="Times New Roman"/>
              </a:rPr>
              <a:t>слабостью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 spc="-25">
                <a:latin typeface="Times New Roman"/>
                <a:cs typeface="Times New Roman"/>
              </a:rPr>
              <a:t>Sony, </a:t>
            </a:r>
            <a:r>
              <a:rPr dirty="0" sz="1600" spc="-20">
                <a:latin typeface="Times New Roman"/>
                <a:cs typeface="Times New Roman"/>
              </a:rPr>
              <a:t>которая </a:t>
            </a:r>
            <a:r>
              <a:rPr dirty="0" sz="1600" spc="-10">
                <a:latin typeface="Times New Roman"/>
                <a:cs typeface="Times New Roman"/>
              </a:rPr>
              <a:t>привела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массовой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утечке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59570" cy="588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6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marL="12700" marR="66040">
              <a:lnSpc>
                <a:spcPct val="114900"/>
              </a:lnSpc>
              <a:spcBef>
                <a:spcPts val="1290"/>
              </a:spcBef>
            </a:pPr>
            <a:r>
              <a:rPr dirty="0" sz="1600" spc="-10">
                <a:latin typeface="Times New Roman"/>
                <a:cs typeface="Times New Roman"/>
              </a:rPr>
              <a:t>конфиденциальных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сети. </a:t>
            </a:r>
            <a:r>
              <a:rPr dirty="0" sz="1600" spc="-10">
                <a:latin typeface="Times New Roman"/>
                <a:cs typeface="Times New Roman"/>
              </a:rPr>
              <a:t>Наташа </a:t>
            </a:r>
            <a:r>
              <a:rPr dirty="0" sz="1600" spc="-25">
                <a:latin typeface="Times New Roman"/>
                <a:cs typeface="Times New Roman"/>
              </a:rPr>
              <a:t>хочет </a:t>
            </a:r>
            <a:r>
              <a:rPr dirty="0" sz="1600" spc="-10">
                <a:latin typeface="Times New Roman"/>
                <a:cs typeface="Times New Roman"/>
              </a:rPr>
              <a:t>вложить </a:t>
            </a:r>
            <a:r>
              <a:rPr dirty="0" sz="1600" spc="-5">
                <a:latin typeface="Times New Roman"/>
                <a:cs typeface="Times New Roman"/>
              </a:rPr>
              <a:t>деньги,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>
                <a:latin typeface="Times New Roman"/>
                <a:cs typeface="Times New Roman"/>
              </a:rPr>
              <a:t>она </a:t>
            </a:r>
            <a:r>
              <a:rPr dirty="0" sz="1600" spc="-10">
                <a:latin typeface="Times New Roman"/>
                <a:cs typeface="Times New Roman"/>
              </a:rPr>
              <a:t>рассчитывает  </a:t>
            </a:r>
            <a:r>
              <a:rPr dirty="0" sz="1600" spc="-5">
                <a:latin typeface="Times New Roman"/>
                <a:cs typeface="Times New Roman"/>
              </a:rPr>
              <a:t>получить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25">
                <a:latin typeface="Times New Roman"/>
                <a:cs typeface="Times New Roman"/>
              </a:rPr>
              <a:t>Sony,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оплату </a:t>
            </a:r>
            <a:r>
              <a:rPr dirty="0" sz="1600" spc="-5">
                <a:latin typeface="Times New Roman"/>
                <a:cs typeface="Times New Roman"/>
              </a:rPr>
              <a:t>мониторинга </a:t>
            </a:r>
            <a:r>
              <a:rPr dirty="0" sz="1600" spc="-15">
                <a:latin typeface="Times New Roman"/>
                <a:cs typeface="Times New Roman"/>
              </a:rPr>
              <a:t>счетов </a:t>
            </a:r>
            <a:r>
              <a:rPr dirty="0" sz="1600" spc="-5">
                <a:latin typeface="Times New Roman"/>
                <a:cs typeface="Times New Roman"/>
              </a:rPr>
              <a:t>потерпевших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PSN для предотвращения  мошенничества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ними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течение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30">
                <a:latin typeface="Times New Roman"/>
                <a:cs typeface="Times New Roman"/>
              </a:rPr>
              <a:t>лет.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иске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уточняется, </a:t>
            </a:r>
            <a:r>
              <a:rPr dirty="0" sz="1600" spc="-5">
                <a:latin typeface="Times New Roman"/>
                <a:cs typeface="Times New Roman"/>
              </a:rPr>
              <a:t>пойдут </a:t>
            </a:r>
            <a:r>
              <a:rPr dirty="0" sz="1600">
                <a:latin typeface="Times New Roman"/>
                <a:cs typeface="Times New Roman"/>
              </a:rPr>
              <a:t>ли </a:t>
            </a:r>
            <a:r>
              <a:rPr dirty="0" sz="1600" spc="-5">
                <a:latin typeface="Times New Roman"/>
                <a:cs typeface="Times New Roman"/>
              </a:rPr>
              <a:t>эти деньги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оплату  </a:t>
            </a:r>
            <a:r>
              <a:rPr dirty="0" sz="1600" spc="-5">
                <a:latin typeface="Times New Roman"/>
                <a:cs typeface="Times New Roman"/>
              </a:rPr>
              <a:t>мониторинга </a:t>
            </a:r>
            <a:r>
              <a:rPr dirty="0" sz="1600" spc="-15">
                <a:latin typeface="Times New Roman"/>
                <a:cs typeface="Times New Roman"/>
              </a:rPr>
              <a:t>счетов </a:t>
            </a:r>
            <a:r>
              <a:rPr dirty="0" sz="1600" spc="-10">
                <a:latin typeface="Times New Roman"/>
                <a:cs typeface="Times New Roman"/>
              </a:rPr>
              <a:t>всех </a:t>
            </a:r>
            <a:r>
              <a:rPr dirty="0" sz="1600">
                <a:latin typeface="Times New Roman"/>
                <a:cs typeface="Times New Roman"/>
              </a:rPr>
              <a:t>пострадавших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5">
                <a:latin typeface="Times New Roman"/>
                <a:cs typeface="Times New Roman"/>
              </a:rPr>
              <a:t>же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10">
                <a:latin typeface="Times New Roman"/>
                <a:cs typeface="Times New Roman"/>
              </a:rPr>
              <a:t>проживающих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Канаде.</a:t>
            </a:r>
            <a:endParaRPr sz="1600">
              <a:latin typeface="Times New Roman"/>
              <a:cs typeface="Times New Roman"/>
            </a:endParaRPr>
          </a:p>
          <a:p>
            <a:pPr marL="462280" marR="417830" indent="-180340">
              <a:lnSpc>
                <a:spcPct val="115100"/>
              </a:lnSpc>
              <a:spcBef>
                <a:spcPts val="695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15" b="1">
                <a:latin typeface="Times New Roman"/>
                <a:cs typeface="Times New Roman"/>
              </a:rPr>
              <a:t>Утечка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15" b="1">
                <a:latin typeface="Times New Roman"/>
                <a:cs typeface="Times New Roman"/>
              </a:rPr>
              <a:t>боcтонском </a:t>
            </a:r>
            <a:r>
              <a:rPr dirty="0" sz="1600" spc="-5" b="1">
                <a:latin typeface="Times New Roman"/>
                <a:cs typeface="Times New Roman"/>
              </a:rPr>
              <a:t>аэропорте: инсайдер </a:t>
            </a:r>
            <a:r>
              <a:rPr dirty="0" sz="1600" spc="-15" b="1">
                <a:latin typeface="Times New Roman"/>
                <a:cs typeface="Times New Roman"/>
              </a:rPr>
              <a:t>торговал </a:t>
            </a:r>
            <a:r>
              <a:rPr dirty="0" sz="1600" spc="-5" b="1">
                <a:latin typeface="Times New Roman"/>
                <a:cs typeface="Times New Roman"/>
              </a:rPr>
              <a:t>персональными данными </a:t>
            </a:r>
            <a:r>
              <a:rPr dirty="0" sz="1600" spc="-20" b="1">
                <a:latin typeface="Times New Roman"/>
                <a:cs typeface="Times New Roman"/>
              </a:rPr>
              <a:t>сотрудников  </a:t>
            </a:r>
            <a:r>
              <a:rPr dirty="0" sz="1600" spc="-10" b="1">
                <a:latin typeface="Times New Roman"/>
                <a:cs typeface="Times New Roman"/>
              </a:rPr>
              <a:t>(новость </a:t>
            </a:r>
            <a:r>
              <a:rPr dirty="0" sz="1600" spc="-15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15 </a:t>
            </a:r>
            <a:r>
              <a:rPr dirty="0" sz="1600" spc="-5" b="1">
                <a:latin typeface="Times New Roman"/>
                <a:cs typeface="Times New Roman"/>
              </a:rPr>
              <a:t>января </a:t>
            </a:r>
            <a:r>
              <a:rPr dirty="0" sz="1600" b="1">
                <a:latin typeface="Times New Roman"/>
                <a:cs typeface="Times New Roman"/>
              </a:rPr>
              <a:t>2010,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www.securitylab.ru)</a:t>
            </a:r>
            <a:endParaRPr sz="1600">
              <a:latin typeface="Times New Roman"/>
              <a:cs typeface="Times New Roman"/>
            </a:endParaRPr>
          </a:p>
          <a:p>
            <a:pPr marL="12700" marR="133985">
              <a:lnSpc>
                <a:spcPct val="114799"/>
              </a:lnSpc>
              <a:spcBef>
                <a:spcPts val="695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бостонском </a:t>
            </a:r>
            <a:r>
              <a:rPr dirty="0" sz="1600" spc="-5">
                <a:latin typeface="Times New Roman"/>
                <a:cs typeface="Times New Roman"/>
              </a:rPr>
              <a:t>аэропорте </a:t>
            </a:r>
            <a:r>
              <a:rPr dirty="0" sz="1600">
                <a:latin typeface="Times New Roman"/>
                <a:cs typeface="Times New Roman"/>
              </a:rPr>
              <a:t>Logan </a:t>
            </a:r>
            <a:r>
              <a:rPr dirty="0" sz="1600" spc="-10">
                <a:latin typeface="Times New Roman"/>
                <a:cs typeface="Times New Roman"/>
              </a:rPr>
              <a:t>обнаружили работника, </a:t>
            </a:r>
            <a:r>
              <a:rPr dirty="0" sz="1600" spc="-20">
                <a:latin typeface="Times New Roman"/>
                <a:cs typeface="Times New Roman"/>
              </a:rPr>
              <a:t>который </a:t>
            </a:r>
            <a:r>
              <a:rPr dirty="0" sz="1600" spc="-10">
                <a:latin typeface="Times New Roman"/>
                <a:cs typeface="Times New Roman"/>
              </a:rPr>
              <a:t>воровал,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0">
                <a:latin typeface="Times New Roman"/>
                <a:cs typeface="Times New Roman"/>
              </a:rPr>
              <a:t>затем </a:t>
            </a:r>
            <a:r>
              <a:rPr dirty="0" sz="1600" spc="-15">
                <a:latin typeface="Times New Roman"/>
                <a:cs typeface="Times New Roman"/>
              </a:rPr>
              <a:t>продавал </a:t>
            </a:r>
            <a:r>
              <a:rPr dirty="0" sz="1600" spc="-5">
                <a:latin typeface="Times New Roman"/>
                <a:cs typeface="Times New Roman"/>
              </a:rPr>
              <a:t>персональные  данные своих сослуживцев. </a:t>
            </a:r>
            <a:r>
              <a:rPr dirty="0" sz="1600">
                <a:latin typeface="Times New Roman"/>
                <a:cs typeface="Times New Roman"/>
              </a:rPr>
              <a:t>Им </a:t>
            </a:r>
            <a:r>
              <a:rPr dirty="0" sz="1600" spc="-5">
                <a:latin typeface="Times New Roman"/>
                <a:cs typeface="Times New Roman"/>
              </a:rPr>
              <a:t>оказался </a:t>
            </a:r>
            <a:r>
              <a:rPr dirty="0" sz="1600" spc="-20">
                <a:latin typeface="Times New Roman"/>
                <a:cs typeface="Times New Roman"/>
              </a:rPr>
              <a:t>сотрудник </a:t>
            </a:r>
            <a:r>
              <a:rPr dirty="0" sz="1600" spc="-10">
                <a:latin typeface="Times New Roman"/>
                <a:cs typeface="Times New Roman"/>
              </a:rPr>
              <a:t>подразделения </a:t>
            </a:r>
            <a:r>
              <a:rPr dirty="0" sz="1600" spc="-5">
                <a:latin typeface="Times New Roman"/>
                <a:cs typeface="Times New Roman"/>
              </a:rPr>
              <a:t>Администрации транспортной  безопасности США </a:t>
            </a:r>
            <a:r>
              <a:rPr dirty="0" sz="1600" spc="-10">
                <a:latin typeface="Times New Roman"/>
                <a:cs typeface="Times New Roman"/>
              </a:rPr>
              <a:t>(Transportation </a:t>
            </a:r>
            <a:r>
              <a:rPr dirty="0" sz="1600" spc="-5">
                <a:latin typeface="Times New Roman"/>
                <a:cs typeface="Times New Roman"/>
              </a:rPr>
              <a:t>Security Administration,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TSA).</a:t>
            </a:r>
            <a:endParaRPr sz="1600">
              <a:latin typeface="Times New Roman"/>
              <a:cs typeface="Times New Roman"/>
            </a:endParaRPr>
          </a:p>
          <a:p>
            <a:pPr marL="12700" marR="29845">
              <a:lnSpc>
                <a:spcPct val="114799"/>
              </a:lnSpc>
              <a:spcBef>
                <a:spcPts val="705"/>
              </a:spcBef>
            </a:pPr>
            <a:r>
              <a:rPr dirty="0" sz="1600" spc="-5">
                <a:latin typeface="Times New Roman"/>
                <a:cs typeface="Times New Roman"/>
              </a:rPr>
              <a:t>Имя </a:t>
            </a:r>
            <a:r>
              <a:rPr dirty="0" sz="1600" spc="-10">
                <a:latin typeface="Times New Roman"/>
                <a:cs typeface="Times New Roman"/>
              </a:rPr>
              <a:t>самого работника пока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разглашается. </a:t>
            </a:r>
            <a:r>
              <a:rPr dirty="0" sz="1600" spc="-20">
                <a:latin typeface="Times New Roman"/>
                <a:cs typeface="Times New Roman"/>
              </a:rPr>
              <a:t>Однако </a:t>
            </a:r>
            <a:r>
              <a:rPr dirty="0" sz="1600" spc="-5">
                <a:latin typeface="Times New Roman"/>
                <a:cs typeface="Times New Roman"/>
              </a:rPr>
              <a:t>известны имена </a:t>
            </a:r>
            <a:r>
              <a:rPr dirty="0" sz="1600" spc="-15">
                <a:latin typeface="Times New Roman"/>
                <a:cs typeface="Times New Roman"/>
              </a:rPr>
              <a:t>сообщников. </a:t>
            </a:r>
            <a:r>
              <a:rPr dirty="0" sz="1600" spc="-5">
                <a:latin typeface="Times New Roman"/>
                <a:cs typeface="Times New Roman"/>
              </a:rPr>
              <a:t>46-летняя </a:t>
            </a:r>
            <a:r>
              <a:rPr dirty="0" sz="1600" spc="-15">
                <a:latin typeface="Times New Roman"/>
                <a:cs typeface="Times New Roman"/>
              </a:rPr>
              <a:t>Тина </a:t>
            </a:r>
            <a:r>
              <a:rPr dirty="0" sz="1600" spc="-5">
                <a:latin typeface="Times New Roman"/>
                <a:cs typeface="Times New Roman"/>
              </a:rPr>
              <a:t>Вайт  </a:t>
            </a:r>
            <a:r>
              <a:rPr dirty="0" sz="1600" spc="-15">
                <a:latin typeface="Times New Roman"/>
                <a:cs typeface="Times New Roman"/>
              </a:rPr>
              <a:t>(Tina </a:t>
            </a:r>
            <a:r>
              <a:rPr dirty="0" sz="1600" spc="-5">
                <a:latin typeface="Times New Roman"/>
                <a:cs typeface="Times New Roman"/>
              </a:rPr>
              <a:t>M. White)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48-летний Майкл Вашингтон (Michael J. </a:t>
            </a:r>
            <a:r>
              <a:rPr dirty="0" sz="1600" spc="-15">
                <a:latin typeface="Times New Roman"/>
                <a:cs typeface="Times New Roman"/>
              </a:rPr>
              <a:t>Washington) </a:t>
            </a:r>
            <a:r>
              <a:rPr dirty="0" sz="1600" spc="-5">
                <a:latin typeface="Times New Roman"/>
                <a:cs typeface="Times New Roman"/>
              </a:rPr>
              <a:t>получали персональные данные </a:t>
            </a:r>
            <a:r>
              <a:rPr dirty="0" sz="1600" spc="-20">
                <a:latin typeface="Times New Roman"/>
                <a:cs typeface="Times New Roman"/>
              </a:rPr>
              <a:t>от  </a:t>
            </a:r>
            <a:r>
              <a:rPr dirty="0" sz="1600" spc="-5">
                <a:latin typeface="Times New Roman"/>
                <a:cs typeface="Times New Roman"/>
              </a:rPr>
              <a:t>племянницы Вашингтона, </a:t>
            </a:r>
            <a:r>
              <a:rPr dirty="0" sz="1600" spc="-20">
                <a:latin typeface="Times New Roman"/>
                <a:cs typeface="Times New Roman"/>
              </a:rPr>
              <a:t>которая, </a:t>
            </a:r>
            <a:r>
              <a:rPr dirty="0" sz="1600" spc="-5">
                <a:latin typeface="Times New Roman"/>
                <a:cs typeface="Times New Roman"/>
              </a:rPr>
              <a:t>собственно,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работала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отделе </a:t>
            </a:r>
            <a:r>
              <a:rPr dirty="0" sz="1600" spc="-10">
                <a:latin typeface="Times New Roman"/>
                <a:cs typeface="Times New Roman"/>
              </a:rPr>
              <a:t>кадров </a:t>
            </a:r>
            <a:r>
              <a:rPr dirty="0" sz="1600" spc="-5">
                <a:latin typeface="Times New Roman"/>
                <a:cs typeface="Times New Roman"/>
              </a:rPr>
              <a:t>аэропорта. </a:t>
            </a:r>
            <a:r>
              <a:rPr dirty="0" sz="1600" spc="-10">
                <a:latin typeface="Times New Roman"/>
                <a:cs typeface="Times New Roman"/>
              </a:rPr>
              <a:t>Затем </a:t>
            </a:r>
            <a:r>
              <a:rPr dirty="0" sz="1600" spc="-5">
                <a:latin typeface="Times New Roman"/>
                <a:cs typeface="Times New Roman"/>
              </a:rPr>
              <a:t>данные  (имена, </a:t>
            </a:r>
            <a:r>
              <a:rPr dirty="0" sz="1600" spc="-15">
                <a:latin typeface="Times New Roman"/>
                <a:cs typeface="Times New Roman"/>
              </a:rPr>
              <a:t>даты </a:t>
            </a:r>
            <a:r>
              <a:rPr dirty="0" sz="1600" spc="-10">
                <a:latin typeface="Times New Roman"/>
                <a:cs typeface="Times New Roman"/>
              </a:rPr>
              <a:t>рождения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номера </a:t>
            </a:r>
            <a:r>
              <a:rPr dirty="0" sz="1600" spc="-5">
                <a:latin typeface="Times New Roman"/>
                <a:cs typeface="Times New Roman"/>
              </a:rPr>
              <a:t>социального </a:t>
            </a:r>
            <a:r>
              <a:rPr dirty="0" sz="1600" spc="-10">
                <a:latin typeface="Times New Roman"/>
                <a:cs typeface="Times New Roman"/>
              </a:rPr>
              <a:t>страхования) продавались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цене </a:t>
            </a:r>
            <a:r>
              <a:rPr dirty="0" sz="1600">
                <a:latin typeface="Times New Roman"/>
                <a:cs typeface="Times New Roman"/>
              </a:rPr>
              <a:t>в $40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20">
                <a:latin typeface="Times New Roman"/>
                <a:cs typeface="Times New Roman"/>
              </a:rPr>
              <a:t>одного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человека.</a:t>
            </a:r>
            <a:endParaRPr sz="1600">
              <a:latin typeface="Times New Roman"/>
              <a:cs typeface="Times New Roman"/>
            </a:endParaRPr>
          </a:p>
          <a:p>
            <a:pPr marL="12700" marR="626110">
              <a:lnSpc>
                <a:spcPct val="114799"/>
              </a:lnSpc>
              <a:spcBef>
                <a:spcPts val="705"/>
              </a:spcBef>
            </a:pPr>
            <a:r>
              <a:rPr dirty="0" sz="1600" spc="-5">
                <a:latin typeface="Times New Roman"/>
                <a:cs typeface="Times New Roman"/>
              </a:rPr>
              <a:t>Нашелся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>
                <a:latin typeface="Times New Roman"/>
                <a:cs typeface="Times New Roman"/>
              </a:rPr>
              <a:t>из пострадавших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кражи </a:t>
            </a:r>
            <a:r>
              <a:rPr dirty="0" sz="1600">
                <a:latin typeface="Times New Roman"/>
                <a:cs typeface="Times New Roman"/>
              </a:rPr>
              <a:t>личности </a:t>
            </a:r>
            <a:r>
              <a:rPr dirty="0" sz="1600" spc="-15">
                <a:latin typeface="Times New Roman"/>
                <a:cs typeface="Times New Roman"/>
              </a:rPr>
              <a:t>работников </a:t>
            </a:r>
            <a:r>
              <a:rPr dirty="0" sz="1600" spc="-5">
                <a:latin typeface="Times New Roman"/>
                <a:cs typeface="Times New Roman"/>
              </a:rPr>
              <a:t>TSA. </a:t>
            </a:r>
            <a:r>
              <a:rPr dirty="0" sz="1600" spc="-10">
                <a:latin typeface="Times New Roman"/>
                <a:cs typeface="Times New Roman"/>
              </a:rPr>
              <a:t>Лора </a:t>
            </a:r>
            <a:r>
              <a:rPr dirty="0" sz="1600" spc="-15">
                <a:latin typeface="Times New Roman"/>
                <a:cs typeface="Times New Roman"/>
              </a:rPr>
              <a:t>Гигант </a:t>
            </a:r>
            <a:r>
              <a:rPr dirty="0" sz="1600" spc="-5">
                <a:latin typeface="Times New Roman"/>
                <a:cs typeface="Times New Roman"/>
              </a:rPr>
              <a:t>(Laura Gigante)  заявила,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масштабы махинаций </a:t>
            </a:r>
            <a:r>
              <a:rPr dirty="0" sz="1600" spc="-15">
                <a:latin typeface="Times New Roman"/>
                <a:cs typeface="Times New Roman"/>
              </a:rPr>
              <a:t>впечатляющи. Используя </a:t>
            </a:r>
            <a:r>
              <a:rPr dirty="0" sz="1600" spc="-5">
                <a:latin typeface="Times New Roman"/>
                <a:cs typeface="Times New Roman"/>
              </a:rPr>
              <a:t>ее персональные данные, мошенники  регистрировали </a:t>
            </a:r>
            <a:r>
              <a:rPr dirty="0" sz="1600" spc="-20">
                <a:latin typeface="Times New Roman"/>
                <a:cs typeface="Times New Roman"/>
              </a:rPr>
              <a:t>аккаунты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30">
                <a:latin typeface="Times New Roman"/>
                <a:cs typeface="Times New Roman"/>
              </a:rPr>
              <a:t>DirectTV, </a:t>
            </a:r>
            <a:r>
              <a:rPr dirty="0" sz="1600" spc="-50">
                <a:latin typeface="Times New Roman"/>
                <a:cs typeface="Times New Roman"/>
              </a:rPr>
              <a:t>AT&amp;T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NStar.</a:t>
            </a:r>
            <a:endParaRPr sz="1600">
              <a:latin typeface="Times New Roman"/>
              <a:cs typeface="Times New Roman"/>
            </a:endParaRPr>
          </a:p>
          <a:p>
            <a:pPr marL="462280" marR="127635" indent="-180340">
              <a:lnSpc>
                <a:spcPct val="115100"/>
              </a:lnSpc>
              <a:spcBef>
                <a:spcPts val="690"/>
              </a:spcBef>
              <a:buFont typeface="Calibri"/>
              <a:buChar char="•"/>
              <a:tabLst>
                <a:tab pos="46228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Киберпреступники </a:t>
            </a:r>
            <a:r>
              <a:rPr dirty="0" sz="1600" spc="-5" b="1">
                <a:latin typeface="Times New Roman"/>
                <a:cs typeface="Times New Roman"/>
              </a:rPr>
              <a:t>наносят Великобритании </a:t>
            </a:r>
            <a:r>
              <a:rPr dirty="0" sz="1600" spc="-20" b="1">
                <a:latin typeface="Times New Roman"/>
                <a:cs typeface="Times New Roman"/>
              </a:rPr>
              <a:t>ежегодный </a:t>
            </a:r>
            <a:r>
              <a:rPr dirty="0" sz="1600" b="1">
                <a:latin typeface="Times New Roman"/>
                <a:cs typeface="Times New Roman"/>
              </a:rPr>
              <a:t>ущерб 27 </a:t>
            </a:r>
            <a:r>
              <a:rPr dirty="0" sz="1600" spc="-10" b="1">
                <a:latin typeface="Times New Roman"/>
                <a:cs typeface="Times New Roman"/>
              </a:rPr>
              <a:t>млрд </a:t>
            </a:r>
            <a:r>
              <a:rPr dirty="0" sz="1600" spc="-20" b="1">
                <a:latin typeface="Times New Roman"/>
                <a:cs typeface="Times New Roman"/>
              </a:rPr>
              <a:t>фунтов </a:t>
            </a:r>
            <a:r>
              <a:rPr dirty="0" sz="1600" spc="-10" b="1">
                <a:latin typeface="Times New Roman"/>
                <a:cs typeface="Times New Roman"/>
              </a:rPr>
              <a:t>(новость </a:t>
            </a:r>
            <a:r>
              <a:rPr dirty="0" sz="1600" spc="-20" b="1">
                <a:latin typeface="Times New Roman"/>
                <a:cs typeface="Times New Roman"/>
              </a:rPr>
              <a:t>от </a:t>
            </a:r>
            <a:r>
              <a:rPr dirty="0" sz="1600" b="1">
                <a:latin typeface="Times New Roman"/>
                <a:cs typeface="Times New Roman"/>
              </a:rPr>
              <a:t>18  </a:t>
            </a:r>
            <a:r>
              <a:rPr dirty="0" sz="1600" spc="-5" b="1">
                <a:latin typeface="Times New Roman"/>
                <a:cs typeface="Times New Roman"/>
              </a:rPr>
              <a:t>февраля </a:t>
            </a:r>
            <a:r>
              <a:rPr dirty="0" sz="1600" spc="-20" b="1">
                <a:latin typeface="Times New Roman"/>
                <a:cs typeface="Times New Roman"/>
              </a:rPr>
              <a:t>2011, </a:t>
            </a:r>
            <a:r>
              <a:rPr dirty="0" sz="1600" spc="-10" b="1">
                <a:latin typeface="Times New Roman"/>
                <a:cs typeface="Times New Roman"/>
              </a:rPr>
              <a:t>размещена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b="1">
                <a:latin typeface="Times New Roman"/>
                <a:cs typeface="Times New Roman"/>
              </a:rPr>
              <a:t>ресурсе</a:t>
            </a:r>
            <a:r>
              <a:rPr dirty="0" sz="1600" spc="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www.securitylab.ru)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8460" cy="542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7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7620" indent="52197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Киберпреступность </a:t>
            </a:r>
            <a:r>
              <a:rPr dirty="0" sz="1600" spc="-20">
                <a:latin typeface="Times New Roman"/>
                <a:cs typeface="Times New Roman"/>
              </a:rPr>
              <a:t>обходится </a:t>
            </a:r>
            <a:r>
              <a:rPr dirty="0" sz="1600" spc="-10">
                <a:latin typeface="Times New Roman"/>
                <a:cs typeface="Times New Roman"/>
              </a:rPr>
              <a:t>британской </a:t>
            </a:r>
            <a:r>
              <a:rPr dirty="0" sz="1600" spc="-20">
                <a:latin typeface="Times New Roman"/>
                <a:cs typeface="Times New Roman"/>
              </a:rPr>
              <a:t>экономике </a:t>
            </a:r>
            <a:r>
              <a:rPr dirty="0" sz="1600">
                <a:latin typeface="Times New Roman"/>
                <a:cs typeface="Times New Roman"/>
              </a:rPr>
              <a:t>в 27 </a:t>
            </a:r>
            <a:r>
              <a:rPr dirty="0" sz="1600" spc="-10">
                <a:latin typeface="Times New Roman"/>
                <a:cs typeface="Times New Roman"/>
              </a:rPr>
              <a:t>млрд </a:t>
            </a:r>
            <a:r>
              <a:rPr dirty="0" sz="1600" spc="-15">
                <a:latin typeface="Times New Roman"/>
                <a:cs typeface="Times New Roman"/>
              </a:rPr>
              <a:t>фунтов ежегодно, </a:t>
            </a:r>
            <a:r>
              <a:rPr dirty="0" sz="1600" spc="-5">
                <a:latin typeface="Times New Roman"/>
                <a:cs typeface="Times New Roman"/>
              </a:rPr>
              <a:t>сообщили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правительстве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Британии.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521970">
              <a:lnSpc>
                <a:spcPts val="1839"/>
              </a:lnSpc>
              <a:spcBef>
                <a:spcPts val="700"/>
              </a:spcBef>
            </a:pPr>
            <a:r>
              <a:rPr dirty="0" sz="1600" spc="-10">
                <a:latin typeface="Times New Roman"/>
                <a:cs typeface="Times New Roman"/>
              </a:rPr>
              <a:t>Подобные </a:t>
            </a:r>
            <a:r>
              <a:rPr dirty="0" sz="1600" spc="-5">
                <a:latin typeface="Times New Roman"/>
                <a:cs typeface="Times New Roman"/>
              </a:rPr>
              <a:t>данные были представлены впервые;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5">
                <a:latin typeface="Times New Roman"/>
                <a:cs typeface="Times New Roman"/>
              </a:rPr>
              <a:t>сбором занимались </a:t>
            </a:r>
            <a:r>
              <a:rPr dirty="0" sz="1600" spc="-15">
                <a:latin typeface="Times New Roman"/>
                <a:cs typeface="Times New Roman"/>
              </a:rPr>
              <a:t>государственное </a:t>
            </a:r>
            <a:r>
              <a:rPr dirty="0" sz="1600" spc="-20">
                <a:latin typeface="Times New Roman"/>
                <a:cs typeface="Times New Roman"/>
              </a:rPr>
              <a:t>Управление  </a:t>
            </a:r>
            <a:r>
              <a:rPr dirty="0" sz="1600" spc="-5">
                <a:latin typeface="Times New Roman"/>
                <a:cs typeface="Times New Roman"/>
              </a:rPr>
              <a:t>по киберпреступности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компания </a:t>
            </a:r>
            <a:r>
              <a:rPr dirty="0" sz="1600" spc="-5">
                <a:latin typeface="Times New Roman"/>
                <a:cs typeface="Times New Roman"/>
              </a:rPr>
              <a:t>Detica, специализирующаяся на системах сетевой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 indent="521970">
              <a:lnSpc>
                <a:spcPts val="1839"/>
              </a:lnSpc>
              <a:spcBef>
                <a:spcPts val="700"/>
              </a:spcBef>
            </a:pP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10">
                <a:latin typeface="Times New Roman"/>
                <a:cs typeface="Times New Roman"/>
              </a:rPr>
              <a:t>отчет </a:t>
            </a:r>
            <a:r>
              <a:rPr dirty="0" sz="1600">
                <a:latin typeface="Times New Roman"/>
                <a:cs typeface="Times New Roman"/>
              </a:rPr>
              <a:t>станет </a:t>
            </a:r>
            <a:r>
              <a:rPr dirty="0" sz="1600" spc="-15">
                <a:latin typeface="Times New Roman"/>
                <a:cs typeface="Times New Roman"/>
              </a:rPr>
              <a:t>одним </a:t>
            </a:r>
            <a:r>
              <a:rPr dirty="0" sz="1600">
                <a:latin typeface="Times New Roman"/>
                <a:cs typeface="Times New Roman"/>
              </a:rPr>
              <a:t>из основных </a:t>
            </a:r>
            <a:r>
              <a:rPr dirty="0" sz="1600" spc="-10">
                <a:latin typeface="Times New Roman"/>
                <a:cs typeface="Times New Roman"/>
              </a:rPr>
              <a:t>документов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разработке </a:t>
            </a:r>
            <a:r>
              <a:rPr dirty="0" sz="1600" spc="-5">
                <a:latin typeface="Times New Roman"/>
                <a:cs typeface="Times New Roman"/>
              </a:rPr>
              <a:t>правительством программы по  борьбе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киберпреступностью, </a:t>
            </a:r>
            <a:r>
              <a:rPr dirty="0" sz="1600" spc="-25">
                <a:latin typeface="Times New Roman"/>
                <a:cs typeface="Times New Roman"/>
              </a:rPr>
              <a:t>которую </a:t>
            </a:r>
            <a:r>
              <a:rPr dirty="0" sz="1600" spc="-5">
                <a:latin typeface="Times New Roman"/>
                <a:cs typeface="Times New Roman"/>
              </a:rPr>
              <a:t>власти </a:t>
            </a:r>
            <a:r>
              <a:rPr dirty="0" sz="1600" spc="-10">
                <a:latin typeface="Times New Roman"/>
                <a:cs typeface="Times New Roman"/>
              </a:rPr>
              <a:t>называют </a:t>
            </a:r>
            <a:r>
              <a:rPr dirty="0" sz="1600" spc="-5">
                <a:latin typeface="Times New Roman"/>
                <a:cs typeface="Times New Roman"/>
              </a:rPr>
              <a:t>растущей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угрозой.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21970">
              <a:lnSpc>
                <a:spcPts val="1839"/>
              </a:lnSpc>
              <a:spcBef>
                <a:spcPts val="700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соответствии со статистическими данными, </a:t>
            </a:r>
            <a:r>
              <a:rPr dirty="0" sz="1600" spc="-10">
                <a:latin typeface="Times New Roman"/>
                <a:cs typeface="Times New Roman"/>
              </a:rPr>
              <a:t>больше всего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вине </a:t>
            </a:r>
            <a:r>
              <a:rPr dirty="0" sz="1600" spc="-15">
                <a:latin typeface="Times New Roman"/>
                <a:cs typeface="Times New Roman"/>
              </a:rPr>
              <a:t>кибермошенников </a:t>
            </a:r>
            <a:r>
              <a:rPr dirty="0" sz="1600" spc="-5">
                <a:latin typeface="Times New Roman"/>
                <a:cs typeface="Times New Roman"/>
              </a:rPr>
              <a:t>теряет  британский </a:t>
            </a:r>
            <a:r>
              <a:rPr dirty="0" sz="1600">
                <a:latin typeface="Times New Roman"/>
                <a:cs typeface="Times New Roman"/>
              </a:rPr>
              <a:t>бизнес - 21 </a:t>
            </a:r>
            <a:r>
              <a:rPr dirty="0" sz="1600" spc="-10">
                <a:latin typeface="Times New Roman"/>
                <a:cs typeface="Times New Roman"/>
              </a:rPr>
              <a:t>млрд фунтов; госструктуры </a:t>
            </a:r>
            <a:r>
              <a:rPr dirty="0" sz="1600" spc="-5">
                <a:latin typeface="Times New Roman"/>
                <a:cs typeface="Times New Roman"/>
              </a:rPr>
              <a:t>лишаются </a:t>
            </a:r>
            <a:r>
              <a:rPr dirty="0" sz="1600">
                <a:latin typeface="Times New Roman"/>
                <a:cs typeface="Times New Roman"/>
              </a:rPr>
              <a:t>2,2 </a:t>
            </a:r>
            <a:r>
              <a:rPr dirty="0" sz="1600" spc="-10">
                <a:latin typeface="Times New Roman"/>
                <a:cs typeface="Times New Roman"/>
              </a:rPr>
              <a:t>млрд фунтов,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частные лица </a:t>
            </a:r>
            <a:r>
              <a:rPr dirty="0" sz="1600">
                <a:latin typeface="Times New Roman"/>
                <a:cs typeface="Times New Roman"/>
              </a:rPr>
              <a:t>– 3,1  </a:t>
            </a:r>
            <a:r>
              <a:rPr dirty="0" sz="1600" spc="-10">
                <a:latin typeface="Times New Roman"/>
                <a:cs typeface="Times New Roman"/>
              </a:rPr>
              <a:t>млрд. </a:t>
            </a:r>
            <a:r>
              <a:rPr dirty="0" sz="1600" spc="-5">
                <a:latin typeface="Times New Roman"/>
                <a:cs typeface="Times New Roman"/>
              </a:rPr>
              <a:t>Эти оценки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являются окончательными, </a:t>
            </a:r>
            <a:r>
              <a:rPr dirty="0" sz="1600">
                <a:latin typeface="Times New Roman"/>
                <a:cs typeface="Times New Roman"/>
              </a:rPr>
              <a:t>в реальности </a:t>
            </a:r>
            <a:r>
              <a:rPr dirty="0" sz="1600" spc="-5">
                <a:latin typeface="Times New Roman"/>
                <a:cs typeface="Times New Roman"/>
              </a:rPr>
              <a:t>масштаб потерь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5">
                <a:latin typeface="Times New Roman"/>
                <a:cs typeface="Times New Roman"/>
              </a:rPr>
              <a:t>гораздо  </a:t>
            </a:r>
            <a:r>
              <a:rPr dirty="0" sz="1600" spc="-10">
                <a:latin typeface="Times New Roman"/>
                <a:cs typeface="Times New Roman"/>
              </a:rPr>
              <a:t>больше.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21970">
              <a:lnSpc>
                <a:spcPts val="1839"/>
              </a:lnSpc>
              <a:spcBef>
                <a:spcPts val="700"/>
              </a:spcBef>
            </a:pPr>
            <a:r>
              <a:rPr dirty="0" sz="1600" spc="-25">
                <a:latin typeface="Times New Roman"/>
                <a:cs typeface="Times New Roman"/>
              </a:rPr>
              <a:t>Около </a:t>
            </a:r>
            <a:r>
              <a:rPr dirty="0" sz="1600" spc="-10">
                <a:latin typeface="Times New Roman"/>
                <a:cs typeface="Times New Roman"/>
              </a:rPr>
              <a:t>половины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>
                <a:latin typeface="Times New Roman"/>
                <a:cs typeface="Times New Roman"/>
              </a:rPr>
              <a:t>21 </a:t>
            </a:r>
            <a:r>
              <a:rPr dirty="0" sz="1600" spc="-10">
                <a:latin typeface="Times New Roman"/>
                <a:cs typeface="Times New Roman"/>
              </a:rPr>
              <a:t>млрд </a:t>
            </a:r>
            <a:r>
              <a:rPr dirty="0" sz="1600" spc="-15">
                <a:latin typeface="Times New Roman"/>
                <a:cs typeface="Times New Roman"/>
              </a:rPr>
              <a:t>фунтов приходится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незаконное </a:t>
            </a:r>
            <a:r>
              <a:rPr dirty="0" sz="1600" spc="-15">
                <a:latin typeface="Times New Roman"/>
                <a:cs typeface="Times New Roman"/>
              </a:rPr>
              <a:t>скачивание </a:t>
            </a:r>
            <a:r>
              <a:rPr dirty="0" sz="1600">
                <a:latin typeface="Times New Roman"/>
                <a:cs typeface="Times New Roman"/>
              </a:rPr>
              <a:t>из сети </a:t>
            </a:r>
            <a:r>
              <a:rPr dirty="0" sz="1600" spc="-5">
                <a:latin typeface="Times New Roman"/>
                <a:cs typeface="Times New Roman"/>
              </a:rPr>
              <a:t>материалов,  </a:t>
            </a:r>
            <a:r>
              <a:rPr dirty="0" sz="1600" spc="-10">
                <a:latin typeface="Times New Roman"/>
                <a:cs typeface="Times New Roman"/>
              </a:rPr>
              <a:t>являющихся интеллектуальной </a:t>
            </a:r>
            <a:r>
              <a:rPr dirty="0" sz="1600" spc="-5">
                <a:latin typeface="Times New Roman"/>
                <a:cs typeface="Times New Roman"/>
              </a:rPr>
              <a:t>собственностью. Существенную </a:t>
            </a:r>
            <a:r>
              <a:rPr dirty="0" sz="1600" spc="-10">
                <a:latin typeface="Times New Roman"/>
                <a:cs typeface="Times New Roman"/>
              </a:rPr>
              <a:t>проблему представляет </a:t>
            </a:r>
            <a:r>
              <a:rPr dirty="0" sz="1600" spc="-5">
                <a:latin typeface="Times New Roman"/>
                <a:cs typeface="Times New Roman"/>
              </a:rPr>
              <a:t>также  </a:t>
            </a:r>
            <a:r>
              <a:rPr dirty="0" sz="1600" spc="-10">
                <a:latin typeface="Times New Roman"/>
                <a:cs typeface="Times New Roman"/>
              </a:rPr>
              <a:t>промышленный</a:t>
            </a:r>
            <a:r>
              <a:rPr dirty="0" sz="1600" spc="-5">
                <a:latin typeface="Times New Roman"/>
                <a:cs typeface="Times New Roman"/>
              </a:rPr>
              <a:t> шпионаж.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521970">
              <a:lnSpc>
                <a:spcPts val="1839"/>
              </a:lnSpc>
              <a:spcBef>
                <a:spcPts val="700"/>
              </a:spcBef>
            </a:pPr>
            <a:r>
              <a:rPr dirty="0" sz="1600" spc="-5">
                <a:latin typeface="Times New Roman"/>
                <a:cs typeface="Times New Roman"/>
              </a:rPr>
              <a:t>Борьба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преступлениями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сфере высоких </a:t>
            </a:r>
            <a:r>
              <a:rPr dirty="0" sz="1600" spc="-10">
                <a:latin typeface="Times New Roman"/>
                <a:cs typeface="Times New Roman"/>
              </a:rPr>
              <a:t>технологий </a:t>
            </a:r>
            <a:r>
              <a:rPr dirty="0" sz="1600" spc="-5">
                <a:latin typeface="Times New Roman"/>
                <a:cs typeface="Times New Roman"/>
              </a:rPr>
              <a:t>осложняется тем,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многие </a:t>
            </a:r>
            <a:r>
              <a:rPr dirty="0" sz="1600">
                <a:latin typeface="Times New Roman"/>
                <a:cs typeface="Times New Roman"/>
              </a:rPr>
              <a:t>пострадавшие 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кибератак </a:t>
            </a:r>
            <a:r>
              <a:rPr dirty="0" sz="1600" spc="-20">
                <a:latin typeface="Times New Roman"/>
                <a:cs typeface="Times New Roman"/>
              </a:rPr>
              <a:t>компании </a:t>
            </a:r>
            <a:r>
              <a:rPr dirty="0" sz="1600" spc="-10">
                <a:latin typeface="Times New Roman"/>
                <a:cs typeface="Times New Roman"/>
              </a:rPr>
              <a:t>часто </a:t>
            </a:r>
            <a:r>
              <a:rPr dirty="0" sz="1600" spc="-5">
                <a:latin typeface="Times New Roman"/>
                <a:cs typeface="Times New Roman"/>
              </a:rPr>
              <a:t>не признают </a:t>
            </a:r>
            <a:r>
              <a:rPr dirty="0" sz="1600" spc="-15">
                <a:latin typeface="Times New Roman"/>
                <a:cs typeface="Times New Roman"/>
              </a:rPr>
              <a:t>этого </a:t>
            </a:r>
            <a:r>
              <a:rPr dirty="0" sz="1600" spc="-5">
                <a:latin typeface="Times New Roman"/>
                <a:cs typeface="Times New Roman"/>
              </a:rPr>
              <a:t>факта, чтобы не испортить </a:t>
            </a:r>
            <a:r>
              <a:rPr dirty="0" sz="1600" spc="-10">
                <a:latin typeface="Times New Roman"/>
                <a:cs typeface="Times New Roman"/>
              </a:rPr>
              <a:t>свою </a:t>
            </a:r>
            <a:r>
              <a:rPr dirty="0" sz="1600" spc="-5">
                <a:latin typeface="Times New Roman"/>
                <a:cs typeface="Times New Roman"/>
              </a:rPr>
              <a:t>репутацию. Именно  </a:t>
            </a:r>
            <a:r>
              <a:rPr dirty="0" sz="1600" spc="-30">
                <a:latin typeface="Times New Roman"/>
                <a:cs typeface="Times New Roman"/>
              </a:rPr>
              <a:t>поэтому, </a:t>
            </a:r>
            <a:r>
              <a:rPr dirty="0" sz="1600" spc="-10">
                <a:latin typeface="Times New Roman"/>
                <a:cs typeface="Times New Roman"/>
              </a:rPr>
              <a:t>во </a:t>
            </a:r>
            <a:r>
              <a:rPr dirty="0" sz="1600" spc="-15">
                <a:latin typeface="Times New Roman"/>
                <a:cs typeface="Times New Roman"/>
              </a:rPr>
              <a:t>многом, сложно </a:t>
            </a:r>
            <a:r>
              <a:rPr dirty="0" sz="1600" spc="-10">
                <a:latin typeface="Times New Roman"/>
                <a:cs typeface="Times New Roman"/>
              </a:rPr>
              <a:t>более </a:t>
            </a:r>
            <a:r>
              <a:rPr dirty="0" sz="1600" spc="-15">
                <a:latin typeface="Times New Roman"/>
                <a:cs typeface="Times New Roman"/>
              </a:rPr>
              <a:t>точно </a:t>
            </a:r>
            <a:r>
              <a:rPr dirty="0" sz="1600" spc="-5">
                <a:latin typeface="Times New Roman"/>
                <a:cs typeface="Times New Roman"/>
              </a:rPr>
              <a:t>оценить последствия </a:t>
            </a:r>
            <a:r>
              <a:rPr dirty="0" sz="1600" spc="-20">
                <a:latin typeface="Times New Roman"/>
                <a:cs typeface="Times New Roman"/>
              </a:rPr>
              <a:t>такого </a:t>
            </a:r>
            <a:r>
              <a:rPr dirty="0" sz="1600" spc="-15">
                <a:latin typeface="Times New Roman"/>
                <a:cs typeface="Times New Roman"/>
              </a:rPr>
              <a:t>рода </a:t>
            </a:r>
            <a:r>
              <a:rPr dirty="0" sz="1600" spc="-5">
                <a:latin typeface="Times New Roman"/>
                <a:cs typeface="Times New Roman"/>
              </a:rPr>
              <a:t>преступлений для </a:t>
            </a:r>
            <a:r>
              <a:rPr dirty="0" sz="1600" spc="-10">
                <a:latin typeface="Times New Roman"/>
                <a:cs typeface="Times New Roman"/>
              </a:rPr>
              <a:t>британской  </a:t>
            </a:r>
            <a:r>
              <a:rPr dirty="0" sz="1600" spc="-15">
                <a:latin typeface="Times New Roman"/>
                <a:cs typeface="Times New Roman"/>
              </a:rPr>
              <a:t>экономики.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21970">
              <a:lnSpc>
                <a:spcPts val="1839"/>
              </a:lnSpc>
              <a:spcBef>
                <a:spcPts val="700"/>
              </a:spcBef>
            </a:pPr>
            <a:r>
              <a:rPr dirty="0" sz="1600" spc="-5">
                <a:latin typeface="Times New Roman"/>
                <a:cs typeface="Times New Roman"/>
              </a:rPr>
              <a:t>Было заявлено,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цели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борьбе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преступлениями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сфере высоких </a:t>
            </a:r>
            <a:r>
              <a:rPr dirty="0" sz="1600" spc="-10">
                <a:latin typeface="Times New Roman"/>
                <a:cs typeface="Times New Roman"/>
              </a:rPr>
              <a:t>технологий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ближайшие  </a:t>
            </a:r>
            <a:r>
              <a:rPr dirty="0" sz="1600" spc="-5">
                <a:latin typeface="Times New Roman"/>
                <a:cs typeface="Times New Roman"/>
              </a:rPr>
              <a:t>четыре </a:t>
            </a:r>
            <a:r>
              <a:rPr dirty="0" sz="1600" spc="-25">
                <a:latin typeface="Times New Roman"/>
                <a:cs typeface="Times New Roman"/>
              </a:rPr>
              <a:t>года </a:t>
            </a:r>
            <a:r>
              <a:rPr dirty="0" sz="1600" spc="-40">
                <a:latin typeface="Times New Roman"/>
                <a:cs typeface="Times New Roman"/>
              </a:rPr>
              <a:t>будет </a:t>
            </a:r>
            <a:r>
              <a:rPr dirty="0" sz="1600" spc="-15">
                <a:latin typeface="Times New Roman"/>
                <a:cs typeface="Times New Roman"/>
              </a:rPr>
              <a:t>израсходовано </a:t>
            </a:r>
            <a:r>
              <a:rPr dirty="0" sz="1600">
                <a:latin typeface="Times New Roman"/>
                <a:cs typeface="Times New Roman"/>
              </a:rPr>
              <a:t>650 </a:t>
            </a:r>
            <a:r>
              <a:rPr dirty="0" sz="1600" spc="-5">
                <a:latin typeface="Times New Roman"/>
                <a:cs typeface="Times New Roman"/>
              </a:rPr>
              <a:t>млн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фунтов.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410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55719"/>
            <a:ext cx="9266555" cy="50952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5" b="1">
                <a:latin typeface="Times New Roman"/>
                <a:cs typeface="Times New Roman"/>
              </a:rPr>
              <a:t>Технологии </a:t>
            </a:r>
            <a:r>
              <a:rPr dirty="0" sz="1600" spc="-10" b="1">
                <a:latin typeface="Times New Roman"/>
                <a:cs typeface="Times New Roman"/>
              </a:rPr>
              <a:t>межсетевых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экранов.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Функции межсетевых экранов, </a:t>
            </a:r>
            <a:r>
              <a:rPr dirty="0" sz="1600">
                <a:latin typeface="Times New Roman"/>
                <a:cs typeface="Times New Roman"/>
              </a:rPr>
              <a:t>особенности </a:t>
            </a:r>
            <a:r>
              <a:rPr dirty="0" sz="1600" spc="-10">
                <a:latin typeface="Times New Roman"/>
                <a:cs typeface="Times New Roman"/>
              </a:rPr>
              <a:t>функционирования </a:t>
            </a:r>
            <a:r>
              <a:rPr dirty="0" sz="1600" spc="-5">
                <a:latin typeface="Times New Roman"/>
                <a:cs typeface="Times New Roman"/>
              </a:rPr>
              <a:t>межсетевых экранов на различных  уровнях </a:t>
            </a:r>
            <a:r>
              <a:rPr dirty="0" sz="1600" spc="-15">
                <a:latin typeface="Times New Roman"/>
                <a:cs typeface="Times New Roman"/>
              </a:rPr>
              <a:t>модели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OSI.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Критерии оценки </a:t>
            </a:r>
            <a:r>
              <a:rPr dirty="0" sz="1600" spc="-15">
                <a:latin typeface="Times New Roman"/>
                <a:cs typeface="Times New Roman"/>
              </a:rPr>
              <a:t>качества </a:t>
            </a:r>
            <a:r>
              <a:rPr dirty="0" sz="1600" spc="-5">
                <a:latin typeface="Times New Roman"/>
                <a:cs typeface="Times New Roman"/>
              </a:rPr>
              <a:t>межсетевых экранов: </a:t>
            </a:r>
            <a:r>
              <a:rPr dirty="0" sz="1600">
                <a:latin typeface="Times New Roman"/>
                <a:cs typeface="Times New Roman"/>
              </a:rPr>
              <a:t>общие </a:t>
            </a:r>
            <a:r>
              <a:rPr dirty="0" sz="1600" spc="-5">
                <a:latin typeface="Times New Roman"/>
                <a:cs typeface="Times New Roman"/>
              </a:rPr>
              <a:t>требования; </a:t>
            </a:r>
            <a:r>
              <a:rPr dirty="0" sz="1600">
                <a:latin typeface="Times New Roman"/>
                <a:cs typeface="Times New Roman"/>
              </a:rPr>
              <a:t>основные </a:t>
            </a:r>
            <a:r>
              <a:rPr dirty="0" sz="1600" spc="-5">
                <a:latin typeface="Times New Roman"/>
                <a:cs typeface="Times New Roman"/>
              </a:rPr>
              <a:t>классы защищенности  межсетевых экранов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0">
                <a:latin typeface="Times New Roman"/>
                <a:cs typeface="Times New Roman"/>
              </a:rPr>
              <a:t>руководящими </a:t>
            </a:r>
            <a:r>
              <a:rPr dirty="0" sz="1600" spc="-10">
                <a:latin typeface="Times New Roman"/>
                <a:cs typeface="Times New Roman"/>
              </a:rPr>
              <a:t>документами </a:t>
            </a:r>
            <a:r>
              <a:rPr dirty="0" sz="1600" spc="-5">
                <a:latin typeface="Times New Roman"/>
                <a:cs typeface="Times New Roman"/>
              </a:rPr>
              <a:t>ФСТЭК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России.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35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Обзор современных межсетевых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экранов.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Примеры работы </a:t>
            </a:r>
            <a:r>
              <a:rPr dirty="0" sz="1600" spc="-10">
                <a:latin typeface="Times New Roman"/>
                <a:cs typeface="Times New Roman"/>
              </a:rPr>
              <a:t>межсетевых </a:t>
            </a:r>
            <a:r>
              <a:rPr dirty="0" sz="1600" spc="-5">
                <a:latin typeface="Times New Roman"/>
                <a:cs typeface="Times New Roman"/>
              </a:rPr>
              <a:t>экранов для различных сценариев </a:t>
            </a:r>
            <a:r>
              <a:rPr dirty="0" sz="1600" spc="-15">
                <a:latin typeface="Times New Roman"/>
                <a:cs typeface="Times New Roman"/>
              </a:rPr>
              <a:t>передачи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600" spc="-229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algn="just" marL="3685540" marR="25400" indent="-3648710">
              <a:lnSpc>
                <a:spcPct val="143700"/>
              </a:lnSpc>
              <a:spcBef>
                <a:spcPts val="5"/>
              </a:spcBef>
            </a:pPr>
            <a:r>
              <a:rPr dirty="0" sz="1600" spc="-5" b="1">
                <a:latin typeface="Times New Roman"/>
                <a:cs typeface="Times New Roman"/>
              </a:rPr>
              <a:t>Функции </a:t>
            </a:r>
            <a:r>
              <a:rPr dirty="0" sz="1600" spc="-10" b="1">
                <a:latin typeface="Times New Roman"/>
                <a:cs typeface="Times New Roman"/>
              </a:rPr>
              <a:t>межсетевых экранов, </a:t>
            </a:r>
            <a:r>
              <a:rPr dirty="0" sz="1600" spc="-5" b="1">
                <a:latin typeface="Times New Roman"/>
                <a:cs typeface="Times New Roman"/>
              </a:rPr>
              <a:t>особенности </a:t>
            </a:r>
            <a:r>
              <a:rPr dirty="0" sz="1600" spc="-10" b="1">
                <a:latin typeface="Times New Roman"/>
                <a:cs typeface="Times New Roman"/>
              </a:rPr>
              <a:t>функционирования межсетевых экранов </a:t>
            </a:r>
            <a:r>
              <a:rPr dirty="0" sz="1600" spc="-5" b="1">
                <a:latin typeface="Times New Roman"/>
                <a:cs typeface="Times New Roman"/>
              </a:rPr>
              <a:t>на различных  </a:t>
            </a:r>
            <a:r>
              <a:rPr dirty="0" sz="1600" spc="-10" b="1">
                <a:latin typeface="Times New Roman"/>
                <a:cs typeface="Times New Roman"/>
              </a:rPr>
              <a:t>уровнях </a:t>
            </a:r>
            <a:r>
              <a:rPr dirty="0" sz="1600" spc="-15" b="1">
                <a:latin typeface="Times New Roman"/>
                <a:cs typeface="Times New Roman"/>
              </a:rPr>
              <a:t>модели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OSI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spcBef>
                <a:spcPts val="365"/>
              </a:spcBef>
            </a:pPr>
            <a:r>
              <a:rPr dirty="0" sz="1600" spc="-20" i="1">
                <a:latin typeface="Times New Roman"/>
                <a:cs typeface="Times New Roman"/>
              </a:rPr>
              <a:t>Межсетевой </a:t>
            </a:r>
            <a:r>
              <a:rPr dirty="0" sz="1600" spc="-5" i="1">
                <a:latin typeface="Times New Roman"/>
                <a:cs typeface="Times New Roman"/>
              </a:rPr>
              <a:t>экран (МЭ)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специализированный </a:t>
            </a:r>
            <a:r>
              <a:rPr dirty="0" sz="1600" spc="-25">
                <a:latin typeface="Times New Roman"/>
                <a:cs typeface="Times New Roman"/>
              </a:rPr>
              <a:t>комплекс </a:t>
            </a:r>
            <a:r>
              <a:rPr dirty="0" sz="1600" spc="-10">
                <a:latin typeface="Times New Roman"/>
                <a:cs typeface="Times New Roman"/>
              </a:rPr>
              <a:t>межсетевой </a:t>
            </a:r>
            <a:r>
              <a:rPr dirty="0" sz="1600" spc="-5">
                <a:latin typeface="Times New Roman"/>
                <a:cs typeface="Times New Roman"/>
              </a:rPr>
              <a:t>защиты, </a:t>
            </a:r>
            <a:r>
              <a:rPr dirty="0" sz="1600" spc="-10">
                <a:latin typeface="Times New Roman"/>
                <a:cs typeface="Times New Roman"/>
              </a:rPr>
              <a:t>называемый  также </a:t>
            </a:r>
            <a:r>
              <a:rPr dirty="0" sz="1600" spc="-15">
                <a:latin typeface="Times New Roman"/>
                <a:cs typeface="Times New Roman"/>
              </a:rPr>
              <a:t>брандмауэром </a:t>
            </a:r>
            <a:r>
              <a:rPr dirty="0" sz="1600" spc="-5">
                <a:latin typeface="Times New Roman"/>
                <a:cs typeface="Times New Roman"/>
              </a:rPr>
              <a:t>или системой firewall. </a:t>
            </a:r>
            <a:r>
              <a:rPr dirty="0" sz="1600" spc="-10">
                <a:latin typeface="Times New Roman"/>
                <a:cs typeface="Times New Roman"/>
              </a:rPr>
              <a:t>Межсетевой </a:t>
            </a:r>
            <a:r>
              <a:rPr dirty="0" sz="1600" spc="-5">
                <a:latin typeface="Times New Roman"/>
                <a:cs typeface="Times New Roman"/>
              </a:rPr>
              <a:t>экран </a:t>
            </a:r>
            <a:r>
              <a:rPr dirty="0" sz="1600" spc="-10">
                <a:latin typeface="Times New Roman"/>
                <a:cs typeface="Times New Roman"/>
              </a:rPr>
              <a:t>позволяет разделить </a:t>
            </a:r>
            <a:r>
              <a:rPr dirty="0" sz="1600" spc="-5">
                <a:latin typeface="Times New Roman"/>
                <a:cs typeface="Times New Roman"/>
              </a:rPr>
              <a:t>общую </a:t>
            </a:r>
            <a:r>
              <a:rPr dirty="0" sz="1600">
                <a:latin typeface="Times New Roman"/>
                <a:cs typeface="Times New Roman"/>
              </a:rPr>
              <a:t>сеть на </a:t>
            </a:r>
            <a:r>
              <a:rPr dirty="0" sz="1600" spc="-5">
                <a:latin typeface="Times New Roman"/>
                <a:cs typeface="Times New Roman"/>
              </a:rPr>
              <a:t>две  части или </a:t>
            </a:r>
            <a:r>
              <a:rPr dirty="0" sz="1600" spc="-10">
                <a:latin typeface="Times New Roman"/>
                <a:cs typeface="Times New Roman"/>
              </a:rPr>
              <a:t>более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реализовать </a:t>
            </a:r>
            <a:r>
              <a:rPr dirty="0" sz="1600" spc="-5">
                <a:latin typeface="Times New Roman"/>
                <a:cs typeface="Times New Roman"/>
              </a:rPr>
              <a:t>набор правил, определяющих условия </a:t>
            </a:r>
            <a:r>
              <a:rPr dirty="0" sz="1600" spc="-20">
                <a:latin typeface="Times New Roman"/>
                <a:cs typeface="Times New Roman"/>
              </a:rPr>
              <a:t>прохождения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данными 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5">
                <a:latin typeface="Times New Roman"/>
                <a:cs typeface="Times New Roman"/>
              </a:rPr>
              <a:t>границу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5">
                <a:latin typeface="Times New Roman"/>
                <a:cs typeface="Times New Roman"/>
              </a:rPr>
              <a:t>одной </a:t>
            </a:r>
            <a:r>
              <a:rPr dirty="0" sz="1600" spc="-5">
                <a:latin typeface="Times New Roman"/>
                <a:cs typeface="Times New Roman"/>
              </a:rPr>
              <a:t>части общей </a:t>
            </a:r>
            <a:r>
              <a:rPr dirty="0" sz="1600">
                <a:latin typeface="Times New Roman"/>
                <a:cs typeface="Times New Roman"/>
              </a:rPr>
              <a:t>сети в </a:t>
            </a:r>
            <a:r>
              <a:rPr dirty="0" sz="1600" spc="-10">
                <a:latin typeface="Times New Roman"/>
                <a:cs typeface="Times New Roman"/>
              </a:rPr>
              <a:t>другую.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5">
                <a:latin typeface="Times New Roman"/>
                <a:cs typeface="Times New Roman"/>
              </a:rPr>
              <a:t>правило, </a:t>
            </a:r>
            <a:r>
              <a:rPr dirty="0" sz="1600" spc="5">
                <a:latin typeface="Times New Roman"/>
                <a:cs typeface="Times New Roman"/>
              </a:rPr>
              <a:t>эта </a:t>
            </a:r>
            <a:r>
              <a:rPr dirty="0" sz="1600" spc="-5">
                <a:latin typeface="Times New Roman"/>
                <a:cs typeface="Times New Roman"/>
              </a:rPr>
              <a:t>граница </a:t>
            </a:r>
            <a:r>
              <a:rPr dirty="0" sz="1600" spc="-10">
                <a:latin typeface="Times New Roman"/>
                <a:cs typeface="Times New Roman"/>
              </a:rPr>
              <a:t>проводится </a:t>
            </a:r>
            <a:r>
              <a:rPr dirty="0" sz="1600" spc="-5">
                <a:latin typeface="Times New Roman"/>
                <a:cs typeface="Times New Roman"/>
              </a:rPr>
              <a:t>между  локальной </a:t>
            </a:r>
            <a:r>
              <a:rPr dirty="0" sz="1600">
                <a:latin typeface="Times New Roman"/>
                <a:cs typeface="Times New Roman"/>
              </a:rPr>
              <a:t>сетью и </a:t>
            </a:r>
            <a:r>
              <a:rPr dirty="0" sz="1600" spc="-10">
                <a:latin typeface="Times New Roman"/>
                <a:cs typeface="Times New Roman"/>
              </a:rPr>
              <a:t>глобальной </a:t>
            </a:r>
            <a:r>
              <a:rPr dirty="0" sz="1600" spc="-5">
                <a:latin typeface="Times New Roman"/>
                <a:cs typeface="Times New Roman"/>
              </a:rPr>
              <a:t>сетью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Интернет.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528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b="1">
                <a:latin typeface="Times New Roman"/>
                <a:cs typeface="Times New Roman"/>
              </a:rPr>
              <a:t>Защита </a:t>
            </a:r>
            <a:r>
              <a:rPr dirty="0" sz="1400" spc="-5" b="1">
                <a:latin typeface="Times New Roman"/>
                <a:cs typeface="Times New Roman"/>
              </a:rPr>
              <a:t>информации </a:t>
            </a:r>
            <a:r>
              <a:rPr dirty="0" sz="1400" b="1">
                <a:latin typeface="Times New Roman"/>
                <a:cs typeface="Times New Roman"/>
              </a:rPr>
              <a:t>в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компьютерных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сетях	</a:t>
            </a:r>
            <a:r>
              <a:rPr dirty="0" sz="1400" b="1">
                <a:latin typeface="Times New Roman"/>
                <a:cs typeface="Times New Roman"/>
              </a:rPr>
              <a:t>9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противодействия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несанкционированному </a:t>
            </a:r>
            <a:r>
              <a:rPr dirty="0" sz="1600" spc="-10">
                <a:latin typeface="Times New Roman"/>
                <a:cs typeface="Times New Roman"/>
              </a:rPr>
              <a:t>межсетевому </a:t>
            </a:r>
            <a:r>
              <a:rPr dirty="0" sz="1600">
                <a:latin typeface="Times New Roman"/>
                <a:cs typeface="Times New Roman"/>
              </a:rPr>
              <a:t>доступу </a:t>
            </a:r>
            <a:r>
              <a:rPr dirty="0" sz="1600" spc="-5">
                <a:latin typeface="Times New Roman"/>
                <a:cs typeface="Times New Roman"/>
              </a:rPr>
              <a:t>МЭ </a:t>
            </a:r>
            <a:r>
              <a:rPr dirty="0" sz="1600" spc="-10">
                <a:latin typeface="Times New Roman"/>
                <a:cs typeface="Times New Roman"/>
              </a:rPr>
              <a:t>должен располагаться  </a:t>
            </a:r>
            <a:r>
              <a:rPr dirty="0" sz="1600" spc="-5">
                <a:latin typeface="Times New Roman"/>
                <a:cs typeface="Times New Roman"/>
              </a:rPr>
              <a:t>между защищаемой </a:t>
            </a:r>
            <a:r>
              <a:rPr dirty="0" sz="1600">
                <a:latin typeface="Times New Roman"/>
                <a:cs typeface="Times New Roman"/>
              </a:rPr>
              <a:t>сетью </a:t>
            </a:r>
            <a:r>
              <a:rPr dirty="0" sz="1600" spc="-5">
                <a:latin typeface="Times New Roman"/>
                <a:cs typeface="Times New Roman"/>
              </a:rPr>
              <a:t>организации, </a:t>
            </a:r>
            <a:r>
              <a:rPr dirty="0" sz="1600" spc="-10">
                <a:latin typeface="Times New Roman"/>
                <a:cs typeface="Times New Roman"/>
              </a:rPr>
              <a:t>являющейся </a:t>
            </a:r>
            <a:r>
              <a:rPr dirty="0" sz="1600" spc="-5">
                <a:latin typeface="Times New Roman"/>
                <a:cs typeface="Times New Roman"/>
              </a:rPr>
              <a:t>внутренней,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потенциально враждебной внешней  сетью.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552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917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284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1650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0159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50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875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240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8607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9729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333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0832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8197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5564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2930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0295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7662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0279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2394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9887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7252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461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1985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9350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67169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4083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1575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8941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6308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3674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1040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8405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589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3265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0630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7996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5363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272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0095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74609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4954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2320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9685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70519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4418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1784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91500" y="55178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26643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340090" y="551783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89619" y="54467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89619" y="53730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89619" y="529939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89619" y="52257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9619" y="51520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89619" y="50784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89619" y="50047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89619" y="493109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89619" y="48574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89619" y="47837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89619" y="47101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389619" y="463518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89619" y="456152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89619" y="44891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89619" y="441420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89619" y="434054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89619" y="426688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89619" y="419322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89619" y="411956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89619" y="404590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89619" y="397224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89619" y="389858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89619" y="382492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89619" y="375126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89619" y="367760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89619" y="360394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89619" y="353028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389619" y="345662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89619" y="338296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89619" y="330930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89619" y="323437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389619" y="316071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389619" y="308705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389619" y="301339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89619" y="29397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89619" y="28660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89619" y="27924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9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389619" y="2731459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42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76919" y="27314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30325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2960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54669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8100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0735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3369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6003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8636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71270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63778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64119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49045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1680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4314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26948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9581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2089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4723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7356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9990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2625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5259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7893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0400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48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3034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45667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8302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0935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3570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6204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87109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1345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93979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6612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9247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1880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643879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70220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482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49655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42290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4924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27557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9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20192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2825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053329" y="273145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 h="0">
                <a:moveTo>
                  <a:pt x="4826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97967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906009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32350" y="273145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469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795520" y="273145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1015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795520" y="273145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795520" y="27949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795520" y="28686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95520" y="29422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795520" y="30159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795520" y="308959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95520" y="31632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95520" y="32369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95520" y="33105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95520" y="338423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95520" y="345789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95520" y="35315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95520" y="478504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95520" y="485870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795520" y="493236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795520" y="500602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795520" y="50809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795520" y="515461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795520" y="52282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95520" y="530193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95520" y="537559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95520" y="544925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308304" y="3170324"/>
            <a:ext cx="5911691" cy="201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2992120" y="3556959"/>
            <a:ext cx="6756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Клиенты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999739" y="4340549"/>
            <a:ext cx="6604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Серверы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276850" y="3904939"/>
            <a:ext cx="2921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Times New Roman"/>
                <a:cs typeface="Times New Roman"/>
              </a:rPr>
              <a:t>М</a:t>
            </a:r>
            <a:r>
              <a:rPr dirty="0" sz="1350" spc="-5">
                <a:latin typeface="Times New Roman"/>
                <a:cs typeface="Times New Roman"/>
              </a:rPr>
              <a:t>Э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830059" y="3556959"/>
            <a:ext cx="6756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Клиенты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836409" y="4340549"/>
            <a:ext cx="65976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Times New Roman"/>
                <a:cs typeface="Times New Roman"/>
              </a:rPr>
              <a:t>Се</a:t>
            </a:r>
            <a:r>
              <a:rPr dirty="0" sz="1350" spc="-5">
                <a:latin typeface="Times New Roman"/>
                <a:cs typeface="Times New Roman"/>
              </a:rPr>
              <a:t>рв</a:t>
            </a:r>
            <a:r>
              <a:rPr dirty="0" sz="1350" spc="-10">
                <a:latin typeface="Times New Roman"/>
                <a:cs typeface="Times New Roman"/>
              </a:rPr>
              <a:t>е</a:t>
            </a:r>
            <a:r>
              <a:rPr dirty="0" sz="1350" spc="-5">
                <a:latin typeface="Times New Roman"/>
                <a:cs typeface="Times New Roman"/>
              </a:rPr>
              <a:t>ры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622550" y="2495239"/>
            <a:ext cx="141414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4355" marR="5080" indent="-54229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Открытая внешняя  сеть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514340" y="2425389"/>
            <a:ext cx="21875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Times New Roman"/>
                <a:cs typeface="Times New Roman"/>
              </a:rPr>
              <a:t>Защищаемая </a:t>
            </a:r>
            <a:r>
              <a:rPr dirty="0" sz="1350">
                <a:latin typeface="Times New Roman"/>
                <a:cs typeface="Times New Roman"/>
              </a:rPr>
              <a:t>внутренняя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сеть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08659" y="5524189"/>
            <a:ext cx="9262110" cy="123952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783840">
              <a:lnSpc>
                <a:spcPct val="100000"/>
              </a:lnSpc>
              <a:spcBef>
                <a:spcPts val="570"/>
              </a:spcBef>
            </a:pPr>
            <a:r>
              <a:rPr dirty="0" sz="1600" i="1">
                <a:latin typeface="Times New Roman"/>
                <a:cs typeface="Times New Roman"/>
              </a:rPr>
              <a:t>Рис.1. </a:t>
            </a:r>
            <a:r>
              <a:rPr dirty="0" sz="1600" spc="-10" i="1">
                <a:latin typeface="Times New Roman"/>
                <a:cs typeface="Times New Roman"/>
              </a:rPr>
              <a:t>Схема </a:t>
            </a:r>
            <a:r>
              <a:rPr dirty="0" sz="1600" spc="-5" i="1">
                <a:latin typeface="Times New Roman"/>
                <a:cs typeface="Times New Roman"/>
              </a:rPr>
              <a:t>подключения </a:t>
            </a:r>
            <a:r>
              <a:rPr dirty="0" sz="1600" spc="-20" i="1">
                <a:latin typeface="Times New Roman"/>
                <a:cs typeface="Times New Roman"/>
              </a:rPr>
              <a:t>межсетевого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экрана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взаимодействия </a:t>
            </a:r>
            <a:r>
              <a:rPr dirty="0" sz="1600" spc="-5">
                <a:latin typeface="Times New Roman"/>
                <a:cs typeface="Times New Roman"/>
              </a:rPr>
              <a:t>между этими сетями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5">
                <a:latin typeface="Times New Roman"/>
                <a:cs typeface="Times New Roman"/>
              </a:rPr>
              <a:t>осуществляться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через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МЭ.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Межсетевой </a:t>
            </a:r>
            <a:r>
              <a:rPr dirty="0" sz="1600" spc="-5">
                <a:latin typeface="Times New Roman"/>
                <a:cs typeface="Times New Roman"/>
              </a:rPr>
              <a:t>экран, защищающий </a:t>
            </a:r>
            <a:r>
              <a:rPr dirty="0" sz="1600" spc="-10">
                <a:latin typeface="Times New Roman"/>
                <a:cs typeface="Times New Roman"/>
              </a:rPr>
              <a:t>сразу множество </a:t>
            </a:r>
            <a:r>
              <a:rPr dirty="0" sz="1600" spc="-5">
                <a:latin typeface="Times New Roman"/>
                <a:cs typeface="Times New Roman"/>
              </a:rPr>
              <a:t>узлов внутренней сети, </a:t>
            </a:r>
            <a:r>
              <a:rPr dirty="0" sz="1600" spc="-10">
                <a:latin typeface="Times New Roman"/>
                <a:cs typeface="Times New Roman"/>
              </a:rPr>
              <a:t>призван </a:t>
            </a:r>
            <a:r>
              <a:rPr dirty="0" sz="1600" spc="-5">
                <a:latin typeface="Times New Roman"/>
                <a:cs typeface="Times New Roman"/>
              </a:rPr>
              <a:t>решить две  </a:t>
            </a:r>
            <a:r>
              <a:rPr dirty="0" sz="1600">
                <a:latin typeface="Times New Roman"/>
                <a:cs typeface="Times New Roman"/>
              </a:rPr>
              <a:t>основные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задачи: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20090" y="96425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20090" y="971874"/>
            <a:ext cx="9250680" cy="0"/>
          </a:xfrm>
          <a:custGeom>
            <a:avLst/>
            <a:gdLst/>
            <a:ahLst/>
            <a:cxnLst/>
            <a:rect l="l" t="t" r="r" b="b"/>
            <a:pathLst>
              <a:path w="9250680" h="0">
                <a:moveTo>
                  <a:pt x="0" y="0"/>
                </a:moveTo>
                <a:lnTo>
                  <a:pt x="925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11200" y="700881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11200" y="7022789"/>
            <a:ext cx="9269730" cy="0"/>
          </a:xfrm>
          <a:custGeom>
            <a:avLst/>
            <a:gdLst/>
            <a:ahLst/>
            <a:cxnLst/>
            <a:rect l="l" t="t" r="r" b="b"/>
            <a:pathLst>
              <a:path w="9269730" h="0">
                <a:moveTo>
                  <a:pt x="0" y="0"/>
                </a:moveTo>
                <a:lnTo>
                  <a:pt x="92697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Polikarpov  </dc:creator>
  <dcterms:created xsi:type="dcterms:W3CDTF">2021-01-21T10:29:05Z</dcterms:created>
  <dcterms:modified xsi:type="dcterms:W3CDTF">2021-01-21T10:29:05Z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2017-12-25T00:00:00Z</vt:filetime>
  </property>
  <property fmtid="{D5CDD505-2E9C-101B-9397-08002B2CF9AE}" pid="3" name="Creator">
    <vt:lpwstr>Writer</vt:lpwstr>
  </property>
  <property fmtid="{D5CDD505-2E9C-101B-9397-08002B2CF9AE}" pid="4" name="LastSaved">
    <vt:filetime>2017-12-25T00:00:00Z</vt:filetime>
  </property>
</Properties>
</file>