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26440" y="7037166"/>
            <a:ext cx="446341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5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30" Type="http://schemas.openxmlformats.org/officeDocument/2006/relationships/image" Target="../media/image57.png"/><Relationship Id="rId31" Type="http://schemas.openxmlformats.org/officeDocument/2006/relationships/image" Target="../media/image5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mjosaarinen/kuznechik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gvanas/KeccakCodePackage/blob/master/Standalone/CompactFIPS202/TweetableFIPS202.c" TargetMode="External"/><Relationship Id="rId3" Type="http://schemas.openxmlformats.org/officeDocument/2006/relationships/hyperlink" Target="https://ru.wikipedia.org/wiki/SHA-3" TargetMode="External"/><Relationship Id="rId4" Type="http://schemas.openxmlformats.org/officeDocument/2006/relationships/hyperlink" Target="https://habrahabr.ru/post/168707/" TargetMode="External"/><Relationship Id="rId5" Type="http://schemas.openxmlformats.org/officeDocument/2006/relationships/hyperlink" Target="http://celan.informatik.uni-oldenburg.de/kryptos/info/keccak/overview/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habrahabr.ru/company/kaspersky/)" TargetMode="Externa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254772"/>
            <a:ext cx="926465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  <a:tabLst>
                <a:tab pos="1583055" algn="l"/>
                <a:tab pos="1990089" algn="l"/>
                <a:tab pos="2669540" algn="l"/>
                <a:tab pos="2974975" algn="l"/>
                <a:tab pos="3873500" algn="l"/>
                <a:tab pos="5161280" algn="l"/>
                <a:tab pos="7261225" algn="l"/>
                <a:tab pos="855218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Крип</a:t>
            </a:r>
            <a:r>
              <a:rPr dirty="0" sz="1600" spc="-30" b="1">
                <a:latin typeface="Times New Roman"/>
                <a:cs typeface="Times New Roman"/>
              </a:rPr>
              <a:t>т</a:t>
            </a:r>
            <a:r>
              <a:rPr dirty="0" sz="1600" b="1">
                <a:latin typeface="Times New Roman"/>
                <a:cs typeface="Times New Roman"/>
              </a:rPr>
              <a:t>ог</a:t>
            </a:r>
            <a:r>
              <a:rPr dirty="0" sz="1600" spc="-5" b="1">
                <a:latin typeface="Times New Roman"/>
                <a:cs typeface="Times New Roman"/>
              </a:rPr>
              <a:t>ра</a:t>
            </a:r>
            <a:r>
              <a:rPr dirty="0" sz="1600" b="1">
                <a:latin typeface="Times New Roman"/>
                <a:cs typeface="Times New Roman"/>
              </a:rPr>
              <a:t>ф</a:t>
            </a:r>
            <a:r>
              <a:rPr dirty="0" sz="1600" spc="-5" b="1">
                <a:latin typeface="Times New Roman"/>
                <a:cs typeface="Times New Roman"/>
              </a:rPr>
              <a:t>и</a:t>
            </a:r>
            <a:r>
              <a:rPr dirty="0" sz="1600" b="1">
                <a:latin typeface="Times New Roman"/>
                <a:cs typeface="Times New Roman"/>
              </a:rPr>
              <a:t>я	</a:t>
            </a:r>
            <a:r>
              <a:rPr dirty="0" sz="1600">
                <a:latin typeface="Times New Roman"/>
                <a:cs typeface="Times New Roman"/>
              </a:rPr>
              <a:t>—	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-8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а	о	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да</a:t>
            </a:r>
            <a:r>
              <a:rPr dirty="0" sz="1600">
                <a:latin typeface="Times New Roman"/>
                <a:cs typeface="Times New Roman"/>
              </a:rPr>
              <a:t>х	о</a:t>
            </a:r>
            <a:r>
              <a:rPr dirty="0" sz="1600" spc="-25">
                <a:latin typeface="Times New Roman"/>
                <a:cs typeface="Times New Roman"/>
              </a:rPr>
              <a:t>б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4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ния	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нфи</a:t>
            </a:r>
            <a:r>
              <a:rPr dirty="0" sz="1600" spc="-5">
                <a:latin typeface="Times New Roman"/>
                <a:cs typeface="Times New Roman"/>
              </a:rPr>
              <a:t>де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ци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льн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и,	ц</a:t>
            </a:r>
            <a:r>
              <a:rPr dirty="0" sz="1600" spc="-5">
                <a:latin typeface="Times New Roman"/>
                <a:cs typeface="Times New Roman"/>
              </a:rPr>
              <a:t>ел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тн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5">
                <a:latin typeface="Times New Roman"/>
                <a:cs typeface="Times New Roman"/>
              </a:rPr>
              <a:t>да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ых, 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10">
                <a:latin typeface="Times New Roman"/>
                <a:cs typeface="Times New Roman"/>
              </a:rPr>
              <a:t>также невозможности </a:t>
            </a:r>
            <a:r>
              <a:rPr dirty="0" sz="1600" spc="-15">
                <a:latin typeface="Times New Roman"/>
                <a:cs typeface="Times New Roman"/>
              </a:rPr>
              <a:t>отказа от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авторства.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0">
                <a:latin typeface="Times New Roman"/>
                <a:cs typeface="Times New Roman"/>
              </a:rPr>
              <a:t>ЦЕЛИ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КРИПТОГРАФИИ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0" b="1">
                <a:latin typeface="Times New Roman"/>
                <a:cs typeface="Times New Roman"/>
              </a:rPr>
              <a:t>Обеспечение: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Конфиденциальности.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 b="1">
                <a:latin typeface="Times New Roman"/>
                <a:cs typeface="Times New Roman"/>
              </a:rPr>
              <a:t>Аутентификации.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Целостности.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Невозможности отказа.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9263380" cy="517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141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1.4. </a:t>
            </a:r>
            <a:r>
              <a:rPr dirty="0" sz="1600" spc="-5" b="1">
                <a:latin typeface="Times New Roman"/>
                <a:cs typeface="Times New Roman"/>
              </a:rPr>
              <a:t>Простейшие шифры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их </a:t>
            </a:r>
            <a:r>
              <a:rPr dirty="0" sz="1600" spc="-10" b="1">
                <a:latin typeface="Times New Roman"/>
                <a:cs typeface="Times New Roman"/>
              </a:rPr>
              <a:t>основные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свойства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Простейшие </a:t>
            </a:r>
            <a:r>
              <a:rPr dirty="0" sz="1600" spc="-5">
                <a:latin typeface="Times New Roman"/>
                <a:cs typeface="Times New Roman"/>
              </a:rPr>
              <a:t>шифры не </a:t>
            </a:r>
            <a:r>
              <a:rPr dirty="0" sz="1600" spc="-10">
                <a:latin typeface="Times New Roman"/>
                <a:cs typeface="Times New Roman"/>
              </a:rPr>
              <a:t>являются</a:t>
            </a:r>
            <a:r>
              <a:rPr dirty="0" sz="1600" spc="-5">
                <a:latin typeface="Times New Roman"/>
                <a:cs typeface="Times New Roman"/>
              </a:rPr>
              <a:t> стойкими.</a:t>
            </a:r>
            <a:endParaRPr sz="1600">
              <a:latin typeface="Times New Roman"/>
              <a:cs typeface="Times New Roman"/>
            </a:endParaRPr>
          </a:p>
          <a:p>
            <a:pPr marL="469900" marR="8890" indent="-228600">
              <a:lnSpc>
                <a:spcPct val="1438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Шифры замены (подстановки) </a:t>
            </a:r>
            <a:r>
              <a:rPr dirty="0" sz="1600">
                <a:latin typeface="Times New Roman"/>
                <a:cs typeface="Times New Roman"/>
              </a:rPr>
              <a:t>– в </a:t>
            </a:r>
            <a:r>
              <a:rPr dirty="0" sz="1600" spc="-5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заданным секретным </a:t>
            </a:r>
            <a:r>
              <a:rPr dirty="0" sz="1600" spc="-10">
                <a:latin typeface="Times New Roman"/>
                <a:cs typeface="Times New Roman"/>
              </a:rPr>
              <a:t>правилом (таблицей </a:t>
            </a:r>
            <a:r>
              <a:rPr dirty="0" sz="1600" spc="-5">
                <a:latin typeface="Times New Roman"/>
                <a:cs typeface="Times New Roman"/>
              </a:rPr>
              <a:t>замены  или подстановки) </a:t>
            </a:r>
            <a:r>
              <a:rPr dirty="0" sz="1600" spc="-10">
                <a:latin typeface="Times New Roman"/>
                <a:cs typeface="Times New Roman"/>
              </a:rPr>
              <a:t>каждый символ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тексте </a:t>
            </a:r>
            <a:r>
              <a:rPr dirty="0" sz="1600" spc="-5">
                <a:latin typeface="Times New Roman"/>
                <a:cs typeface="Times New Roman"/>
              </a:rPr>
              <a:t>заменяется </a:t>
            </a:r>
            <a:r>
              <a:rPr dirty="0" sz="1600">
                <a:latin typeface="Times New Roman"/>
                <a:cs typeface="Times New Roman"/>
              </a:rPr>
              <a:t>на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другой.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7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Шифры </a:t>
            </a:r>
            <a:r>
              <a:rPr dirty="0" sz="1600">
                <a:latin typeface="Times New Roman"/>
                <a:cs typeface="Times New Roman"/>
              </a:rPr>
              <a:t>перестановки – в </a:t>
            </a:r>
            <a:r>
              <a:rPr dirty="0" sz="1600" spc="-10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заданным </a:t>
            </a:r>
            <a:r>
              <a:rPr dirty="0" sz="1600">
                <a:latin typeface="Times New Roman"/>
                <a:cs typeface="Times New Roman"/>
              </a:rPr>
              <a:t>секретным </a:t>
            </a:r>
            <a:r>
              <a:rPr dirty="0" sz="1600" spc="-10">
                <a:latin typeface="Times New Roman"/>
                <a:cs typeface="Times New Roman"/>
              </a:rPr>
              <a:t>правилом </a:t>
            </a:r>
            <a:r>
              <a:rPr dirty="0" sz="1600" spc="-15">
                <a:latin typeface="Times New Roman"/>
                <a:cs typeface="Times New Roman"/>
              </a:rPr>
              <a:t>происходит </a:t>
            </a:r>
            <a:r>
              <a:rPr dirty="0" sz="1600" spc="-5">
                <a:latin typeface="Times New Roman"/>
                <a:cs typeface="Times New Roman"/>
              </a:rPr>
              <a:t>перестановка  </a:t>
            </a:r>
            <a:r>
              <a:rPr dirty="0" sz="1600" spc="-10">
                <a:latin typeface="Times New Roman"/>
                <a:cs typeface="Times New Roman"/>
              </a:rPr>
              <a:t>символов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тексте.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Примеры известных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шифров:</a:t>
            </a:r>
            <a:endParaRPr sz="1600">
              <a:latin typeface="Times New Roman"/>
              <a:cs typeface="Times New Roman"/>
            </a:endParaRPr>
          </a:p>
          <a:p>
            <a:pPr lvl="1" marL="67564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675005" algn="l"/>
                <a:tab pos="67564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 Цезаря</a:t>
            </a:r>
            <a:endParaRPr sz="1600">
              <a:latin typeface="Times New Roman"/>
              <a:cs typeface="Times New Roman"/>
            </a:endParaRPr>
          </a:p>
          <a:p>
            <a:pPr lvl="1" marL="67564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675005" algn="l"/>
                <a:tab pos="67564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 пар</a:t>
            </a:r>
            <a:endParaRPr sz="1600">
              <a:latin typeface="Times New Roman"/>
              <a:cs typeface="Times New Roman"/>
            </a:endParaRPr>
          </a:p>
          <a:p>
            <a:pPr lvl="1" marL="67564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675005" algn="l"/>
                <a:tab pos="67564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 четырех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квадратов</a:t>
            </a:r>
            <a:endParaRPr sz="1600">
              <a:latin typeface="Times New Roman"/>
              <a:cs typeface="Times New Roman"/>
            </a:endParaRPr>
          </a:p>
          <a:p>
            <a:pPr lvl="1" marL="67564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675005" algn="l"/>
                <a:tab pos="67564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Матричный шифр</a:t>
            </a:r>
            <a:endParaRPr sz="1600">
              <a:latin typeface="Times New Roman"/>
              <a:cs typeface="Times New Roman"/>
            </a:endParaRPr>
          </a:p>
          <a:p>
            <a:pPr lvl="1" marL="67564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675005" algn="l"/>
                <a:tab pos="67564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 ADFGX</a:t>
            </a:r>
            <a:endParaRPr sz="1600">
              <a:latin typeface="Times New Roman"/>
              <a:cs typeface="Times New Roman"/>
            </a:endParaRPr>
          </a:p>
          <a:p>
            <a:pPr lvl="1" marL="67564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675005" algn="l"/>
                <a:tab pos="67564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 </a:t>
            </a:r>
            <a:r>
              <a:rPr dirty="0" sz="1600" spc="-10">
                <a:latin typeface="Times New Roman"/>
                <a:cs typeface="Times New Roman"/>
              </a:rPr>
              <a:t>Виженера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4500" y="713751"/>
            <a:ext cx="633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Times New Roman"/>
                <a:cs typeface="Times New Roman"/>
              </a:rPr>
              <a:t>11 </a:t>
            </a:r>
            <a:r>
              <a:rPr dirty="0" sz="1400" b="1">
                <a:latin typeface="Times New Roman"/>
                <a:cs typeface="Times New Roman"/>
              </a:rPr>
              <a:t>из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146431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Примеры:  </a:t>
            </a:r>
            <a:r>
              <a:rPr dirty="0" sz="1600" spc="-20">
                <a:latin typeface="Times New Roman"/>
                <a:cs typeface="Times New Roman"/>
              </a:rPr>
              <a:t>Исходный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текст: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455" y="1854847"/>
            <a:ext cx="9251950" cy="934719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14"/>
              </a:lnSpc>
            </a:pPr>
            <a:r>
              <a:rPr dirty="0" sz="1600" spc="-25" b="1">
                <a:latin typeface="Times New Roman"/>
                <a:cs typeface="Times New Roman"/>
              </a:rPr>
              <a:t>CrypTool </a:t>
            </a:r>
            <a:r>
              <a:rPr dirty="0" sz="1600" b="1">
                <a:latin typeface="Times New Roman"/>
                <a:cs typeface="Times New Roman"/>
              </a:rPr>
              <a:t>1 </a:t>
            </a:r>
            <a:r>
              <a:rPr dirty="0" sz="1600" spc="-5" b="1">
                <a:latin typeface="Times New Roman"/>
                <a:cs typeface="Times New Roman"/>
              </a:rPr>
              <a:t>(CT1) is </a:t>
            </a:r>
            <a:r>
              <a:rPr dirty="0" sz="1600" b="1">
                <a:latin typeface="Times New Roman"/>
                <a:cs typeface="Times New Roman"/>
              </a:rPr>
              <a:t>a </a:t>
            </a:r>
            <a:r>
              <a:rPr dirty="0" sz="1600" spc="-10" b="1">
                <a:latin typeface="Times New Roman"/>
                <a:cs typeface="Times New Roman"/>
              </a:rPr>
              <a:t>comprehensive </a:t>
            </a:r>
            <a:r>
              <a:rPr dirty="0" sz="1600" b="1">
                <a:latin typeface="Times New Roman"/>
                <a:cs typeface="Times New Roman"/>
              </a:rPr>
              <a:t>and </a:t>
            </a:r>
            <a:r>
              <a:rPr dirty="0" sz="1600" spc="-15" b="1">
                <a:latin typeface="Times New Roman"/>
                <a:cs typeface="Times New Roman"/>
              </a:rPr>
              <a:t>free </a:t>
            </a:r>
            <a:r>
              <a:rPr dirty="0" sz="1600" spc="-5" b="1">
                <a:latin typeface="Times New Roman"/>
                <a:cs typeface="Times New Roman"/>
              </a:rPr>
              <a:t>educational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latin typeface="Times New Roman"/>
                <a:cs typeface="Times New Roman"/>
              </a:rPr>
              <a:t>about </a:t>
            </a:r>
            <a:r>
              <a:rPr dirty="0" sz="1600" spc="-5" b="1">
                <a:latin typeface="Times New Roman"/>
                <a:cs typeface="Times New Roman"/>
              </a:rPr>
              <a:t>cryptography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5" b="1">
                <a:latin typeface="Times New Roman"/>
                <a:cs typeface="Times New Roman"/>
              </a:rPr>
              <a:t> cryptanalysis</a:t>
            </a:r>
            <a:endParaRPr sz="16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offering extensive online help </a:t>
            </a:r>
            <a:r>
              <a:rPr dirty="0" sz="1600" b="1">
                <a:latin typeface="Times New Roman"/>
                <a:cs typeface="Times New Roman"/>
              </a:rPr>
              <a:t>and </a:t>
            </a:r>
            <a:r>
              <a:rPr dirty="0" sz="1600" spc="-5" b="1">
                <a:latin typeface="Times New Roman"/>
                <a:cs typeface="Times New Roman"/>
              </a:rPr>
              <a:t>many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visualizations.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3230891"/>
            <a:ext cx="20491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Times New Roman"/>
                <a:cs typeface="Times New Roman"/>
              </a:rPr>
              <a:t>Результат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шифрования: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3474732"/>
            <a:ext cx="5690235" cy="1427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601085">
              <a:lnSpc>
                <a:spcPct val="100000"/>
              </a:lnSpc>
              <a:spcBef>
                <a:spcPts val="940"/>
              </a:spcBef>
            </a:pPr>
            <a:r>
              <a:rPr dirty="0" sz="1600" spc="-5" b="1">
                <a:latin typeface="Times New Roman"/>
                <a:cs typeface="Times New Roman"/>
              </a:rPr>
              <a:t>Шифр Цезаря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(ROT-3)</a:t>
            </a:r>
            <a:endParaRPr sz="1600">
              <a:latin typeface="Times New Roman"/>
              <a:cs typeface="Times New Roman"/>
            </a:endParaRPr>
          </a:p>
          <a:p>
            <a:pPr marL="12700" marR="2149475">
              <a:lnSpc>
                <a:spcPct val="143700"/>
              </a:lnSpc>
            </a:pPr>
            <a:r>
              <a:rPr dirty="0" sz="1600" spc="-5">
                <a:latin typeface="Times New Roman"/>
                <a:cs typeface="Times New Roman"/>
              </a:rPr>
              <a:t>Правило замены: 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DE</a:t>
            </a:r>
            <a:r>
              <a:rPr dirty="0" sz="1600" spc="-5">
                <a:latin typeface="Times New Roman"/>
                <a:cs typeface="Times New Roman"/>
              </a:rPr>
              <a:t>FG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IJ</a:t>
            </a:r>
            <a:r>
              <a:rPr dirty="0" sz="1600">
                <a:latin typeface="Times New Roman"/>
                <a:cs typeface="Times New Roman"/>
              </a:rPr>
              <a:t>KL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10">
                <a:latin typeface="Times New Roman"/>
                <a:cs typeface="Times New Roman"/>
              </a:rPr>
              <a:t>P</a:t>
            </a:r>
            <a:r>
              <a:rPr dirty="0" sz="1600">
                <a:latin typeface="Times New Roman"/>
                <a:cs typeface="Times New Roman"/>
              </a:rPr>
              <a:t>QR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r>
              <a:rPr dirty="0" sz="1600" spc="-10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UV</a:t>
            </a:r>
            <a:r>
              <a:rPr dirty="0" sz="1600" spc="-15">
                <a:latin typeface="Times New Roman"/>
                <a:cs typeface="Times New Roman"/>
              </a:rPr>
              <a:t>W</a:t>
            </a:r>
            <a:r>
              <a:rPr dirty="0" sz="1600">
                <a:latin typeface="Times New Roman"/>
                <a:cs typeface="Times New Roman"/>
              </a:rPr>
              <a:t>XYZ  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DE</a:t>
            </a:r>
            <a:r>
              <a:rPr dirty="0" sz="1600" spc="-10">
                <a:latin typeface="Times New Roman"/>
                <a:cs typeface="Times New Roman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GH</a:t>
            </a:r>
            <a:r>
              <a:rPr dirty="0" sz="1600" spc="-5">
                <a:latin typeface="Times New Roman"/>
                <a:cs typeface="Times New Roman"/>
              </a:rPr>
              <a:t>IJ</a:t>
            </a:r>
            <a:r>
              <a:rPr dirty="0" sz="1600">
                <a:latin typeface="Times New Roman"/>
                <a:cs typeface="Times New Roman"/>
              </a:rPr>
              <a:t>KL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 spc="-10">
                <a:latin typeface="Times New Roman"/>
                <a:cs typeface="Times New Roman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P</a:t>
            </a:r>
            <a:r>
              <a:rPr dirty="0" sz="1600">
                <a:latin typeface="Times New Roman"/>
                <a:cs typeface="Times New Roman"/>
              </a:rPr>
              <a:t>QR</a:t>
            </a:r>
            <a:r>
              <a:rPr dirty="0" sz="1600" spc="-10">
                <a:latin typeface="Times New Roman"/>
                <a:cs typeface="Times New Roman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TUV</a:t>
            </a:r>
            <a:r>
              <a:rPr dirty="0" sz="1600" spc="-15">
                <a:latin typeface="Times New Roman"/>
                <a:cs typeface="Times New Roman"/>
              </a:rPr>
              <a:t>W</a:t>
            </a: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10">
                <a:latin typeface="Times New Roman"/>
                <a:cs typeface="Times New Roman"/>
              </a:rPr>
              <a:t>Y</a:t>
            </a:r>
            <a:r>
              <a:rPr dirty="0" sz="1600">
                <a:latin typeface="Times New Roman"/>
                <a:cs typeface="Times New Roman"/>
              </a:rPr>
              <a:t>ZAB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455" y="5009527"/>
            <a:ext cx="9251950" cy="934719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14"/>
              </a:lnSpc>
            </a:pPr>
            <a:r>
              <a:rPr dirty="0" sz="1600" spc="-5" b="1">
                <a:latin typeface="Times New Roman"/>
                <a:cs typeface="Times New Roman"/>
              </a:rPr>
              <a:t>EtarVqqn </a:t>
            </a:r>
            <a:r>
              <a:rPr dirty="0" sz="1600" b="1">
                <a:latin typeface="Times New Roman"/>
                <a:cs typeface="Times New Roman"/>
              </a:rPr>
              <a:t>1 </a:t>
            </a:r>
            <a:r>
              <a:rPr dirty="0" sz="1600" spc="-5" b="1">
                <a:latin typeface="Times New Roman"/>
                <a:cs typeface="Times New Roman"/>
              </a:rPr>
              <a:t>(EV1) ku </a:t>
            </a:r>
            <a:r>
              <a:rPr dirty="0" sz="1600" b="1">
                <a:latin typeface="Times New Roman"/>
                <a:cs typeface="Times New Roman"/>
              </a:rPr>
              <a:t>c </a:t>
            </a:r>
            <a:r>
              <a:rPr dirty="0" sz="1600" spc="-5" b="1">
                <a:latin typeface="Times New Roman"/>
                <a:cs typeface="Times New Roman"/>
              </a:rPr>
              <a:t>eqortgjgpukxg cpf htgg gfwecvkqpcn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rtqitco</a:t>
            </a:r>
            <a:endParaRPr sz="16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cdqwv etarvqitcrja cpf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etarvcpcnauku</a:t>
            </a:r>
            <a:endParaRPr sz="16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qhhgtkpi </a:t>
            </a:r>
            <a:r>
              <a:rPr dirty="0" sz="1600" b="1">
                <a:latin typeface="Times New Roman"/>
                <a:cs typeface="Times New Roman"/>
              </a:rPr>
              <a:t>gzvgpukxg </a:t>
            </a:r>
            <a:r>
              <a:rPr dirty="0" sz="1600" spc="-5" b="1">
                <a:latin typeface="Times New Roman"/>
                <a:cs typeface="Times New Roman"/>
              </a:rPr>
              <a:t>qpnkpg jgnr cpf </a:t>
            </a:r>
            <a:r>
              <a:rPr dirty="0" sz="1600" b="1">
                <a:latin typeface="Times New Roman"/>
                <a:cs typeface="Times New Roman"/>
              </a:rPr>
              <a:t>ocpa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xkuwcnkbcvkqpu.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790" y="1478291"/>
            <a:ext cx="16071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Шифр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Вижинера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1828812"/>
            <a:ext cx="2486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Нумерация </a:t>
            </a:r>
            <a:r>
              <a:rPr dirty="0" sz="1600" spc="-20">
                <a:latin typeface="Times New Roman"/>
                <a:cs typeface="Times New Roman"/>
              </a:rPr>
              <a:t>букв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алфавите: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3095001"/>
            <a:ext cx="7491730" cy="7264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5">
                <a:latin typeface="Times New Roman"/>
                <a:cs typeface="Times New Roman"/>
              </a:rPr>
              <a:t>Ключ: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ictis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Шифрование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побуквенное </a:t>
            </a:r>
            <a:r>
              <a:rPr dirty="0" sz="1600" spc="-15">
                <a:latin typeface="Times New Roman"/>
                <a:cs typeface="Times New Roman"/>
              </a:rPr>
              <a:t>сложение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25">
                <a:latin typeface="Times New Roman"/>
                <a:cs typeface="Times New Roman"/>
              </a:rPr>
              <a:t>модулю </a:t>
            </a:r>
            <a:r>
              <a:rPr dirty="0" sz="1600">
                <a:latin typeface="Times New Roman"/>
                <a:cs typeface="Times New Roman"/>
              </a:rPr>
              <a:t>N ( N = 26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заданного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алфавита).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13379" y="3928737"/>
          <a:ext cx="4432300" cy="165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130"/>
                <a:gridCol w="716915"/>
                <a:gridCol w="244475"/>
                <a:gridCol w="366394"/>
                <a:gridCol w="366394"/>
                <a:gridCol w="366395"/>
                <a:gridCol w="244475"/>
                <a:gridCol w="366395"/>
                <a:gridCol w="337185"/>
              </a:tblGrid>
              <a:tr h="296068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offering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14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805"/>
                        </a:lnSpc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5"/>
                        </a:lnSpc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5"/>
                        </a:lnSpc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4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17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5"/>
                        </a:lnSpc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13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5"/>
                        </a:lnSpc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6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3549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ictisict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2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19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2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19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22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7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24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12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35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25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22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7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24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12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9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Lucida Console"/>
                          <a:cs typeface="Lucida Console"/>
                        </a:rPr>
                        <a:t>8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15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25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0"/>
                </a:tc>
              </a:tr>
              <a:tr h="295433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Lucida Console"/>
                          <a:cs typeface="Lucida Console"/>
                        </a:rPr>
                        <a:t>whymjipz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87290" y="2290115"/>
            <a:ext cx="7861218" cy="398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4980952"/>
            <a:ext cx="927544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Идеальный </a:t>
            </a:r>
            <a:r>
              <a:rPr dirty="0" sz="1600" spc="-5">
                <a:latin typeface="Times New Roman"/>
                <a:cs typeface="Times New Roman"/>
              </a:rPr>
              <a:t>случай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гамма </a:t>
            </a:r>
            <a:r>
              <a:rPr dirty="0" sz="1600" spc="-10">
                <a:latin typeface="Times New Roman"/>
                <a:cs typeface="Times New Roman"/>
              </a:rPr>
              <a:t>неотличима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случайной последовательности. </a:t>
            </a:r>
            <a:r>
              <a:rPr dirty="0" sz="1600">
                <a:latin typeface="Times New Roman"/>
                <a:cs typeface="Times New Roman"/>
              </a:rPr>
              <a:t>В реальности, </a:t>
            </a:r>
            <a:r>
              <a:rPr dirty="0" sz="1600" spc="-5">
                <a:latin typeface="Times New Roman"/>
                <a:cs typeface="Times New Roman"/>
              </a:rPr>
              <a:t>для обеспечения  </a:t>
            </a:r>
            <a:r>
              <a:rPr dirty="0" sz="1600" spc="-10">
                <a:latin typeface="Times New Roman"/>
                <a:cs typeface="Times New Roman"/>
              </a:rPr>
              <a:t>возможности </a:t>
            </a:r>
            <a:r>
              <a:rPr dirty="0" sz="1600" spc="-5">
                <a:latin typeface="Times New Roman"/>
                <a:cs typeface="Times New Roman"/>
              </a:rPr>
              <a:t>расшифрования последовательность </a:t>
            </a:r>
            <a:r>
              <a:rPr dirty="0" sz="1600" spc="-10">
                <a:latin typeface="Times New Roman"/>
                <a:cs typeface="Times New Roman"/>
              </a:rPr>
              <a:t>должна </a:t>
            </a:r>
            <a:r>
              <a:rPr dirty="0" sz="1600" spc="-5">
                <a:latin typeface="Times New Roman"/>
                <a:cs typeface="Times New Roman"/>
              </a:rPr>
              <a:t>быть псевдослучайной, </a:t>
            </a:r>
            <a:r>
              <a:rPr dirty="0" sz="1600" spc="-60">
                <a:latin typeface="Times New Roman"/>
                <a:cs typeface="Times New Roman"/>
              </a:rPr>
              <a:t>т. </a:t>
            </a:r>
            <a:r>
              <a:rPr dirty="0" sz="1600" spc="-5">
                <a:latin typeface="Times New Roman"/>
                <a:cs typeface="Times New Roman"/>
              </a:rPr>
              <a:t>е. воспроизводимой  </a:t>
            </a:r>
            <a:r>
              <a:rPr dirty="0" sz="1600" spc="-10">
                <a:latin typeface="Times New Roman"/>
                <a:cs typeface="Times New Roman"/>
              </a:rPr>
              <a:t>(формируется </a:t>
            </a:r>
            <a:r>
              <a:rPr dirty="0" sz="1600" spc="-20">
                <a:latin typeface="Times New Roman"/>
                <a:cs typeface="Times New Roman"/>
              </a:rPr>
              <a:t>конечным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автоматом).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0">
                <a:latin typeface="Times New Roman"/>
                <a:cs typeface="Times New Roman"/>
              </a:rPr>
              <a:t>Тестирование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случайность – тесты </a:t>
            </a:r>
            <a:r>
              <a:rPr dirty="0" sz="1600" spc="-5">
                <a:latin typeface="Times New Roman"/>
                <a:cs typeface="Times New Roman"/>
              </a:rPr>
              <a:t>NIST STS, </a:t>
            </a:r>
            <a:r>
              <a:rPr dirty="0" sz="1600">
                <a:latin typeface="Times New Roman"/>
                <a:cs typeface="Times New Roman"/>
              </a:rPr>
              <a:t>детальный анализ </a:t>
            </a:r>
            <a:r>
              <a:rPr dirty="0" sz="1600" spc="-10">
                <a:latin typeface="Times New Roman"/>
                <a:cs typeface="Times New Roman"/>
              </a:rPr>
              <a:t>структуры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3995" y="4195457"/>
            <a:ext cx="228600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17570" y="3228987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20">
                <a:moveTo>
                  <a:pt x="90169" y="0"/>
                </a:moveTo>
                <a:lnTo>
                  <a:pt x="78392" y="813"/>
                </a:lnTo>
                <a:lnTo>
                  <a:pt x="66913" y="3175"/>
                </a:lnTo>
                <a:lnTo>
                  <a:pt x="26193" y="26193"/>
                </a:lnTo>
                <a:lnTo>
                  <a:pt x="3175" y="66913"/>
                </a:lnTo>
                <a:lnTo>
                  <a:pt x="0" y="90170"/>
                </a:lnTo>
                <a:lnTo>
                  <a:pt x="0" y="450850"/>
                </a:lnTo>
                <a:lnTo>
                  <a:pt x="12064" y="495935"/>
                </a:lnTo>
                <a:lnTo>
                  <a:pt x="45084" y="528954"/>
                </a:lnTo>
                <a:lnTo>
                  <a:pt x="90169" y="541020"/>
                </a:lnTo>
                <a:lnTo>
                  <a:pt x="1313814" y="540385"/>
                </a:lnTo>
                <a:lnTo>
                  <a:pt x="1314450" y="541020"/>
                </a:lnTo>
                <a:lnTo>
                  <a:pt x="1359534" y="528954"/>
                </a:lnTo>
                <a:lnTo>
                  <a:pt x="1392554" y="495935"/>
                </a:lnTo>
                <a:lnTo>
                  <a:pt x="1404619" y="450850"/>
                </a:lnTo>
                <a:lnTo>
                  <a:pt x="1403984" y="90170"/>
                </a:lnTo>
                <a:lnTo>
                  <a:pt x="1404619" y="90170"/>
                </a:lnTo>
                <a:lnTo>
                  <a:pt x="1403806" y="78392"/>
                </a:lnTo>
                <a:lnTo>
                  <a:pt x="1401445" y="66913"/>
                </a:lnTo>
                <a:lnTo>
                  <a:pt x="1378426" y="26193"/>
                </a:lnTo>
                <a:lnTo>
                  <a:pt x="1337706" y="3175"/>
                </a:lnTo>
                <a:lnTo>
                  <a:pt x="1314450" y="0"/>
                </a:lnTo>
                <a:lnTo>
                  <a:pt x="9016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81070" y="3235972"/>
            <a:ext cx="1276985" cy="5143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 indent="85090">
              <a:lnSpc>
                <a:spcPct val="95800"/>
              </a:lnSpc>
              <a:spcBef>
                <a:spcPts val="155"/>
              </a:spcBef>
            </a:pPr>
            <a:r>
              <a:rPr dirty="0" sz="1100" spc="-10" i="1">
                <a:latin typeface="Times New Roman"/>
                <a:cs typeface="Times New Roman"/>
              </a:rPr>
              <a:t>Генератор </a:t>
            </a:r>
            <a:r>
              <a:rPr dirty="0" sz="1100" spc="-5" i="1">
                <a:latin typeface="Times New Roman"/>
                <a:cs typeface="Times New Roman"/>
              </a:rPr>
              <a:t>гаммы  </a:t>
            </a:r>
            <a:r>
              <a:rPr dirty="0" sz="1100" spc="-5">
                <a:latin typeface="Times New Roman"/>
                <a:cs typeface="Times New Roman"/>
              </a:rPr>
              <a:t>(псевдо-случайной  п</a:t>
            </a:r>
            <a:r>
              <a:rPr dirty="0" sz="1100" spc="15">
                <a:latin typeface="Times New Roman"/>
                <a:cs typeface="Times New Roman"/>
              </a:rPr>
              <a:t>о</a:t>
            </a:r>
            <a:r>
              <a:rPr dirty="0" sz="1100" spc="10">
                <a:latin typeface="Times New Roman"/>
                <a:cs typeface="Times New Roman"/>
              </a:rPr>
              <a:t>с</a:t>
            </a:r>
            <a:r>
              <a:rPr dirty="0" sz="1100">
                <a:latin typeface="Times New Roman"/>
                <a:cs typeface="Times New Roman"/>
              </a:rPr>
              <a:t>л</a:t>
            </a:r>
            <a:r>
              <a:rPr dirty="0" sz="1100" spc="-20">
                <a:latin typeface="Times New Roman"/>
                <a:cs typeface="Times New Roman"/>
              </a:rPr>
              <a:t>е</a:t>
            </a:r>
            <a:r>
              <a:rPr dirty="0" sz="1100" spc="-5">
                <a:latin typeface="Times New Roman"/>
                <a:cs typeface="Times New Roman"/>
              </a:rPr>
              <a:t>до</a:t>
            </a:r>
            <a:r>
              <a:rPr dirty="0" sz="1100" spc="-20">
                <a:latin typeface="Times New Roman"/>
                <a:cs typeface="Times New Roman"/>
              </a:rPr>
              <a:t>ва</a:t>
            </a:r>
            <a:r>
              <a:rPr dirty="0" sz="1100" spc="-15">
                <a:latin typeface="Times New Roman"/>
                <a:cs typeface="Times New Roman"/>
              </a:rPr>
              <a:t>т</a:t>
            </a:r>
            <a:r>
              <a:rPr dirty="0" sz="1100">
                <a:latin typeface="Times New Roman"/>
                <a:cs typeface="Times New Roman"/>
              </a:rPr>
              <a:t>ел</a:t>
            </a:r>
            <a:r>
              <a:rPr dirty="0" sz="1100" spc="-5">
                <a:latin typeface="Times New Roman"/>
                <a:cs typeface="Times New Roman"/>
              </a:rPr>
              <a:t>ьн</a:t>
            </a:r>
            <a:r>
              <a:rPr dirty="0" sz="1100" spc="25">
                <a:latin typeface="Times New Roman"/>
                <a:cs typeface="Times New Roman"/>
              </a:rPr>
              <a:t>о</a:t>
            </a:r>
            <a:r>
              <a:rPr dirty="0" sz="1100">
                <a:latin typeface="Times New Roman"/>
                <a:cs typeface="Times New Roman"/>
              </a:rPr>
              <a:t>с</a:t>
            </a:r>
            <a:r>
              <a:rPr dirty="0" sz="1100" spc="-5">
                <a:latin typeface="Times New Roman"/>
                <a:cs typeface="Times New Roman"/>
              </a:rPr>
              <a:t>ти)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8204" y="4309757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 h="0">
                <a:moveTo>
                  <a:pt x="0" y="0"/>
                </a:moveTo>
                <a:lnTo>
                  <a:pt x="49657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08425" y="4266577"/>
            <a:ext cx="121920" cy="86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8295" y="3770007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29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4479" y="4080522"/>
            <a:ext cx="86995" cy="121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84290" y="4192916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77865" y="3226447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20">
                <a:moveTo>
                  <a:pt x="90170" y="0"/>
                </a:moveTo>
                <a:lnTo>
                  <a:pt x="78392" y="813"/>
                </a:lnTo>
                <a:lnTo>
                  <a:pt x="66913" y="3174"/>
                </a:lnTo>
                <a:lnTo>
                  <a:pt x="26193" y="26193"/>
                </a:lnTo>
                <a:lnTo>
                  <a:pt x="3175" y="66913"/>
                </a:lnTo>
                <a:lnTo>
                  <a:pt x="0" y="90169"/>
                </a:lnTo>
                <a:lnTo>
                  <a:pt x="0" y="450850"/>
                </a:lnTo>
                <a:lnTo>
                  <a:pt x="12064" y="495935"/>
                </a:lnTo>
                <a:lnTo>
                  <a:pt x="45085" y="528954"/>
                </a:lnTo>
                <a:lnTo>
                  <a:pt x="90170" y="541019"/>
                </a:lnTo>
                <a:lnTo>
                  <a:pt x="1313814" y="540385"/>
                </a:lnTo>
                <a:lnTo>
                  <a:pt x="1314450" y="541019"/>
                </a:lnTo>
                <a:lnTo>
                  <a:pt x="1359535" y="528954"/>
                </a:lnTo>
                <a:lnTo>
                  <a:pt x="1392555" y="495935"/>
                </a:lnTo>
                <a:lnTo>
                  <a:pt x="1404619" y="450850"/>
                </a:lnTo>
                <a:lnTo>
                  <a:pt x="1403985" y="90169"/>
                </a:lnTo>
                <a:lnTo>
                  <a:pt x="1404619" y="90169"/>
                </a:lnTo>
                <a:lnTo>
                  <a:pt x="1403806" y="78392"/>
                </a:lnTo>
                <a:lnTo>
                  <a:pt x="1401444" y="66913"/>
                </a:lnTo>
                <a:lnTo>
                  <a:pt x="1378426" y="26193"/>
                </a:lnTo>
                <a:lnTo>
                  <a:pt x="1337706" y="3175"/>
                </a:lnTo>
                <a:lnTo>
                  <a:pt x="1314450" y="0"/>
                </a:lnTo>
                <a:lnTo>
                  <a:pt x="9017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40729" y="3233432"/>
            <a:ext cx="1275080" cy="5143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 indent="86360">
              <a:lnSpc>
                <a:spcPct val="95800"/>
              </a:lnSpc>
              <a:spcBef>
                <a:spcPts val="155"/>
              </a:spcBef>
            </a:pPr>
            <a:r>
              <a:rPr dirty="0" sz="1100" spc="-5" i="1">
                <a:latin typeface="Times New Roman"/>
                <a:cs typeface="Times New Roman"/>
              </a:rPr>
              <a:t>Генератор гаммы  </a:t>
            </a:r>
            <a:r>
              <a:rPr dirty="0" sz="1100" spc="-5">
                <a:latin typeface="Times New Roman"/>
                <a:cs typeface="Times New Roman"/>
              </a:rPr>
              <a:t>(псевдо-случайной  п</a:t>
            </a:r>
            <a:r>
              <a:rPr dirty="0" sz="1100" spc="15">
                <a:latin typeface="Times New Roman"/>
                <a:cs typeface="Times New Roman"/>
              </a:rPr>
              <a:t>о</a:t>
            </a:r>
            <a:r>
              <a:rPr dirty="0" sz="1100">
                <a:latin typeface="Times New Roman"/>
                <a:cs typeface="Times New Roman"/>
              </a:rPr>
              <a:t>сл</a:t>
            </a:r>
            <a:r>
              <a:rPr dirty="0" sz="1100" spc="-20">
                <a:latin typeface="Times New Roman"/>
                <a:cs typeface="Times New Roman"/>
              </a:rPr>
              <a:t>е</a:t>
            </a:r>
            <a:r>
              <a:rPr dirty="0" sz="1100" spc="-5">
                <a:latin typeface="Times New Roman"/>
                <a:cs typeface="Times New Roman"/>
              </a:rPr>
              <a:t>до</a:t>
            </a:r>
            <a:r>
              <a:rPr dirty="0" sz="1100" spc="-10">
                <a:latin typeface="Times New Roman"/>
                <a:cs typeface="Times New Roman"/>
              </a:rPr>
              <a:t>в</a:t>
            </a:r>
            <a:r>
              <a:rPr dirty="0" sz="1100" spc="-30">
                <a:latin typeface="Times New Roman"/>
                <a:cs typeface="Times New Roman"/>
              </a:rPr>
              <a:t>а</a:t>
            </a:r>
            <a:r>
              <a:rPr dirty="0" sz="1100" spc="-5">
                <a:latin typeface="Times New Roman"/>
                <a:cs typeface="Times New Roman"/>
              </a:rPr>
              <a:t>т</a:t>
            </a:r>
            <a:r>
              <a:rPr dirty="0" sz="1100">
                <a:latin typeface="Times New Roman"/>
                <a:cs typeface="Times New Roman"/>
              </a:rPr>
              <a:t>ел</a:t>
            </a:r>
            <a:r>
              <a:rPr dirty="0" sz="1100" spc="-5">
                <a:latin typeface="Times New Roman"/>
                <a:cs typeface="Times New Roman"/>
              </a:rPr>
              <a:t>ьн</a:t>
            </a:r>
            <a:r>
              <a:rPr dirty="0" sz="1100" spc="15">
                <a:latin typeface="Times New Roman"/>
                <a:cs typeface="Times New Roman"/>
              </a:rPr>
              <a:t>о</a:t>
            </a:r>
            <a:r>
              <a:rPr dirty="0" sz="1100">
                <a:latin typeface="Times New Roman"/>
                <a:cs typeface="Times New Roman"/>
              </a:rPr>
              <a:t>с</a:t>
            </a:r>
            <a:r>
              <a:rPr dirty="0" sz="1100" spc="-5">
                <a:latin typeface="Times New Roman"/>
                <a:cs typeface="Times New Roman"/>
              </a:rPr>
              <a:t>ти)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46245" y="4307216"/>
            <a:ext cx="2028189" cy="2540"/>
          </a:xfrm>
          <a:custGeom>
            <a:avLst/>
            <a:gdLst/>
            <a:ahLst/>
            <a:cxnLst/>
            <a:rect l="l" t="t" r="r" b="b"/>
            <a:pathLst>
              <a:path w="2028189" h="2539">
                <a:moveTo>
                  <a:pt x="0" y="2540"/>
                </a:moveTo>
                <a:lnTo>
                  <a:pt x="202818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68720" y="4264037"/>
            <a:ext cx="121919" cy="869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98590" y="3767466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54775" y="4077982"/>
            <a:ext cx="86995" cy="121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04000" y="4307216"/>
            <a:ext cx="495934" cy="0"/>
          </a:xfrm>
          <a:custGeom>
            <a:avLst/>
            <a:gdLst/>
            <a:ahLst/>
            <a:cxnLst/>
            <a:rect l="l" t="t" r="r" b="b"/>
            <a:pathLst>
              <a:path w="495934" h="0">
                <a:moveTo>
                  <a:pt x="0" y="0"/>
                </a:moveTo>
                <a:lnTo>
                  <a:pt x="49593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94219" y="4264037"/>
            <a:ext cx="121920" cy="86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70450" y="4014482"/>
            <a:ext cx="7797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Шифротекст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4590" y="3874782"/>
            <a:ext cx="4038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Г</a:t>
            </a:r>
            <a:r>
              <a:rPr dirty="0" sz="1100">
                <a:latin typeface="Times New Roman"/>
                <a:cs typeface="Times New Roman"/>
              </a:rPr>
              <a:t>ам</a:t>
            </a:r>
            <a:r>
              <a:rPr dirty="0" sz="1100" spc="-10">
                <a:latin typeface="Times New Roman"/>
                <a:cs typeface="Times New Roman"/>
              </a:rPr>
              <a:t>м</a:t>
            </a:r>
            <a:r>
              <a:rPr dirty="0" sz="1100">
                <a:latin typeface="Times New Roman"/>
                <a:cs typeface="Times New Roman"/>
              </a:rPr>
              <a:t>а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9390" y="3862082"/>
            <a:ext cx="4038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Г</a:t>
            </a:r>
            <a:r>
              <a:rPr dirty="0" sz="1100">
                <a:latin typeface="Times New Roman"/>
                <a:cs typeface="Times New Roman"/>
              </a:rPr>
              <a:t>ам</a:t>
            </a:r>
            <a:r>
              <a:rPr dirty="0" sz="1100" spc="-10">
                <a:latin typeface="Times New Roman"/>
                <a:cs typeface="Times New Roman"/>
              </a:rPr>
              <a:t>м</a:t>
            </a:r>
            <a:r>
              <a:rPr dirty="0" sz="1100">
                <a:latin typeface="Times New Roman"/>
                <a:cs typeface="Times New Roman"/>
              </a:rPr>
              <a:t>а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8970" y="4333252"/>
            <a:ext cx="1419860" cy="6172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775335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От</a:t>
            </a:r>
            <a:r>
              <a:rPr dirty="0" sz="1100">
                <a:latin typeface="Times New Roman"/>
                <a:cs typeface="Times New Roman"/>
              </a:rPr>
              <a:t>кры</a:t>
            </a:r>
            <a:r>
              <a:rPr dirty="0" sz="1100" spc="-5">
                <a:latin typeface="Times New Roman"/>
                <a:cs typeface="Times New Roman"/>
              </a:rPr>
              <a:t>т</a:t>
            </a:r>
            <a:r>
              <a:rPr dirty="0" sz="1100">
                <a:latin typeface="Times New Roman"/>
                <a:cs typeface="Times New Roman"/>
              </a:rPr>
              <a:t>ый  </a:t>
            </a:r>
            <a:r>
              <a:rPr dirty="0" sz="1100" spc="-10">
                <a:latin typeface="Times New Roman"/>
                <a:cs typeface="Times New Roman"/>
              </a:rPr>
              <a:t>текст</a:t>
            </a:r>
            <a:endParaRPr sz="11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730"/>
              </a:spcBef>
            </a:pPr>
            <a:r>
              <a:rPr dirty="0" sz="1100" b="1">
                <a:latin typeface="Times New Roman"/>
                <a:cs typeface="Times New Roman"/>
              </a:rPr>
              <a:t>Ш</a:t>
            </a:r>
            <a:r>
              <a:rPr dirty="0" sz="1100" spc="5" b="1">
                <a:latin typeface="Times New Roman"/>
                <a:cs typeface="Times New Roman"/>
              </a:rPr>
              <a:t>и</a:t>
            </a:r>
            <a:r>
              <a:rPr dirty="0" sz="1100" spc="-5" b="1">
                <a:latin typeface="Times New Roman"/>
                <a:cs typeface="Times New Roman"/>
              </a:rPr>
              <a:t>фр</a:t>
            </a:r>
            <a:r>
              <a:rPr dirty="0" sz="1100" spc="-30" b="1">
                <a:latin typeface="Times New Roman"/>
                <a:cs typeface="Times New Roman"/>
              </a:rPr>
              <a:t>о</a:t>
            </a:r>
            <a:r>
              <a:rPr dirty="0" sz="1100" spc="-5" b="1">
                <a:latin typeface="Times New Roman"/>
                <a:cs typeface="Times New Roman"/>
              </a:rPr>
              <a:t>в</a:t>
            </a:r>
            <a:r>
              <a:rPr dirty="0" sz="1100" b="1">
                <a:latin typeface="Times New Roman"/>
                <a:cs typeface="Times New Roman"/>
              </a:rPr>
              <a:t>а</a:t>
            </a:r>
            <a:r>
              <a:rPr dirty="0" sz="1100" spc="5" b="1">
                <a:latin typeface="Times New Roman"/>
                <a:cs typeface="Times New Roman"/>
              </a:rPr>
              <a:t>н</a:t>
            </a:r>
            <a:r>
              <a:rPr dirty="0" sz="1100" spc="-5" b="1">
                <a:latin typeface="Times New Roman"/>
                <a:cs typeface="Times New Roman"/>
              </a:rPr>
              <a:t>и</a:t>
            </a:r>
            <a:r>
              <a:rPr dirty="0" sz="1100" b="1">
                <a:latin typeface="Times New Roman"/>
                <a:cs typeface="Times New Roman"/>
              </a:rPr>
              <a:t>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3920" y="4330712"/>
            <a:ext cx="1502410" cy="6299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865505" marR="5080">
              <a:lnSpc>
                <a:spcPts val="126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От</a:t>
            </a:r>
            <a:r>
              <a:rPr dirty="0" sz="1100">
                <a:latin typeface="Times New Roman"/>
                <a:cs typeface="Times New Roman"/>
              </a:rPr>
              <a:t>кры</a:t>
            </a:r>
            <a:r>
              <a:rPr dirty="0" sz="1100" spc="-5">
                <a:latin typeface="Times New Roman"/>
                <a:cs typeface="Times New Roman"/>
              </a:rPr>
              <a:t>т</a:t>
            </a:r>
            <a:r>
              <a:rPr dirty="0" sz="1100">
                <a:latin typeface="Times New Roman"/>
                <a:cs typeface="Times New Roman"/>
              </a:rPr>
              <a:t>ый  </a:t>
            </a:r>
            <a:r>
              <a:rPr dirty="0" sz="1100" spc="-10">
                <a:latin typeface="Times New Roman"/>
                <a:cs typeface="Times New Roman"/>
              </a:rPr>
              <a:t>текст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100" spc="-5" b="1">
                <a:latin typeface="Times New Roman"/>
                <a:cs typeface="Times New Roman"/>
              </a:rPr>
              <a:t>Расшифровывание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38295" y="2795282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94479" y="3105797"/>
            <a:ext cx="86995" cy="1212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78270" y="2792742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30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34454" y="3103257"/>
            <a:ext cx="86995" cy="121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08659" y="713751"/>
            <a:ext cx="9269095" cy="205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13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04595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1.5. </a:t>
            </a:r>
            <a:r>
              <a:rPr dirty="0" sz="1600" spc="-15" b="1">
                <a:latin typeface="Times New Roman"/>
                <a:cs typeface="Times New Roman"/>
              </a:rPr>
              <a:t>Поточные </a:t>
            </a:r>
            <a:r>
              <a:rPr dirty="0" sz="1600" spc="-5" b="1">
                <a:latin typeface="Times New Roman"/>
                <a:cs typeface="Times New Roman"/>
              </a:rPr>
              <a:t>шифры: </a:t>
            </a:r>
            <a:r>
              <a:rPr dirty="0" sz="1600" spc="-10" b="1">
                <a:latin typeface="Times New Roman"/>
                <a:cs typeface="Times New Roman"/>
              </a:rPr>
              <a:t>основные требования, </a:t>
            </a:r>
            <a:r>
              <a:rPr dirty="0" sz="1600" spc="-5" b="1">
                <a:latin typeface="Times New Roman"/>
                <a:cs typeface="Times New Roman"/>
              </a:rPr>
              <a:t>режимы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функционирования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tabLst>
                <a:tab pos="819150" algn="l"/>
                <a:tab pos="1880235" algn="l"/>
                <a:tab pos="2645410" algn="l"/>
                <a:tab pos="2924810" algn="l"/>
                <a:tab pos="3947795" algn="l"/>
                <a:tab pos="5629910" algn="l"/>
                <a:tab pos="7559675" algn="l"/>
                <a:tab pos="8468995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Поточный </a:t>
            </a:r>
            <a:r>
              <a:rPr dirty="0" sz="1600" spc="-5">
                <a:latin typeface="Times New Roman"/>
                <a:cs typeface="Times New Roman"/>
              </a:rPr>
              <a:t>шифр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имитация </a:t>
            </a:r>
            <a:r>
              <a:rPr dirty="0" sz="1600" spc="-15">
                <a:latin typeface="Times New Roman"/>
                <a:cs typeface="Times New Roman"/>
              </a:rPr>
              <a:t>одноразового </a:t>
            </a:r>
            <a:r>
              <a:rPr dirty="0" sz="1600" spc="-10">
                <a:latin typeface="Times New Roman"/>
                <a:cs typeface="Times New Roman"/>
              </a:rPr>
              <a:t>гамма-блокнота, </a:t>
            </a:r>
            <a:r>
              <a:rPr dirty="0" sz="1600" spc="-15">
                <a:latin typeface="Times New Roman"/>
                <a:cs typeface="Times New Roman"/>
              </a:rPr>
              <a:t>стойкость </a:t>
            </a:r>
            <a:r>
              <a:rPr dirty="0" sz="1600" spc="-5">
                <a:latin typeface="Times New Roman"/>
                <a:cs typeface="Times New Roman"/>
              </a:rPr>
              <a:t>ограничена длиной </a:t>
            </a:r>
            <a:r>
              <a:rPr dirty="0" sz="1600" spc="-15">
                <a:latin typeface="Times New Roman"/>
                <a:cs typeface="Times New Roman"/>
              </a:rPr>
              <a:t>ключа.  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а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4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15">
                <a:latin typeface="Times New Roman"/>
                <a:cs typeface="Times New Roman"/>
              </a:rPr>
              <a:t>ш</a:t>
            </a:r>
            <a:r>
              <a:rPr dirty="0" sz="1600">
                <a:latin typeface="Times New Roman"/>
                <a:cs typeface="Times New Roman"/>
              </a:rPr>
              <a:t>ифра	–	</a:t>
            </a:r>
            <a:r>
              <a:rPr dirty="0" sz="1600" spc="-20">
                <a:latin typeface="Times New Roman"/>
                <a:cs typeface="Times New Roman"/>
              </a:rPr>
              <a:t>г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	п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 spc="-4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случа</a:t>
            </a:r>
            <a:r>
              <a:rPr dirty="0" sz="1600">
                <a:latin typeface="Times New Roman"/>
                <a:cs typeface="Times New Roman"/>
              </a:rPr>
              <a:t>йной	п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5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тельн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ти	</a:t>
            </a:r>
            <a:r>
              <a:rPr dirty="0" sz="1600" spc="-5">
                <a:latin typeface="Times New Roman"/>
                <a:cs typeface="Times New Roman"/>
              </a:rPr>
              <a:t>(Г</a:t>
            </a:r>
            <a:r>
              <a:rPr dirty="0" sz="1600">
                <a:latin typeface="Times New Roman"/>
                <a:cs typeface="Times New Roman"/>
              </a:rPr>
              <a:t>ПСП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r>
              <a:rPr dirty="0" sz="1600">
                <a:latin typeface="Times New Roman"/>
                <a:cs typeface="Times New Roman"/>
              </a:rPr>
              <a:t>.	</a:t>
            </a:r>
            <a:r>
              <a:rPr dirty="0" sz="1600" spc="-20">
                <a:latin typeface="Times New Roman"/>
                <a:cs typeface="Times New Roman"/>
              </a:rPr>
              <a:t>К</a:t>
            </a:r>
            <a:r>
              <a:rPr dirty="0" sz="1600" spc="-65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  </a:t>
            </a:r>
            <a:r>
              <a:rPr dirty="0" sz="1600" spc="-10">
                <a:latin typeface="Times New Roman"/>
                <a:cs typeface="Times New Roman"/>
              </a:rPr>
              <a:t>формируемой </a:t>
            </a:r>
            <a:r>
              <a:rPr dirty="0" sz="1600" spc="-5">
                <a:latin typeface="Times New Roman"/>
                <a:cs typeface="Times New Roman"/>
              </a:rPr>
              <a:t>псевдослучайной последовательности (гаммы) определяет </a:t>
            </a:r>
            <a:r>
              <a:rPr dirty="0" sz="1600" spc="-15">
                <a:latin typeface="Times New Roman"/>
                <a:cs typeface="Times New Roman"/>
              </a:rPr>
              <a:t>стойкость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шифра.</a:t>
            </a:r>
            <a:endParaRPr sz="1600">
              <a:latin typeface="Times New Roman"/>
              <a:cs typeface="Times New Roman"/>
            </a:endParaRPr>
          </a:p>
          <a:p>
            <a:pPr algn="ctr" marR="94615">
              <a:lnSpc>
                <a:spcPct val="100000"/>
              </a:lnSpc>
              <a:spcBef>
                <a:spcPts val="1230"/>
              </a:spcBef>
              <a:tabLst>
                <a:tab pos="2375535" algn="l"/>
              </a:tabLst>
            </a:pPr>
            <a:r>
              <a:rPr dirty="0" sz="1100" spc="-15">
                <a:latin typeface="Times New Roman"/>
                <a:cs typeface="Times New Roman"/>
              </a:rPr>
              <a:t>Исходный ключ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IV	</a:t>
            </a:r>
            <a:r>
              <a:rPr dirty="0" sz="1100" spc="-15">
                <a:latin typeface="Times New Roman"/>
                <a:cs typeface="Times New Roman"/>
              </a:rPr>
              <a:t>Исходный ключ </a:t>
            </a:r>
            <a:r>
              <a:rPr dirty="0" sz="1100">
                <a:latin typeface="Times New Roman"/>
                <a:cs typeface="Times New Roman"/>
              </a:rPr>
              <a:t>+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8967470" cy="49326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0">
                <a:latin typeface="Times New Roman"/>
                <a:cs typeface="Times New Roman"/>
              </a:rPr>
              <a:t>Режимы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функционирования: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Синхронные.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Самосинхронизирующиеся.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>
                <a:latin typeface="Times New Roman"/>
                <a:cs typeface="Times New Roman"/>
              </a:rPr>
              <a:t>способы построения</a:t>
            </a:r>
            <a:r>
              <a:rPr dirty="0" sz="1600" spc="-5">
                <a:latin typeface="Times New Roman"/>
                <a:cs typeface="Times New Roman"/>
              </a:rPr>
              <a:t> ГПСП: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Конгруэнтные генераторы </a:t>
            </a:r>
            <a:r>
              <a:rPr dirty="0" sz="1600" spc="-5">
                <a:latin typeface="Times New Roman"/>
                <a:cs typeface="Times New Roman"/>
              </a:rPr>
              <a:t>(нестойкие)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часто </a:t>
            </a:r>
            <a:r>
              <a:rPr dirty="0" sz="1600" spc="-5">
                <a:latin typeface="Times New Roman"/>
                <a:cs typeface="Times New Roman"/>
              </a:rPr>
              <a:t>применяются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ГПСП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программных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библиотеках.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5">
                <a:latin typeface="Times New Roman"/>
                <a:cs typeface="Times New Roman"/>
              </a:rPr>
              <a:t>регистров сдвига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линейной </a:t>
            </a:r>
            <a:r>
              <a:rPr dirty="0" sz="1600" spc="-10">
                <a:latin typeface="Times New Roman"/>
                <a:cs typeface="Times New Roman"/>
              </a:rPr>
              <a:t>обратной связью </a:t>
            </a:r>
            <a:r>
              <a:rPr dirty="0" sz="1600" spc="-5">
                <a:latin typeface="Times New Roman"/>
                <a:cs typeface="Times New Roman"/>
              </a:rPr>
              <a:t>(в </a:t>
            </a:r>
            <a:r>
              <a:rPr dirty="0" sz="1600" spc="-10">
                <a:latin typeface="Times New Roman"/>
                <a:cs typeface="Times New Roman"/>
              </a:rPr>
              <a:t>большинстве </a:t>
            </a:r>
            <a:r>
              <a:rPr dirty="0" sz="1600" spc="-5">
                <a:latin typeface="Times New Roman"/>
                <a:cs typeface="Times New Roman"/>
              </a:rPr>
              <a:t>случаев, </a:t>
            </a:r>
            <a:r>
              <a:rPr dirty="0" sz="1600" spc="-10">
                <a:latin typeface="Times New Roman"/>
                <a:cs typeface="Times New Roman"/>
              </a:rPr>
              <a:t>взломаны.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A5/2).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5">
                <a:latin typeface="Times New Roman"/>
                <a:cs typeface="Times New Roman"/>
              </a:rPr>
              <a:t>блочных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Другие </a:t>
            </a:r>
            <a:r>
              <a:rPr dirty="0" sz="1600" spc="-5">
                <a:latin typeface="Times New Roman"/>
                <a:cs typeface="Times New Roman"/>
              </a:rPr>
              <a:t>(RC4).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Достоинства: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Отсутствие </a:t>
            </a:r>
            <a:r>
              <a:rPr dirty="0" sz="1600" spc="-10">
                <a:latin typeface="Times New Roman"/>
                <a:cs typeface="Times New Roman"/>
              </a:rPr>
              <a:t>эффекта </a:t>
            </a:r>
            <a:r>
              <a:rPr dirty="0" sz="1600">
                <a:latin typeface="Times New Roman"/>
                <a:cs typeface="Times New Roman"/>
              </a:rPr>
              <a:t>распространения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ошибок.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Высокая скорость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простота </a:t>
            </a:r>
            <a:r>
              <a:rPr dirty="0" sz="1600" spc="-15">
                <a:latin typeface="Times New Roman"/>
                <a:cs typeface="Times New Roman"/>
              </a:rPr>
              <a:t>(зачастую,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ущерб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стойкости).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Для шифрования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расшифрования </a:t>
            </a:r>
            <a:r>
              <a:rPr dirty="0" sz="1600" spc="-10">
                <a:latin typeface="Times New Roman"/>
                <a:cs typeface="Times New Roman"/>
              </a:rPr>
              <a:t>используются </a:t>
            </a:r>
            <a:r>
              <a:rPr dirty="0" sz="1600" spc="-5">
                <a:latin typeface="Times New Roman"/>
                <a:cs typeface="Times New Roman"/>
              </a:rPr>
              <a:t>идентичные </a:t>
            </a:r>
            <a:r>
              <a:rPr dirty="0" sz="1600" spc="-15">
                <a:latin typeface="Times New Roman"/>
                <a:cs typeface="Times New Roman"/>
              </a:rPr>
              <a:t>блоки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ГПСП.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7190" cy="383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15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Недостатки: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Отсутствие </a:t>
            </a:r>
            <a:r>
              <a:rPr dirty="0" sz="1600" spc="-10">
                <a:latin typeface="Times New Roman"/>
                <a:cs typeface="Times New Roman"/>
              </a:rPr>
              <a:t>возможности генерации </a:t>
            </a:r>
            <a:r>
              <a:rPr dirty="0" sz="1600" spc="-5">
                <a:latin typeface="Times New Roman"/>
                <a:cs typeface="Times New Roman"/>
              </a:rPr>
              <a:t>ПСП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произвольного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места.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buAutoNum type="arabicPeriod"/>
              <a:tabLst>
                <a:tab pos="231140" algn="l"/>
              </a:tabLst>
            </a:pP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используется </a:t>
            </a:r>
            <a:r>
              <a:rPr dirty="0" sz="1600" spc="-15">
                <a:latin typeface="Times New Roman"/>
                <a:cs typeface="Times New Roman"/>
              </a:rPr>
              <a:t>вектор </a:t>
            </a:r>
            <a:r>
              <a:rPr dirty="0" sz="1600" spc="-5">
                <a:latin typeface="Times New Roman"/>
                <a:cs typeface="Times New Roman"/>
              </a:rPr>
              <a:t>инициализации (IV),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>
                <a:latin typeface="Times New Roman"/>
                <a:cs typeface="Times New Roman"/>
              </a:rPr>
              <a:t>раз </a:t>
            </a:r>
            <a:r>
              <a:rPr dirty="0" sz="1600" spc="-10">
                <a:latin typeface="Times New Roman"/>
                <a:cs typeface="Times New Roman"/>
              </a:rPr>
              <a:t>гамма </a:t>
            </a:r>
            <a:r>
              <a:rPr dirty="0" sz="1600" spc="-40">
                <a:latin typeface="Times New Roman"/>
                <a:cs typeface="Times New Roman"/>
              </a:rPr>
              <a:t>будет </a:t>
            </a:r>
            <a:r>
              <a:rPr dirty="0" sz="1600" spc="-15">
                <a:latin typeface="Times New Roman"/>
                <a:cs typeface="Times New Roman"/>
              </a:rPr>
              <a:t>одинаковой, </a:t>
            </a:r>
            <a:r>
              <a:rPr dirty="0" sz="1600" spc="-10">
                <a:latin typeface="Times New Roman"/>
                <a:cs typeface="Times New Roman"/>
              </a:rPr>
              <a:t>что открывает  возможность </a:t>
            </a:r>
            <a:r>
              <a:rPr dirty="0" sz="1600" spc="-5">
                <a:latin typeface="Times New Roman"/>
                <a:cs typeface="Times New Roman"/>
              </a:rPr>
              <a:t>простой </a:t>
            </a:r>
            <a:r>
              <a:rPr dirty="0" sz="1600" spc="-10">
                <a:latin typeface="Times New Roman"/>
                <a:cs typeface="Times New Roman"/>
              </a:rPr>
              <a:t>атаки </a:t>
            </a:r>
            <a:r>
              <a:rPr dirty="0" sz="1600" spc="-5">
                <a:latin typeface="Times New Roman"/>
                <a:cs typeface="Times New Roman"/>
              </a:rPr>
              <a:t>(известные уязвимости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продуктах </a:t>
            </a:r>
            <a:r>
              <a:rPr dirty="0" sz="1600" spc="-5">
                <a:latin typeface="Times New Roman"/>
                <a:cs typeface="Times New Roman"/>
              </a:rPr>
              <a:t>Microsoft </a:t>
            </a:r>
            <a:r>
              <a:rPr dirty="0" sz="1600" spc="-10">
                <a:latin typeface="Times New Roman"/>
                <a:cs typeface="Times New Roman"/>
              </a:rPr>
              <a:t>Office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др.).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настоящее </a:t>
            </a:r>
            <a:r>
              <a:rPr dirty="0" sz="1600" spc="-5">
                <a:latin typeface="Times New Roman"/>
                <a:cs typeface="Times New Roman"/>
              </a:rPr>
              <a:t>время практически </a:t>
            </a:r>
            <a:r>
              <a:rPr dirty="0" sz="1600">
                <a:latin typeface="Times New Roman"/>
                <a:cs typeface="Times New Roman"/>
              </a:rPr>
              <a:t>вытеснены </a:t>
            </a:r>
            <a:r>
              <a:rPr dirty="0" sz="1600" spc="-15">
                <a:latin typeface="Times New Roman"/>
                <a:cs typeface="Times New Roman"/>
              </a:rPr>
              <a:t>блочными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шифрами.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Times New Roman"/>
                <a:cs typeface="Times New Roman"/>
              </a:rPr>
              <a:t>Рекомендованные поточные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шифры: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Trivium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Salsa20/8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HC-128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8685530" cy="2722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1.6. </a:t>
            </a:r>
            <a:r>
              <a:rPr dirty="0" sz="1600" spc="-15" b="1">
                <a:latin typeface="Times New Roman"/>
                <a:cs typeface="Times New Roman"/>
              </a:rPr>
              <a:t>Блочные </a:t>
            </a:r>
            <a:r>
              <a:rPr dirty="0" sz="1600" spc="-5" b="1">
                <a:latin typeface="Times New Roman"/>
                <a:cs typeface="Times New Roman"/>
              </a:rPr>
              <a:t>шифры: </a:t>
            </a:r>
            <a:r>
              <a:rPr dirty="0" sz="1600" spc="-10" b="1">
                <a:latin typeface="Times New Roman"/>
                <a:cs typeface="Times New Roman"/>
              </a:rPr>
              <a:t>основные требования </a:t>
            </a:r>
            <a:r>
              <a:rPr dirty="0" sz="1600" b="1">
                <a:latin typeface="Times New Roman"/>
                <a:cs typeface="Times New Roman"/>
              </a:rPr>
              <a:t>к </a:t>
            </a:r>
            <a:r>
              <a:rPr dirty="0" sz="1600" spc="-10" b="1">
                <a:latin typeface="Times New Roman"/>
                <a:cs typeface="Times New Roman"/>
              </a:rPr>
              <a:t>стойкости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режимы</a:t>
            </a:r>
            <a:r>
              <a:rPr dirty="0" sz="1600" spc="8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функционирования.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Режимы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функционирования: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Электронная </a:t>
            </a:r>
            <a:r>
              <a:rPr dirty="0" sz="1600" spc="-25">
                <a:latin typeface="Times New Roman"/>
                <a:cs typeface="Times New Roman"/>
              </a:rPr>
              <a:t>кодовая </a:t>
            </a:r>
            <a:r>
              <a:rPr dirty="0" sz="1600" spc="-5">
                <a:latin typeface="Times New Roman"/>
                <a:cs typeface="Times New Roman"/>
              </a:rPr>
              <a:t>книга (Electronic code </a:t>
            </a:r>
            <a:r>
              <a:rPr dirty="0" sz="1600">
                <a:latin typeface="Times New Roman"/>
                <a:cs typeface="Times New Roman"/>
              </a:rPr>
              <a:t>book,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ECB).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Режим </a:t>
            </a:r>
            <a:r>
              <a:rPr dirty="0" sz="1600" spc="-5">
                <a:latin typeface="Times New Roman"/>
                <a:cs typeface="Times New Roman"/>
              </a:rPr>
              <a:t>сцепления </a:t>
            </a:r>
            <a:r>
              <a:rPr dirty="0" sz="1600" spc="-25">
                <a:latin typeface="Times New Roman"/>
                <a:cs typeface="Times New Roman"/>
              </a:rPr>
              <a:t>блоков </a:t>
            </a:r>
            <a:r>
              <a:rPr dirty="0" sz="1600" spc="-10">
                <a:latin typeface="Times New Roman"/>
                <a:cs typeface="Times New Roman"/>
              </a:rPr>
              <a:t>шифротекста </a:t>
            </a:r>
            <a:r>
              <a:rPr dirty="0" sz="1600" spc="-5">
                <a:latin typeface="Times New Roman"/>
                <a:cs typeface="Times New Roman"/>
              </a:rPr>
              <a:t>(Cipher block chaining,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CBC)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Режим обратной связи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шифротексту </a:t>
            </a:r>
            <a:r>
              <a:rPr dirty="0" sz="1600" spc="-5">
                <a:latin typeface="Times New Roman"/>
                <a:cs typeface="Times New Roman"/>
              </a:rPr>
              <a:t>(Cipher feed </a:t>
            </a:r>
            <a:r>
              <a:rPr dirty="0" sz="1600">
                <a:latin typeface="Times New Roman"/>
                <a:cs typeface="Times New Roman"/>
              </a:rPr>
              <a:t>back,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CFB)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Режим обратной связи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20">
                <a:latin typeface="Times New Roman"/>
                <a:cs typeface="Times New Roman"/>
              </a:rPr>
              <a:t>выходу </a:t>
            </a:r>
            <a:r>
              <a:rPr dirty="0" sz="1600" spc="-5">
                <a:latin typeface="Times New Roman"/>
                <a:cs typeface="Times New Roman"/>
              </a:rPr>
              <a:t>(Output feed </a:t>
            </a:r>
            <a:r>
              <a:rPr dirty="0" sz="1600">
                <a:latin typeface="Times New Roman"/>
                <a:cs typeface="Times New Roman"/>
              </a:rPr>
              <a:t>back,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OFB)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Режим </a:t>
            </a:r>
            <a:r>
              <a:rPr dirty="0" sz="1600" spc="-15">
                <a:latin typeface="Times New Roman"/>
                <a:cs typeface="Times New Roman"/>
              </a:rPr>
              <a:t>счётчика </a:t>
            </a:r>
            <a:r>
              <a:rPr dirty="0" sz="1600" spc="-5">
                <a:latin typeface="Times New Roman"/>
                <a:cs typeface="Times New Roman"/>
              </a:rPr>
              <a:t>(Counter mode,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CTR)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210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210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5210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73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73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73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273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73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50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750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50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750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750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75025" y="277559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8659" y="713751"/>
            <a:ext cx="9265920" cy="240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17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spcBef>
                <a:spcPts val="740"/>
              </a:spcBef>
            </a:pPr>
            <a:r>
              <a:rPr dirty="0" sz="1600">
                <a:latin typeface="Times New Roman"/>
                <a:cs typeface="Times New Roman"/>
              </a:rPr>
              <a:t>1. </a:t>
            </a:r>
            <a:r>
              <a:rPr dirty="0" sz="1600" spc="-5">
                <a:latin typeface="Times New Roman"/>
                <a:cs typeface="Times New Roman"/>
              </a:rPr>
              <a:t>Электронная </a:t>
            </a:r>
            <a:r>
              <a:rPr dirty="0" sz="1600" spc="-25">
                <a:latin typeface="Times New Roman"/>
                <a:cs typeface="Times New Roman"/>
              </a:rPr>
              <a:t>кодовая </a:t>
            </a:r>
            <a:r>
              <a:rPr dirty="0" sz="1600" spc="-5">
                <a:latin typeface="Times New Roman"/>
                <a:cs typeface="Times New Roman"/>
              </a:rPr>
              <a:t>книга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 spc="-15">
                <a:latin typeface="Times New Roman"/>
                <a:cs typeface="Times New Roman"/>
              </a:rPr>
              <a:t>блок открытого </a:t>
            </a:r>
            <a:r>
              <a:rPr dirty="0" sz="1600" spc="-10">
                <a:latin typeface="Times New Roman"/>
                <a:cs typeface="Times New Roman"/>
              </a:rPr>
              <a:t>текста </a:t>
            </a:r>
            <a:r>
              <a:rPr dirty="0" sz="1600" spc="-5">
                <a:latin typeface="Times New Roman"/>
                <a:cs typeface="Times New Roman"/>
              </a:rPr>
              <a:t>заменяется </a:t>
            </a:r>
            <a:r>
              <a:rPr dirty="0" sz="1600" spc="-30">
                <a:latin typeface="Times New Roman"/>
                <a:cs typeface="Times New Roman"/>
              </a:rPr>
              <a:t>блоком </a:t>
            </a:r>
            <a:r>
              <a:rPr dirty="0" sz="1600" spc="-10">
                <a:latin typeface="Times New Roman"/>
                <a:cs typeface="Times New Roman"/>
              </a:rPr>
              <a:t>шифротекста.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ГОСТ  </a:t>
            </a:r>
            <a:r>
              <a:rPr dirty="0" sz="1600">
                <a:latin typeface="Times New Roman"/>
                <a:cs typeface="Times New Roman"/>
              </a:rPr>
              <a:t>28147—89 </a:t>
            </a:r>
            <a:r>
              <a:rPr dirty="0" sz="1600" spc="-5">
                <a:latin typeface="Times New Roman"/>
                <a:cs typeface="Times New Roman"/>
              </a:rPr>
              <a:t>называется </a:t>
            </a:r>
            <a:r>
              <a:rPr dirty="0" sz="1600" spc="-10">
                <a:latin typeface="Times New Roman"/>
                <a:cs typeface="Times New Roman"/>
              </a:rPr>
              <a:t>режимом </a:t>
            </a:r>
            <a:r>
              <a:rPr dirty="0" sz="1600">
                <a:latin typeface="Times New Roman"/>
                <a:cs typeface="Times New Roman"/>
              </a:rPr>
              <a:t>простой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замены.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Шифрование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>
                <a:latin typeface="Times New Roman"/>
                <a:cs typeface="Times New Roman"/>
              </a:rPr>
              <a:t>описано </a:t>
            </a:r>
            <a:r>
              <a:rPr dirty="0" sz="1600" spc="-10">
                <a:latin typeface="Times New Roman"/>
                <a:cs typeface="Times New Roman"/>
              </a:rPr>
              <a:t>следующим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образом: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06425">
              <a:lnSpc>
                <a:spcPct val="115100"/>
              </a:lnSpc>
            </a:pPr>
            <a:r>
              <a:rPr dirty="0" sz="1600" spc="-30">
                <a:latin typeface="Times New Roman"/>
                <a:cs typeface="Times New Roman"/>
              </a:rPr>
              <a:t>где </a:t>
            </a:r>
            <a:r>
              <a:rPr dirty="0" sz="1600" i="1">
                <a:latin typeface="Times New Roman"/>
                <a:cs typeface="Times New Roman"/>
              </a:rPr>
              <a:t>i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номера </a:t>
            </a:r>
            <a:r>
              <a:rPr dirty="0" sz="1600" spc="-20">
                <a:latin typeface="Times New Roman"/>
                <a:cs typeface="Times New Roman"/>
              </a:rPr>
              <a:t>блоков, </a:t>
            </a:r>
            <a:r>
              <a:rPr dirty="0" sz="1600" i="1">
                <a:latin typeface="Times New Roman"/>
                <a:cs typeface="Times New Roman"/>
              </a:rPr>
              <a:t>Ci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Pi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5">
                <a:latin typeface="Times New Roman"/>
                <a:cs typeface="Times New Roman"/>
              </a:rPr>
              <a:t>блоки </a:t>
            </a:r>
            <a:r>
              <a:rPr dirty="0" sz="1600" spc="-10">
                <a:latin typeface="Times New Roman"/>
                <a:cs typeface="Times New Roman"/>
              </a:rPr>
              <a:t>зашифрованного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открытого текстов </a:t>
            </a:r>
            <a:r>
              <a:rPr dirty="0" sz="1600" spc="-10">
                <a:latin typeface="Times New Roman"/>
                <a:cs typeface="Times New Roman"/>
              </a:rPr>
              <a:t>соответственно, </a:t>
            </a:r>
            <a:r>
              <a:rPr dirty="0" sz="1600" i="1">
                <a:latin typeface="Times New Roman"/>
                <a:cs typeface="Times New Roman"/>
              </a:rPr>
              <a:t>Ek </a:t>
            </a:r>
            <a:r>
              <a:rPr dirty="0" sz="1600">
                <a:latin typeface="Times New Roman"/>
                <a:cs typeface="Times New Roman"/>
              </a:rPr>
              <a:t>–  </a:t>
            </a:r>
            <a:r>
              <a:rPr dirty="0" sz="1600" spc="-10">
                <a:latin typeface="Times New Roman"/>
                <a:cs typeface="Times New Roman"/>
              </a:rPr>
              <a:t>функция </a:t>
            </a:r>
            <a:r>
              <a:rPr dirty="0" sz="1600" spc="-20">
                <a:latin typeface="Times New Roman"/>
                <a:cs typeface="Times New Roman"/>
              </a:rPr>
              <a:t>блочного </a:t>
            </a:r>
            <a:r>
              <a:rPr dirty="0" sz="1600" spc="-5">
                <a:latin typeface="Times New Roman"/>
                <a:cs typeface="Times New Roman"/>
              </a:rPr>
              <a:t>шифрования.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Расшифрование: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75704" y="33769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08296" y="3763174"/>
            <a:ext cx="6132606" cy="166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42160" y="3601732"/>
            <a:ext cx="6570345" cy="0"/>
          </a:xfrm>
          <a:custGeom>
            <a:avLst/>
            <a:gdLst/>
            <a:ahLst/>
            <a:cxnLst/>
            <a:rect l="l" t="t" r="r" b="b"/>
            <a:pathLst>
              <a:path w="6570345" h="0">
                <a:moveTo>
                  <a:pt x="0" y="0"/>
                </a:moveTo>
                <a:lnTo>
                  <a:pt x="6570344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08059" y="3596652"/>
            <a:ext cx="0" cy="1989455"/>
          </a:xfrm>
          <a:custGeom>
            <a:avLst/>
            <a:gdLst/>
            <a:ahLst/>
            <a:cxnLst/>
            <a:rect l="l" t="t" r="r" b="b"/>
            <a:pathLst>
              <a:path w="0" h="1989454">
                <a:moveTo>
                  <a:pt x="0" y="0"/>
                </a:moveTo>
                <a:lnTo>
                  <a:pt x="0" y="1989455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42160" y="5581662"/>
            <a:ext cx="6570345" cy="0"/>
          </a:xfrm>
          <a:custGeom>
            <a:avLst/>
            <a:gdLst/>
            <a:ahLst/>
            <a:cxnLst/>
            <a:rect l="l" t="t" r="r" b="b"/>
            <a:pathLst>
              <a:path w="6570345" h="0">
                <a:moveTo>
                  <a:pt x="6570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47239" y="3596652"/>
            <a:ext cx="0" cy="1989455"/>
          </a:xfrm>
          <a:custGeom>
            <a:avLst/>
            <a:gdLst/>
            <a:ahLst/>
            <a:cxnLst/>
            <a:rect l="l" t="t" r="r" b="b"/>
            <a:pathLst>
              <a:path w="0" h="1989454">
                <a:moveTo>
                  <a:pt x="0" y="198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93615" y="2223147"/>
            <a:ext cx="1104900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84090" y="3241052"/>
            <a:ext cx="1123950" cy="24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32658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 (https://ru.wikipedia.org/wiki):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8239" y="1480844"/>
            <a:ext cx="1866900" cy="205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9350" y="1477022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4" h="0">
                <a:moveTo>
                  <a:pt x="0" y="0"/>
                </a:moveTo>
                <a:lnTo>
                  <a:pt x="1885314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30220" y="147194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0"/>
                </a:moveTo>
                <a:lnTo>
                  <a:pt x="0" y="2075815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9350" y="3543312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4" h="0">
                <a:moveTo>
                  <a:pt x="188531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54430" y="147194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20758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4315" y="1480844"/>
            <a:ext cx="1866900" cy="2057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4790" y="1477022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4" h="0">
                <a:moveTo>
                  <a:pt x="0" y="0"/>
                </a:moveTo>
                <a:lnTo>
                  <a:pt x="1885314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15659" y="147194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0"/>
                </a:moveTo>
                <a:lnTo>
                  <a:pt x="0" y="2075815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4790" y="3543312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4" h="0">
                <a:moveTo>
                  <a:pt x="188531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39870" y="147194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20758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98690" y="1480844"/>
            <a:ext cx="1866900" cy="2057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89800" y="1477022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5" h="0">
                <a:moveTo>
                  <a:pt x="0" y="0"/>
                </a:moveTo>
                <a:lnTo>
                  <a:pt x="1885315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70669" y="147194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0"/>
                </a:moveTo>
                <a:lnTo>
                  <a:pt x="0" y="2075815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89800" y="3543312"/>
            <a:ext cx="1885314" cy="0"/>
          </a:xfrm>
          <a:custGeom>
            <a:avLst/>
            <a:gdLst/>
            <a:ahLst/>
            <a:cxnLst/>
            <a:rect l="l" t="t" r="r" b="b"/>
            <a:pathLst>
              <a:path w="1885315" h="0">
                <a:moveTo>
                  <a:pt x="188531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4880" y="1471942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20758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89000" y="3689362"/>
            <a:ext cx="2408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Открытый </a:t>
            </a:r>
            <a:r>
              <a:rPr dirty="0" sz="1200" spc="-10">
                <a:latin typeface="Times New Roman"/>
                <a:cs typeface="Times New Roman"/>
              </a:rPr>
              <a:t>текст </a:t>
            </a:r>
            <a:r>
              <a:rPr dirty="0" sz="1200">
                <a:latin typeface="Times New Roman"/>
                <a:cs typeface="Times New Roman"/>
              </a:rPr>
              <a:t>в </a:t>
            </a:r>
            <a:r>
              <a:rPr dirty="0" sz="1200" spc="-5">
                <a:latin typeface="Times New Roman"/>
                <a:cs typeface="Times New Roman"/>
              </a:rPr>
              <a:t>виде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изображения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7109" y="3601732"/>
            <a:ext cx="28644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997585" marR="5080" indent="-985519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Криптограмма, полученная шифрованием </a:t>
            </a:r>
            <a:r>
              <a:rPr dirty="0" sz="1200">
                <a:latin typeface="Times New Roman"/>
                <a:cs typeface="Times New Roman"/>
              </a:rPr>
              <a:t>в  </a:t>
            </a:r>
            <a:r>
              <a:rPr dirty="0" sz="1200" spc="-5">
                <a:latin typeface="Times New Roman"/>
                <a:cs typeface="Times New Roman"/>
              </a:rPr>
              <a:t>режиме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0850" y="3601732"/>
            <a:ext cx="286321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560070" marR="5080" indent="-54737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Криптограмма, полученная шифрованием </a:t>
            </a:r>
            <a:r>
              <a:rPr dirty="0" sz="1200">
                <a:latin typeface="Times New Roman"/>
                <a:cs typeface="Times New Roman"/>
              </a:rPr>
              <a:t>в  </a:t>
            </a:r>
            <a:r>
              <a:rPr dirty="0" sz="1200" spc="-5">
                <a:latin typeface="Times New Roman"/>
                <a:cs typeface="Times New Roman"/>
              </a:rPr>
              <a:t>режиме, </a:t>
            </a:r>
            <a:r>
              <a:rPr dirty="0" sz="1200" spc="-15">
                <a:latin typeface="Times New Roman"/>
                <a:cs typeface="Times New Roman"/>
              </a:rPr>
              <a:t>отличном от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659" y="4197362"/>
            <a:ext cx="60845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2. </a:t>
            </a:r>
            <a:r>
              <a:rPr dirty="0" sz="1600" spc="-10">
                <a:latin typeface="Times New Roman"/>
                <a:cs typeface="Times New Roman"/>
              </a:rPr>
              <a:t>Режим </a:t>
            </a:r>
            <a:r>
              <a:rPr dirty="0" sz="1600" spc="-5">
                <a:latin typeface="Times New Roman"/>
                <a:cs typeface="Times New Roman"/>
              </a:rPr>
              <a:t>сцепления </a:t>
            </a:r>
            <a:r>
              <a:rPr dirty="0" sz="1600" spc="-25">
                <a:latin typeface="Times New Roman"/>
                <a:cs typeface="Times New Roman"/>
              </a:rPr>
              <a:t>блоков </a:t>
            </a:r>
            <a:r>
              <a:rPr dirty="0" sz="1600" spc="-10">
                <a:latin typeface="Times New Roman"/>
                <a:cs typeface="Times New Roman"/>
              </a:rPr>
              <a:t>шифротекста </a:t>
            </a:r>
            <a:r>
              <a:rPr dirty="0" sz="1600" spc="-5">
                <a:latin typeface="Times New Roman"/>
                <a:cs typeface="Times New Roman"/>
              </a:rPr>
              <a:t>(Cipher block chaining,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CBC)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23369" y="4755579"/>
            <a:ext cx="5365636" cy="1688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1100" y="4579632"/>
            <a:ext cx="5739765" cy="0"/>
          </a:xfrm>
          <a:custGeom>
            <a:avLst/>
            <a:gdLst/>
            <a:ahLst/>
            <a:cxnLst/>
            <a:rect l="l" t="t" r="r" b="b"/>
            <a:pathLst>
              <a:path w="5739765" h="0">
                <a:moveTo>
                  <a:pt x="0" y="0"/>
                </a:moveTo>
                <a:lnTo>
                  <a:pt x="5739765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86419" y="4574552"/>
            <a:ext cx="0" cy="2091055"/>
          </a:xfrm>
          <a:custGeom>
            <a:avLst/>
            <a:gdLst/>
            <a:ahLst/>
            <a:cxnLst/>
            <a:rect l="l" t="t" r="r" b="b"/>
            <a:pathLst>
              <a:path w="0" h="2091054">
                <a:moveTo>
                  <a:pt x="0" y="0"/>
                </a:moveTo>
                <a:lnTo>
                  <a:pt x="0" y="2091055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51100" y="6661162"/>
            <a:ext cx="5739765" cy="0"/>
          </a:xfrm>
          <a:custGeom>
            <a:avLst/>
            <a:gdLst/>
            <a:ahLst/>
            <a:cxnLst/>
            <a:rect l="l" t="t" r="r" b="b"/>
            <a:pathLst>
              <a:path w="5739765" h="0">
                <a:moveTo>
                  <a:pt x="573976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56179" y="4574552"/>
            <a:ext cx="0" cy="2091055"/>
          </a:xfrm>
          <a:custGeom>
            <a:avLst/>
            <a:gdLst/>
            <a:ahLst/>
            <a:cxnLst/>
            <a:rect l="l" t="t" r="r" b="b"/>
            <a:pathLst>
              <a:path w="0" h="2091054">
                <a:moveTo>
                  <a:pt x="0" y="20910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303032"/>
            <a:ext cx="56908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3. </a:t>
            </a:r>
            <a:r>
              <a:rPr dirty="0" sz="1600" spc="-10">
                <a:latin typeface="Times New Roman"/>
                <a:cs typeface="Times New Roman"/>
              </a:rPr>
              <a:t>Режим обратной связи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шифротексту </a:t>
            </a:r>
            <a:r>
              <a:rPr dirty="0" sz="1600" spc="-5">
                <a:latin typeface="Times New Roman"/>
                <a:cs typeface="Times New Roman"/>
              </a:rPr>
              <a:t>(Cipher feed </a:t>
            </a:r>
            <a:r>
              <a:rPr dirty="0" sz="1600">
                <a:latin typeface="Times New Roman"/>
                <a:cs typeface="Times New Roman"/>
              </a:rPr>
              <a:t>back,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CFB)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3151" y="1822698"/>
            <a:ext cx="6606705" cy="1789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5779" y="1685302"/>
            <a:ext cx="7050405" cy="0"/>
          </a:xfrm>
          <a:custGeom>
            <a:avLst/>
            <a:gdLst/>
            <a:ahLst/>
            <a:cxnLst/>
            <a:rect l="l" t="t" r="r" b="b"/>
            <a:pathLst>
              <a:path w="7050405" h="0">
                <a:moveTo>
                  <a:pt x="0" y="0"/>
                </a:moveTo>
                <a:lnTo>
                  <a:pt x="7050405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41740" y="1680222"/>
            <a:ext cx="0" cy="2106295"/>
          </a:xfrm>
          <a:custGeom>
            <a:avLst/>
            <a:gdLst/>
            <a:ahLst/>
            <a:cxnLst/>
            <a:rect l="l" t="t" r="r" b="b"/>
            <a:pathLst>
              <a:path w="0" h="2106295">
                <a:moveTo>
                  <a:pt x="0" y="0"/>
                </a:moveTo>
                <a:lnTo>
                  <a:pt x="0" y="2106294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5779" y="3782072"/>
            <a:ext cx="7050405" cy="0"/>
          </a:xfrm>
          <a:custGeom>
            <a:avLst/>
            <a:gdLst/>
            <a:ahLst/>
            <a:cxnLst/>
            <a:rect l="l" t="t" r="r" b="b"/>
            <a:pathLst>
              <a:path w="7050405" h="0">
                <a:moveTo>
                  <a:pt x="705040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0860" y="1680222"/>
            <a:ext cx="0" cy="2106295"/>
          </a:xfrm>
          <a:custGeom>
            <a:avLst/>
            <a:gdLst/>
            <a:ahLst/>
            <a:cxnLst/>
            <a:rect l="l" t="t" r="r" b="b"/>
            <a:pathLst>
              <a:path w="0" h="2106295">
                <a:moveTo>
                  <a:pt x="0" y="21062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8659" y="3921772"/>
            <a:ext cx="51923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4. </a:t>
            </a:r>
            <a:r>
              <a:rPr dirty="0" sz="1600" spc="-10">
                <a:latin typeface="Times New Roman"/>
                <a:cs typeface="Times New Roman"/>
              </a:rPr>
              <a:t>Режим обратной связи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20">
                <a:latin typeface="Times New Roman"/>
                <a:cs typeface="Times New Roman"/>
              </a:rPr>
              <a:t>выходу </a:t>
            </a:r>
            <a:r>
              <a:rPr dirty="0" sz="1600" spc="-5">
                <a:latin typeface="Times New Roman"/>
                <a:cs typeface="Times New Roman"/>
              </a:rPr>
              <a:t>(Output feed </a:t>
            </a:r>
            <a:r>
              <a:rPr dirty="0" sz="1600">
                <a:latin typeface="Times New Roman"/>
                <a:cs typeface="Times New Roman"/>
              </a:rPr>
              <a:t>back,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699" y="4451484"/>
            <a:ext cx="7630968" cy="2059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7401559" cy="3307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722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ОСНОВНЫЕ </a:t>
            </a:r>
            <a:r>
              <a:rPr dirty="0" sz="1600" spc="-20" b="1">
                <a:latin typeface="Times New Roman"/>
                <a:cs typeface="Times New Roman"/>
              </a:rPr>
              <a:t>МЕТОДЫ </a:t>
            </a:r>
            <a:r>
              <a:rPr dirty="0" sz="1600" spc="-15" b="1">
                <a:latin typeface="Times New Roman"/>
                <a:cs typeface="Times New Roman"/>
              </a:rPr>
              <a:t>ШИФРОВАНИЯ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ИНФОРМАЦИИ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600">
                <a:latin typeface="Times New Roman"/>
                <a:cs typeface="Times New Roman"/>
              </a:rPr>
              <a:t>Симметричное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шифрование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Поточные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Блочные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Хэш-функции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Асимметричное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шифрование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Протоколы </a:t>
            </a:r>
            <a:r>
              <a:rPr dirty="0" sz="1600" spc="-5">
                <a:latin typeface="Times New Roman"/>
                <a:cs typeface="Times New Roman"/>
              </a:rPr>
              <a:t>обмена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ключами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Асимметричные </a:t>
            </a:r>
            <a:r>
              <a:rPr dirty="0" sz="1600">
                <a:latin typeface="Times New Roman"/>
                <a:cs typeface="Times New Roman"/>
              </a:rPr>
              <a:t>(несимметричные)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Цифровая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подпись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34594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5. </a:t>
            </a:r>
            <a:r>
              <a:rPr dirty="0" sz="1600" spc="-10">
                <a:latin typeface="Times New Roman"/>
                <a:cs typeface="Times New Roman"/>
              </a:rPr>
              <a:t>Режим </a:t>
            </a:r>
            <a:r>
              <a:rPr dirty="0" sz="1600" spc="-15">
                <a:latin typeface="Times New Roman"/>
                <a:cs typeface="Times New Roman"/>
              </a:rPr>
              <a:t>счётчика </a:t>
            </a:r>
            <a:r>
              <a:rPr dirty="0" sz="1600" spc="-5">
                <a:latin typeface="Times New Roman"/>
                <a:cs typeface="Times New Roman"/>
              </a:rPr>
              <a:t>(Counter mode,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CTR)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1610" y="1542427"/>
            <a:ext cx="4882515" cy="445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419" y="1021092"/>
            <a:ext cx="8395970" cy="388112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606040">
              <a:lnSpc>
                <a:spcPct val="100000"/>
              </a:lnSpc>
              <a:spcBef>
                <a:spcPts val="940"/>
              </a:spcBef>
            </a:pPr>
            <a:r>
              <a:rPr dirty="0" sz="1600" spc="-10" b="1">
                <a:latin typeface="Times New Roman"/>
                <a:cs typeface="Times New Roman"/>
              </a:rPr>
              <a:t>Основные требования </a:t>
            </a:r>
            <a:r>
              <a:rPr dirty="0" sz="1600" b="1">
                <a:latin typeface="Times New Roman"/>
                <a:cs typeface="Times New Roman"/>
              </a:rPr>
              <a:t>к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стойкости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Длина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80 </a:t>
            </a:r>
            <a:r>
              <a:rPr dirty="0" sz="1600" spc="-5">
                <a:latin typeface="Times New Roman"/>
                <a:cs typeface="Times New Roman"/>
              </a:rPr>
              <a:t>бит (для </a:t>
            </a:r>
            <a:r>
              <a:rPr dirty="0" sz="1600">
                <a:latin typeface="Times New Roman"/>
                <a:cs typeface="Times New Roman"/>
              </a:rPr>
              <a:t>малоресурсной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криптографии)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128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256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Длина </a:t>
            </a:r>
            <a:r>
              <a:rPr dirty="0" sz="1600" spc="-15">
                <a:latin typeface="Times New Roman"/>
                <a:cs typeface="Times New Roman"/>
              </a:rPr>
              <a:t>блока </a:t>
            </a:r>
            <a:r>
              <a:rPr dirty="0" sz="1600" spc="-5">
                <a:latin typeface="Times New Roman"/>
                <a:cs typeface="Times New Roman"/>
              </a:rPr>
              <a:t>(защита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создания словаря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обеспечение </a:t>
            </a:r>
            <a:r>
              <a:rPr dirty="0" sz="1600" spc="-10">
                <a:latin typeface="Times New Roman"/>
                <a:cs typeface="Times New Roman"/>
              </a:rPr>
              <a:t>периода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ПСП):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64 </a:t>
            </a:r>
            <a:r>
              <a:rPr dirty="0" sz="1600" spc="-5">
                <a:latin typeface="Times New Roman"/>
                <a:cs typeface="Times New Roman"/>
              </a:rPr>
              <a:t>бит (шифр </a:t>
            </a:r>
            <a:r>
              <a:rPr dirty="0" sz="1600" spc="-10">
                <a:latin typeface="Times New Roman"/>
                <a:cs typeface="Times New Roman"/>
              </a:rPr>
              <a:t>Магма, недостаточно против атаки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коллизий)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128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256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</a:pPr>
            <a:r>
              <a:rPr dirty="0" sz="1600" spc="-20">
                <a:latin typeface="Times New Roman"/>
                <a:cs typeface="Times New Roman"/>
              </a:rPr>
              <a:t>Устойчивость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различным видам криптоанализа. Если сложность любой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криптографических  </a:t>
            </a:r>
            <a:r>
              <a:rPr dirty="0" sz="1600" spc="-10">
                <a:latin typeface="Times New Roman"/>
                <a:cs typeface="Times New Roman"/>
              </a:rPr>
              <a:t>атак </a:t>
            </a:r>
            <a:r>
              <a:rPr dirty="0" sz="1600" spc="-5">
                <a:latin typeface="Times New Roman"/>
                <a:cs typeface="Times New Roman"/>
              </a:rPr>
              <a:t>меньше </a:t>
            </a:r>
            <a:r>
              <a:rPr dirty="0" sz="1600" spc="-15">
                <a:latin typeface="Times New Roman"/>
                <a:cs typeface="Times New Roman"/>
              </a:rPr>
              <a:t>полного </a:t>
            </a:r>
            <a:r>
              <a:rPr dirty="0" sz="1600" spc="-5">
                <a:latin typeface="Times New Roman"/>
                <a:cs typeface="Times New Roman"/>
              </a:rPr>
              <a:t>перебора,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5">
                <a:latin typeface="Times New Roman"/>
                <a:cs typeface="Times New Roman"/>
              </a:rPr>
              <a:t>шифр считается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нестойким.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7825" cy="173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22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43256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1.7.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структуры </a:t>
            </a:r>
            <a:r>
              <a:rPr dirty="0" sz="1600" spc="-15" b="1">
                <a:latin typeface="Times New Roman"/>
                <a:cs typeface="Times New Roman"/>
              </a:rPr>
              <a:t>блочных </a:t>
            </a:r>
            <a:r>
              <a:rPr dirty="0" sz="1600" spc="-10" b="1">
                <a:latin typeface="Times New Roman"/>
                <a:cs typeface="Times New Roman"/>
              </a:rPr>
              <a:t>шифров: </a:t>
            </a:r>
            <a:r>
              <a:rPr dirty="0" sz="1600" b="1">
                <a:latin typeface="Times New Roman"/>
                <a:cs typeface="Times New Roman"/>
              </a:rPr>
              <a:t>SP-сети и сети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Фейстеля.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600">
                <a:latin typeface="Times New Roman"/>
                <a:cs typeface="Times New Roman"/>
              </a:rPr>
              <a:t>Сеть </a:t>
            </a:r>
            <a:r>
              <a:rPr dirty="0" sz="1600" spc="-5">
                <a:latin typeface="Times New Roman"/>
                <a:cs typeface="Times New Roman"/>
              </a:rPr>
              <a:t>Фейстеля </a:t>
            </a:r>
            <a:r>
              <a:rPr dirty="0" sz="1600" spc="-20">
                <a:latin typeface="Times New Roman"/>
                <a:cs typeface="Times New Roman"/>
              </a:rPr>
              <a:t>(англ. </a:t>
            </a:r>
            <a:r>
              <a:rPr dirty="0" sz="1600" spc="-5">
                <a:latin typeface="Times New Roman"/>
                <a:cs typeface="Times New Roman"/>
              </a:rPr>
              <a:t>Feistel network, Feistel cipher)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5">
                <a:latin typeface="Times New Roman"/>
                <a:cs typeface="Times New Roman"/>
              </a:rPr>
              <a:t>метод </a:t>
            </a:r>
            <a:r>
              <a:rPr dirty="0" sz="1600">
                <a:latin typeface="Times New Roman"/>
                <a:cs typeface="Times New Roman"/>
              </a:rPr>
              <a:t>построения </a:t>
            </a:r>
            <a:r>
              <a:rPr dirty="0" sz="1600" spc="-15">
                <a:latin typeface="Times New Roman"/>
                <a:cs typeface="Times New Roman"/>
              </a:rPr>
              <a:t>блочных </a:t>
            </a:r>
            <a:r>
              <a:rPr dirty="0" sz="1600" spc="-5">
                <a:latin typeface="Times New Roman"/>
                <a:cs typeface="Times New Roman"/>
              </a:rPr>
              <a:t>шифров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однотипных  </a:t>
            </a:r>
            <a:r>
              <a:rPr dirty="0" sz="1600" spc="-20">
                <a:latin typeface="Times New Roman"/>
                <a:cs typeface="Times New Roman"/>
              </a:rPr>
              <a:t>блоков, </a:t>
            </a:r>
            <a:r>
              <a:rPr dirty="0" sz="1600" spc="-15">
                <a:latin typeface="Times New Roman"/>
                <a:cs typeface="Times New Roman"/>
              </a:rPr>
              <a:t>одинаковых как </a:t>
            </a:r>
            <a:r>
              <a:rPr dirty="0" sz="1600" spc="-5">
                <a:latin typeface="Times New Roman"/>
                <a:cs typeface="Times New Roman"/>
              </a:rPr>
              <a:t>при шифровании, </a:t>
            </a:r>
            <a:r>
              <a:rPr dirty="0" sz="1600">
                <a:latin typeface="Times New Roman"/>
                <a:cs typeface="Times New Roman"/>
              </a:rPr>
              <a:t>так и </a:t>
            </a:r>
            <a:r>
              <a:rPr dirty="0" sz="1600" spc="-5">
                <a:latin typeface="Times New Roman"/>
                <a:cs typeface="Times New Roman"/>
              </a:rPr>
              <a:t>расшифровании (изменяется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порядок </a:t>
            </a:r>
            <a:r>
              <a:rPr dirty="0" sz="1600" spc="-10">
                <a:latin typeface="Times New Roman"/>
                <a:cs typeface="Times New Roman"/>
              </a:rPr>
              <a:t>следования  </a:t>
            </a:r>
            <a:r>
              <a:rPr dirty="0" sz="1600" spc="-15">
                <a:latin typeface="Times New Roman"/>
                <a:cs typeface="Times New Roman"/>
              </a:rPr>
              <a:t>раундовых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50509" y="2654127"/>
            <a:ext cx="1754674" cy="3337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46005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преобразования для шифра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Магма: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4738382"/>
            <a:ext cx="9262110" cy="17780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5">
                <a:latin typeface="Times New Roman"/>
                <a:cs typeface="Times New Roman"/>
              </a:rPr>
              <a:t>Достоинства: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Функция преобразования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невзаимооднозначной.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buAutoNum type="arabicPeriod"/>
              <a:tabLst>
                <a:tab pos="223520" algn="l"/>
              </a:tabLst>
            </a:pPr>
            <a:r>
              <a:rPr dirty="0" sz="1600" spc="-15">
                <a:latin typeface="Times New Roman"/>
                <a:cs typeface="Times New Roman"/>
              </a:rPr>
              <a:t>Одинаковые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преобразования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для шифрования, </a:t>
            </a:r>
            <a:r>
              <a:rPr dirty="0" sz="1600">
                <a:latin typeface="Times New Roman"/>
                <a:cs typeface="Times New Roman"/>
              </a:rPr>
              <a:t>так и </a:t>
            </a:r>
            <a:r>
              <a:rPr dirty="0" sz="1600" spc="-5">
                <a:latin typeface="Times New Roman"/>
                <a:cs typeface="Times New Roman"/>
              </a:rPr>
              <a:t>для расшифрования </a:t>
            </a:r>
            <a:r>
              <a:rPr dirty="0" sz="1600" spc="-15">
                <a:latin typeface="Times New Roman"/>
                <a:cs typeface="Times New Roman"/>
              </a:rPr>
              <a:t>(требует </a:t>
            </a:r>
            <a:r>
              <a:rPr dirty="0" sz="1600" spc="-5">
                <a:latin typeface="Times New Roman"/>
                <a:cs typeface="Times New Roman"/>
              </a:rPr>
              <a:t>меньше  </a:t>
            </a:r>
            <a:r>
              <a:rPr dirty="0" sz="1600">
                <a:latin typeface="Times New Roman"/>
                <a:cs typeface="Times New Roman"/>
              </a:rPr>
              <a:t>ресурсов).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</a:t>
            </a:r>
            <a:r>
              <a:rPr dirty="0" sz="1600">
                <a:latin typeface="Times New Roman"/>
                <a:cs typeface="Times New Roman"/>
              </a:rPr>
              <a:t>специфических </a:t>
            </a:r>
            <a:r>
              <a:rPr dirty="0" sz="1600" spc="-10">
                <a:latin typeface="Times New Roman"/>
                <a:cs typeface="Times New Roman"/>
              </a:rPr>
              <a:t>атак (например,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Yo-Yo-games)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0261" y="1536191"/>
            <a:ext cx="2599943" cy="3044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6617" y="1478291"/>
            <a:ext cx="7188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8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ун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ов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765" y="1478291"/>
            <a:ext cx="11176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шифрования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2060" y="1478291"/>
            <a:ext cx="10433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(вследствие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006" y="1478291"/>
            <a:ext cx="799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меньшей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2846" y="1478291"/>
            <a:ext cx="8001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319" y="1478291"/>
            <a:ext cx="10255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накопления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051" y="1478291"/>
            <a:ext cx="955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жн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59" y="1021092"/>
            <a:ext cx="1830070" cy="107696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5">
                <a:latin typeface="Times New Roman"/>
                <a:cs typeface="Times New Roman"/>
              </a:rPr>
              <a:t>Недостаток: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tabLst>
                <a:tab pos="328295" algn="l"/>
                <a:tab pos="1174750" algn="l"/>
              </a:tabLst>
            </a:pPr>
            <a:r>
              <a:rPr dirty="0" sz="1600">
                <a:latin typeface="Times New Roman"/>
                <a:cs typeface="Times New Roman"/>
              </a:rPr>
              <a:t>1.	</a:t>
            </a:r>
            <a:r>
              <a:rPr dirty="0" sz="1600" spc="-6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ре</a:t>
            </a:r>
            <a:r>
              <a:rPr dirty="0" sz="1600" spc="-65">
                <a:latin typeface="Times New Roman"/>
                <a:cs typeface="Times New Roman"/>
              </a:rPr>
              <a:t>б</a:t>
            </a:r>
            <a:r>
              <a:rPr dirty="0" sz="1600" spc="-25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5">
                <a:latin typeface="Times New Roman"/>
                <a:cs typeface="Times New Roman"/>
              </a:rPr>
              <a:t>ш</a:t>
            </a:r>
            <a:r>
              <a:rPr dirty="0" sz="1600">
                <a:latin typeface="Times New Roman"/>
                <a:cs typeface="Times New Roman"/>
              </a:rPr>
              <a:t>е  </a:t>
            </a:r>
            <a:r>
              <a:rPr dirty="0" sz="1600" spc="-5">
                <a:latin typeface="Times New Roman"/>
                <a:cs typeface="Times New Roman"/>
              </a:rPr>
              <a:t>преобразований).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59" y="2529852"/>
            <a:ext cx="91027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Примеры </a:t>
            </a:r>
            <a:r>
              <a:rPr dirty="0" sz="1600" spc="-15">
                <a:latin typeface="Times New Roman"/>
                <a:cs typeface="Times New Roman"/>
              </a:rPr>
              <a:t>блочных </a:t>
            </a:r>
            <a:r>
              <a:rPr dirty="0" sz="1600" spc="-5">
                <a:latin typeface="Times New Roman"/>
                <a:cs typeface="Times New Roman"/>
              </a:rPr>
              <a:t>шифров: DES, </a:t>
            </a:r>
            <a:r>
              <a:rPr dirty="0" sz="1600">
                <a:latin typeface="Times New Roman"/>
                <a:cs typeface="Times New Roman"/>
              </a:rPr>
              <a:t>RC2, </a:t>
            </a:r>
            <a:r>
              <a:rPr dirty="0" sz="1600" spc="-5">
                <a:latin typeface="Times New Roman"/>
                <a:cs typeface="Times New Roman"/>
              </a:rPr>
              <a:t>RC5, </a:t>
            </a:r>
            <a:r>
              <a:rPr dirty="0" sz="1600">
                <a:latin typeface="Times New Roman"/>
                <a:cs typeface="Times New Roman"/>
              </a:rPr>
              <a:t>RC6, </a:t>
            </a:r>
            <a:r>
              <a:rPr dirty="0" sz="1600" spc="-5">
                <a:latin typeface="Times New Roman"/>
                <a:cs typeface="Times New Roman"/>
              </a:rPr>
              <a:t>Blowfish, FEAL, </a:t>
            </a:r>
            <a:r>
              <a:rPr dirty="0" sz="1600" spc="-20">
                <a:latin typeface="Times New Roman"/>
                <a:cs typeface="Times New Roman"/>
              </a:rPr>
              <a:t>CAST-128, </a:t>
            </a:r>
            <a:r>
              <a:rPr dirty="0" sz="1600" spc="-5">
                <a:latin typeface="Times New Roman"/>
                <a:cs typeface="Times New Roman"/>
              </a:rPr>
              <a:t>TEA, XTEA, XXTEA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 др.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4015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25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740"/>
              </a:spcBef>
            </a:pPr>
            <a:r>
              <a:rPr dirty="0" sz="1600" spc="-5">
                <a:latin typeface="Times New Roman"/>
                <a:cs typeface="Times New Roman"/>
              </a:rPr>
              <a:t>SP-сеть (Substitution-Permutation network, </a:t>
            </a:r>
            <a:r>
              <a:rPr dirty="0" sz="1600" spc="-10">
                <a:latin typeface="Times New Roman"/>
                <a:cs typeface="Times New Roman"/>
              </a:rPr>
              <a:t>подстановочно-перестановочная </a:t>
            </a:r>
            <a:r>
              <a:rPr dirty="0" sz="1600">
                <a:latin typeface="Times New Roman"/>
                <a:cs typeface="Times New Roman"/>
              </a:rPr>
              <a:t>сеть) – в простейшем </a:t>
            </a:r>
            <a:r>
              <a:rPr dirty="0" sz="1600" spc="-10">
                <a:latin typeface="Times New Roman"/>
                <a:cs typeface="Times New Roman"/>
              </a:rPr>
              <a:t>варианте  представляет </a:t>
            </a:r>
            <a:r>
              <a:rPr dirty="0" sz="1600" spc="-5">
                <a:latin typeface="Times New Roman"/>
                <a:cs typeface="Times New Roman"/>
              </a:rPr>
              <a:t>собой «сэндвич» из </a:t>
            </a:r>
            <a:r>
              <a:rPr dirty="0" sz="1600" spc="-10">
                <a:latin typeface="Times New Roman"/>
                <a:cs typeface="Times New Roman"/>
              </a:rPr>
              <a:t>слоёв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5">
                <a:latin typeface="Times New Roman"/>
                <a:cs typeface="Times New Roman"/>
              </a:rPr>
              <a:t>типов, </a:t>
            </a:r>
            <a:r>
              <a:rPr dirty="0" sz="1600" spc="-10">
                <a:latin typeface="Times New Roman"/>
                <a:cs typeface="Times New Roman"/>
              </a:rPr>
              <a:t>используемых многократно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5">
                <a:latin typeface="Times New Roman"/>
                <a:cs typeface="Times New Roman"/>
              </a:rPr>
              <a:t>очереди. </a:t>
            </a:r>
            <a:r>
              <a:rPr dirty="0" sz="1600" spc="-10">
                <a:latin typeface="Times New Roman"/>
                <a:cs typeface="Times New Roman"/>
              </a:rPr>
              <a:t>Большинство  </a:t>
            </a:r>
            <a:r>
              <a:rPr dirty="0" sz="1600" spc="-5">
                <a:latin typeface="Times New Roman"/>
                <a:cs typeface="Times New Roman"/>
              </a:rPr>
              <a:t>современных </a:t>
            </a:r>
            <a:r>
              <a:rPr dirty="0" sz="1600" spc="-15">
                <a:latin typeface="Times New Roman"/>
                <a:cs typeface="Times New Roman"/>
              </a:rPr>
              <a:t>блочных </a:t>
            </a:r>
            <a:r>
              <a:rPr dirty="0" sz="1600" spc="-5">
                <a:latin typeface="Times New Roman"/>
                <a:cs typeface="Times New Roman"/>
              </a:rPr>
              <a:t>шифров </a:t>
            </a:r>
            <a:r>
              <a:rPr dirty="0" sz="1600" spc="5">
                <a:latin typeface="Times New Roman"/>
                <a:cs typeface="Times New Roman"/>
              </a:rPr>
              <a:t>построены </a:t>
            </a:r>
            <a:r>
              <a:rPr dirty="0" sz="1600">
                <a:latin typeface="Times New Roman"/>
                <a:cs typeface="Times New Roman"/>
              </a:rPr>
              <a:t>на основе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SP-сети.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4370" y="2224417"/>
            <a:ext cx="227965" cy="3632835"/>
          </a:xfrm>
          <a:custGeom>
            <a:avLst/>
            <a:gdLst/>
            <a:ahLst/>
            <a:cxnLst/>
            <a:rect l="l" t="t" r="r" b="b"/>
            <a:pathLst>
              <a:path w="227964" h="3632835">
                <a:moveTo>
                  <a:pt x="227965" y="3632835"/>
                </a:moveTo>
                <a:lnTo>
                  <a:pt x="227965" y="0"/>
                </a:lnTo>
                <a:lnTo>
                  <a:pt x="0" y="0"/>
                </a:lnTo>
                <a:lnTo>
                  <a:pt x="0" y="3632835"/>
                </a:lnTo>
                <a:lnTo>
                  <a:pt x="227965" y="363283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7937" y="3160296"/>
            <a:ext cx="151765" cy="1762760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850" spc="30" b="1">
                <a:latin typeface="Arial"/>
                <a:cs typeface="Arial"/>
              </a:rPr>
              <a:t>М </a:t>
            </a:r>
            <a:r>
              <a:rPr dirty="0" sz="850" spc="10" b="1">
                <a:latin typeface="Arial"/>
                <a:cs typeface="Arial"/>
              </a:rPr>
              <a:t>- </a:t>
            </a:r>
            <a:r>
              <a:rPr dirty="0" sz="850" spc="15" b="1">
                <a:latin typeface="Arial"/>
                <a:cs typeface="Arial"/>
              </a:rPr>
              <a:t>входное сообщение, </a:t>
            </a:r>
            <a:r>
              <a:rPr dirty="0" sz="850" spc="20" b="1">
                <a:latin typeface="Arial"/>
                <a:cs typeface="Arial"/>
              </a:rPr>
              <a:t>64</a:t>
            </a:r>
            <a:r>
              <a:rPr dirty="0" sz="850" spc="-25" b="1">
                <a:latin typeface="Arial"/>
                <a:cs typeface="Arial"/>
              </a:rPr>
              <a:t> </a:t>
            </a:r>
            <a:r>
              <a:rPr dirty="0" sz="850" spc="15" b="1">
                <a:latin typeface="Arial"/>
                <a:cs typeface="Arial"/>
              </a:rPr>
              <a:t>бит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0765" y="2224417"/>
            <a:ext cx="448945" cy="3632835"/>
          </a:xfrm>
          <a:custGeom>
            <a:avLst/>
            <a:gdLst/>
            <a:ahLst/>
            <a:cxnLst/>
            <a:rect l="l" t="t" r="r" b="b"/>
            <a:pathLst>
              <a:path w="448945" h="3632835">
                <a:moveTo>
                  <a:pt x="448944" y="3632835"/>
                </a:moveTo>
                <a:lnTo>
                  <a:pt x="448944" y="0"/>
                </a:lnTo>
                <a:lnTo>
                  <a:pt x="0" y="0"/>
                </a:lnTo>
                <a:lnTo>
                  <a:pt x="0" y="3632835"/>
                </a:lnTo>
                <a:lnTo>
                  <a:pt x="448944" y="363283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8754" y="6538607"/>
            <a:ext cx="3632835" cy="226695"/>
          </a:xfrm>
          <a:custGeom>
            <a:avLst/>
            <a:gdLst/>
            <a:ahLst/>
            <a:cxnLst/>
            <a:rect l="l" t="t" r="r" b="b"/>
            <a:pathLst>
              <a:path w="3632835" h="226695">
                <a:moveTo>
                  <a:pt x="0" y="226694"/>
                </a:moveTo>
                <a:lnTo>
                  <a:pt x="3632834" y="226694"/>
                </a:lnTo>
                <a:lnTo>
                  <a:pt x="3632834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22370" y="6559562"/>
            <a:ext cx="166751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20" b="1">
                <a:latin typeface="Arial"/>
                <a:cs typeface="Arial"/>
              </a:rPr>
              <a:t>Раундовые </a:t>
            </a:r>
            <a:r>
              <a:rPr dirty="0" sz="900" spc="-15" b="1">
                <a:latin typeface="Arial"/>
                <a:cs typeface="Arial"/>
              </a:rPr>
              <a:t>подключи, </a:t>
            </a:r>
            <a:r>
              <a:rPr dirty="0" sz="900" spc="-10" b="1">
                <a:latin typeface="Arial"/>
                <a:cs typeface="Arial"/>
              </a:rPr>
              <a:t>64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spc="-15" b="1">
                <a:latin typeface="Arial"/>
                <a:cs typeface="Arial"/>
              </a:rPr>
              <a:t>бит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8120" y="5628652"/>
            <a:ext cx="227329" cy="228600"/>
          </a:xfrm>
          <a:custGeom>
            <a:avLst/>
            <a:gdLst/>
            <a:ahLst/>
            <a:cxnLst/>
            <a:rect l="l" t="t" r="r" b="b"/>
            <a:pathLst>
              <a:path w="227330" h="228600">
                <a:moveTo>
                  <a:pt x="0" y="114300"/>
                </a:moveTo>
                <a:lnTo>
                  <a:pt x="6350" y="75565"/>
                </a:lnTo>
                <a:lnTo>
                  <a:pt x="26669" y="41275"/>
                </a:lnTo>
                <a:lnTo>
                  <a:pt x="56515" y="15240"/>
                </a:lnTo>
                <a:lnTo>
                  <a:pt x="93980" y="1905"/>
                </a:lnTo>
                <a:lnTo>
                  <a:pt x="114300" y="0"/>
                </a:lnTo>
                <a:lnTo>
                  <a:pt x="133350" y="1905"/>
                </a:lnTo>
                <a:lnTo>
                  <a:pt x="170815" y="15240"/>
                </a:lnTo>
                <a:lnTo>
                  <a:pt x="201930" y="41275"/>
                </a:lnTo>
                <a:lnTo>
                  <a:pt x="220980" y="75565"/>
                </a:lnTo>
                <a:lnTo>
                  <a:pt x="227330" y="114300"/>
                </a:lnTo>
                <a:lnTo>
                  <a:pt x="226694" y="134620"/>
                </a:lnTo>
                <a:lnTo>
                  <a:pt x="213360" y="172085"/>
                </a:lnTo>
                <a:lnTo>
                  <a:pt x="187325" y="201295"/>
                </a:lnTo>
                <a:lnTo>
                  <a:pt x="152400" y="221615"/>
                </a:lnTo>
                <a:lnTo>
                  <a:pt x="114300" y="228600"/>
                </a:lnTo>
                <a:lnTo>
                  <a:pt x="93980" y="226695"/>
                </a:lnTo>
                <a:lnTo>
                  <a:pt x="56515" y="213360"/>
                </a:lnTo>
                <a:lnTo>
                  <a:pt x="26669" y="187960"/>
                </a:lnTo>
                <a:lnTo>
                  <a:pt x="6350" y="153670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2420" y="562865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38120" y="5742952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 h="0">
                <a:moveTo>
                  <a:pt x="0" y="0"/>
                </a:moveTo>
                <a:lnTo>
                  <a:pt x="22733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65450" y="5401957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0" y="114299"/>
                </a:moveTo>
                <a:lnTo>
                  <a:pt x="7619" y="74929"/>
                </a:lnTo>
                <a:lnTo>
                  <a:pt x="27305" y="41274"/>
                </a:lnTo>
                <a:lnTo>
                  <a:pt x="57785" y="15239"/>
                </a:lnTo>
                <a:lnTo>
                  <a:pt x="95250" y="1904"/>
                </a:lnTo>
                <a:lnTo>
                  <a:pt x="114300" y="0"/>
                </a:lnTo>
                <a:lnTo>
                  <a:pt x="134619" y="1904"/>
                </a:lnTo>
                <a:lnTo>
                  <a:pt x="172085" y="15239"/>
                </a:lnTo>
                <a:lnTo>
                  <a:pt x="201930" y="41274"/>
                </a:lnTo>
                <a:lnTo>
                  <a:pt x="222250" y="74929"/>
                </a:lnTo>
                <a:lnTo>
                  <a:pt x="229235" y="114299"/>
                </a:lnTo>
                <a:lnTo>
                  <a:pt x="227330" y="134619"/>
                </a:lnTo>
                <a:lnTo>
                  <a:pt x="213360" y="171449"/>
                </a:lnTo>
                <a:lnTo>
                  <a:pt x="188594" y="201294"/>
                </a:lnTo>
                <a:lnTo>
                  <a:pt x="154305" y="221614"/>
                </a:lnTo>
                <a:lnTo>
                  <a:pt x="114300" y="228599"/>
                </a:lnTo>
                <a:lnTo>
                  <a:pt x="95250" y="226694"/>
                </a:lnTo>
                <a:lnTo>
                  <a:pt x="57785" y="213359"/>
                </a:lnTo>
                <a:lnTo>
                  <a:pt x="27305" y="187959"/>
                </a:lnTo>
                <a:lnTo>
                  <a:pt x="7619" y="153669"/>
                </a:lnTo>
                <a:lnTo>
                  <a:pt x="0" y="11429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9750" y="540195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65450" y="5516257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9235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3414" y="5177166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113030"/>
                </a:moveTo>
                <a:lnTo>
                  <a:pt x="6985" y="74930"/>
                </a:lnTo>
                <a:lnTo>
                  <a:pt x="26670" y="40005"/>
                </a:lnTo>
                <a:lnTo>
                  <a:pt x="57150" y="13970"/>
                </a:lnTo>
                <a:lnTo>
                  <a:pt x="94614" y="635"/>
                </a:lnTo>
                <a:lnTo>
                  <a:pt x="114300" y="0"/>
                </a:lnTo>
                <a:lnTo>
                  <a:pt x="133350" y="635"/>
                </a:lnTo>
                <a:lnTo>
                  <a:pt x="170814" y="13970"/>
                </a:lnTo>
                <a:lnTo>
                  <a:pt x="201930" y="40005"/>
                </a:lnTo>
                <a:lnTo>
                  <a:pt x="220980" y="74930"/>
                </a:lnTo>
                <a:lnTo>
                  <a:pt x="228600" y="113030"/>
                </a:lnTo>
                <a:lnTo>
                  <a:pt x="226695" y="133350"/>
                </a:lnTo>
                <a:lnTo>
                  <a:pt x="213360" y="170815"/>
                </a:lnTo>
                <a:lnTo>
                  <a:pt x="187325" y="200660"/>
                </a:lnTo>
                <a:lnTo>
                  <a:pt x="153035" y="220345"/>
                </a:lnTo>
                <a:lnTo>
                  <a:pt x="114300" y="227330"/>
                </a:lnTo>
                <a:lnTo>
                  <a:pt x="94614" y="225425"/>
                </a:lnTo>
                <a:lnTo>
                  <a:pt x="57150" y="212090"/>
                </a:lnTo>
                <a:lnTo>
                  <a:pt x="26670" y="187325"/>
                </a:lnTo>
                <a:lnTo>
                  <a:pt x="6985" y="152400"/>
                </a:lnTo>
                <a:lnTo>
                  <a:pt x="0" y="11303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07715" y="5177166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20109" y="4947932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0" y="114299"/>
                </a:moveTo>
                <a:lnTo>
                  <a:pt x="6985" y="74929"/>
                </a:lnTo>
                <a:lnTo>
                  <a:pt x="27304" y="40639"/>
                </a:lnTo>
                <a:lnTo>
                  <a:pt x="57150" y="15874"/>
                </a:lnTo>
                <a:lnTo>
                  <a:pt x="94614" y="1904"/>
                </a:lnTo>
                <a:lnTo>
                  <a:pt x="114300" y="0"/>
                </a:lnTo>
                <a:lnTo>
                  <a:pt x="134619" y="1904"/>
                </a:lnTo>
                <a:lnTo>
                  <a:pt x="171450" y="15874"/>
                </a:lnTo>
                <a:lnTo>
                  <a:pt x="201929" y="40639"/>
                </a:lnTo>
                <a:lnTo>
                  <a:pt x="222250" y="74929"/>
                </a:lnTo>
                <a:lnTo>
                  <a:pt x="228600" y="114299"/>
                </a:lnTo>
                <a:lnTo>
                  <a:pt x="226694" y="133984"/>
                </a:lnTo>
                <a:lnTo>
                  <a:pt x="213360" y="171449"/>
                </a:lnTo>
                <a:lnTo>
                  <a:pt x="187325" y="201929"/>
                </a:lnTo>
                <a:lnTo>
                  <a:pt x="153669" y="220979"/>
                </a:lnTo>
                <a:lnTo>
                  <a:pt x="114300" y="229234"/>
                </a:lnTo>
                <a:lnTo>
                  <a:pt x="94614" y="226694"/>
                </a:lnTo>
                <a:lnTo>
                  <a:pt x="57150" y="213359"/>
                </a:lnTo>
                <a:lnTo>
                  <a:pt x="27304" y="187959"/>
                </a:lnTo>
                <a:lnTo>
                  <a:pt x="6985" y="153034"/>
                </a:lnTo>
                <a:lnTo>
                  <a:pt x="0" y="11429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4409" y="4947932"/>
            <a:ext cx="0" cy="229235"/>
          </a:xfrm>
          <a:custGeom>
            <a:avLst/>
            <a:gdLst/>
            <a:ahLst/>
            <a:cxnLst/>
            <a:rect l="l" t="t" r="r" b="b"/>
            <a:pathLst>
              <a:path w="0" h="229235">
                <a:moveTo>
                  <a:pt x="0" y="0"/>
                </a:moveTo>
                <a:lnTo>
                  <a:pt x="0" y="229234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0109" y="506223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46170" y="4722507"/>
            <a:ext cx="227965" cy="228600"/>
          </a:xfrm>
          <a:custGeom>
            <a:avLst/>
            <a:gdLst/>
            <a:ahLst/>
            <a:cxnLst/>
            <a:rect l="l" t="t" r="r" b="b"/>
            <a:pathLst>
              <a:path w="227964" h="228600">
                <a:moveTo>
                  <a:pt x="0" y="114299"/>
                </a:moveTo>
                <a:lnTo>
                  <a:pt x="6350" y="74929"/>
                </a:lnTo>
                <a:lnTo>
                  <a:pt x="26669" y="40004"/>
                </a:lnTo>
                <a:lnTo>
                  <a:pt x="56514" y="15239"/>
                </a:lnTo>
                <a:lnTo>
                  <a:pt x="93979" y="1904"/>
                </a:lnTo>
                <a:lnTo>
                  <a:pt x="114300" y="0"/>
                </a:lnTo>
                <a:lnTo>
                  <a:pt x="133350" y="1904"/>
                </a:lnTo>
                <a:lnTo>
                  <a:pt x="170814" y="15239"/>
                </a:lnTo>
                <a:lnTo>
                  <a:pt x="201929" y="40004"/>
                </a:lnTo>
                <a:lnTo>
                  <a:pt x="220979" y="74929"/>
                </a:lnTo>
                <a:lnTo>
                  <a:pt x="227964" y="114299"/>
                </a:lnTo>
                <a:lnTo>
                  <a:pt x="226694" y="134619"/>
                </a:lnTo>
                <a:lnTo>
                  <a:pt x="213359" y="170814"/>
                </a:lnTo>
                <a:lnTo>
                  <a:pt x="187325" y="201294"/>
                </a:lnTo>
                <a:lnTo>
                  <a:pt x="153034" y="221614"/>
                </a:lnTo>
                <a:lnTo>
                  <a:pt x="114300" y="228599"/>
                </a:lnTo>
                <a:lnTo>
                  <a:pt x="93979" y="226694"/>
                </a:lnTo>
                <a:lnTo>
                  <a:pt x="56514" y="213359"/>
                </a:lnTo>
                <a:lnTo>
                  <a:pt x="26669" y="187324"/>
                </a:lnTo>
                <a:lnTo>
                  <a:pt x="6350" y="153669"/>
                </a:lnTo>
                <a:lnTo>
                  <a:pt x="0" y="11429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60470" y="472250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6170" y="4836807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 h="0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72865" y="449390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299"/>
                </a:moveTo>
                <a:lnTo>
                  <a:pt x="6985" y="74929"/>
                </a:lnTo>
                <a:lnTo>
                  <a:pt x="26670" y="41274"/>
                </a:lnTo>
                <a:lnTo>
                  <a:pt x="57150" y="14604"/>
                </a:lnTo>
                <a:lnTo>
                  <a:pt x="93980" y="1269"/>
                </a:lnTo>
                <a:lnTo>
                  <a:pt x="114300" y="0"/>
                </a:lnTo>
                <a:lnTo>
                  <a:pt x="133350" y="1269"/>
                </a:lnTo>
                <a:lnTo>
                  <a:pt x="170814" y="14604"/>
                </a:lnTo>
                <a:lnTo>
                  <a:pt x="201930" y="41274"/>
                </a:lnTo>
                <a:lnTo>
                  <a:pt x="222250" y="74929"/>
                </a:lnTo>
                <a:lnTo>
                  <a:pt x="228600" y="114299"/>
                </a:lnTo>
                <a:lnTo>
                  <a:pt x="226695" y="133984"/>
                </a:lnTo>
                <a:lnTo>
                  <a:pt x="213360" y="172084"/>
                </a:lnTo>
                <a:lnTo>
                  <a:pt x="187325" y="201294"/>
                </a:lnTo>
                <a:lnTo>
                  <a:pt x="153035" y="221614"/>
                </a:lnTo>
                <a:lnTo>
                  <a:pt x="114300" y="228599"/>
                </a:lnTo>
                <a:lnTo>
                  <a:pt x="93980" y="226694"/>
                </a:lnTo>
                <a:lnTo>
                  <a:pt x="57150" y="213359"/>
                </a:lnTo>
                <a:lnTo>
                  <a:pt x="26670" y="187959"/>
                </a:lnTo>
                <a:lnTo>
                  <a:pt x="6985" y="153669"/>
                </a:lnTo>
                <a:lnTo>
                  <a:pt x="0" y="11429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87165" y="449390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72865" y="460820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01465" y="426657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6985" y="74930"/>
                </a:lnTo>
                <a:lnTo>
                  <a:pt x="27305" y="40639"/>
                </a:lnTo>
                <a:lnTo>
                  <a:pt x="56514" y="15239"/>
                </a:lnTo>
                <a:lnTo>
                  <a:pt x="93980" y="1905"/>
                </a:lnTo>
                <a:lnTo>
                  <a:pt x="114300" y="0"/>
                </a:lnTo>
                <a:lnTo>
                  <a:pt x="133985" y="1905"/>
                </a:lnTo>
                <a:lnTo>
                  <a:pt x="171450" y="15239"/>
                </a:lnTo>
                <a:lnTo>
                  <a:pt x="201930" y="40639"/>
                </a:lnTo>
                <a:lnTo>
                  <a:pt x="220980" y="74930"/>
                </a:lnTo>
                <a:lnTo>
                  <a:pt x="228600" y="114300"/>
                </a:lnTo>
                <a:lnTo>
                  <a:pt x="226695" y="134620"/>
                </a:lnTo>
                <a:lnTo>
                  <a:pt x="213360" y="171450"/>
                </a:lnTo>
                <a:lnTo>
                  <a:pt x="187325" y="201930"/>
                </a:lnTo>
                <a:lnTo>
                  <a:pt x="153035" y="222250"/>
                </a:lnTo>
                <a:lnTo>
                  <a:pt x="114300" y="228600"/>
                </a:lnTo>
                <a:lnTo>
                  <a:pt x="93980" y="227330"/>
                </a:lnTo>
                <a:lnTo>
                  <a:pt x="56514" y="213360"/>
                </a:lnTo>
                <a:lnTo>
                  <a:pt x="27305" y="187325"/>
                </a:lnTo>
                <a:lnTo>
                  <a:pt x="6985" y="153670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15765" y="426657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1465" y="43808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8159" y="4039882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0" y="114300"/>
                </a:moveTo>
                <a:lnTo>
                  <a:pt x="6985" y="74929"/>
                </a:lnTo>
                <a:lnTo>
                  <a:pt x="27304" y="40639"/>
                </a:lnTo>
                <a:lnTo>
                  <a:pt x="57150" y="15239"/>
                </a:lnTo>
                <a:lnTo>
                  <a:pt x="94614" y="1904"/>
                </a:lnTo>
                <a:lnTo>
                  <a:pt x="114300" y="0"/>
                </a:lnTo>
                <a:lnTo>
                  <a:pt x="134619" y="1904"/>
                </a:lnTo>
                <a:lnTo>
                  <a:pt x="171450" y="15239"/>
                </a:lnTo>
                <a:lnTo>
                  <a:pt x="201929" y="40639"/>
                </a:lnTo>
                <a:lnTo>
                  <a:pt x="222250" y="74929"/>
                </a:lnTo>
                <a:lnTo>
                  <a:pt x="229235" y="114300"/>
                </a:lnTo>
                <a:lnTo>
                  <a:pt x="226694" y="133350"/>
                </a:lnTo>
                <a:lnTo>
                  <a:pt x="213360" y="170814"/>
                </a:lnTo>
                <a:lnTo>
                  <a:pt x="187960" y="201929"/>
                </a:lnTo>
                <a:lnTo>
                  <a:pt x="154304" y="220979"/>
                </a:lnTo>
                <a:lnTo>
                  <a:pt x="114300" y="228600"/>
                </a:lnTo>
                <a:lnTo>
                  <a:pt x="94614" y="226694"/>
                </a:lnTo>
                <a:lnTo>
                  <a:pt x="57150" y="213359"/>
                </a:lnTo>
                <a:lnTo>
                  <a:pt x="27304" y="187325"/>
                </a:lnTo>
                <a:lnTo>
                  <a:pt x="6985" y="153034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42459" y="403988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28159" y="415418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9235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54854" y="3811916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114935"/>
                </a:moveTo>
                <a:lnTo>
                  <a:pt x="6985" y="76200"/>
                </a:lnTo>
                <a:lnTo>
                  <a:pt x="27305" y="41275"/>
                </a:lnTo>
                <a:lnTo>
                  <a:pt x="57785" y="15875"/>
                </a:lnTo>
                <a:lnTo>
                  <a:pt x="94615" y="2540"/>
                </a:lnTo>
                <a:lnTo>
                  <a:pt x="114935" y="0"/>
                </a:lnTo>
                <a:lnTo>
                  <a:pt x="134620" y="2540"/>
                </a:lnTo>
                <a:lnTo>
                  <a:pt x="172085" y="15875"/>
                </a:lnTo>
                <a:lnTo>
                  <a:pt x="201930" y="41275"/>
                </a:lnTo>
                <a:lnTo>
                  <a:pt x="222250" y="76200"/>
                </a:lnTo>
                <a:lnTo>
                  <a:pt x="229235" y="114935"/>
                </a:lnTo>
                <a:lnTo>
                  <a:pt x="227330" y="134620"/>
                </a:lnTo>
                <a:lnTo>
                  <a:pt x="213360" y="172085"/>
                </a:lnTo>
                <a:lnTo>
                  <a:pt x="188595" y="201930"/>
                </a:lnTo>
                <a:lnTo>
                  <a:pt x="154305" y="222250"/>
                </a:lnTo>
                <a:lnTo>
                  <a:pt x="114935" y="229235"/>
                </a:lnTo>
                <a:lnTo>
                  <a:pt x="94615" y="226695"/>
                </a:lnTo>
                <a:lnTo>
                  <a:pt x="57785" y="213360"/>
                </a:lnTo>
                <a:lnTo>
                  <a:pt x="27305" y="188595"/>
                </a:lnTo>
                <a:lnTo>
                  <a:pt x="6985" y="154305"/>
                </a:lnTo>
                <a:lnTo>
                  <a:pt x="0" y="11493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69790" y="3811916"/>
            <a:ext cx="0" cy="229235"/>
          </a:xfrm>
          <a:custGeom>
            <a:avLst/>
            <a:gdLst/>
            <a:ahLst/>
            <a:cxnLst/>
            <a:rect l="l" t="t" r="r" b="b"/>
            <a:pathLst>
              <a:path w="0" h="229235">
                <a:moveTo>
                  <a:pt x="0" y="0"/>
                </a:moveTo>
                <a:lnTo>
                  <a:pt x="0" y="22923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54854" y="392685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9235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84090" y="3585222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0" y="114300"/>
                </a:moveTo>
                <a:lnTo>
                  <a:pt x="6350" y="74929"/>
                </a:lnTo>
                <a:lnTo>
                  <a:pt x="26670" y="41275"/>
                </a:lnTo>
                <a:lnTo>
                  <a:pt x="56514" y="15875"/>
                </a:lnTo>
                <a:lnTo>
                  <a:pt x="93980" y="1904"/>
                </a:lnTo>
                <a:lnTo>
                  <a:pt x="114300" y="0"/>
                </a:lnTo>
                <a:lnTo>
                  <a:pt x="134620" y="1904"/>
                </a:lnTo>
                <a:lnTo>
                  <a:pt x="170814" y="15875"/>
                </a:lnTo>
                <a:lnTo>
                  <a:pt x="201930" y="41275"/>
                </a:lnTo>
                <a:lnTo>
                  <a:pt x="221614" y="74929"/>
                </a:lnTo>
                <a:lnTo>
                  <a:pt x="228600" y="114300"/>
                </a:lnTo>
                <a:lnTo>
                  <a:pt x="226695" y="134619"/>
                </a:lnTo>
                <a:lnTo>
                  <a:pt x="213360" y="172085"/>
                </a:lnTo>
                <a:lnTo>
                  <a:pt x="187325" y="201929"/>
                </a:lnTo>
                <a:lnTo>
                  <a:pt x="153670" y="222250"/>
                </a:lnTo>
                <a:lnTo>
                  <a:pt x="114300" y="229235"/>
                </a:lnTo>
                <a:lnTo>
                  <a:pt x="93980" y="226694"/>
                </a:lnTo>
                <a:lnTo>
                  <a:pt x="56514" y="213360"/>
                </a:lnTo>
                <a:lnTo>
                  <a:pt x="26670" y="188594"/>
                </a:lnTo>
                <a:lnTo>
                  <a:pt x="6350" y="154304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98390" y="3585222"/>
            <a:ext cx="0" cy="229235"/>
          </a:xfrm>
          <a:custGeom>
            <a:avLst/>
            <a:gdLst/>
            <a:ahLst/>
            <a:cxnLst/>
            <a:rect l="l" t="t" r="r" b="b"/>
            <a:pathLst>
              <a:path w="0" h="229235">
                <a:moveTo>
                  <a:pt x="0" y="0"/>
                </a:moveTo>
                <a:lnTo>
                  <a:pt x="0" y="22923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84090" y="369952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10784" y="3360432"/>
            <a:ext cx="228600" cy="227965"/>
          </a:xfrm>
          <a:custGeom>
            <a:avLst/>
            <a:gdLst/>
            <a:ahLst/>
            <a:cxnLst/>
            <a:rect l="l" t="t" r="r" b="b"/>
            <a:pathLst>
              <a:path w="228600" h="227964">
                <a:moveTo>
                  <a:pt x="0" y="113664"/>
                </a:moveTo>
                <a:lnTo>
                  <a:pt x="6985" y="74929"/>
                </a:lnTo>
                <a:lnTo>
                  <a:pt x="26669" y="40639"/>
                </a:lnTo>
                <a:lnTo>
                  <a:pt x="57785" y="14604"/>
                </a:lnTo>
                <a:lnTo>
                  <a:pt x="93979" y="1269"/>
                </a:lnTo>
                <a:lnTo>
                  <a:pt x="114300" y="0"/>
                </a:lnTo>
                <a:lnTo>
                  <a:pt x="134619" y="1269"/>
                </a:lnTo>
                <a:lnTo>
                  <a:pt x="172085" y="14604"/>
                </a:lnTo>
                <a:lnTo>
                  <a:pt x="201929" y="40639"/>
                </a:lnTo>
                <a:lnTo>
                  <a:pt x="221614" y="74929"/>
                </a:lnTo>
                <a:lnTo>
                  <a:pt x="228600" y="113664"/>
                </a:lnTo>
                <a:lnTo>
                  <a:pt x="226694" y="133350"/>
                </a:lnTo>
                <a:lnTo>
                  <a:pt x="213360" y="170814"/>
                </a:lnTo>
                <a:lnTo>
                  <a:pt x="188594" y="201929"/>
                </a:lnTo>
                <a:lnTo>
                  <a:pt x="153669" y="220979"/>
                </a:lnTo>
                <a:lnTo>
                  <a:pt x="114300" y="227964"/>
                </a:lnTo>
                <a:lnTo>
                  <a:pt x="93979" y="226694"/>
                </a:lnTo>
                <a:lnTo>
                  <a:pt x="57785" y="212725"/>
                </a:lnTo>
                <a:lnTo>
                  <a:pt x="26669" y="187325"/>
                </a:lnTo>
                <a:lnTo>
                  <a:pt x="6985" y="153034"/>
                </a:lnTo>
                <a:lnTo>
                  <a:pt x="0" y="11366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25084" y="3360432"/>
            <a:ext cx="0" cy="227965"/>
          </a:xfrm>
          <a:custGeom>
            <a:avLst/>
            <a:gdLst/>
            <a:ahLst/>
            <a:cxnLst/>
            <a:rect l="l" t="t" r="r" b="b"/>
            <a:pathLst>
              <a:path w="0" h="227964">
                <a:moveTo>
                  <a:pt x="0" y="0"/>
                </a:moveTo>
                <a:lnTo>
                  <a:pt x="0" y="227964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37479" y="31318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7620" y="74929"/>
                </a:lnTo>
                <a:lnTo>
                  <a:pt x="27305" y="40639"/>
                </a:lnTo>
                <a:lnTo>
                  <a:pt x="57785" y="15239"/>
                </a:lnTo>
                <a:lnTo>
                  <a:pt x="95250" y="1904"/>
                </a:lnTo>
                <a:lnTo>
                  <a:pt x="114300" y="0"/>
                </a:lnTo>
                <a:lnTo>
                  <a:pt x="134620" y="1904"/>
                </a:lnTo>
                <a:lnTo>
                  <a:pt x="172085" y="15239"/>
                </a:lnTo>
                <a:lnTo>
                  <a:pt x="201930" y="40639"/>
                </a:lnTo>
                <a:lnTo>
                  <a:pt x="222250" y="74929"/>
                </a:lnTo>
                <a:lnTo>
                  <a:pt x="228600" y="114300"/>
                </a:lnTo>
                <a:lnTo>
                  <a:pt x="226695" y="133350"/>
                </a:lnTo>
                <a:lnTo>
                  <a:pt x="213360" y="170814"/>
                </a:lnTo>
                <a:lnTo>
                  <a:pt x="188595" y="201929"/>
                </a:lnTo>
                <a:lnTo>
                  <a:pt x="153670" y="220979"/>
                </a:lnTo>
                <a:lnTo>
                  <a:pt x="114300" y="228600"/>
                </a:lnTo>
                <a:lnTo>
                  <a:pt x="95250" y="226694"/>
                </a:lnTo>
                <a:lnTo>
                  <a:pt x="57785" y="213359"/>
                </a:lnTo>
                <a:lnTo>
                  <a:pt x="27305" y="187325"/>
                </a:lnTo>
                <a:lnTo>
                  <a:pt x="7620" y="153034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51779" y="313183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37479" y="324613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63540" y="2905772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0" y="114300"/>
                </a:moveTo>
                <a:lnTo>
                  <a:pt x="6350" y="74929"/>
                </a:lnTo>
                <a:lnTo>
                  <a:pt x="26670" y="41275"/>
                </a:lnTo>
                <a:lnTo>
                  <a:pt x="57150" y="15875"/>
                </a:lnTo>
                <a:lnTo>
                  <a:pt x="93980" y="1904"/>
                </a:lnTo>
                <a:lnTo>
                  <a:pt x="114300" y="0"/>
                </a:lnTo>
                <a:lnTo>
                  <a:pt x="134620" y="1904"/>
                </a:lnTo>
                <a:lnTo>
                  <a:pt x="172085" y="15875"/>
                </a:lnTo>
                <a:lnTo>
                  <a:pt x="201295" y="41275"/>
                </a:lnTo>
                <a:lnTo>
                  <a:pt x="221614" y="74929"/>
                </a:lnTo>
                <a:lnTo>
                  <a:pt x="228600" y="114300"/>
                </a:lnTo>
                <a:lnTo>
                  <a:pt x="226695" y="134619"/>
                </a:lnTo>
                <a:lnTo>
                  <a:pt x="213360" y="171450"/>
                </a:lnTo>
                <a:lnTo>
                  <a:pt x="187960" y="201929"/>
                </a:lnTo>
                <a:lnTo>
                  <a:pt x="153670" y="222250"/>
                </a:lnTo>
                <a:lnTo>
                  <a:pt x="114300" y="229235"/>
                </a:lnTo>
                <a:lnTo>
                  <a:pt x="93980" y="226694"/>
                </a:lnTo>
                <a:lnTo>
                  <a:pt x="57150" y="213360"/>
                </a:lnTo>
                <a:lnTo>
                  <a:pt x="26670" y="187960"/>
                </a:lnTo>
                <a:lnTo>
                  <a:pt x="6350" y="154304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7840" y="2905772"/>
            <a:ext cx="0" cy="229235"/>
          </a:xfrm>
          <a:custGeom>
            <a:avLst/>
            <a:gdLst/>
            <a:ahLst/>
            <a:cxnLst/>
            <a:rect l="l" t="t" r="r" b="b"/>
            <a:pathLst>
              <a:path w="0" h="229235">
                <a:moveTo>
                  <a:pt x="0" y="0"/>
                </a:moveTo>
                <a:lnTo>
                  <a:pt x="0" y="22923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63540" y="30200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90234" y="26771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7619" y="74929"/>
                </a:lnTo>
                <a:lnTo>
                  <a:pt x="26669" y="41275"/>
                </a:lnTo>
                <a:lnTo>
                  <a:pt x="57785" y="15239"/>
                </a:lnTo>
                <a:lnTo>
                  <a:pt x="95250" y="1904"/>
                </a:lnTo>
                <a:lnTo>
                  <a:pt x="114300" y="0"/>
                </a:lnTo>
                <a:lnTo>
                  <a:pt x="134619" y="1904"/>
                </a:lnTo>
                <a:lnTo>
                  <a:pt x="172085" y="15239"/>
                </a:lnTo>
                <a:lnTo>
                  <a:pt x="201929" y="41275"/>
                </a:lnTo>
                <a:lnTo>
                  <a:pt x="221614" y="74929"/>
                </a:lnTo>
                <a:lnTo>
                  <a:pt x="228600" y="114300"/>
                </a:lnTo>
                <a:lnTo>
                  <a:pt x="226694" y="134619"/>
                </a:lnTo>
                <a:lnTo>
                  <a:pt x="213360" y="172085"/>
                </a:lnTo>
                <a:lnTo>
                  <a:pt x="188594" y="201929"/>
                </a:lnTo>
                <a:lnTo>
                  <a:pt x="153669" y="222250"/>
                </a:lnTo>
                <a:lnTo>
                  <a:pt x="114300" y="228600"/>
                </a:lnTo>
                <a:lnTo>
                  <a:pt x="95250" y="226694"/>
                </a:lnTo>
                <a:lnTo>
                  <a:pt x="57785" y="213360"/>
                </a:lnTo>
                <a:lnTo>
                  <a:pt x="26669" y="188594"/>
                </a:lnTo>
                <a:lnTo>
                  <a:pt x="7619" y="153669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04534" y="267717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90234" y="27914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18834" y="245047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6985" y="74930"/>
                </a:lnTo>
                <a:lnTo>
                  <a:pt x="26669" y="40005"/>
                </a:lnTo>
                <a:lnTo>
                  <a:pt x="57785" y="15239"/>
                </a:lnTo>
                <a:lnTo>
                  <a:pt x="93979" y="1905"/>
                </a:lnTo>
                <a:lnTo>
                  <a:pt x="114300" y="0"/>
                </a:lnTo>
                <a:lnTo>
                  <a:pt x="134619" y="1905"/>
                </a:lnTo>
                <a:lnTo>
                  <a:pt x="172085" y="15239"/>
                </a:lnTo>
                <a:lnTo>
                  <a:pt x="201929" y="40005"/>
                </a:lnTo>
                <a:lnTo>
                  <a:pt x="221614" y="74930"/>
                </a:lnTo>
                <a:lnTo>
                  <a:pt x="228600" y="114300"/>
                </a:lnTo>
                <a:lnTo>
                  <a:pt x="226694" y="134620"/>
                </a:lnTo>
                <a:lnTo>
                  <a:pt x="213360" y="170814"/>
                </a:lnTo>
                <a:lnTo>
                  <a:pt x="188594" y="201930"/>
                </a:lnTo>
                <a:lnTo>
                  <a:pt x="153669" y="221614"/>
                </a:lnTo>
                <a:lnTo>
                  <a:pt x="114300" y="228600"/>
                </a:lnTo>
                <a:lnTo>
                  <a:pt x="93979" y="226695"/>
                </a:lnTo>
                <a:lnTo>
                  <a:pt x="57785" y="213360"/>
                </a:lnTo>
                <a:lnTo>
                  <a:pt x="26669" y="187325"/>
                </a:lnTo>
                <a:lnTo>
                  <a:pt x="6985" y="153670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33134" y="245047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18834" y="2564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45529" y="222378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7620" y="74929"/>
                </a:lnTo>
                <a:lnTo>
                  <a:pt x="26670" y="40004"/>
                </a:lnTo>
                <a:lnTo>
                  <a:pt x="57785" y="15239"/>
                </a:lnTo>
                <a:lnTo>
                  <a:pt x="95250" y="1904"/>
                </a:lnTo>
                <a:lnTo>
                  <a:pt x="114300" y="0"/>
                </a:lnTo>
                <a:lnTo>
                  <a:pt x="134620" y="1904"/>
                </a:lnTo>
                <a:lnTo>
                  <a:pt x="172085" y="15239"/>
                </a:lnTo>
                <a:lnTo>
                  <a:pt x="201930" y="40004"/>
                </a:lnTo>
                <a:lnTo>
                  <a:pt x="222250" y="74929"/>
                </a:lnTo>
                <a:lnTo>
                  <a:pt x="228600" y="114300"/>
                </a:lnTo>
                <a:lnTo>
                  <a:pt x="226695" y="133350"/>
                </a:lnTo>
                <a:lnTo>
                  <a:pt x="213360" y="170814"/>
                </a:lnTo>
                <a:lnTo>
                  <a:pt x="188595" y="201294"/>
                </a:lnTo>
                <a:lnTo>
                  <a:pt x="153670" y="220979"/>
                </a:lnTo>
                <a:lnTo>
                  <a:pt x="114300" y="228600"/>
                </a:lnTo>
                <a:lnTo>
                  <a:pt x="95250" y="226694"/>
                </a:lnTo>
                <a:lnTo>
                  <a:pt x="57785" y="213359"/>
                </a:lnTo>
                <a:lnTo>
                  <a:pt x="26670" y="187325"/>
                </a:lnTo>
                <a:lnTo>
                  <a:pt x="7620" y="153034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45529" y="233808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2584" y="2247277"/>
            <a:ext cx="271780" cy="181610"/>
          </a:xfrm>
          <a:custGeom>
            <a:avLst/>
            <a:gdLst/>
            <a:ahLst/>
            <a:cxnLst/>
            <a:rect l="l" t="t" r="r" b="b"/>
            <a:pathLst>
              <a:path w="271779" h="181610">
                <a:moveTo>
                  <a:pt x="0" y="181610"/>
                </a:moveTo>
                <a:lnTo>
                  <a:pt x="271780" y="181610"/>
                </a:lnTo>
                <a:lnTo>
                  <a:pt x="271780" y="0"/>
                </a:lnTo>
                <a:lnTo>
                  <a:pt x="0" y="0"/>
                </a:lnTo>
                <a:lnTo>
                  <a:pt x="0" y="18161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2584" y="2474607"/>
            <a:ext cx="271780" cy="181610"/>
          </a:xfrm>
          <a:custGeom>
            <a:avLst/>
            <a:gdLst/>
            <a:ahLst/>
            <a:cxnLst/>
            <a:rect l="l" t="t" r="r" b="b"/>
            <a:pathLst>
              <a:path w="271779" h="181610">
                <a:moveTo>
                  <a:pt x="0" y="181609"/>
                </a:moveTo>
                <a:lnTo>
                  <a:pt x="271780" y="181609"/>
                </a:lnTo>
                <a:lnTo>
                  <a:pt x="271780" y="0"/>
                </a:lnTo>
                <a:lnTo>
                  <a:pt x="0" y="0"/>
                </a:lnTo>
                <a:lnTo>
                  <a:pt x="0" y="18160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712584" y="5653416"/>
            <a:ext cx="271780" cy="18161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900" spc="-10" b="1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38754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4" h="226695">
                <a:moveTo>
                  <a:pt x="0" y="226694"/>
                </a:moveTo>
                <a:lnTo>
                  <a:pt x="226694" y="226694"/>
                </a:lnTo>
                <a:lnTo>
                  <a:pt x="226694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65450" y="6311912"/>
            <a:ext cx="227965" cy="226695"/>
          </a:xfrm>
          <a:custGeom>
            <a:avLst/>
            <a:gdLst/>
            <a:ahLst/>
            <a:cxnLst/>
            <a:rect l="l" t="t" r="r" b="b"/>
            <a:pathLst>
              <a:path w="227964" h="226695">
                <a:moveTo>
                  <a:pt x="0" y="226694"/>
                </a:moveTo>
                <a:lnTo>
                  <a:pt x="227964" y="226694"/>
                </a:lnTo>
                <a:lnTo>
                  <a:pt x="227964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93414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5" y="226694"/>
                </a:lnTo>
                <a:lnTo>
                  <a:pt x="226695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20109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4" y="226694"/>
                </a:lnTo>
                <a:lnTo>
                  <a:pt x="226694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46804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30" y="226694"/>
                </a:lnTo>
                <a:lnTo>
                  <a:pt x="227330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74134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29" y="226694"/>
                </a:lnTo>
                <a:lnTo>
                  <a:pt x="22732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01465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5" y="226694"/>
                </a:lnTo>
                <a:lnTo>
                  <a:pt x="226695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28159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4" y="226694"/>
                </a:lnTo>
                <a:lnTo>
                  <a:pt x="226694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54854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30" y="226694"/>
                </a:lnTo>
                <a:lnTo>
                  <a:pt x="227330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740660" y="6333502"/>
            <a:ext cx="2091689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K</a:t>
            </a:r>
            <a:r>
              <a:rPr dirty="0" baseline="-27777" sz="900" spc="-15" b="1">
                <a:latin typeface="Arial"/>
                <a:cs typeface="Arial"/>
              </a:rPr>
              <a:t>0 </a:t>
            </a:r>
            <a:r>
              <a:rPr dirty="0" sz="900" spc="-10" b="1">
                <a:latin typeface="Arial"/>
                <a:cs typeface="Arial"/>
              </a:rPr>
              <a:t>K</a:t>
            </a:r>
            <a:r>
              <a:rPr dirty="0" baseline="-27777" sz="900" spc="-15" b="1">
                <a:latin typeface="Arial"/>
                <a:cs typeface="Arial"/>
              </a:rPr>
              <a:t>1 </a:t>
            </a:r>
            <a:r>
              <a:rPr dirty="0" sz="900" spc="-15" b="1">
                <a:latin typeface="Arial"/>
                <a:cs typeface="Arial"/>
              </a:rPr>
              <a:t>K</a:t>
            </a:r>
            <a:r>
              <a:rPr dirty="0" baseline="-27777" sz="900" spc="-22" b="1">
                <a:latin typeface="Arial"/>
                <a:cs typeface="Arial"/>
              </a:rPr>
              <a:t>2 </a:t>
            </a:r>
            <a:r>
              <a:rPr dirty="0" sz="900" spc="-10" b="1">
                <a:latin typeface="Arial"/>
                <a:cs typeface="Arial"/>
              </a:rPr>
              <a:t>K</a:t>
            </a:r>
            <a:r>
              <a:rPr dirty="0" baseline="-27777" sz="900" spc="-15" b="1">
                <a:latin typeface="Arial"/>
                <a:cs typeface="Arial"/>
              </a:rPr>
              <a:t>3 </a:t>
            </a:r>
            <a:r>
              <a:rPr dirty="0" sz="900" spc="-15" b="1">
                <a:latin typeface="Arial"/>
                <a:cs typeface="Arial"/>
              </a:rPr>
              <a:t>K</a:t>
            </a:r>
            <a:r>
              <a:rPr dirty="0" baseline="-27777" sz="900" spc="-22" b="1">
                <a:latin typeface="Arial"/>
                <a:cs typeface="Arial"/>
              </a:rPr>
              <a:t>4 </a:t>
            </a:r>
            <a:r>
              <a:rPr dirty="0" sz="900" spc="-10" b="1">
                <a:latin typeface="Arial"/>
                <a:cs typeface="Arial"/>
              </a:rPr>
              <a:t>K</a:t>
            </a:r>
            <a:r>
              <a:rPr dirty="0" baseline="-27777" sz="900" spc="-15" b="1">
                <a:latin typeface="Arial"/>
                <a:cs typeface="Arial"/>
              </a:rPr>
              <a:t>5 </a:t>
            </a:r>
            <a:r>
              <a:rPr dirty="0" sz="900" spc="-15" b="1">
                <a:latin typeface="Arial"/>
                <a:cs typeface="Arial"/>
              </a:rPr>
              <a:t>K</a:t>
            </a:r>
            <a:r>
              <a:rPr dirty="0" baseline="-27777" sz="900" spc="-22" b="1">
                <a:latin typeface="Arial"/>
                <a:cs typeface="Arial"/>
              </a:rPr>
              <a:t>6 </a:t>
            </a:r>
            <a:r>
              <a:rPr dirty="0" sz="900" spc="-10" b="1">
                <a:latin typeface="Arial"/>
                <a:cs typeface="Arial"/>
              </a:rPr>
              <a:t>K</a:t>
            </a:r>
            <a:r>
              <a:rPr dirty="0" baseline="-27777" sz="900" spc="-15" b="1">
                <a:latin typeface="Arial"/>
                <a:cs typeface="Arial"/>
              </a:rPr>
              <a:t>7</a:t>
            </a:r>
            <a:r>
              <a:rPr dirty="0" baseline="-27777" sz="900" spc="-7" b="1">
                <a:latin typeface="Arial"/>
                <a:cs typeface="Arial"/>
              </a:rPr>
              <a:t> </a:t>
            </a:r>
            <a:r>
              <a:rPr dirty="0" sz="900" spc="-15" b="1">
                <a:latin typeface="Arial"/>
                <a:cs typeface="Arial"/>
              </a:rPr>
              <a:t>K</a:t>
            </a:r>
            <a:r>
              <a:rPr dirty="0" baseline="-27777" sz="900" spc="-22" b="1">
                <a:latin typeface="Arial"/>
                <a:cs typeface="Arial"/>
              </a:rPr>
              <a:t>8</a:t>
            </a:r>
            <a:endParaRPr baseline="-27777" sz="9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782184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29" y="226694"/>
                </a:lnTo>
                <a:lnTo>
                  <a:pt x="22732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09515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30" y="226694"/>
                </a:lnTo>
                <a:lnTo>
                  <a:pt x="227330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36845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4" y="226694"/>
                </a:lnTo>
                <a:lnTo>
                  <a:pt x="226694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63540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5" y="226694"/>
                </a:lnTo>
                <a:lnTo>
                  <a:pt x="226695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90234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29" y="226694"/>
                </a:lnTo>
                <a:lnTo>
                  <a:pt x="22732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17565" y="631191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694"/>
                </a:moveTo>
                <a:lnTo>
                  <a:pt x="226695" y="226694"/>
                </a:lnTo>
                <a:lnTo>
                  <a:pt x="226695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44259" y="631191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226694"/>
                </a:moveTo>
                <a:lnTo>
                  <a:pt x="227329" y="226694"/>
                </a:lnTo>
                <a:lnTo>
                  <a:pt x="22732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72335" y="2224417"/>
            <a:ext cx="271780" cy="227965"/>
          </a:xfrm>
          <a:custGeom>
            <a:avLst/>
            <a:gdLst/>
            <a:ahLst/>
            <a:cxnLst/>
            <a:rect l="l" t="t" r="r" b="b"/>
            <a:pathLst>
              <a:path w="271780" h="227964">
                <a:moveTo>
                  <a:pt x="0" y="227965"/>
                </a:moveTo>
                <a:lnTo>
                  <a:pt x="271779" y="227965"/>
                </a:lnTo>
                <a:lnTo>
                  <a:pt x="271779" y="0"/>
                </a:lnTo>
                <a:lnTo>
                  <a:pt x="0" y="0"/>
                </a:lnTo>
                <a:lnTo>
                  <a:pt x="0" y="22796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72335" y="2452382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4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72335" y="2679077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4">
                <a:moveTo>
                  <a:pt x="0" y="226695"/>
                </a:moveTo>
                <a:lnTo>
                  <a:pt x="271779" y="226695"/>
                </a:lnTo>
                <a:lnTo>
                  <a:pt x="271779" y="0"/>
                </a:lnTo>
                <a:lnTo>
                  <a:pt x="0" y="0"/>
                </a:lnTo>
                <a:lnTo>
                  <a:pt x="0" y="22669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72335" y="2905772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4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72335" y="3132467"/>
            <a:ext cx="271780" cy="227965"/>
          </a:xfrm>
          <a:custGeom>
            <a:avLst/>
            <a:gdLst/>
            <a:ahLst/>
            <a:cxnLst/>
            <a:rect l="l" t="t" r="r" b="b"/>
            <a:pathLst>
              <a:path w="271780" h="227964">
                <a:moveTo>
                  <a:pt x="0" y="227965"/>
                </a:moveTo>
                <a:lnTo>
                  <a:pt x="271779" y="227965"/>
                </a:lnTo>
                <a:lnTo>
                  <a:pt x="271779" y="0"/>
                </a:lnTo>
                <a:lnTo>
                  <a:pt x="0" y="0"/>
                </a:lnTo>
                <a:lnTo>
                  <a:pt x="0" y="22796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72335" y="3360432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72335" y="3587127"/>
            <a:ext cx="271780" cy="227329"/>
          </a:xfrm>
          <a:custGeom>
            <a:avLst/>
            <a:gdLst/>
            <a:ahLst/>
            <a:cxnLst/>
            <a:rect l="l" t="t" r="r" b="b"/>
            <a:pathLst>
              <a:path w="271780" h="227329">
                <a:moveTo>
                  <a:pt x="0" y="227330"/>
                </a:moveTo>
                <a:lnTo>
                  <a:pt x="271779" y="227330"/>
                </a:lnTo>
                <a:lnTo>
                  <a:pt x="271779" y="0"/>
                </a:lnTo>
                <a:lnTo>
                  <a:pt x="0" y="0"/>
                </a:lnTo>
                <a:lnTo>
                  <a:pt x="0" y="22733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72335" y="3814457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72335" y="4041152"/>
            <a:ext cx="271780" cy="227329"/>
          </a:xfrm>
          <a:custGeom>
            <a:avLst/>
            <a:gdLst/>
            <a:ahLst/>
            <a:cxnLst/>
            <a:rect l="l" t="t" r="r" b="b"/>
            <a:pathLst>
              <a:path w="271780" h="227329">
                <a:moveTo>
                  <a:pt x="0" y="227330"/>
                </a:moveTo>
                <a:lnTo>
                  <a:pt x="271779" y="227330"/>
                </a:lnTo>
                <a:lnTo>
                  <a:pt x="271779" y="0"/>
                </a:lnTo>
                <a:lnTo>
                  <a:pt x="0" y="0"/>
                </a:lnTo>
                <a:lnTo>
                  <a:pt x="0" y="22733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72335" y="4268482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172335" y="4495177"/>
            <a:ext cx="271780" cy="227329"/>
          </a:xfrm>
          <a:custGeom>
            <a:avLst/>
            <a:gdLst/>
            <a:ahLst/>
            <a:cxnLst/>
            <a:rect l="l" t="t" r="r" b="b"/>
            <a:pathLst>
              <a:path w="271780" h="227329">
                <a:moveTo>
                  <a:pt x="0" y="227330"/>
                </a:moveTo>
                <a:lnTo>
                  <a:pt x="271779" y="227330"/>
                </a:lnTo>
                <a:lnTo>
                  <a:pt x="271779" y="0"/>
                </a:lnTo>
                <a:lnTo>
                  <a:pt x="0" y="0"/>
                </a:lnTo>
                <a:lnTo>
                  <a:pt x="0" y="22733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172335" y="4722507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72335" y="4949202"/>
            <a:ext cx="271780" cy="227965"/>
          </a:xfrm>
          <a:custGeom>
            <a:avLst/>
            <a:gdLst/>
            <a:ahLst/>
            <a:cxnLst/>
            <a:rect l="l" t="t" r="r" b="b"/>
            <a:pathLst>
              <a:path w="271780" h="227964">
                <a:moveTo>
                  <a:pt x="0" y="227965"/>
                </a:moveTo>
                <a:lnTo>
                  <a:pt x="271779" y="227965"/>
                </a:lnTo>
                <a:lnTo>
                  <a:pt x="271779" y="0"/>
                </a:lnTo>
                <a:lnTo>
                  <a:pt x="0" y="0"/>
                </a:lnTo>
                <a:lnTo>
                  <a:pt x="0" y="22796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72335" y="5177166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5"/>
                </a:moveTo>
                <a:lnTo>
                  <a:pt x="271779" y="226695"/>
                </a:lnTo>
                <a:lnTo>
                  <a:pt x="271779" y="0"/>
                </a:lnTo>
                <a:lnTo>
                  <a:pt x="0" y="0"/>
                </a:lnTo>
                <a:lnTo>
                  <a:pt x="0" y="22669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72335" y="5403862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021839" y="2246642"/>
            <a:ext cx="574040" cy="33769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m</a:t>
            </a:r>
            <a:r>
              <a:rPr dirty="0" baseline="-27777" sz="900" spc="-15" b="1">
                <a:latin typeface="Arial"/>
                <a:cs typeface="Arial"/>
              </a:rPr>
              <a:t>0</a:t>
            </a:r>
            <a:endParaRPr baseline="-27777" sz="900">
              <a:latin typeface="Arial"/>
              <a:cs typeface="Arial"/>
            </a:endParaRPr>
          </a:p>
          <a:p>
            <a:pPr algn="just" marL="215900" marR="208279">
              <a:lnSpc>
                <a:spcPct val="165500"/>
              </a:lnSpc>
            </a:pP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1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2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3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4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5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6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7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7" b="1">
                <a:latin typeface="Arial"/>
                <a:cs typeface="Arial"/>
              </a:rPr>
              <a:t>8  </a:t>
            </a:r>
            <a:r>
              <a:rPr dirty="0" sz="900" spc="-15" b="1">
                <a:latin typeface="Arial"/>
                <a:cs typeface="Arial"/>
              </a:rPr>
              <a:t>m</a:t>
            </a:r>
            <a:r>
              <a:rPr dirty="0" baseline="-27777" sz="900" spc="-15" b="1">
                <a:latin typeface="Arial"/>
                <a:cs typeface="Arial"/>
              </a:rPr>
              <a:t>9</a:t>
            </a:r>
            <a:endParaRPr baseline="-27777" sz="900">
              <a:latin typeface="Arial"/>
              <a:cs typeface="Arial"/>
            </a:endParaRPr>
          </a:p>
          <a:p>
            <a:pPr algn="just" marL="194310" marR="189230">
              <a:lnSpc>
                <a:spcPct val="165500"/>
              </a:lnSpc>
              <a:spcBef>
                <a:spcPts val="295"/>
              </a:spcBef>
            </a:pPr>
            <a:r>
              <a:rPr dirty="0" baseline="18518" sz="1350" spc="-22" b="1">
                <a:latin typeface="Arial"/>
                <a:cs typeface="Arial"/>
              </a:rPr>
              <a:t>m</a:t>
            </a:r>
            <a:r>
              <a:rPr dirty="0" sz="600" spc="-20" b="1">
                <a:latin typeface="Arial"/>
                <a:cs typeface="Arial"/>
              </a:rPr>
              <a:t>1</a:t>
            </a:r>
            <a:r>
              <a:rPr dirty="0" sz="600" spc="-5" b="1">
                <a:latin typeface="Arial"/>
                <a:cs typeface="Arial"/>
              </a:rPr>
              <a:t>0  </a:t>
            </a:r>
            <a:r>
              <a:rPr dirty="0" baseline="18518" sz="1350" spc="-22" b="1">
                <a:latin typeface="Arial"/>
                <a:cs typeface="Arial"/>
              </a:rPr>
              <a:t>m</a:t>
            </a:r>
            <a:r>
              <a:rPr dirty="0" sz="600" spc="-40" b="1">
                <a:latin typeface="Arial"/>
                <a:cs typeface="Arial"/>
              </a:rPr>
              <a:t>1</a:t>
            </a:r>
            <a:r>
              <a:rPr dirty="0" sz="600" spc="-5" b="1">
                <a:latin typeface="Arial"/>
                <a:cs typeface="Arial"/>
              </a:rPr>
              <a:t>1  </a:t>
            </a:r>
            <a:r>
              <a:rPr dirty="0" baseline="18518" sz="1350" spc="-22" b="1">
                <a:latin typeface="Arial"/>
                <a:cs typeface="Arial"/>
              </a:rPr>
              <a:t>m</a:t>
            </a:r>
            <a:r>
              <a:rPr dirty="0" sz="600" spc="-20" b="1">
                <a:latin typeface="Arial"/>
                <a:cs typeface="Arial"/>
              </a:rPr>
              <a:t>1</a:t>
            </a:r>
            <a:r>
              <a:rPr dirty="0" sz="600" spc="-5" b="1">
                <a:latin typeface="Arial"/>
                <a:cs typeface="Arial"/>
              </a:rPr>
              <a:t>2  </a:t>
            </a:r>
            <a:r>
              <a:rPr dirty="0" baseline="18518" sz="1350" spc="-22" b="1">
                <a:latin typeface="Arial"/>
                <a:cs typeface="Arial"/>
              </a:rPr>
              <a:t>m</a:t>
            </a:r>
            <a:r>
              <a:rPr dirty="0" sz="600" spc="-20" b="1">
                <a:latin typeface="Arial"/>
                <a:cs typeface="Arial"/>
              </a:rPr>
              <a:t>1</a:t>
            </a:r>
            <a:r>
              <a:rPr dirty="0" sz="600" spc="-5" b="1">
                <a:latin typeface="Arial"/>
                <a:cs typeface="Arial"/>
              </a:rPr>
              <a:t>3  </a:t>
            </a:r>
            <a:r>
              <a:rPr dirty="0" baseline="18518" sz="1350" spc="-22" b="1">
                <a:latin typeface="Arial"/>
                <a:cs typeface="Arial"/>
              </a:rPr>
              <a:t>m</a:t>
            </a:r>
            <a:r>
              <a:rPr dirty="0" sz="600" spc="-20" b="1">
                <a:latin typeface="Arial"/>
                <a:cs typeface="Arial"/>
              </a:rPr>
              <a:t>1</a:t>
            </a:r>
            <a:r>
              <a:rPr dirty="0" sz="600" spc="-10" b="1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172335" y="5630557"/>
            <a:ext cx="271780" cy="226695"/>
          </a:xfrm>
          <a:custGeom>
            <a:avLst/>
            <a:gdLst/>
            <a:ahLst/>
            <a:cxnLst/>
            <a:rect l="l" t="t" r="r" b="b"/>
            <a:pathLst>
              <a:path w="271780" h="226695">
                <a:moveTo>
                  <a:pt x="0" y="226694"/>
                </a:moveTo>
                <a:lnTo>
                  <a:pt x="271779" y="226694"/>
                </a:lnTo>
                <a:lnTo>
                  <a:pt x="271779" y="0"/>
                </a:lnTo>
                <a:lnTo>
                  <a:pt x="0" y="0"/>
                </a:lnTo>
                <a:lnTo>
                  <a:pt x="0" y="22669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8250867" y="2219650"/>
          <a:ext cx="506730" cy="364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/>
                <a:gridCol w="219075"/>
              </a:tblGrid>
              <a:tr h="227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0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6"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М'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преобразованное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сообщение, 64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бит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1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2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3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4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5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6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7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8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7777" sz="900" spc="-15" b="1">
                          <a:latin typeface="Arial"/>
                          <a:cs typeface="Arial"/>
                        </a:rPr>
                        <a:t>9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baseline="18518" sz="1350" spc="-22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baseline="18518" sz="1350" spc="-3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spc="-20" b="1">
                          <a:latin typeface="Arial"/>
                          <a:cs typeface="Arial"/>
                        </a:rPr>
                        <a:t>11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baseline="18518" sz="1350" spc="-22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baseline="18518" sz="1350" spc="-22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baseline="18518" sz="1350" spc="-22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baseline="18518" sz="1350" spc="-22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15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4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5" name="object 95"/>
          <p:cNvSpPr txBox="1"/>
          <p:nvPr/>
        </p:nvSpPr>
        <p:spPr>
          <a:xfrm>
            <a:off x="2178050" y="5689612"/>
            <a:ext cx="259079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8518" sz="1350" spc="-22" b="1">
                <a:latin typeface="Arial"/>
                <a:cs typeface="Arial"/>
              </a:rPr>
              <a:t>m</a:t>
            </a:r>
            <a:r>
              <a:rPr dirty="0" sz="600" spc="-15" b="1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44114" y="5742952"/>
            <a:ext cx="245745" cy="635"/>
          </a:xfrm>
          <a:custGeom>
            <a:avLst/>
            <a:gdLst/>
            <a:ahLst/>
            <a:cxnLst/>
            <a:rect l="l" t="t" r="r" b="b"/>
            <a:pathLst>
              <a:path w="245744" h="635">
                <a:moveTo>
                  <a:pt x="0" y="635"/>
                </a:moveTo>
                <a:lnTo>
                  <a:pt x="24574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74620" y="571247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635" y="2539"/>
                </a:lnTo>
                <a:lnTo>
                  <a:pt x="2540" y="6350"/>
                </a:lnTo>
                <a:lnTo>
                  <a:pt x="3810" y="10159"/>
                </a:lnTo>
                <a:lnTo>
                  <a:pt x="4444" y="13969"/>
                </a:lnTo>
                <a:lnTo>
                  <a:pt x="5715" y="17779"/>
                </a:lnTo>
                <a:lnTo>
                  <a:pt x="6350" y="20954"/>
                </a:lnTo>
                <a:lnTo>
                  <a:pt x="6350" y="41275"/>
                </a:lnTo>
                <a:lnTo>
                  <a:pt x="5715" y="45084"/>
                </a:lnTo>
                <a:lnTo>
                  <a:pt x="4444" y="47625"/>
                </a:lnTo>
                <a:lnTo>
                  <a:pt x="3810" y="51434"/>
                </a:lnTo>
                <a:lnTo>
                  <a:pt x="2540" y="55244"/>
                </a:lnTo>
                <a:lnTo>
                  <a:pt x="635" y="59054"/>
                </a:lnTo>
                <a:lnTo>
                  <a:pt x="0" y="62864"/>
                </a:lnTo>
                <a:lnTo>
                  <a:pt x="6350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44114" y="5516257"/>
            <a:ext cx="474345" cy="635"/>
          </a:xfrm>
          <a:custGeom>
            <a:avLst/>
            <a:gdLst/>
            <a:ahLst/>
            <a:cxnLst/>
            <a:rect l="l" t="t" r="r" b="b"/>
            <a:pathLst>
              <a:path w="474344" h="635">
                <a:moveTo>
                  <a:pt x="0" y="634"/>
                </a:moveTo>
                <a:lnTo>
                  <a:pt x="47434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902585" y="548450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4" h="63500">
                <a:moveTo>
                  <a:pt x="0" y="0"/>
                </a:moveTo>
                <a:lnTo>
                  <a:pt x="3809" y="7619"/>
                </a:lnTo>
                <a:lnTo>
                  <a:pt x="4444" y="10159"/>
                </a:lnTo>
                <a:lnTo>
                  <a:pt x="5079" y="14604"/>
                </a:lnTo>
                <a:lnTo>
                  <a:pt x="7619" y="22224"/>
                </a:lnTo>
                <a:lnTo>
                  <a:pt x="7619" y="41274"/>
                </a:lnTo>
                <a:lnTo>
                  <a:pt x="5079" y="48894"/>
                </a:lnTo>
                <a:lnTo>
                  <a:pt x="3809" y="56514"/>
                </a:lnTo>
                <a:lnTo>
                  <a:pt x="1904" y="60324"/>
                </a:lnTo>
                <a:lnTo>
                  <a:pt x="634" y="63499"/>
                </a:lnTo>
                <a:lnTo>
                  <a:pt x="62864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444114" y="5290197"/>
            <a:ext cx="701040" cy="0"/>
          </a:xfrm>
          <a:custGeom>
            <a:avLst/>
            <a:gdLst/>
            <a:ahLst/>
            <a:cxnLst/>
            <a:rect l="l" t="t" r="r" b="b"/>
            <a:pathLst>
              <a:path w="701039" h="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29914" y="525844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09"/>
                </a:lnTo>
                <a:lnTo>
                  <a:pt x="3175" y="7619"/>
                </a:lnTo>
                <a:lnTo>
                  <a:pt x="3810" y="11429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4"/>
                </a:lnTo>
                <a:lnTo>
                  <a:pt x="5080" y="48894"/>
                </a:lnTo>
                <a:lnTo>
                  <a:pt x="3810" y="52704"/>
                </a:lnTo>
                <a:lnTo>
                  <a:pt x="3175" y="56514"/>
                </a:lnTo>
                <a:lnTo>
                  <a:pt x="1270" y="60325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444114" y="5062232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 h="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356609" y="50304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4" y="3174"/>
                </a:lnTo>
                <a:lnTo>
                  <a:pt x="3175" y="6984"/>
                </a:lnTo>
                <a:lnTo>
                  <a:pt x="3810" y="10794"/>
                </a:lnTo>
                <a:lnTo>
                  <a:pt x="6350" y="14604"/>
                </a:lnTo>
                <a:lnTo>
                  <a:pt x="6350" y="18414"/>
                </a:lnTo>
                <a:lnTo>
                  <a:pt x="7619" y="26034"/>
                </a:lnTo>
                <a:lnTo>
                  <a:pt x="7619" y="37464"/>
                </a:lnTo>
                <a:lnTo>
                  <a:pt x="6985" y="41274"/>
                </a:lnTo>
                <a:lnTo>
                  <a:pt x="6350" y="45719"/>
                </a:lnTo>
                <a:lnTo>
                  <a:pt x="6350" y="49529"/>
                </a:lnTo>
                <a:lnTo>
                  <a:pt x="3810" y="52069"/>
                </a:lnTo>
                <a:lnTo>
                  <a:pt x="3175" y="55879"/>
                </a:lnTo>
                <a:lnTo>
                  <a:pt x="1904" y="59689"/>
                </a:lnTo>
                <a:lnTo>
                  <a:pt x="0" y="63499"/>
                </a:lnTo>
                <a:lnTo>
                  <a:pt x="63500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444114" y="4835537"/>
            <a:ext cx="1153795" cy="1270"/>
          </a:xfrm>
          <a:custGeom>
            <a:avLst/>
            <a:gdLst/>
            <a:ahLst/>
            <a:cxnLst/>
            <a:rect l="l" t="t" r="r" b="b"/>
            <a:pathLst>
              <a:path w="1153795" h="1270">
                <a:moveTo>
                  <a:pt x="0" y="0"/>
                </a:moveTo>
                <a:lnTo>
                  <a:pt x="1153795" y="1269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82670" y="480505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69" y="3809"/>
                </a:lnTo>
                <a:lnTo>
                  <a:pt x="3175" y="6349"/>
                </a:lnTo>
                <a:lnTo>
                  <a:pt x="3809" y="10159"/>
                </a:lnTo>
                <a:lnTo>
                  <a:pt x="4444" y="14604"/>
                </a:lnTo>
                <a:lnTo>
                  <a:pt x="6984" y="22224"/>
                </a:lnTo>
                <a:lnTo>
                  <a:pt x="6984" y="41274"/>
                </a:lnTo>
                <a:lnTo>
                  <a:pt x="4444" y="48894"/>
                </a:lnTo>
                <a:lnTo>
                  <a:pt x="3809" y="52704"/>
                </a:lnTo>
                <a:lnTo>
                  <a:pt x="3175" y="55879"/>
                </a:lnTo>
                <a:lnTo>
                  <a:pt x="1269" y="59689"/>
                </a:lnTo>
                <a:lnTo>
                  <a:pt x="0" y="63499"/>
                </a:lnTo>
                <a:lnTo>
                  <a:pt x="63500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444114" y="4608207"/>
            <a:ext cx="1380490" cy="635"/>
          </a:xfrm>
          <a:custGeom>
            <a:avLst/>
            <a:gdLst/>
            <a:ahLst/>
            <a:cxnLst/>
            <a:rect l="l" t="t" r="r" b="b"/>
            <a:pathLst>
              <a:path w="1380489" h="635">
                <a:moveTo>
                  <a:pt x="0" y="634"/>
                </a:moveTo>
                <a:lnTo>
                  <a:pt x="1380489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09365" y="457645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1905" y="3809"/>
                </a:lnTo>
                <a:lnTo>
                  <a:pt x="3175" y="7619"/>
                </a:lnTo>
                <a:lnTo>
                  <a:pt x="3810" y="10159"/>
                </a:lnTo>
                <a:lnTo>
                  <a:pt x="5714" y="13969"/>
                </a:lnTo>
                <a:lnTo>
                  <a:pt x="5714" y="17779"/>
                </a:lnTo>
                <a:lnTo>
                  <a:pt x="6985" y="21589"/>
                </a:lnTo>
                <a:lnTo>
                  <a:pt x="6985" y="25399"/>
                </a:lnTo>
                <a:lnTo>
                  <a:pt x="7620" y="29209"/>
                </a:lnTo>
                <a:lnTo>
                  <a:pt x="7620" y="33654"/>
                </a:lnTo>
                <a:lnTo>
                  <a:pt x="6985" y="37464"/>
                </a:lnTo>
                <a:lnTo>
                  <a:pt x="6985" y="41274"/>
                </a:lnTo>
                <a:lnTo>
                  <a:pt x="5714" y="45084"/>
                </a:lnTo>
                <a:lnTo>
                  <a:pt x="5714" y="48894"/>
                </a:lnTo>
                <a:lnTo>
                  <a:pt x="3810" y="52704"/>
                </a:lnTo>
                <a:lnTo>
                  <a:pt x="3175" y="56514"/>
                </a:lnTo>
                <a:lnTo>
                  <a:pt x="1905" y="60324"/>
                </a:lnTo>
                <a:lnTo>
                  <a:pt x="0" y="62864"/>
                </a:lnTo>
                <a:lnTo>
                  <a:pt x="63500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444114" y="4380877"/>
            <a:ext cx="1609725" cy="1270"/>
          </a:xfrm>
          <a:custGeom>
            <a:avLst/>
            <a:gdLst/>
            <a:ahLst/>
            <a:cxnLst/>
            <a:rect l="l" t="t" r="r" b="b"/>
            <a:pathLst>
              <a:path w="1609725" h="1270">
                <a:moveTo>
                  <a:pt x="0" y="1270"/>
                </a:moveTo>
                <a:lnTo>
                  <a:pt x="160972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37965" y="434976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1270" y="3810"/>
                </a:lnTo>
                <a:lnTo>
                  <a:pt x="3175" y="6350"/>
                </a:lnTo>
                <a:lnTo>
                  <a:pt x="3810" y="10160"/>
                </a:lnTo>
                <a:lnTo>
                  <a:pt x="5080" y="13969"/>
                </a:lnTo>
                <a:lnTo>
                  <a:pt x="5714" y="17780"/>
                </a:lnTo>
                <a:lnTo>
                  <a:pt x="6985" y="21589"/>
                </a:lnTo>
                <a:lnTo>
                  <a:pt x="6985" y="41275"/>
                </a:lnTo>
                <a:lnTo>
                  <a:pt x="5714" y="45085"/>
                </a:lnTo>
                <a:lnTo>
                  <a:pt x="5080" y="48894"/>
                </a:lnTo>
                <a:lnTo>
                  <a:pt x="3810" y="52705"/>
                </a:lnTo>
                <a:lnTo>
                  <a:pt x="3175" y="56514"/>
                </a:lnTo>
                <a:lnTo>
                  <a:pt x="1270" y="59055"/>
                </a:lnTo>
                <a:lnTo>
                  <a:pt x="0" y="62864"/>
                </a:lnTo>
                <a:lnTo>
                  <a:pt x="63500" y="311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444114" y="4154182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 h="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65295" y="412243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4" h="63500">
                <a:moveTo>
                  <a:pt x="0" y="0"/>
                </a:moveTo>
                <a:lnTo>
                  <a:pt x="1269" y="3175"/>
                </a:lnTo>
                <a:lnTo>
                  <a:pt x="5079" y="14604"/>
                </a:lnTo>
                <a:lnTo>
                  <a:pt x="5079" y="18414"/>
                </a:lnTo>
                <a:lnTo>
                  <a:pt x="7619" y="26034"/>
                </a:lnTo>
                <a:lnTo>
                  <a:pt x="7619" y="37464"/>
                </a:lnTo>
                <a:lnTo>
                  <a:pt x="6350" y="41275"/>
                </a:lnTo>
                <a:lnTo>
                  <a:pt x="5079" y="45719"/>
                </a:lnTo>
                <a:lnTo>
                  <a:pt x="5079" y="49529"/>
                </a:lnTo>
                <a:lnTo>
                  <a:pt x="3809" y="52069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444114" y="3926852"/>
            <a:ext cx="2063114" cy="635"/>
          </a:xfrm>
          <a:custGeom>
            <a:avLst/>
            <a:gdLst/>
            <a:ahLst/>
            <a:cxnLst/>
            <a:rect l="l" t="t" r="r" b="b"/>
            <a:pathLst>
              <a:path w="2063114" h="635">
                <a:moveTo>
                  <a:pt x="0" y="635"/>
                </a:moveTo>
                <a:lnTo>
                  <a:pt x="20631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91990" y="3894466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0" y="0"/>
                </a:moveTo>
                <a:lnTo>
                  <a:pt x="1905" y="4445"/>
                </a:lnTo>
                <a:lnTo>
                  <a:pt x="2539" y="8255"/>
                </a:lnTo>
                <a:lnTo>
                  <a:pt x="5714" y="14605"/>
                </a:lnTo>
                <a:lnTo>
                  <a:pt x="6350" y="18415"/>
                </a:lnTo>
                <a:lnTo>
                  <a:pt x="6350" y="22860"/>
                </a:lnTo>
                <a:lnTo>
                  <a:pt x="7620" y="26670"/>
                </a:lnTo>
                <a:lnTo>
                  <a:pt x="7620" y="37465"/>
                </a:lnTo>
                <a:lnTo>
                  <a:pt x="6350" y="41910"/>
                </a:lnTo>
                <a:lnTo>
                  <a:pt x="6350" y="45720"/>
                </a:lnTo>
                <a:lnTo>
                  <a:pt x="5714" y="49530"/>
                </a:lnTo>
                <a:lnTo>
                  <a:pt x="4445" y="53340"/>
                </a:lnTo>
                <a:lnTo>
                  <a:pt x="2539" y="57150"/>
                </a:lnTo>
                <a:lnTo>
                  <a:pt x="1905" y="60960"/>
                </a:lnTo>
                <a:lnTo>
                  <a:pt x="0" y="64135"/>
                </a:lnTo>
                <a:lnTo>
                  <a:pt x="62864" y="323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444114" y="3699522"/>
            <a:ext cx="2291715" cy="1270"/>
          </a:xfrm>
          <a:custGeom>
            <a:avLst/>
            <a:gdLst/>
            <a:ahLst/>
            <a:cxnLst/>
            <a:rect l="l" t="t" r="r" b="b"/>
            <a:pathLst>
              <a:path w="2291715" h="1270">
                <a:moveTo>
                  <a:pt x="0" y="1269"/>
                </a:moveTo>
                <a:lnTo>
                  <a:pt x="229171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720590" y="366777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5" y="3810"/>
                </a:lnTo>
                <a:lnTo>
                  <a:pt x="2539" y="7619"/>
                </a:lnTo>
                <a:lnTo>
                  <a:pt x="3810" y="10794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9529"/>
                </a:lnTo>
                <a:lnTo>
                  <a:pt x="3810" y="53339"/>
                </a:lnTo>
                <a:lnTo>
                  <a:pt x="2539" y="57150"/>
                </a:lnTo>
                <a:lnTo>
                  <a:pt x="1905" y="60960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444114" y="34740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 h="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947284" y="344234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4" y="3810"/>
                </a:lnTo>
                <a:lnTo>
                  <a:pt x="2539" y="7619"/>
                </a:lnTo>
                <a:lnTo>
                  <a:pt x="5079" y="11429"/>
                </a:lnTo>
                <a:lnTo>
                  <a:pt x="5714" y="14604"/>
                </a:lnTo>
                <a:lnTo>
                  <a:pt x="6350" y="18414"/>
                </a:lnTo>
                <a:lnTo>
                  <a:pt x="6350" y="22225"/>
                </a:lnTo>
                <a:lnTo>
                  <a:pt x="7619" y="26035"/>
                </a:lnTo>
                <a:lnTo>
                  <a:pt x="7619" y="37464"/>
                </a:lnTo>
                <a:lnTo>
                  <a:pt x="6350" y="41275"/>
                </a:lnTo>
                <a:lnTo>
                  <a:pt x="6350" y="45085"/>
                </a:lnTo>
                <a:lnTo>
                  <a:pt x="5079" y="52704"/>
                </a:lnTo>
                <a:lnTo>
                  <a:pt x="2539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444114" y="3246132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 h="0">
                <a:moveTo>
                  <a:pt x="0" y="0"/>
                </a:moveTo>
                <a:lnTo>
                  <a:pt x="274637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173979" y="32143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5" y="3175"/>
                </a:lnTo>
                <a:lnTo>
                  <a:pt x="3810" y="6984"/>
                </a:lnTo>
                <a:lnTo>
                  <a:pt x="5080" y="10794"/>
                </a:lnTo>
                <a:lnTo>
                  <a:pt x="5715" y="14604"/>
                </a:lnTo>
                <a:lnTo>
                  <a:pt x="6985" y="18414"/>
                </a:lnTo>
                <a:lnTo>
                  <a:pt x="7620" y="22225"/>
                </a:lnTo>
                <a:lnTo>
                  <a:pt x="7620" y="41275"/>
                </a:lnTo>
                <a:lnTo>
                  <a:pt x="6985" y="45084"/>
                </a:lnTo>
                <a:lnTo>
                  <a:pt x="5715" y="48894"/>
                </a:lnTo>
                <a:lnTo>
                  <a:pt x="5080" y="52069"/>
                </a:lnTo>
                <a:lnTo>
                  <a:pt x="3810" y="5587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444114" y="3019437"/>
            <a:ext cx="2971165" cy="635"/>
          </a:xfrm>
          <a:custGeom>
            <a:avLst/>
            <a:gdLst/>
            <a:ahLst/>
            <a:cxnLst/>
            <a:rect l="l" t="t" r="r" b="b"/>
            <a:pathLst>
              <a:path w="2971165" h="635">
                <a:moveTo>
                  <a:pt x="0" y="0"/>
                </a:moveTo>
                <a:lnTo>
                  <a:pt x="2971165" y="63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00040" y="298832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5" y="3810"/>
                </a:lnTo>
                <a:lnTo>
                  <a:pt x="2539" y="6985"/>
                </a:lnTo>
                <a:lnTo>
                  <a:pt x="4445" y="10794"/>
                </a:lnTo>
                <a:lnTo>
                  <a:pt x="5714" y="14604"/>
                </a:lnTo>
                <a:lnTo>
                  <a:pt x="6350" y="18414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4"/>
                </a:lnTo>
                <a:lnTo>
                  <a:pt x="6350" y="41275"/>
                </a:lnTo>
                <a:lnTo>
                  <a:pt x="6350" y="45085"/>
                </a:lnTo>
                <a:lnTo>
                  <a:pt x="5714" y="49529"/>
                </a:lnTo>
                <a:lnTo>
                  <a:pt x="4445" y="53339"/>
                </a:lnTo>
                <a:lnTo>
                  <a:pt x="2539" y="57150"/>
                </a:lnTo>
                <a:lnTo>
                  <a:pt x="1905" y="5968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444114" y="2791472"/>
            <a:ext cx="3197860" cy="1270"/>
          </a:xfrm>
          <a:custGeom>
            <a:avLst/>
            <a:gdLst/>
            <a:ahLst/>
            <a:cxnLst/>
            <a:rect l="l" t="t" r="r" b="b"/>
            <a:pathLst>
              <a:path w="3197860" h="1269">
                <a:moveTo>
                  <a:pt x="0" y="1269"/>
                </a:moveTo>
                <a:lnTo>
                  <a:pt x="319786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26734" y="275972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4" y="3810"/>
                </a:lnTo>
                <a:lnTo>
                  <a:pt x="3810" y="8254"/>
                </a:lnTo>
                <a:lnTo>
                  <a:pt x="5079" y="10794"/>
                </a:lnTo>
                <a:lnTo>
                  <a:pt x="6350" y="18414"/>
                </a:lnTo>
                <a:lnTo>
                  <a:pt x="7619" y="22225"/>
                </a:lnTo>
                <a:lnTo>
                  <a:pt x="7619" y="41275"/>
                </a:lnTo>
                <a:lnTo>
                  <a:pt x="6350" y="45085"/>
                </a:lnTo>
                <a:lnTo>
                  <a:pt x="5714" y="49529"/>
                </a:lnTo>
                <a:lnTo>
                  <a:pt x="5079" y="53339"/>
                </a:lnTo>
                <a:lnTo>
                  <a:pt x="3810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444114" y="2564777"/>
            <a:ext cx="3426460" cy="1270"/>
          </a:xfrm>
          <a:custGeom>
            <a:avLst/>
            <a:gdLst/>
            <a:ahLst/>
            <a:cxnLst/>
            <a:rect l="l" t="t" r="r" b="b"/>
            <a:pathLst>
              <a:path w="3426460" h="1269">
                <a:moveTo>
                  <a:pt x="0" y="1270"/>
                </a:moveTo>
                <a:lnTo>
                  <a:pt x="342646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55334" y="253302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4" y="3810"/>
                </a:lnTo>
                <a:lnTo>
                  <a:pt x="3175" y="6985"/>
                </a:lnTo>
                <a:lnTo>
                  <a:pt x="5079" y="10795"/>
                </a:lnTo>
                <a:lnTo>
                  <a:pt x="5714" y="14605"/>
                </a:lnTo>
                <a:lnTo>
                  <a:pt x="6985" y="18414"/>
                </a:lnTo>
                <a:lnTo>
                  <a:pt x="6985" y="22225"/>
                </a:lnTo>
                <a:lnTo>
                  <a:pt x="7619" y="26035"/>
                </a:lnTo>
                <a:lnTo>
                  <a:pt x="7619" y="37464"/>
                </a:lnTo>
                <a:lnTo>
                  <a:pt x="6985" y="41275"/>
                </a:lnTo>
                <a:lnTo>
                  <a:pt x="6985" y="45085"/>
                </a:lnTo>
                <a:lnTo>
                  <a:pt x="5714" y="48895"/>
                </a:lnTo>
                <a:lnTo>
                  <a:pt x="5079" y="52705"/>
                </a:lnTo>
                <a:lnTo>
                  <a:pt x="3175" y="56514"/>
                </a:lnTo>
                <a:lnTo>
                  <a:pt x="1904" y="5968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444114" y="2338082"/>
            <a:ext cx="3654425" cy="0"/>
          </a:xfrm>
          <a:custGeom>
            <a:avLst/>
            <a:gdLst/>
            <a:ahLst/>
            <a:cxnLst/>
            <a:rect l="l" t="t" r="r" b="b"/>
            <a:pathLst>
              <a:path w="3654425" h="0">
                <a:moveTo>
                  <a:pt x="0" y="0"/>
                </a:moveTo>
                <a:lnTo>
                  <a:pt x="365442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82029" y="230633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905" y="2539"/>
                </a:lnTo>
                <a:lnTo>
                  <a:pt x="3810" y="6350"/>
                </a:lnTo>
                <a:lnTo>
                  <a:pt x="5080" y="10794"/>
                </a:lnTo>
                <a:lnTo>
                  <a:pt x="5715" y="14604"/>
                </a:lnTo>
                <a:lnTo>
                  <a:pt x="6985" y="18414"/>
                </a:lnTo>
                <a:lnTo>
                  <a:pt x="7620" y="22225"/>
                </a:lnTo>
                <a:lnTo>
                  <a:pt x="7620" y="41275"/>
                </a:lnTo>
                <a:lnTo>
                  <a:pt x="6985" y="45084"/>
                </a:lnTo>
                <a:lnTo>
                  <a:pt x="5715" y="48894"/>
                </a:lnTo>
                <a:lnTo>
                  <a:pt x="5080" y="52069"/>
                </a:lnTo>
                <a:lnTo>
                  <a:pt x="3810" y="5587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374129" y="233808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9019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48450" y="2306332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634" y="0"/>
                </a:moveTo>
                <a:lnTo>
                  <a:pt x="1904" y="3809"/>
                </a:lnTo>
                <a:lnTo>
                  <a:pt x="3809" y="7619"/>
                </a:lnTo>
                <a:lnTo>
                  <a:pt x="4445" y="10794"/>
                </a:lnTo>
                <a:lnTo>
                  <a:pt x="5715" y="14604"/>
                </a:lnTo>
                <a:lnTo>
                  <a:pt x="6350" y="18414"/>
                </a:lnTo>
                <a:lnTo>
                  <a:pt x="7620" y="22225"/>
                </a:lnTo>
                <a:lnTo>
                  <a:pt x="7620" y="41275"/>
                </a:lnTo>
                <a:lnTo>
                  <a:pt x="6350" y="45084"/>
                </a:lnTo>
                <a:lnTo>
                  <a:pt x="5715" y="48894"/>
                </a:lnTo>
                <a:lnTo>
                  <a:pt x="4445" y="52704"/>
                </a:lnTo>
                <a:lnTo>
                  <a:pt x="3809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4134" y="31750"/>
                </a:lnTo>
                <a:lnTo>
                  <a:pt x="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147434" y="2564777"/>
            <a:ext cx="516890" cy="1270"/>
          </a:xfrm>
          <a:custGeom>
            <a:avLst/>
            <a:gdLst/>
            <a:ahLst/>
            <a:cxnLst/>
            <a:rect l="l" t="t" r="r" b="b"/>
            <a:pathLst>
              <a:path w="516890" h="1269">
                <a:moveTo>
                  <a:pt x="0" y="0"/>
                </a:moveTo>
                <a:lnTo>
                  <a:pt x="516889" y="127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649084" y="253429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3175" y="6350"/>
                </a:lnTo>
                <a:lnTo>
                  <a:pt x="3810" y="10160"/>
                </a:lnTo>
                <a:lnTo>
                  <a:pt x="5080" y="13969"/>
                </a:lnTo>
                <a:lnTo>
                  <a:pt x="5715" y="17779"/>
                </a:lnTo>
                <a:lnTo>
                  <a:pt x="6985" y="21589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4"/>
                </a:lnTo>
                <a:lnTo>
                  <a:pt x="3810" y="51435"/>
                </a:lnTo>
                <a:lnTo>
                  <a:pt x="3175" y="55244"/>
                </a:lnTo>
                <a:lnTo>
                  <a:pt x="1270" y="59054"/>
                </a:lnTo>
                <a:lnTo>
                  <a:pt x="0" y="62864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918834" y="2791472"/>
            <a:ext cx="745490" cy="1270"/>
          </a:xfrm>
          <a:custGeom>
            <a:avLst/>
            <a:gdLst/>
            <a:ahLst/>
            <a:cxnLst/>
            <a:rect l="l" t="t" r="r" b="b"/>
            <a:pathLst>
              <a:path w="745490" h="1269">
                <a:moveTo>
                  <a:pt x="0" y="0"/>
                </a:moveTo>
                <a:lnTo>
                  <a:pt x="745489" y="1269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49084" y="276099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6985"/>
                </a:lnTo>
                <a:lnTo>
                  <a:pt x="3810" y="10160"/>
                </a:lnTo>
                <a:lnTo>
                  <a:pt x="5080" y="13970"/>
                </a:lnTo>
                <a:lnTo>
                  <a:pt x="5715" y="17780"/>
                </a:lnTo>
                <a:lnTo>
                  <a:pt x="6985" y="21590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5"/>
                </a:lnTo>
                <a:lnTo>
                  <a:pt x="3810" y="52705"/>
                </a:lnTo>
                <a:lnTo>
                  <a:pt x="3175" y="55245"/>
                </a:lnTo>
                <a:lnTo>
                  <a:pt x="1270" y="59055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92140" y="3019437"/>
            <a:ext cx="972185" cy="635"/>
          </a:xfrm>
          <a:custGeom>
            <a:avLst/>
            <a:gdLst/>
            <a:ahLst/>
            <a:cxnLst/>
            <a:rect l="l" t="t" r="r" b="b"/>
            <a:pathLst>
              <a:path w="972184" h="635">
                <a:moveTo>
                  <a:pt x="0" y="635"/>
                </a:moveTo>
                <a:lnTo>
                  <a:pt x="97218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649084" y="298768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7620"/>
                </a:lnTo>
                <a:lnTo>
                  <a:pt x="3810" y="10795"/>
                </a:lnTo>
                <a:lnTo>
                  <a:pt x="5080" y="13970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5"/>
                </a:lnTo>
                <a:lnTo>
                  <a:pt x="3810" y="52704"/>
                </a:lnTo>
                <a:lnTo>
                  <a:pt x="3175" y="56514"/>
                </a:lnTo>
                <a:lnTo>
                  <a:pt x="1270" y="60325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466079" y="3246132"/>
            <a:ext cx="1198245" cy="0"/>
          </a:xfrm>
          <a:custGeom>
            <a:avLst/>
            <a:gdLst/>
            <a:ahLst/>
            <a:cxnLst/>
            <a:rect l="l" t="t" r="r" b="b"/>
            <a:pathLst>
              <a:path w="1198245" h="0">
                <a:moveTo>
                  <a:pt x="0" y="0"/>
                </a:moveTo>
                <a:lnTo>
                  <a:pt x="119824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649084" y="32143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09"/>
                </a:lnTo>
                <a:lnTo>
                  <a:pt x="3175" y="7619"/>
                </a:lnTo>
                <a:lnTo>
                  <a:pt x="3810" y="11429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4"/>
                </a:lnTo>
                <a:lnTo>
                  <a:pt x="5080" y="48894"/>
                </a:lnTo>
                <a:lnTo>
                  <a:pt x="3810" y="52704"/>
                </a:lnTo>
                <a:lnTo>
                  <a:pt x="3175" y="56514"/>
                </a:lnTo>
                <a:lnTo>
                  <a:pt x="1270" y="6095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49084" y="344234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3175" y="6350"/>
                </a:lnTo>
                <a:lnTo>
                  <a:pt x="3810" y="10160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4"/>
                </a:lnTo>
                <a:lnTo>
                  <a:pt x="3810" y="51435"/>
                </a:lnTo>
                <a:lnTo>
                  <a:pt x="3175" y="55879"/>
                </a:lnTo>
                <a:lnTo>
                  <a:pt x="1270" y="5968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012690" y="3699522"/>
            <a:ext cx="1651635" cy="1270"/>
          </a:xfrm>
          <a:custGeom>
            <a:avLst/>
            <a:gdLst/>
            <a:ahLst/>
            <a:cxnLst/>
            <a:rect l="l" t="t" r="r" b="b"/>
            <a:pathLst>
              <a:path w="1651634" h="1270">
                <a:moveTo>
                  <a:pt x="0" y="0"/>
                </a:moveTo>
                <a:lnTo>
                  <a:pt x="1651635" y="1269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649084" y="366904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6350"/>
                </a:lnTo>
                <a:lnTo>
                  <a:pt x="3810" y="10795"/>
                </a:lnTo>
                <a:lnTo>
                  <a:pt x="5080" y="14605"/>
                </a:lnTo>
                <a:lnTo>
                  <a:pt x="5715" y="18415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5"/>
                </a:lnTo>
                <a:lnTo>
                  <a:pt x="3810" y="52705"/>
                </a:lnTo>
                <a:lnTo>
                  <a:pt x="3175" y="55880"/>
                </a:lnTo>
                <a:lnTo>
                  <a:pt x="1270" y="59690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784090" y="3926852"/>
            <a:ext cx="1880235" cy="635"/>
          </a:xfrm>
          <a:custGeom>
            <a:avLst/>
            <a:gdLst/>
            <a:ahLst/>
            <a:cxnLst/>
            <a:rect l="l" t="t" r="r" b="b"/>
            <a:pathLst>
              <a:path w="1880234" h="635">
                <a:moveTo>
                  <a:pt x="0" y="0"/>
                </a:moveTo>
                <a:lnTo>
                  <a:pt x="1880235" y="63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49084" y="389573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7620"/>
                </a:lnTo>
                <a:lnTo>
                  <a:pt x="3810" y="10795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5"/>
                </a:lnTo>
                <a:lnTo>
                  <a:pt x="3810" y="52704"/>
                </a:lnTo>
                <a:lnTo>
                  <a:pt x="3175" y="56514"/>
                </a:lnTo>
                <a:lnTo>
                  <a:pt x="1270" y="5968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57395" y="4154182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 h="0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49084" y="412243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09"/>
                </a:lnTo>
                <a:lnTo>
                  <a:pt x="3175" y="8254"/>
                </a:lnTo>
                <a:lnTo>
                  <a:pt x="3810" y="11429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719"/>
                </a:lnTo>
                <a:lnTo>
                  <a:pt x="5080" y="49529"/>
                </a:lnTo>
                <a:lnTo>
                  <a:pt x="3810" y="52704"/>
                </a:lnTo>
                <a:lnTo>
                  <a:pt x="3175" y="56514"/>
                </a:lnTo>
                <a:lnTo>
                  <a:pt x="1270" y="60325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330065" y="4380877"/>
            <a:ext cx="2334260" cy="1270"/>
          </a:xfrm>
          <a:custGeom>
            <a:avLst/>
            <a:gdLst/>
            <a:ahLst/>
            <a:cxnLst/>
            <a:rect l="l" t="t" r="r" b="b"/>
            <a:pathLst>
              <a:path w="2334259" h="1270">
                <a:moveTo>
                  <a:pt x="0" y="0"/>
                </a:moveTo>
                <a:lnTo>
                  <a:pt x="2334260" y="127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49084" y="435039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175"/>
                </a:lnTo>
                <a:lnTo>
                  <a:pt x="3175" y="6984"/>
                </a:lnTo>
                <a:lnTo>
                  <a:pt x="3810" y="10794"/>
                </a:lnTo>
                <a:lnTo>
                  <a:pt x="5080" y="13969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4"/>
                </a:lnTo>
                <a:lnTo>
                  <a:pt x="5080" y="48894"/>
                </a:lnTo>
                <a:lnTo>
                  <a:pt x="3810" y="52069"/>
                </a:lnTo>
                <a:lnTo>
                  <a:pt x="3175" y="55879"/>
                </a:lnTo>
                <a:lnTo>
                  <a:pt x="1270" y="5968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101465" y="4608207"/>
            <a:ext cx="2562860" cy="635"/>
          </a:xfrm>
          <a:custGeom>
            <a:avLst/>
            <a:gdLst/>
            <a:ahLst/>
            <a:cxnLst/>
            <a:rect l="l" t="t" r="r" b="b"/>
            <a:pathLst>
              <a:path w="2562859" h="635">
                <a:moveTo>
                  <a:pt x="0" y="0"/>
                </a:moveTo>
                <a:lnTo>
                  <a:pt x="2562860" y="63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649084" y="457709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6985"/>
                </a:lnTo>
                <a:lnTo>
                  <a:pt x="3810" y="10795"/>
                </a:lnTo>
                <a:lnTo>
                  <a:pt x="5080" y="14605"/>
                </a:lnTo>
                <a:lnTo>
                  <a:pt x="5715" y="18415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5"/>
                </a:lnTo>
                <a:lnTo>
                  <a:pt x="3810" y="52705"/>
                </a:lnTo>
                <a:lnTo>
                  <a:pt x="3175" y="55880"/>
                </a:lnTo>
                <a:lnTo>
                  <a:pt x="1270" y="59690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874134" y="4835537"/>
            <a:ext cx="2790190" cy="1270"/>
          </a:xfrm>
          <a:custGeom>
            <a:avLst/>
            <a:gdLst/>
            <a:ahLst/>
            <a:cxnLst/>
            <a:rect l="l" t="t" r="r" b="b"/>
            <a:pathLst>
              <a:path w="2790190" h="1270">
                <a:moveTo>
                  <a:pt x="0" y="1269"/>
                </a:moveTo>
                <a:lnTo>
                  <a:pt x="279019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649084" y="480378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7619"/>
                </a:lnTo>
                <a:lnTo>
                  <a:pt x="3810" y="10794"/>
                </a:lnTo>
                <a:lnTo>
                  <a:pt x="5080" y="14605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5"/>
                </a:lnTo>
                <a:lnTo>
                  <a:pt x="5080" y="48894"/>
                </a:lnTo>
                <a:lnTo>
                  <a:pt x="3810" y="53339"/>
                </a:lnTo>
                <a:lnTo>
                  <a:pt x="3175" y="57150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648709" y="5062232"/>
            <a:ext cx="3015615" cy="0"/>
          </a:xfrm>
          <a:custGeom>
            <a:avLst/>
            <a:gdLst/>
            <a:ahLst/>
            <a:cxnLst/>
            <a:rect l="l" t="t" r="r" b="b"/>
            <a:pathLst>
              <a:path w="3015615" h="0">
                <a:moveTo>
                  <a:pt x="0" y="0"/>
                </a:moveTo>
                <a:lnTo>
                  <a:pt x="301561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649084" y="50304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09"/>
                </a:lnTo>
                <a:lnTo>
                  <a:pt x="3175" y="8254"/>
                </a:lnTo>
                <a:lnTo>
                  <a:pt x="3810" y="12064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4"/>
                </a:lnTo>
                <a:lnTo>
                  <a:pt x="6985" y="41274"/>
                </a:lnTo>
                <a:lnTo>
                  <a:pt x="5715" y="45719"/>
                </a:lnTo>
                <a:lnTo>
                  <a:pt x="5080" y="49529"/>
                </a:lnTo>
                <a:lnTo>
                  <a:pt x="3810" y="53339"/>
                </a:lnTo>
                <a:lnTo>
                  <a:pt x="3175" y="57149"/>
                </a:lnTo>
                <a:lnTo>
                  <a:pt x="0" y="63499"/>
                </a:lnTo>
                <a:lnTo>
                  <a:pt x="63500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649084" y="525844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175"/>
                </a:lnTo>
                <a:lnTo>
                  <a:pt x="3175" y="6984"/>
                </a:lnTo>
                <a:lnTo>
                  <a:pt x="3810" y="10794"/>
                </a:lnTo>
                <a:lnTo>
                  <a:pt x="5080" y="14604"/>
                </a:lnTo>
                <a:lnTo>
                  <a:pt x="5715" y="18414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084"/>
                </a:lnTo>
                <a:lnTo>
                  <a:pt x="5080" y="48894"/>
                </a:lnTo>
                <a:lnTo>
                  <a:pt x="3810" y="52069"/>
                </a:lnTo>
                <a:lnTo>
                  <a:pt x="3175" y="55879"/>
                </a:lnTo>
                <a:lnTo>
                  <a:pt x="1270" y="59689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94685" y="5516257"/>
            <a:ext cx="3469640" cy="635"/>
          </a:xfrm>
          <a:custGeom>
            <a:avLst/>
            <a:gdLst/>
            <a:ahLst/>
            <a:cxnLst/>
            <a:rect l="l" t="t" r="r" b="b"/>
            <a:pathLst>
              <a:path w="3469640" h="635">
                <a:moveTo>
                  <a:pt x="0" y="0"/>
                </a:moveTo>
                <a:lnTo>
                  <a:pt x="3469640" y="63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649084" y="548514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270" y="3810"/>
                </a:lnTo>
                <a:lnTo>
                  <a:pt x="3175" y="6985"/>
                </a:lnTo>
                <a:lnTo>
                  <a:pt x="3810" y="10795"/>
                </a:lnTo>
                <a:lnTo>
                  <a:pt x="5080" y="14605"/>
                </a:lnTo>
                <a:lnTo>
                  <a:pt x="5715" y="18415"/>
                </a:lnTo>
                <a:lnTo>
                  <a:pt x="6985" y="22225"/>
                </a:lnTo>
                <a:lnTo>
                  <a:pt x="6985" y="41275"/>
                </a:lnTo>
                <a:lnTo>
                  <a:pt x="5715" y="45720"/>
                </a:lnTo>
                <a:lnTo>
                  <a:pt x="5080" y="49530"/>
                </a:lnTo>
                <a:lnTo>
                  <a:pt x="3810" y="52705"/>
                </a:lnTo>
                <a:lnTo>
                  <a:pt x="3175" y="55880"/>
                </a:lnTo>
                <a:lnTo>
                  <a:pt x="1270" y="59690"/>
                </a:lnTo>
                <a:lnTo>
                  <a:pt x="0" y="6350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965450" y="5742952"/>
            <a:ext cx="3698875" cy="635"/>
          </a:xfrm>
          <a:custGeom>
            <a:avLst/>
            <a:gdLst/>
            <a:ahLst/>
            <a:cxnLst/>
            <a:rect l="l" t="t" r="r" b="b"/>
            <a:pathLst>
              <a:path w="3698875" h="635">
                <a:moveTo>
                  <a:pt x="0" y="0"/>
                </a:moveTo>
                <a:lnTo>
                  <a:pt x="3698875" y="63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649084" y="571247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1270" y="3809"/>
                </a:lnTo>
                <a:lnTo>
                  <a:pt x="3175" y="6350"/>
                </a:lnTo>
                <a:lnTo>
                  <a:pt x="3810" y="10159"/>
                </a:lnTo>
                <a:lnTo>
                  <a:pt x="5080" y="13969"/>
                </a:lnTo>
                <a:lnTo>
                  <a:pt x="5715" y="17779"/>
                </a:lnTo>
                <a:lnTo>
                  <a:pt x="6985" y="21589"/>
                </a:lnTo>
                <a:lnTo>
                  <a:pt x="6985" y="41275"/>
                </a:lnTo>
                <a:lnTo>
                  <a:pt x="5715" y="45084"/>
                </a:lnTo>
                <a:lnTo>
                  <a:pt x="5080" y="48894"/>
                </a:lnTo>
                <a:lnTo>
                  <a:pt x="3810" y="52704"/>
                </a:lnTo>
                <a:lnTo>
                  <a:pt x="3175" y="56514"/>
                </a:lnTo>
                <a:lnTo>
                  <a:pt x="1270" y="59054"/>
                </a:lnTo>
                <a:lnTo>
                  <a:pt x="0" y="62864"/>
                </a:lnTo>
                <a:lnTo>
                  <a:pt x="63500" y="311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84365" y="2338082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 h="0">
                <a:moveTo>
                  <a:pt x="0" y="0"/>
                </a:moveTo>
                <a:lnTo>
                  <a:pt x="35877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327900" y="230633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09"/>
                </a:lnTo>
                <a:lnTo>
                  <a:pt x="2540" y="7619"/>
                </a:lnTo>
                <a:lnTo>
                  <a:pt x="3809" y="11429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4"/>
                </a:lnTo>
                <a:lnTo>
                  <a:pt x="4445" y="48894"/>
                </a:lnTo>
                <a:lnTo>
                  <a:pt x="3809" y="52704"/>
                </a:lnTo>
                <a:lnTo>
                  <a:pt x="2540" y="56514"/>
                </a:lnTo>
                <a:lnTo>
                  <a:pt x="634" y="60325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84365" y="2566047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 h="0">
                <a:moveTo>
                  <a:pt x="0" y="0"/>
                </a:moveTo>
                <a:lnTo>
                  <a:pt x="35877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27900" y="25342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34" y="2539"/>
                </a:lnTo>
                <a:lnTo>
                  <a:pt x="2540" y="6350"/>
                </a:lnTo>
                <a:lnTo>
                  <a:pt x="3809" y="10160"/>
                </a:lnTo>
                <a:lnTo>
                  <a:pt x="4445" y="13969"/>
                </a:lnTo>
                <a:lnTo>
                  <a:pt x="5715" y="17779"/>
                </a:lnTo>
                <a:lnTo>
                  <a:pt x="6350" y="21589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4"/>
                </a:lnTo>
                <a:lnTo>
                  <a:pt x="3809" y="51435"/>
                </a:lnTo>
                <a:lnTo>
                  <a:pt x="2540" y="55244"/>
                </a:lnTo>
                <a:lnTo>
                  <a:pt x="634" y="59054"/>
                </a:lnTo>
                <a:lnTo>
                  <a:pt x="0" y="62864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84365" y="2792742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 h="0">
                <a:moveTo>
                  <a:pt x="0" y="0"/>
                </a:moveTo>
                <a:lnTo>
                  <a:pt x="35877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327900" y="276099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6985"/>
                </a:lnTo>
                <a:lnTo>
                  <a:pt x="3809" y="10160"/>
                </a:lnTo>
                <a:lnTo>
                  <a:pt x="4445" y="13970"/>
                </a:lnTo>
                <a:lnTo>
                  <a:pt x="5715" y="17780"/>
                </a:lnTo>
                <a:lnTo>
                  <a:pt x="6350" y="21590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5"/>
                </a:lnTo>
                <a:lnTo>
                  <a:pt x="3809" y="52705"/>
                </a:lnTo>
                <a:lnTo>
                  <a:pt x="2540" y="56515"/>
                </a:lnTo>
                <a:lnTo>
                  <a:pt x="634" y="59055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327900" y="298768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7620"/>
                </a:lnTo>
                <a:lnTo>
                  <a:pt x="3809" y="10795"/>
                </a:lnTo>
                <a:lnTo>
                  <a:pt x="4445" y="13970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5"/>
                </a:lnTo>
                <a:lnTo>
                  <a:pt x="3809" y="52704"/>
                </a:lnTo>
                <a:lnTo>
                  <a:pt x="2540" y="56514"/>
                </a:lnTo>
                <a:lnTo>
                  <a:pt x="634" y="60325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27900" y="321438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09"/>
                </a:lnTo>
                <a:lnTo>
                  <a:pt x="2540" y="7619"/>
                </a:lnTo>
                <a:lnTo>
                  <a:pt x="3809" y="11429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4"/>
                </a:lnTo>
                <a:lnTo>
                  <a:pt x="4445" y="48894"/>
                </a:lnTo>
                <a:lnTo>
                  <a:pt x="3809" y="52704"/>
                </a:lnTo>
                <a:lnTo>
                  <a:pt x="2540" y="56514"/>
                </a:lnTo>
                <a:lnTo>
                  <a:pt x="634" y="60959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327900" y="344234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2539"/>
                </a:lnTo>
                <a:lnTo>
                  <a:pt x="2540" y="6350"/>
                </a:lnTo>
                <a:lnTo>
                  <a:pt x="3809" y="10160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4"/>
                </a:lnTo>
                <a:lnTo>
                  <a:pt x="3809" y="51435"/>
                </a:lnTo>
                <a:lnTo>
                  <a:pt x="2540" y="55879"/>
                </a:lnTo>
                <a:lnTo>
                  <a:pt x="634" y="59689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327900" y="3669041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6350"/>
                </a:lnTo>
                <a:lnTo>
                  <a:pt x="3809" y="10795"/>
                </a:lnTo>
                <a:lnTo>
                  <a:pt x="4445" y="14605"/>
                </a:lnTo>
                <a:lnTo>
                  <a:pt x="5715" y="18415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5"/>
                </a:lnTo>
                <a:lnTo>
                  <a:pt x="3809" y="52705"/>
                </a:lnTo>
                <a:lnTo>
                  <a:pt x="2540" y="56515"/>
                </a:lnTo>
                <a:lnTo>
                  <a:pt x="634" y="59690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327900" y="389573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7620"/>
                </a:lnTo>
                <a:lnTo>
                  <a:pt x="3809" y="10795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5"/>
                </a:lnTo>
                <a:lnTo>
                  <a:pt x="3809" y="52704"/>
                </a:lnTo>
                <a:lnTo>
                  <a:pt x="2540" y="56514"/>
                </a:lnTo>
                <a:lnTo>
                  <a:pt x="634" y="60325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327900" y="412243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09"/>
                </a:lnTo>
                <a:lnTo>
                  <a:pt x="2540" y="8254"/>
                </a:lnTo>
                <a:lnTo>
                  <a:pt x="3809" y="11429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719"/>
                </a:lnTo>
                <a:lnTo>
                  <a:pt x="4445" y="49529"/>
                </a:lnTo>
                <a:lnTo>
                  <a:pt x="3809" y="52704"/>
                </a:lnTo>
                <a:lnTo>
                  <a:pt x="2540" y="56514"/>
                </a:lnTo>
                <a:lnTo>
                  <a:pt x="634" y="60325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327900" y="435039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175"/>
                </a:lnTo>
                <a:lnTo>
                  <a:pt x="2540" y="6984"/>
                </a:lnTo>
                <a:lnTo>
                  <a:pt x="3809" y="10794"/>
                </a:lnTo>
                <a:lnTo>
                  <a:pt x="4445" y="13969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4"/>
                </a:lnTo>
                <a:lnTo>
                  <a:pt x="4445" y="48894"/>
                </a:lnTo>
                <a:lnTo>
                  <a:pt x="3809" y="52069"/>
                </a:lnTo>
                <a:lnTo>
                  <a:pt x="2540" y="55879"/>
                </a:lnTo>
                <a:lnTo>
                  <a:pt x="634" y="59689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327900" y="4577091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6985"/>
                </a:lnTo>
                <a:lnTo>
                  <a:pt x="3809" y="10795"/>
                </a:lnTo>
                <a:lnTo>
                  <a:pt x="4445" y="14605"/>
                </a:lnTo>
                <a:lnTo>
                  <a:pt x="5715" y="18415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5"/>
                </a:lnTo>
                <a:lnTo>
                  <a:pt x="3809" y="52705"/>
                </a:lnTo>
                <a:lnTo>
                  <a:pt x="2540" y="56515"/>
                </a:lnTo>
                <a:lnTo>
                  <a:pt x="634" y="59690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327900" y="480378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7619"/>
                </a:lnTo>
                <a:lnTo>
                  <a:pt x="3809" y="10794"/>
                </a:lnTo>
                <a:lnTo>
                  <a:pt x="4445" y="14605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5"/>
                </a:lnTo>
                <a:lnTo>
                  <a:pt x="4445" y="48894"/>
                </a:lnTo>
                <a:lnTo>
                  <a:pt x="3809" y="53339"/>
                </a:lnTo>
                <a:lnTo>
                  <a:pt x="2540" y="57150"/>
                </a:lnTo>
                <a:lnTo>
                  <a:pt x="634" y="59689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327900" y="503048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09"/>
                </a:lnTo>
                <a:lnTo>
                  <a:pt x="2540" y="8254"/>
                </a:lnTo>
                <a:lnTo>
                  <a:pt x="3809" y="12064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4"/>
                </a:lnTo>
                <a:lnTo>
                  <a:pt x="6350" y="41274"/>
                </a:lnTo>
                <a:lnTo>
                  <a:pt x="5715" y="45719"/>
                </a:lnTo>
                <a:lnTo>
                  <a:pt x="4445" y="49529"/>
                </a:lnTo>
                <a:lnTo>
                  <a:pt x="3809" y="53339"/>
                </a:lnTo>
                <a:lnTo>
                  <a:pt x="2540" y="57149"/>
                </a:lnTo>
                <a:lnTo>
                  <a:pt x="634" y="60959"/>
                </a:lnTo>
                <a:lnTo>
                  <a:pt x="0" y="63499"/>
                </a:lnTo>
                <a:lnTo>
                  <a:pt x="62865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327900" y="525844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175"/>
                </a:lnTo>
                <a:lnTo>
                  <a:pt x="2540" y="6984"/>
                </a:lnTo>
                <a:lnTo>
                  <a:pt x="3809" y="10794"/>
                </a:lnTo>
                <a:lnTo>
                  <a:pt x="4445" y="14604"/>
                </a:lnTo>
                <a:lnTo>
                  <a:pt x="5715" y="18414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084"/>
                </a:lnTo>
                <a:lnTo>
                  <a:pt x="4445" y="48894"/>
                </a:lnTo>
                <a:lnTo>
                  <a:pt x="3809" y="52069"/>
                </a:lnTo>
                <a:lnTo>
                  <a:pt x="2540" y="55879"/>
                </a:lnTo>
                <a:lnTo>
                  <a:pt x="634" y="59689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327900" y="5485141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634" y="3810"/>
                </a:lnTo>
                <a:lnTo>
                  <a:pt x="2540" y="6985"/>
                </a:lnTo>
                <a:lnTo>
                  <a:pt x="3809" y="10795"/>
                </a:lnTo>
                <a:lnTo>
                  <a:pt x="4445" y="14605"/>
                </a:lnTo>
                <a:lnTo>
                  <a:pt x="5715" y="18415"/>
                </a:lnTo>
                <a:lnTo>
                  <a:pt x="6350" y="22225"/>
                </a:lnTo>
                <a:lnTo>
                  <a:pt x="6350" y="41275"/>
                </a:lnTo>
                <a:lnTo>
                  <a:pt x="5715" y="45720"/>
                </a:lnTo>
                <a:lnTo>
                  <a:pt x="4445" y="49530"/>
                </a:lnTo>
                <a:lnTo>
                  <a:pt x="3809" y="52705"/>
                </a:lnTo>
                <a:lnTo>
                  <a:pt x="2540" y="55880"/>
                </a:lnTo>
                <a:lnTo>
                  <a:pt x="634" y="59690"/>
                </a:lnTo>
                <a:lnTo>
                  <a:pt x="0" y="63500"/>
                </a:lnTo>
                <a:lnTo>
                  <a:pt x="62865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84365" y="5743587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 h="0">
                <a:moveTo>
                  <a:pt x="0" y="0"/>
                </a:moveTo>
                <a:lnTo>
                  <a:pt x="35877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327900" y="57124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34" y="3809"/>
                </a:lnTo>
                <a:lnTo>
                  <a:pt x="3809" y="10159"/>
                </a:lnTo>
                <a:lnTo>
                  <a:pt x="4445" y="13969"/>
                </a:lnTo>
                <a:lnTo>
                  <a:pt x="5715" y="17779"/>
                </a:lnTo>
                <a:lnTo>
                  <a:pt x="6350" y="21589"/>
                </a:lnTo>
                <a:lnTo>
                  <a:pt x="6350" y="41275"/>
                </a:lnTo>
                <a:lnTo>
                  <a:pt x="5715" y="45084"/>
                </a:lnTo>
                <a:lnTo>
                  <a:pt x="4445" y="48894"/>
                </a:lnTo>
                <a:lnTo>
                  <a:pt x="3809" y="52704"/>
                </a:lnTo>
                <a:lnTo>
                  <a:pt x="2540" y="56514"/>
                </a:lnTo>
                <a:lnTo>
                  <a:pt x="634" y="59054"/>
                </a:lnTo>
                <a:lnTo>
                  <a:pt x="0" y="62864"/>
                </a:lnTo>
                <a:lnTo>
                  <a:pt x="62865" y="311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192769" y="57124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1904" y="3809"/>
                </a:lnTo>
                <a:lnTo>
                  <a:pt x="2539" y="7619"/>
                </a:lnTo>
                <a:lnTo>
                  <a:pt x="4445" y="10159"/>
                </a:lnTo>
                <a:lnTo>
                  <a:pt x="5714" y="13969"/>
                </a:lnTo>
                <a:lnTo>
                  <a:pt x="5714" y="17779"/>
                </a:lnTo>
                <a:lnTo>
                  <a:pt x="6350" y="21589"/>
                </a:lnTo>
                <a:lnTo>
                  <a:pt x="7620" y="25400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4"/>
                </a:lnTo>
                <a:lnTo>
                  <a:pt x="5714" y="48894"/>
                </a:lnTo>
                <a:lnTo>
                  <a:pt x="4445" y="52704"/>
                </a:lnTo>
                <a:lnTo>
                  <a:pt x="2539" y="56514"/>
                </a:lnTo>
                <a:lnTo>
                  <a:pt x="1904" y="59054"/>
                </a:lnTo>
                <a:lnTo>
                  <a:pt x="0" y="62864"/>
                </a:lnTo>
                <a:lnTo>
                  <a:pt x="62864" y="311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192769" y="5485141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6985"/>
                </a:lnTo>
                <a:lnTo>
                  <a:pt x="4445" y="10795"/>
                </a:lnTo>
                <a:lnTo>
                  <a:pt x="5714" y="14605"/>
                </a:lnTo>
                <a:lnTo>
                  <a:pt x="5714" y="18415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5"/>
                </a:lnTo>
                <a:lnTo>
                  <a:pt x="6350" y="41275"/>
                </a:lnTo>
                <a:lnTo>
                  <a:pt x="5714" y="45720"/>
                </a:lnTo>
                <a:lnTo>
                  <a:pt x="5714" y="49530"/>
                </a:lnTo>
                <a:lnTo>
                  <a:pt x="4445" y="52705"/>
                </a:lnTo>
                <a:lnTo>
                  <a:pt x="2539" y="55880"/>
                </a:lnTo>
                <a:lnTo>
                  <a:pt x="1904" y="59690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192769" y="525844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175"/>
                </a:lnTo>
                <a:lnTo>
                  <a:pt x="2539" y="6984"/>
                </a:lnTo>
                <a:lnTo>
                  <a:pt x="4445" y="10794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4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4"/>
                </a:lnTo>
                <a:lnTo>
                  <a:pt x="5714" y="48894"/>
                </a:lnTo>
                <a:lnTo>
                  <a:pt x="4445" y="52069"/>
                </a:lnTo>
                <a:lnTo>
                  <a:pt x="2539" y="55879"/>
                </a:lnTo>
                <a:lnTo>
                  <a:pt x="1904" y="59689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192769" y="503048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09"/>
                </a:lnTo>
                <a:lnTo>
                  <a:pt x="2539" y="8254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4"/>
                </a:lnTo>
                <a:lnTo>
                  <a:pt x="7620" y="26034"/>
                </a:lnTo>
                <a:lnTo>
                  <a:pt x="7620" y="37464"/>
                </a:lnTo>
                <a:lnTo>
                  <a:pt x="6350" y="41274"/>
                </a:lnTo>
                <a:lnTo>
                  <a:pt x="5714" y="45719"/>
                </a:lnTo>
                <a:lnTo>
                  <a:pt x="5714" y="49529"/>
                </a:lnTo>
                <a:lnTo>
                  <a:pt x="4445" y="53339"/>
                </a:lnTo>
                <a:lnTo>
                  <a:pt x="2539" y="57149"/>
                </a:lnTo>
                <a:lnTo>
                  <a:pt x="1904" y="60959"/>
                </a:lnTo>
                <a:lnTo>
                  <a:pt x="0" y="63499"/>
                </a:lnTo>
                <a:lnTo>
                  <a:pt x="62864" y="31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192769" y="480378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7619"/>
                </a:lnTo>
                <a:lnTo>
                  <a:pt x="4445" y="10794"/>
                </a:lnTo>
                <a:lnTo>
                  <a:pt x="5714" y="14605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4"/>
                </a:lnTo>
                <a:lnTo>
                  <a:pt x="4445" y="53339"/>
                </a:lnTo>
                <a:lnTo>
                  <a:pt x="2539" y="57150"/>
                </a:lnTo>
                <a:lnTo>
                  <a:pt x="1904" y="59689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192769" y="4577091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6985"/>
                </a:lnTo>
                <a:lnTo>
                  <a:pt x="4445" y="10795"/>
                </a:lnTo>
                <a:lnTo>
                  <a:pt x="5714" y="14605"/>
                </a:lnTo>
                <a:lnTo>
                  <a:pt x="5714" y="18415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5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5"/>
                </a:lnTo>
                <a:lnTo>
                  <a:pt x="4445" y="52705"/>
                </a:lnTo>
                <a:lnTo>
                  <a:pt x="2539" y="56515"/>
                </a:lnTo>
                <a:lnTo>
                  <a:pt x="1904" y="59690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192769" y="435039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175"/>
                </a:lnTo>
                <a:lnTo>
                  <a:pt x="2539" y="6984"/>
                </a:lnTo>
                <a:lnTo>
                  <a:pt x="4445" y="10794"/>
                </a:lnTo>
                <a:lnTo>
                  <a:pt x="5714" y="13969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4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4"/>
                </a:lnTo>
                <a:lnTo>
                  <a:pt x="5714" y="48894"/>
                </a:lnTo>
                <a:lnTo>
                  <a:pt x="4445" y="52069"/>
                </a:lnTo>
                <a:lnTo>
                  <a:pt x="2539" y="55879"/>
                </a:lnTo>
                <a:lnTo>
                  <a:pt x="1904" y="59689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192769" y="412243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09"/>
                </a:lnTo>
                <a:lnTo>
                  <a:pt x="2539" y="8254"/>
                </a:lnTo>
                <a:lnTo>
                  <a:pt x="4445" y="11429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4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719"/>
                </a:lnTo>
                <a:lnTo>
                  <a:pt x="5714" y="49529"/>
                </a:lnTo>
                <a:lnTo>
                  <a:pt x="4445" y="52704"/>
                </a:lnTo>
                <a:lnTo>
                  <a:pt x="2539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192769" y="389573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7620"/>
                </a:lnTo>
                <a:lnTo>
                  <a:pt x="4445" y="10795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5"/>
                </a:lnTo>
                <a:lnTo>
                  <a:pt x="4445" y="52704"/>
                </a:lnTo>
                <a:lnTo>
                  <a:pt x="2539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192769" y="3669041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6350"/>
                </a:lnTo>
                <a:lnTo>
                  <a:pt x="4445" y="10795"/>
                </a:lnTo>
                <a:lnTo>
                  <a:pt x="5714" y="14605"/>
                </a:lnTo>
                <a:lnTo>
                  <a:pt x="5714" y="18415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5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5"/>
                </a:lnTo>
                <a:lnTo>
                  <a:pt x="4445" y="52705"/>
                </a:lnTo>
                <a:lnTo>
                  <a:pt x="2539" y="56515"/>
                </a:lnTo>
                <a:lnTo>
                  <a:pt x="1904" y="59690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192769" y="344234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2539"/>
                </a:lnTo>
                <a:lnTo>
                  <a:pt x="2539" y="6350"/>
                </a:lnTo>
                <a:lnTo>
                  <a:pt x="4445" y="10160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4"/>
                </a:lnTo>
                <a:lnTo>
                  <a:pt x="4445" y="51435"/>
                </a:lnTo>
                <a:lnTo>
                  <a:pt x="2539" y="55879"/>
                </a:lnTo>
                <a:lnTo>
                  <a:pt x="1904" y="59689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192769" y="321438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09"/>
                </a:lnTo>
                <a:lnTo>
                  <a:pt x="2539" y="7619"/>
                </a:lnTo>
                <a:lnTo>
                  <a:pt x="4445" y="11429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4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4"/>
                </a:lnTo>
                <a:lnTo>
                  <a:pt x="5714" y="48894"/>
                </a:lnTo>
                <a:lnTo>
                  <a:pt x="4445" y="52704"/>
                </a:lnTo>
                <a:lnTo>
                  <a:pt x="2539" y="56514"/>
                </a:lnTo>
                <a:lnTo>
                  <a:pt x="1904" y="60959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192769" y="298768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7620"/>
                </a:lnTo>
                <a:lnTo>
                  <a:pt x="4445" y="10795"/>
                </a:lnTo>
                <a:lnTo>
                  <a:pt x="5714" y="13970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5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5"/>
                </a:lnTo>
                <a:lnTo>
                  <a:pt x="4445" y="52704"/>
                </a:lnTo>
                <a:lnTo>
                  <a:pt x="2539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192769" y="276099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10"/>
                </a:lnTo>
                <a:lnTo>
                  <a:pt x="2539" y="6985"/>
                </a:lnTo>
                <a:lnTo>
                  <a:pt x="4445" y="10160"/>
                </a:lnTo>
                <a:lnTo>
                  <a:pt x="5714" y="13970"/>
                </a:lnTo>
                <a:lnTo>
                  <a:pt x="5714" y="17780"/>
                </a:lnTo>
                <a:lnTo>
                  <a:pt x="6350" y="21590"/>
                </a:lnTo>
                <a:lnTo>
                  <a:pt x="7620" y="26035"/>
                </a:lnTo>
                <a:lnTo>
                  <a:pt x="7620" y="37465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5"/>
                </a:lnTo>
                <a:lnTo>
                  <a:pt x="4445" y="52705"/>
                </a:lnTo>
                <a:lnTo>
                  <a:pt x="2539" y="56515"/>
                </a:lnTo>
                <a:lnTo>
                  <a:pt x="1904" y="59055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192769" y="25342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1904" y="2539"/>
                </a:lnTo>
                <a:lnTo>
                  <a:pt x="2539" y="6350"/>
                </a:lnTo>
                <a:lnTo>
                  <a:pt x="4445" y="10160"/>
                </a:lnTo>
                <a:lnTo>
                  <a:pt x="5714" y="13969"/>
                </a:lnTo>
                <a:lnTo>
                  <a:pt x="5714" y="17779"/>
                </a:lnTo>
                <a:lnTo>
                  <a:pt x="6350" y="21589"/>
                </a:lnTo>
                <a:lnTo>
                  <a:pt x="7620" y="25400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5"/>
                </a:lnTo>
                <a:lnTo>
                  <a:pt x="5714" y="48894"/>
                </a:lnTo>
                <a:lnTo>
                  <a:pt x="2539" y="55244"/>
                </a:lnTo>
                <a:lnTo>
                  <a:pt x="1904" y="59054"/>
                </a:lnTo>
                <a:lnTo>
                  <a:pt x="0" y="62864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192769" y="2306332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1904" y="3809"/>
                </a:lnTo>
                <a:lnTo>
                  <a:pt x="2539" y="7619"/>
                </a:lnTo>
                <a:lnTo>
                  <a:pt x="4445" y="11429"/>
                </a:lnTo>
                <a:lnTo>
                  <a:pt x="5714" y="14604"/>
                </a:lnTo>
                <a:lnTo>
                  <a:pt x="5714" y="18414"/>
                </a:lnTo>
                <a:lnTo>
                  <a:pt x="6350" y="22225"/>
                </a:lnTo>
                <a:lnTo>
                  <a:pt x="7620" y="26034"/>
                </a:lnTo>
                <a:lnTo>
                  <a:pt x="7620" y="37464"/>
                </a:lnTo>
                <a:lnTo>
                  <a:pt x="6350" y="41275"/>
                </a:lnTo>
                <a:lnTo>
                  <a:pt x="5714" y="45084"/>
                </a:lnTo>
                <a:lnTo>
                  <a:pt x="5714" y="48894"/>
                </a:lnTo>
                <a:lnTo>
                  <a:pt x="4445" y="52704"/>
                </a:lnTo>
                <a:lnTo>
                  <a:pt x="2539" y="56514"/>
                </a:lnTo>
                <a:lnTo>
                  <a:pt x="1904" y="60325"/>
                </a:lnTo>
                <a:lnTo>
                  <a:pt x="0" y="63500"/>
                </a:lnTo>
                <a:lnTo>
                  <a:pt x="62864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852420" y="5905512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406400"/>
                </a:moveTo>
                <a:lnTo>
                  <a:pt x="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820670" y="585725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2540" y="62230"/>
                </a:lnTo>
                <a:lnTo>
                  <a:pt x="6985" y="60325"/>
                </a:lnTo>
                <a:lnTo>
                  <a:pt x="10794" y="59690"/>
                </a:lnTo>
                <a:lnTo>
                  <a:pt x="14605" y="58420"/>
                </a:lnTo>
                <a:lnTo>
                  <a:pt x="18415" y="57785"/>
                </a:lnTo>
                <a:lnTo>
                  <a:pt x="22225" y="56515"/>
                </a:lnTo>
                <a:lnTo>
                  <a:pt x="26035" y="56515"/>
                </a:lnTo>
                <a:lnTo>
                  <a:pt x="29844" y="55880"/>
                </a:lnTo>
                <a:lnTo>
                  <a:pt x="59690" y="55880"/>
                </a:lnTo>
                <a:lnTo>
                  <a:pt x="31750" y="0"/>
                </a:lnTo>
                <a:close/>
              </a:path>
              <a:path w="63500" h="63500">
                <a:moveTo>
                  <a:pt x="59690" y="55880"/>
                </a:moveTo>
                <a:lnTo>
                  <a:pt x="33655" y="55880"/>
                </a:lnTo>
                <a:lnTo>
                  <a:pt x="37465" y="56515"/>
                </a:lnTo>
                <a:lnTo>
                  <a:pt x="41275" y="56515"/>
                </a:lnTo>
                <a:lnTo>
                  <a:pt x="45085" y="57785"/>
                </a:lnTo>
                <a:lnTo>
                  <a:pt x="48894" y="58420"/>
                </a:lnTo>
                <a:lnTo>
                  <a:pt x="52705" y="59690"/>
                </a:lnTo>
                <a:lnTo>
                  <a:pt x="55880" y="60325"/>
                </a:lnTo>
                <a:lnTo>
                  <a:pt x="59690" y="62230"/>
                </a:lnTo>
                <a:lnTo>
                  <a:pt x="63500" y="63500"/>
                </a:lnTo>
                <a:lnTo>
                  <a:pt x="59690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079750" y="5678816"/>
            <a:ext cx="0" cy="633095"/>
          </a:xfrm>
          <a:custGeom>
            <a:avLst/>
            <a:gdLst/>
            <a:ahLst/>
            <a:cxnLst/>
            <a:rect l="l" t="t" r="r" b="b"/>
            <a:pathLst>
              <a:path w="0" h="633095">
                <a:moveTo>
                  <a:pt x="0" y="633095"/>
                </a:moveTo>
                <a:lnTo>
                  <a:pt x="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048635" y="563055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4" h="63500">
                <a:moveTo>
                  <a:pt x="31114" y="0"/>
                </a:moveTo>
                <a:lnTo>
                  <a:pt x="0" y="63499"/>
                </a:lnTo>
                <a:lnTo>
                  <a:pt x="3175" y="61594"/>
                </a:lnTo>
                <a:lnTo>
                  <a:pt x="7619" y="60324"/>
                </a:lnTo>
                <a:lnTo>
                  <a:pt x="11429" y="58419"/>
                </a:lnTo>
                <a:lnTo>
                  <a:pt x="13969" y="57784"/>
                </a:lnTo>
                <a:lnTo>
                  <a:pt x="17779" y="57784"/>
                </a:lnTo>
                <a:lnTo>
                  <a:pt x="21589" y="56514"/>
                </a:lnTo>
                <a:lnTo>
                  <a:pt x="26034" y="55244"/>
                </a:lnTo>
                <a:lnTo>
                  <a:pt x="58737" y="55244"/>
                </a:lnTo>
                <a:lnTo>
                  <a:pt x="31114" y="0"/>
                </a:lnTo>
                <a:close/>
              </a:path>
              <a:path w="62864" h="63500">
                <a:moveTo>
                  <a:pt x="58737" y="55244"/>
                </a:moveTo>
                <a:lnTo>
                  <a:pt x="37464" y="55244"/>
                </a:lnTo>
                <a:lnTo>
                  <a:pt x="45084" y="57784"/>
                </a:lnTo>
                <a:lnTo>
                  <a:pt x="48894" y="57784"/>
                </a:lnTo>
                <a:lnTo>
                  <a:pt x="52704" y="59689"/>
                </a:lnTo>
                <a:lnTo>
                  <a:pt x="56514" y="60324"/>
                </a:lnTo>
                <a:lnTo>
                  <a:pt x="60325" y="61594"/>
                </a:lnTo>
                <a:lnTo>
                  <a:pt x="62864" y="63499"/>
                </a:lnTo>
                <a:lnTo>
                  <a:pt x="58737" y="55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307079" y="5452757"/>
            <a:ext cx="635" cy="859155"/>
          </a:xfrm>
          <a:custGeom>
            <a:avLst/>
            <a:gdLst/>
            <a:ahLst/>
            <a:cxnLst/>
            <a:rect l="l" t="t" r="r" b="b"/>
            <a:pathLst>
              <a:path w="635" h="859154">
                <a:moveTo>
                  <a:pt x="0" y="859154"/>
                </a:moveTo>
                <a:lnTo>
                  <a:pt x="63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275965" y="540449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3175" y="62229"/>
                </a:lnTo>
                <a:lnTo>
                  <a:pt x="14605" y="58419"/>
                </a:lnTo>
                <a:lnTo>
                  <a:pt x="22225" y="57150"/>
                </a:lnTo>
                <a:lnTo>
                  <a:pt x="60325" y="57150"/>
                </a:lnTo>
                <a:lnTo>
                  <a:pt x="31750" y="0"/>
                </a:lnTo>
                <a:close/>
              </a:path>
              <a:path w="63500" h="63500">
                <a:moveTo>
                  <a:pt x="60325" y="57150"/>
                </a:moveTo>
                <a:lnTo>
                  <a:pt x="41275" y="57150"/>
                </a:lnTo>
                <a:lnTo>
                  <a:pt x="45085" y="57784"/>
                </a:lnTo>
                <a:lnTo>
                  <a:pt x="49530" y="58419"/>
                </a:lnTo>
                <a:lnTo>
                  <a:pt x="52070" y="59689"/>
                </a:lnTo>
                <a:lnTo>
                  <a:pt x="63500" y="63500"/>
                </a:lnTo>
                <a:lnTo>
                  <a:pt x="6032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533775" y="5224157"/>
            <a:ext cx="635" cy="1087755"/>
          </a:xfrm>
          <a:custGeom>
            <a:avLst/>
            <a:gdLst/>
            <a:ahLst/>
            <a:cxnLst/>
            <a:rect l="l" t="t" r="r" b="b"/>
            <a:pathLst>
              <a:path w="635" h="1087754">
                <a:moveTo>
                  <a:pt x="0" y="1087754"/>
                </a:moveTo>
                <a:lnTo>
                  <a:pt x="63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02659" y="5177166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59651" y="55245"/>
                </a:moveTo>
                <a:lnTo>
                  <a:pt x="41910" y="55245"/>
                </a:lnTo>
                <a:lnTo>
                  <a:pt x="45719" y="56515"/>
                </a:lnTo>
                <a:lnTo>
                  <a:pt x="49529" y="57150"/>
                </a:lnTo>
                <a:lnTo>
                  <a:pt x="53339" y="58420"/>
                </a:lnTo>
                <a:lnTo>
                  <a:pt x="55879" y="59055"/>
                </a:lnTo>
                <a:lnTo>
                  <a:pt x="63500" y="62865"/>
                </a:lnTo>
                <a:lnTo>
                  <a:pt x="59651" y="55245"/>
                </a:lnTo>
                <a:close/>
              </a:path>
              <a:path w="63500" h="62864">
                <a:moveTo>
                  <a:pt x="31750" y="0"/>
                </a:moveTo>
                <a:lnTo>
                  <a:pt x="0" y="62230"/>
                </a:lnTo>
                <a:lnTo>
                  <a:pt x="3175" y="60960"/>
                </a:lnTo>
                <a:lnTo>
                  <a:pt x="6985" y="59055"/>
                </a:lnTo>
                <a:lnTo>
                  <a:pt x="10794" y="58420"/>
                </a:lnTo>
                <a:lnTo>
                  <a:pt x="14604" y="57150"/>
                </a:lnTo>
                <a:lnTo>
                  <a:pt x="18414" y="56515"/>
                </a:lnTo>
                <a:lnTo>
                  <a:pt x="22225" y="55245"/>
                </a:lnTo>
                <a:lnTo>
                  <a:pt x="59651" y="55245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760470" y="4999366"/>
            <a:ext cx="0" cy="1312545"/>
          </a:xfrm>
          <a:custGeom>
            <a:avLst/>
            <a:gdLst/>
            <a:ahLst/>
            <a:cxnLst/>
            <a:rect l="l" t="t" r="r" b="b"/>
            <a:pathLst>
              <a:path w="0" h="1312545">
                <a:moveTo>
                  <a:pt x="0" y="1312545"/>
                </a:moveTo>
                <a:lnTo>
                  <a:pt x="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728720" y="495110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499"/>
                </a:lnTo>
                <a:lnTo>
                  <a:pt x="2539" y="61594"/>
                </a:lnTo>
                <a:lnTo>
                  <a:pt x="6984" y="60324"/>
                </a:lnTo>
                <a:lnTo>
                  <a:pt x="10794" y="58419"/>
                </a:lnTo>
                <a:lnTo>
                  <a:pt x="14604" y="57784"/>
                </a:lnTo>
                <a:lnTo>
                  <a:pt x="18414" y="56514"/>
                </a:lnTo>
                <a:lnTo>
                  <a:pt x="22225" y="56514"/>
                </a:lnTo>
                <a:lnTo>
                  <a:pt x="26034" y="55244"/>
                </a:lnTo>
                <a:lnTo>
                  <a:pt x="59372" y="55244"/>
                </a:lnTo>
                <a:lnTo>
                  <a:pt x="31750" y="0"/>
                </a:lnTo>
                <a:close/>
              </a:path>
              <a:path w="63500" h="63500">
                <a:moveTo>
                  <a:pt x="59372" y="55244"/>
                </a:moveTo>
                <a:lnTo>
                  <a:pt x="37464" y="55244"/>
                </a:lnTo>
                <a:lnTo>
                  <a:pt x="41275" y="56514"/>
                </a:lnTo>
                <a:lnTo>
                  <a:pt x="45084" y="56514"/>
                </a:lnTo>
                <a:lnTo>
                  <a:pt x="48894" y="57784"/>
                </a:lnTo>
                <a:lnTo>
                  <a:pt x="52069" y="58419"/>
                </a:lnTo>
                <a:lnTo>
                  <a:pt x="55879" y="60324"/>
                </a:lnTo>
                <a:lnTo>
                  <a:pt x="59689" y="61594"/>
                </a:lnTo>
                <a:lnTo>
                  <a:pt x="63500" y="63499"/>
                </a:lnTo>
                <a:lnTo>
                  <a:pt x="59372" y="55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987165" y="4770132"/>
            <a:ext cx="1270" cy="1541780"/>
          </a:xfrm>
          <a:custGeom>
            <a:avLst/>
            <a:gdLst/>
            <a:ahLst/>
            <a:cxnLst/>
            <a:rect l="l" t="t" r="r" b="b"/>
            <a:pathLst>
              <a:path w="1270" h="1541779">
                <a:moveTo>
                  <a:pt x="1270" y="1541779"/>
                </a:moveTo>
                <a:lnTo>
                  <a:pt x="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955415" y="472250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499"/>
                </a:lnTo>
                <a:lnTo>
                  <a:pt x="3810" y="60959"/>
                </a:lnTo>
                <a:lnTo>
                  <a:pt x="6985" y="60324"/>
                </a:lnTo>
                <a:lnTo>
                  <a:pt x="10795" y="59689"/>
                </a:lnTo>
                <a:lnTo>
                  <a:pt x="14605" y="57149"/>
                </a:lnTo>
                <a:lnTo>
                  <a:pt x="18414" y="57149"/>
                </a:lnTo>
                <a:lnTo>
                  <a:pt x="22225" y="56514"/>
                </a:lnTo>
                <a:lnTo>
                  <a:pt x="26035" y="55244"/>
                </a:lnTo>
                <a:lnTo>
                  <a:pt x="59372" y="55244"/>
                </a:lnTo>
                <a:lnTo>
                  <a:pt x="31750" y="0"/>
                </a:lnTo>
                <a:close/>
              </a:path>
              <a:path w="63500" h="63500">
                <a:moveTo>
                  <a:pt x="59372" y="55244"/>
                </a:moveTo>
                <a:lnTo>
                  <a:pt x="37464" y="55244"/>
                </a:lnTo>
                <a:lnTo>
                  <a:pt x="41275" y="56514"/>
                </a:lnTo>
                <a:lnTo>
                  <a:pt x="45085" y="57149"/>
                </a:lnTo>
                <a:lnTo>
                  <a:pt x="48895" y="57149"/>
                </a:lnTo>
                <a:lnTo>
                  <a:pt x="53339" y="59689"/>
                </a:lnTo>
                <a:lnTo>
                  <a:pt x="55880" y="60324"/>
                </a:lnTo>
                <a:lnTo>
                  <a:pt x="59689" y="60959"/>
                </a:lnTo>
                <a:lnTo>
                  <a:pt x="63500" y="63499"/>
                </a:lnTo>
                <a:lnTo>
                  <a:pt x="59372" y="55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215129" y="4543437"/>
            <a:ext cx="635" cy="1768475"/>
          </a:xfrm>
          <a:custGeom>
            <a:avLst/>
            <a:gdLst/>
            <a:ahLst/>
            <a:cxnLst/>
            <a:rect l="l" t="t" r="r" b="b"/>
            <a:pathLst>
              <a:path w="635" h="1768475">
                <a:moveTo>
                  <a:pt x="0" y="1768475"/>
                </a:moveTo>
                <a:lnTo>
                  <a:pt x="63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184015" y="449517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3175" y="61595"/>
                </a:lnTo>
                <a:lnTo>
                  <a:pt x="6985" y="60960"/>
                </a:lnTo>
                <a:lnTo>
                  <a:pt x="10795" y="59055"/>
                </a:lnTo>
                <a:lnTo>
                  <a:pt x="14605" y="57785"/>
                </a:lnTo>
                <a:lnTo>
                  <a:pt x="18414" y="57150"/>
                </a:lnTo>
                <a:lnTo>
                  <a:pt x="22225" y="57150"/>
                </a:lnTo>
                <a:lnTo>
                  <a:pt x="26035" y="55880"/>
                </a:lnTo>
                <a:lnTo>
                  <a:pt x="59689" y="55880"/>
                </a:lnTo>
                <a:lnTo>
                  <a:pt x="31750" y="0"/>
                </a:lnTo>
                <a:close/>
              </a:path>
              <a:path w="63500" h="63500">
                <a:moveTo>
                  <a:pt x="59689" y="55880"/>
                </a:moveTo>
                <a:lnTo>
                  <a:pt x="37464" y="55880"/>
                </a:lnTo>
                <a:lnTo>
                  <a:pt x="41275" y="57150"/>
                </a:lnTo>
                <a:lnTo>
                  <a:pt x="45085" y="57150"/>
                </a:lnTo>
                <a:lnTo>
                  <a:pt x="48895" y="57785"/>
                </a:lnTo>
                <a:lnTo>
                  <a:pt x="52070" y="59055"/>
                </a:lnTo>
                <a:lnTo>
                  <a:pt x="55880" y="60960"/>
                </a:lnTo>
                <a:lnTo>
                  <a:pt x="59689" y="61595"/>
                </a:lnTo>
                <a:lnTo>
                  <a:pt x="63500" y="63500"/>
                </a:lnTo>
                <a:lnTo>
                  <a:pt x="59689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441825" y="4316107"/>
            <a:ext cx="635" cy="1995805"/>
          </a:xfrm>
          <a:custGeom>
            <a:avLst/>
            <a:gdLst/>
            <a:ahLst/>
            <a:cxnLst/>
            <a:rect l="l" t="t" r="r" b="b"/>
            <a:pathLst>
              <a:path w="635" h="1995804">
                <a:moveTo>
                  <a:pt x="0" y="1995804"/>
                </a:moveTo>
                <a:lnTo>
                  <a:pt x="63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410709" y="42684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499"/>
                </a:lnTo>
                <a:lnTo>
                  <a:pt x="3175" y="61594"/>
                </a:lnTo>
                <a:lnTo>
                  <a:pt x="6985" y="59689"/>
                </a:lnTo>
                <a:lnTo>
                  <a:pt x="10794" y="58419"/>
                </a:lnTo>
                <a:lnTo>
                  <a:pt x="18414" y="57149"/>
                </a:lnTo>
                <a:lnTo>
                  <a:pt x="22225" y="55879"/>
                </a:lnTo>
                <a:lnTo>
                  <a:pt x="59689" y="55879"/>
                </a:lnTo>
                <a:lnTo>
                  <a:pt x="31750" y="0"/>
                </a:lnTo>
                <a:close/>
              </a:path>
              <a:path w="63500" h="63500">
                <a:moveTo>
                  <a:pt x="59689" y="55879"/>
                </a:moveTo>
                <a:lnTo>
                  <a:pt x="41275" y="55879"/>
                </a:lnTo>
                <a:lnTo>
                  <a:pt x="45719" y="57149"/>
                </a:lnTo>
                <a:lnTo>
                  <a:pt x="53339" y="58419"/>
                </a:lnTo>
                <a:lnTo>
                  <a:pt x="63500" y="63499"/>
                </a:lnTo>
                <a:lnTo>
                  <a:pt x="59689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668520" y="4088777"/>
            <a:ext cx="1270" cy="2223135"/>
          </a:xfrm>
          <a:custGeom>
            <a:avLst/>
            <a:gdLst/>
            <a:ahLst/>
            <a:cxnLst/>
            <a:rect l="l" t="t" r="r" b="b"/>
            <a:pathLst>
              <a:path w="1270" h="2223135">
                <a:moveTo>
                  <a:pt x="0" y="2223135"/>
                </a:moveTo>
                <a:lnTo>
                  <a:pt x="1269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638040" y="404115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31750" y="0"/>
                </a:moveTo>
                <a:lnTo>
                  <a:pt x="0" y="62864"/>
                </a:lnTo>
                <a:lnTo>
                  <a:pt x="3810" y="62230"/>
                </a:lnTo>
                <a:lnTo>
                  <a:pt x="6350" y="60325"/>
                </a:lnTo>
                <a:lnTo>
                  <a:pt x="10160" y="59055"/>
                </a:lnTo>
                <a:lnTo>
                  <a:pt x="13970" y="58420"/>
                </a:lnTo>
                <a:lnTo>
                  <a:pt x="17780" y="57150"/>
                </a:lnTo>
                <a:lnTo>
                  <a:pt x="22225" y="56514"/>
                </a:lnTo>
                <a:lnTo>
                  <a:pt x="60292" y="56514"/>
                </a:lnTo>
                <a:lnTo>
                  <a:pt x="31750" y="0"/>
                </a:lnTo>
                <a:close/>
              </a:path>
              <a:path w="63500" h="62864">
                <a:moveTo>
                  <a:pt x="60292" y="56514"/>
                </a:moveTo>
                <a:lnTo>
                  <a:pt x="41275" y="56514"/>
                </a:lnTo>
                <a:lnTo>
                  <a:pt x="45085" y="57150"/>
                </a:lnTo>
                <a:lnTo>
                  <a:pt x="48895" y="58420"/>
                </a:lnTo>
                <a:lnTo>
                  <a:pt x="52705" y="59055"/>
                </a:lnTo>
                <a:lnTo>
                  <a:pt x="56514" y="60325"/>
                </a:lnTo>
                <a:lnTo>
                  <a:pt x="59689" y="62230"/>
                </a:lnTo>
                <a:lnTo>
                  <a:pt x="63500" y="62864"/>
                </a:lnTo>
                <a:lnTo>
                  <a:pt x="60292" y="56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96484" y="3862082"/>
            <a:ext cx="1905" cy="2449830"/>
          </a:xfrm>
          <a:custGeom>
            <a:avLst/>
            <a:gdLst/>
            <a:ahLst/>
            <a:cxnLst/>
            <a:rect l="l" t="t" r="r" b="b"/>
            <a:pathLst>
              <a:path w="1904" h="2449829">
                <a:moveTo>
                  <a:pt x="0" y="2449829"/>
                </a:moveTo>
                <a:lnTo>
                  <a:pt x="190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866640" y="381445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31750" y="0"/>
                </a:moveTo>
                <a:lnTo>
                  <a:pt x="0" y="62864"/>
                </a:lnTo>
                <a:lnTo>
                  <a:pt x="2539" y="60959"/>
                </a:lnTo>
                <a:lnTo>
                  <a:pt x="6985" y="60325"/>
                </a:lnTo>
                <a:lnTo>
                  <a:pt x="10795" y="59054"/>
                </a:lnTo>
                <a:lnTo>
                  <a:pt x="14605" y="57150"/>
                </a:lnTo>
                <a:lnTo>
                  <a:pt x="17780" y="57150"/>
                </a:lnTo>
                <a:lnTo>
                  <a:pt x="22225" y="56514"/>
                </a:lnTo>
                <a:lnTo>
                  <a:pt x="26035" y="55244"/>
                </a:lnTo>
                <a:lnTo>
                  <a:pt x="59651" y="55244"/>
                </a:lnTo>
                <a:lnTo>
                  <a:pt x="31750" y="0"/>
                </a:lnTo>
                <a:close/>
              </a:path>
              <a:path w="63500" h="62864">
                <a:moveTo>
                  <a:pt x="59651" y="55244"/>
                </a:moveTo>
                <a:lnTo>
                  <a:pt x="37464" y="55244"/>
                </a:lnTo>
                <a:lnTo>
                  <a:pt x="41275" y="56514"/>
                </a:lnTo>
                <a:lnTo>
                  <a:pt x="45085" y="57150"/>
                </a:lnTo>
                <a:lnTo>
                  <a:pt x="48895" y="57150"/>
                </a:lnTo>
                <a:lnTo>
                  <a:pt x="52705" y="59054"/>
                </a:lnTo>
                <a:lnTo>
                  <a:pt x="55880" y="60325"/>
                </a:lnTo>
                <a:lnTo>
                  <a:pt x="59689" y="60959"/>
                </a:lnTo>
                <a:lnTo>
                  <a:pt x="63500" y="62864"/>
                </a:lnTo>
                <a:lnTo>
                  <a:pt x="59651" y="55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123179" y="3636657"/>
            <a:ext cx="1905" cy="2675255"/>
          </a:xfrm>
          <a:custGeom>
            <a:avLst/>
            <a:gdLst/>
            <a:ahLst/>
            <a:cxnLst/>
            <a:rect l="l" t="t" r="r" b="b"/>
            <a:pathLst>
              <a:path w="1904" h="2675254">
                <a:moveTo>
                  <a:pt x="0" y="2675254"/>
                </a:moveTo>
                <a:lnTo>
                  <a:pt x="190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93334" y="358839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3810" y="62229"/>
                </a:lnTo>
                <a:lnTo>
                  <a:pt x="6985" y="60325"/>
                </a:lnTo>
                <a:lnTo>
                  <a:pt x="10794" y="59689"/>
                </a:lnTo>
                <a:lnTo>
                  <a:pt x="14604" y="58419"/>
                </a:lnTo>
                <a:lnTo>
                  <a:pt x="18414" y="57785"/>
                </a:lnTo>
                <a:lnTo>
                  <a:pt x="22225" y="56514"/>
                </a:lnTo>
                <a:lnTo>
                  <a:pt x="60007" y="56514"/>
                </a:lnTo>
                <a:lnTo>
                  <a:pt x="31750" y="0"/>
                </a:lnTo>
                <a:close/>
              </a:path>
              <a:path w="63500" h="63500">
                <a:moveTo>
                  <a:pt x="60007" y="56514"/>
                </a:moveTo>
                <a:lnTo>
                  <a:pt x="41275" y="56514"/>
                </a:lnTo>
                <a:lnTo>
                  <a:pt x="45085" y="57785"/>
                </a:lnTo>
                <a:lnTo>
                  <a:pt x="48894" y="58419"/>
                </a:lnTo>
                <a:lnTo>
                  <a:pt x="52704" y="59689"/>
                </a:lnTo>
                <a:lnTo>
                  <a:pt x="56514" y="60325"/>
                </a:lnTo>
                <a:lnTo>
                  <a:pt x="59689" y="62229"/>
                </a:lnTo>
                <a:lnTo>
                  <a:pt x="63500" y="63500"/>
                </a:lnTo>
                <a:lnTo>
                  <a:pt x="60007" y="56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349875" y="3407422"/>
            <a:ext cx="1905" cy="2904490"/>
          </a:xfrm>
          <a:custGeom>
            <a:avLst/>
            <a:gdLst/>
            <a:ahLst/>
            <a:cxnLst/>
            <a:rect l="l" t="t" r="r" b="b"/>
            <a:pathLst>
              <a:path w="1904" h="2904490">
                <a:moveTo>
                  <a:pt x="0" y="2904490"/>
                </a:moveTo>
                <a:lnTo>
                  <a:pt x="190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320029" y="336043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7620" y="59689"/>
                </a:lnTo>
                <a:lnTo>
                  <a:pt x="11430" y="59054"/>
                </a:lnTo>
                <a:lnTo>
                  <a:pt x="14605" y="57784"/>
                </a:lnTo>
                <a:lnTo>
                  <a:pt x="18415" y="56514"/>
                </a:lnTo>
                <a:lnTo>
                  <a:pt x="22225" y="55879"/>
                </a:lnTo>
                <a:lnTo>
                  <a:pt x="59689" y="55879"/>
                </a:lnTo>
                <a:lnTo>
                  <a:pt x="31750" y="0"/>
                </a:lnTo>
                <a:close/>
              </a:path>
              <a:path w="63500" h="63500">
                <a:moveTo>
                  <a:pt x="59689" y="55879"/>
                </a:moveTo>
                <a:lnTo>
                  <a:pt x="41275" y="55879"/>
                </a:lnTo>
                <a:lnTo>
                  <a:pt x="45085" y="56514"/>
                </a:lnTo>
                <a:lnTo>
                  <a:pt x="52705" y="59054"/>
                </a:lnTo>
                <a:lnTo>
                  <a:pt x="56515" y="59689"/>
                </a:lnTo>
                <a:lnTo>
                  <a:pt x="60960" y="61594"/>
                </a:lnTo>
                <a:lnTo>
                  <a:pt x="63500" y="63500"/>
                </a:lnTo>
                <a:lnTo>
                  <a:pt x="59689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576570" y="3182632"/>
            <a:ext cx="1270" cy="3129280"/>
          </a:xfrm>
          <a:custGeom>
            <a:avLst/>
            <a:gdLst/>
            <a:ahLst/>
            <a:cxnLst/>
            <a:rect l="l" t="t" r="r" b="b"/>
            <a:pathLst>
              <a:path w="1270" h="3129279">
                <a:moveTo>
                  <a:pt x="0" y="3129279"/>
                </a:moveTo>
                <a:lnTo>
                  <a:pt x="1269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546090" y="313500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31750" y="0"/>
                </a:moveTo>
                <a:lnTo>
                  <a:pt x="0" y="62864"/>
                </a:lnTo>
                <a:lnTo>
                  <a:pt x="3810" y="60959"/>
                </a:lnTo>
                <a:lnTo>
                  <a:pt x="6985" y="60325"/>
                </a:lnTo>
                <a:lnTo>
                  <a:pt x="10795" y="58419"/>
                </a:lnTo>
                <a:lnTo>
                  <a:pt x="13970" y="57150"/>
                </a:lnTo>
                <a:lnTo>
                  <a:pt x="17780" y="56514"/>
                </a:lnTo>
                <a:lnTo>
                  <a:pt x="21589" y="56514"/>
                </a:lnTo>
                <a:lnTo>
                  <a:pt x="26035" y="55244"/>
                </a:lnTo>
                <a:lnTo>
                  <a:pt x="59651" y="55244"/>
                </a:lnTo>
                <a:lnTo>
                  <a:pt x="31750" y="0"/>
                </a:lnTo>
                <a:close/>
              </a:path>
              <a:path w="63500" h="62864">
                <a:moveTo>
                  <a:pt x="59651" y="55244"/>
                </a:moveTo>
                <a:lnTo>
                  <a:pt x="37464" y="55244"/>
                </a:lnTo>
                <a:lnTo>
                  <a:pt x="41275" y="56514"/>
                </a:lnTo>
                <a:lnTo>
                  <a:pt x="45085" y="56514"/>
                </a:lnTo>
                <a:lnTo>
                  <a:pt x="48895" y="57150"/>
                </a:lnTo>
                <a:lnTo>
                  <a:pt x="52705" y="58419"/>
                </a:lnTo>
                <a:lnTo>
                  <a:pt x="56514" y="60325"/>
                </a:lnTo>
                <a:lnTo>
                  <a:pt x="59055" y="60959"/>
                </a:lnTo>
                <a:lnTo>
                  <a:pt x="63500" y="62864"/>
                </a:lnTo>
                <a:lnTo>
                  <a:pt x="59651" y="55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804534" y="2954032"/>
            <a:ext cx="0" cy="3357879"/>
          </a:xfrm>
          <a:custGeom>
            <a:avLst/>
            <a:gdLst/>
            <a:ahLst/>
            <a:cxnLst/>
            <a:rect l="l" t="t" r="r" b="b"/>
            <a:pathLst>
              <a:path w="0" h="3357879">
                <a:moveTo>
                  <a:pt x="0" y="3357879"/>
                </a:moveTo>
                <a:lnTo>
                  <a:pt x="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772784" y="290577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3810" y="61594"/>
                </a:lnTo>
                <a:lnTo>
                  <a:pt x="7619" y="60960"/>
                </a:lnTo>
                <a:lnTo>
                  <a:pt x="11429" y="59689"/>
                </a:lnTo>
                <a:lnTo>
                  <a:pt x="14604" y="57785"/>
                </a:lnTo>
                <a:lnTo>
                  <a:pt x="18414" y="57785"/>
                </a:lnTo>
                <a:lnTo>
                  <a:pt x="22225" y="57150"/>
                </a:lnTo>
                <a:lnTo>
                  <a:pt x="26035" y="57150"/>
                </a:lnTo>
                <a:lnTo>
                  <a:pt x="29844" y="55879"/>
                </a:lnTo>
                <a:lnTo>
                  <a:pt x="59689" y="55879"/>
                </a:lnTo>
                <a:lnTo>
                  <a:pt x="31750" y="0"/>
                </a:lnTo>
                <a:close/>
              </a:path>
              <a:path w="63500" h="63500">
                <a:moveTo>
                  <a:pt x="59689" y="55879"/>
                </a:moveTo>
                <a:lnTo>
                  <a:pt x="33654" y="55879"/>
                </a:lnTo>
                <a:lnTo>
                  <a:pt x="37464" y="57150"/>
                </a:lnTo>
                <a:lnTo>
                  <a:pt x="41275" y="57150"/>
                </a:lnTo>
                <a:lnTo>
                  <a:pt x="45085" y="57785"/>
                </a:lnTo>
                <a:lnTo>
                  <a:pt x="48894" y="57785"/>
                </a:lnTo>
                <a:lnTo>
                  <a:pt x="52704" y="59689"/>
                </a:lnTo>
                <a:lnTo>
                  <a:pt x="56514" y="60960"/>
                </a:lnTo>
                <a:lnTo>
                  <a:pt x="60325" y="61594"/>
                </a:lnTo>
                <a:lnTo>
                  <a:pt x="63500" y="63500"/>
                </a:lnTo>
                <a:lnTo>
                  <a:pt x="59689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031229" y="2727337"/>
            <a:ext cx="1905" cy="3584575"/>
          </a:xfrm>
          <a:custGeom>
            <a:avLst/>
            <a:gdLst/>
            <a:ahLst/>
            <a:cxnLst/>
            <a:rect l="l" t="t" r="r" b="b"/>
            <a:pathLst>
              <a:path w="1904" h="3584575">
                <a:moveTo>
                  <a:pt x="0" y="3584575"/>
                </a:moveTo>
                <a:lnTo>
                  <a:pt x="190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001384" y="267907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3810" y="61595"/>
                </a:lnTo>
                <a:lnTo>
                  <a:pt x="6985" y="60960"/>
                </a:lnTo>
                <a:lnTo>
                  <a:pt x="10794" y="58420"/>
                </a:lnTo>
                <a:lnTo>
                  <a:pt x="14604" y="57785"/>
                </a:lnTo>
                <a:lnTo>
                  <a:pt x="18414" y="56514"/>
                </a:lnTo>
                <a:lnTo>
                  <a:pt x="22225" y="56514"/>
                </a:lnTo>
                <a:lnTo>
                  <a:pt x="26035" y="55880"/>
                </a:lnTo>
                <a:lnTo>
                  <a:pt x="59689" y="55880"/>
                </a:lnTo>
                <a:lnTo>
                  <a:pt x="31750" y="0"/>
                </a:lnTo>
                <a:close/>
              </a:path>
              <a:path w="63500" h="63500">
                <a:moveTo>
                  <a:pt x="59689" y="55880"/>
                </a:moveTo>
                <a:lnTo>
                  <a:pt x="37464" y="55880"/>
                </a:lnTo>
                <a:lnTo>
                  <a:pt x="41275" y="56514"/>
                </a:lnTo>
                <a:lnTo>
                  <a:pt x="45085" y="56514"/>
                </a:lnTo>
                <a:lnTo>
                  <a:pt x="48894" y="57785"/>
                </a:lnTo>
                <a:lnTo>
                  <a:pt x="52704" y="58420"/>
                </a:lnTo>
                <a:lnTo>
                  <a:pt x="56514" y="60960"/>
                </a:lnTo>
                <a:lnTo>
                  <a:pt x="59689" y="61595"/>
                </a:lnTo>
                <a:lnTo>
                  <a:pt x="63500" y="63500"/>
                </a:lnTo>
                <a:lnTo>
                  <a:pt x="59689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257925" y="2500642"/>
            <a:ext cx="1905" cy="3811270"/>
          </a:xfrm>
          <a:custGeom>
            <a:avLst/>
            <a:gdLst/>
            <a:ahLst/>
            <a:cxnLst/>
            <a:rect l="l" t="t" r="r" b="b"/>
            <a:pathLst>
              <a:path w="1904" h="3811270">
                <a:moveTo>
                  <a:pt x="0" y="3811270"/>
                </a:moveTo>
                <a:lnTo>
                  <a:pt x="190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228079" y="24523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3810" y="61594"/>
                </a:lnTo>
                <a:lnTo>
                  <a:pt x="8255" y="59689"/>
                </a:lnTo>
                <a:lnTo>
                  <a:pt x="11430" y="58419"/>
                </a:lnTo>
                <a:lnTo>
                  <a:pt x="14605" y="57784"/>
                </a:lnTo>
                <a:lnTo>
                  <a:pt x="18415" y="56514"/>
                </a:lnTo>
                <a:lnTo>
                  <a:pt x="22225" y="55879"/>
                </a:lnTo>
                <a:lnTo>
                  <a:pt x="59689" y="55879"/>
                </a:lnTo>
                <a:lnTo>
                  <a:pt x="31750" y="0"/>
                </a:lnTo>
                <a:close/>
              </a:path>
              <a:path w="63500" h="63500">
                <a:moveTo>
                  <a:pt x="59689" y="55879"/>
                </a:moveTo>
                <a:lnTo>
                  <a:pt x="41275" y="55879"/>
                </a:lnTo>
                <a:lnTo>
                  <a:pt x="45720" y="56514"/>
                </a:lnTo>
                <a:lnTo>
                  <a:pt x="49530" y="57784"/>
                </a:lnTo>
                <a:lnTo>
                  <a:pt x="52705" y="58419"/>
                </a:lnTo>
                <a:lnTo>
                  <a:pt x="56515" y="59689"/>
                </a:lnTo>
                <a:lnTo>
                  <a:pt x="60325" y="61594"/>
                </a:lnTo>
                <a:lnTo>
                  <a:pt x="63500" y="63500"/>
                </a:lnTo>
                <a:lnTo>
                  <a:pt x="59689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580639" y="5720727"/>
            <a:ext cx="45085" cy="57785"/>
          </a:xfrm>
          <a:custGeom>
            <a:avLst/>
            <a:gdLst/>
            <a:ahLst/>
            <a:cxnLst/>
            <a:rect l="l" t="t" r="r" b="b"/>
            <a:pathLst>
              <a:path w="45085" h="57785">
                <a:moveTo>
                  <a:pt x="45085" y="0"/>
                </a:moveTo>
                <a:lnTo>
                  <a:pt x="0" y="5778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580639" y="549403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580639" y="526733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580639" y="5040641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580639" y="481331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5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580639" y="458598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80639" y="435928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580639" y="4131957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5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580639" y="390526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5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580639" y="367793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580639" y="345060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5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580639" y="322390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580639" y="299721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580639" y="2769247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5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574925" y="2542552"/>
            <a:ext cx="44450" cy="57150"/>
          </a:xfrm>
          <a:custGeom>
            <a:avLst/>
            <a:gdLst/>
            <a:ahLst/>
            <a:cxnLst/>
            <a:rect l="l" t="t" r="r" b="b"/>
            <a:pathLst>
              <a:path w="44450" h="57150">
                <a:moveTo>
                  <a:pt x="44450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580639" y="231585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5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490334" y="571628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490334" y="5488316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490334" y="526162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490334" y="5034291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490334" y="4807597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490334" y="4580266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490334" y="435357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490334" y="4126241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490334" y="389954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490334" y="367158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490334" y="3444887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490334" y="321819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5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490334" y="299149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490334" y="276353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484620" y="2536837"/>
            <a:ext cx="46355" cy="56515"/>
          </a:xfrm>
          <a:custGeom>
            <a:avLst/>
            <a:gdLst/>
            <a:ahLst/>
            <a:cxnLst/>
            <a:rect l="l" t="t" r="r" b="b"/>
            <a:pathLst>
              <a:path w="46354" h="56514">
                <a:moveTo>
                  <a:pt x="4635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490334" y="231014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5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146290" y="5716282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46290" y="5488316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46290" y="5261622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46290" y="5034291"/>
            <a:ext cx="45720" cy="57150"/>
          </a:xfrm>
          <a:custGeom>
            <a:avLst/>
            <a:gdLst/>
            <a:ahLst/>
            <a:cxnLst/>
            <a:rect l="l" t="t" r="r" b="b"/>
            <a:pathLst>
              <a:path w="45720" h="57150">
                <a:moveTo>
                  <a:pt x="45719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146290" y="4807597"/>
            <a:ext cx="45720" cy="57150"/>
          </a:xfrm>
          <a:custGeom>
            <a:avLst/>
            <a:gdLst/>
            <a:ahLst/>
            <a:cxnLst/>
            <a:rect l="l" t="t" r="r" b="b"/>
            <a:pathLst>
              <a:path w="45720" h="57150">
                <a:moveTo>
                  <a:pt x="45719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146290" y="4580266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146290" y="4353572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146290" y="4126241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146290" y="3899547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146290" y="3671582"/>
            <a:ext cx="45720" cy="57150"/>
          </a:xfrm>
          <a:custGeom>
            <a:avLst/>
            <a:gdLst/>
            <a:ahLst/>
            <a:cxnLst/>
            <a:rect l="l" t="t" r="r" b="b"/>
            <a:pathLst>
              <a:path w="45720" h="57150">
                <a:moveTo>
                  <a:pt x="45719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146290" y="3444887"/>
            <a:ext cx="45720" cy="57150"/>
          </a:xfrm>
          <a:custGeom>
            <a:avLst/>
            <a:gdLst/>
            <a:ahLst/>
            <a:cxnLst/>
            <a:rect l="l" t="t" r="r" b="b"/>
            <a:pathLst>
              <a:path w="45720" h="57150">
                <a:moveTo>
                  <a:pt x="45719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146290" y="3218192"/>
            <a:ext cx="45720" cy="57150"/>
          </a:xfrm>
          <a:custGeom>
            <a:avLst/>
            <a:gdLst/>
            <a:ahLst/>
            <a:cxnLst/>
            <a:rect l="l" t="t" r="r" b="b"/>
            <a:pathLst>
              <a:path w="45720" h="57150">
                <a:moveTo>
                  <a:pt x="45719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146290" y="2991497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146290" y="2763532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139940" y="2536837"/>
            <a:ext cx="46355" cy="56515"/>
          </a:xfrm>
          <a:custGeom>
            <a:avLst/>
            <a:gdLst/>
            <a:ahLst/>
            <a:cxnLst/>
            <a:rect l="l" t="t" r="r" b="b"/>
            <a:pathLst>
              <a:path w="46354" h="56514">
                <a:moveTo>
                  <a:pt x="4635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146290" y="2310142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19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028940" y="571628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028940" y="5488316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8028940" y="526162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8028940" y="5034291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4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8028940" y="4807597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4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028940" y="4580266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8028940" y="435357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028940" y="4126241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8028940" y="389954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028940" y="367158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4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8028940" y="3444887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4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8028940" y="3218192"/>
            <a:ext cx="45085" cy="57150"/>
          </a:xfrm>
          <a:custGeom>
            <a:avLst/>
            <a:gdLst/>
            <a:ahLst/>
            <a:cxnLst/>
            <a:rect l="l" t="t" r="r" b="b"/>
            <a:pathLst>
              <a:path w="45084" h="57150">
                <a:moveTo>
                  <a:pt x="45084" y="0"/>
                </a:moveTo>
                <a:lnTo>
                  <a:pt x="0" y="5715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8028940" y="2991497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028940" y="276353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023225" y="2536837"/>
            <a:ext cx="45720" cy="56515"/>
          </a:xfrm>
          <a:custGeom>
            <a:avLst/>
            <a:gdLst/>
            <a:ahLst/>
            <a:cxnLst/>
            <a:rect l="l" t="t" r="r" b="b"/>
            <a:pathLst>
              <a:path w="45720" h="56514">
                <a:moveTo>
                  <a:pt x="45720" y="0"/>
                </a:moveTo>
                <a:lnTo>
                  <a:pt x="0" y="56514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028940" y="2310142"/>
            <a:ext cx="45085" cy="56515"/>
          </a:xfrm>
          <a:custGeom>
            <a:avLst/>
            <a:gdLst/>
            <a:ahLst/>
            <a:cxnLst/>
            <a:rect l="l" t="t" r="r" b="b"/>
            <a:pathLst>
              <a:path w="45084" h="56514">
                <a:moveTo>
                  <a:pt x="45084" y="0"/>
                </a:moveTo>
                <a:lnTo>
                  <a:pt x="0" y="56515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90" name="object 290"/>
          <p:cNvGraphicFramePr>
            <a:graphicFrameLocks noGrp="1"/>
          </p:cNvGraphicFramePr>
          <p:nvPr/>
        </p:nvGraphicFramePr>
        <p:xfrm>
          <a:off x="6707817" y="4740600"/>
          <a:ext cx="645160" cy="8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"/>
                <a:gridCol w="358775"/>
              </a:tblGrid>
              <a:tr h="90169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ts val="6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6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44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6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91" name="object 291"/>
          <p:cNvGraphicFramePr>
            <a:graphicFrameLocks noGrp="1"/>
          </p:cNvGraphicFramePr>
          <p:nvPr/>
        </p:nvGraphicFramePr>
        <p:xfrm>
          <a:off x="6707817" y="3832550"/>
          <a:ext cx="645160" cy="8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"/>
                <a:gridCol w="358775"/>
              </a:tblGrid>
              <a:tr h="9017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ts val="6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4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6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4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92" name="object 292"/>
          <p:cNvGraphicFramePr>
            <a:graphicFrameLocks noGrp="1"/>
          </p:cNvGraphicFramePr>
          <p:nvPr/>
        </p:nvGraphicFramePr>
        <p:xfrm>
          <a:off x="6707817" y="2924500"/>
          <a:ext cx="645160" cy="8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"/>
                <a:gridCol w="358775"/>
              </a:tblGrid>
              <a:tr h="9017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ts val="6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6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44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ts val="85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93" name="object 293"/>
          <p:cNvGraphicFramePr>
            <a:graphicFrameLocks noGrp="1"/>
          </p:cNvGraphicFramePr>
          <p:nvPr/>
        </p:nvGraphicFramePr>
        <p:xfrm>
          <a:off x="2543810" y="2224417"/>
          <a:ext cx="5723890" cy="338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/>
                <a:gridCol w="227329"/>
                <a:gridCol w="226695"/>
                <a:gridCol w="226695"/>
                <a:gridCol w="227330"/>
                <a:gridCol w="227330"/>
                <a:gridCol w="226694"/>
                <a:gridCol w="226694"/>
                <a:gridCol w="227964"/>
                <a:gridCol w="226694"/>
                <a:gridCol w="226694"/>
                <a:gridCol w="226694"/>
                <a:gridCol w="227965"/>
                <a:gridCol w="227964"/>
                <a:gridCol w="227329"/>
                <a:gridCol w="453389"/>
                <a:gridCol w="271779"/>
                <a:gridCol w="406400"/>
                <a:gridCol w="476885"/>
                <a:gridCol w="400050"/>
              </a:tblGrid>
              <a:tr h="454342">
                <a:tc>
                  <a:txBody>
                    <a:bodyPr/>
                    <a:lstStyle/>
                    <a:p>
                      <a:pPr marL="31750">
                        <a:lnSpc>
                          <a:spcPts val="81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ts val="83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42545">
                        <a:lnSpc>
                          <a:spcPct val="1000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83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835"/>
                        </a:lnSpc>
                        <a:tabLst>
                          <a:tab pos="184785" algn="l"/>
                          <a:tab pos="367665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tabLst>
                          <a:tab pos="184785" algn="l"/>
                          <a:tab pos="367665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4152">
                <a:tc>
                  <a:txBody>
                    <a:bodyPr/>
                    <a:lstStyle/>
                    <a:p>
                      <a:pPr marL="31750">
                        <a:lnSpc>
                          <a:spcPts val="84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5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85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55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36683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1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44"/>
                        </a:lnSpc>
                        <a:spcBef>
                          <a:spcPts val="13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44"/>
                        </a:lnSpc>
                        <a:spcBef>
                          <a:spcPts val="130"/>
                        </a:spcBef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/>
                </a:tc>
              </a:tr>
              <a:tr h="117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5316">
                <a:tc>
                  <a:txBody>
                    <a:bodyPr/>
                    <a:lstStyle/>
                    <a:p>
                      <a:pPr marL="31750">
                        <a:lnSpc>
                          <a:spcPts val="8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0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3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4681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0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05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2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3729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79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7145" marR="2159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ti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6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r>
                        <a:rPr dirty="0" sz="900" spc="-1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6366">
                <a:tc>
                  <a:txBody>
                    <a:bodyPr/>
                    <a:lstStyle/>
                    <a:p>
                      <a:pPr marL="31750">
                        <a:lnSpc>
                          <a:spcPts val="855"/>
                        </a:lnSpc>
                        <a:spcBef>
                          <a:spcPts val="12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44"/>
                        </a:lnSpc>
                        <a:spcBef>
                          <a:spcPts val="13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620" marR="2159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fu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44"/>
                        </a:lnSpc>
                        <a:spcBef>
                          <a:spcPts val="130"/>
                        </a:spcBef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/>
                </a:tc>
              </a:tr>
              <a:tr h="11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590" marR="21590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4046">
                <a:tc>
                  <a:txBody>
                    <a:bodyPr/>
                    <a:lstStyle/>
                    <a:p>
                      <a:pPr marL="31750">
                        <a:lnSpc>
                          <a:spcPts val="8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tio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00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160" marR="21590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5634">
                <a:tc>
                  <a:txBody>
                    <a:bodyPr/>
                    <a:lstStyle/>
                    <a:p>
                      <a:pPr marL="31750">
                        <a:lnSpc>
                          <a:spcPts val="8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0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400" marR="21590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388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79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 vert="vert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6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6842">
                <a:tc>
                  <a:txBody>
                    <a:bodyPr/>
                    <a:lstStyle/>
                    <a:p>
                      <a:pPr marL="31750">
                        <a:lnSpc>
                          <a:spcPts val="855"/>
                        </a:lnSpc>
                        <a:spcBef>
                          <a:spcPts val="12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50"/>
                        </a:lnSpc>
                        <a:spcBef>
                          <a:spcPts val="13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50"/>
                        </a:lnSpc>
                        <a:spcBef>
                          <a:spcPts val="130"/>
                        </a:spcBef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/>
                </a:tc>
              </a:tr>
              <a:tr h="117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5316">
                <a:tc>
                  <a:txBody>
                    <a:bodyPr/>
                    <a:lstStyle/>
                    <a:p>
                      <a:pPr marL="31750">
                        <a:lnSpc>
                          <a:spcPts val="8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1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0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3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3982">
                <a:tc>
                  <a:txBody>
                    <a:bodyPr/>
                    <a:lstStyle/>
                    <a:p>
                      <a:pPr marL="31750">
                        <a:lnSpc>
                          <a:spcPts val="8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00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00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1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5158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805"/>
                        </a:lnSpc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05"/>
                        </a:lnSpc>
                        <a:tabLst>
                          <a:tab pos="173990" algn="l"/>
                          <a:tab pos="356870" algn="l"/>
                        </a:tabLst>
                      </a:pP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7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750" spc="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4	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6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94" name="object 294"/>
          <p:cNvSpPr txBox="1"/>
          <p:nvPr/>
        </p:nvSpPr>
        <p:spPr>
          <a:xfrm>
            <a:off x="2562860" y="5605792"/>
            <a:ext cx="7937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6468109" y="5608332"/>
            <a:ext cx="7937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7104380" y="5608332"/>
            <a:ext cx="7937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7837805" y="5608332"/>
            <a:ext cx="38290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6690" algn="l"/>
                <a:tab pos="369570" algn="l"/>
              </a:tabLst>
            </a:pP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75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	</a:t>
            </a:r>
            <a:endParaRPr sz="750">
              <a:latin typeface="Arial"/>
              <a:cs typeface="Arial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6229984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002654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775959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548629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321934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093970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867275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40579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413884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185920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959225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732529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5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505834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277870" y="6152527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20">
                <a:moveTo>
                  <a:pt x="0" y="45720"/>
                </a:moveTo>
                <a:lnTo>
                  <a:pt x="57150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051175" y="6146177"/>
            <a:ext cx="56515" cy="46355"/>
          </a:xfrm>
          <a:custGeom>
            <a:avLst/>
            <a:gdLst/>
            <a:ahLst/>
            <a:cxnLst/>
            <a:rect l="l" t="t" r="r" b="b"/>
            <a:pathLst>
              <a:path w="56514" h="46354">
                <a:moveTo>
                  <a:pt x="0" y="46355"/>
                </a:moveTo>
                <a:lnTo>
                  <a:pt x="565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824479" y="6152527"/>
            <a:ext cx="56515" cy="45720"/>
          </a:xfrm>
          <a:custGeom>
            <a:avLst/>
            <a:gdLst/>
            <a:ahLst/>
            <a:cxnLst/>
            <a:rect l="l" t="t" r="r" b="b"/>
            <a:pathLst>
              <a:path w="56514" h="45720">
                <a:moveTo>
                  <a:pt x="0" y="45720"/>
                </a:moveTo>
                <a:lnTo>
                  <a:pt x="56514" y="0"/>
                </a:lnTo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 txBox="1"/>
          <p:nvPr/>
        </p:nvSpPr>
        <p:spPr>
          <a:xfrm>
            <a:off x="2697479" y="6118872"/>
            <a:ext cx="3820160" cy="4127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64795" algn="l"/>
                <a:tab pos="490855" algn="l"/>
                <a:tab pos="718185" algn="l"/>
                <a:tab pos="945515" algn="l"/>
                <a:tab pos="1171575" algn="l"/>
                <a:tab pos="1398905" algn="l"/>
                <a:tab pos="1626235" algn="l"/>
                <a:tab pos="1853564" algn="l"/>
                <a:tab pos="2080895" algn="l"/>
                <a:tab pos="2306955" algn="l"/>
                <a:tab pos="2534285" algn="l"/>
                <a:tab pos="2761615" algn="l"/>
                <a:tab pos="2988945" algn="l"/>
                <a:tab pos="3215005" algn="l"/>
                <a:tab pos="3442335" algn="l"/>
              </a:tabLst>
            </a:pPr>
            <a:r>
              <a:rPr dirty="0" sz="750" spc="5">
                <a:latin typeface="Arial"/>
                <a:cs typeface="Arial"/>
              </a:rPr>
              <a:t>4	4	4	4	4	4	4	4	4	4	4	4	4	4	4	4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2136775">
              <a:lnSpc>
                <a:spcPct val="100000"/>
              </a:lnSpc>
            </a:pPr>
            <a:r>
              <a:rPr dirty="0" baseline="18518" sz="1350" spc="-15" b="1">
                <a:latin typeface="Arial"/>
                <a:cs typeface="Arial"/>
              </a:rPr>
              <a:t>K</a:t>
            </a:r>
            <a:r>
              <a:rPr dirty="0" sz="600" spc="-10" b="1">
                <a:latin typeface="Arial"/>
                <a:cs typeface="Arial"/>
              </a:rPr>
              <a:t>9 </a:t>
            </a:r>
            <a:r>
              <a:rPr dirty="0" baseline="18518" sz="1350" spc="-22" b="1">
                <a:latin typeface="Arial"/>
                <a:cs typeface="Arial"/>
              </a:rPr>
              <a:t>K</a:t>
            </a:r>
            <a:r>
              <a:rPr dirty="0" sz="600" spc="-15" b="1">
                <a:latin typeface="Arial"/>
                <a:cs typeface="Arial"/>
              </a:rPr>
              <a:t>10 </a:t>
            </a:r>
            <a:r>
              <a:rPr dirty="0" baseline="18518" sz="1350" spc="-37" b="1">
                <a:latin typeface="Arial"/>
                <a:cs typeface="Arial"/>
              </a:rPr>
              <a:t>K</a:t>
            </a:r>
            <a:r>
              <a:rPr dirty="0" sz="600" spc="-25" b="1">
                <a:latin typeface="Arial"/>
                <a:cs typeface="Arial"/>
              </a:rPr>
              <a:t>11 </a:t>
            </a:r>
            <a:r>
              <a:rPr dirty="0" baseline="18518" sz="1350" spc="-15" b="1">
                <a:latin typeface="Arial"/>
                <a:cs typeface="Arial"/>
              </a:rPr>
              <a:t>K</a:t>
            </a:r>
            <a:r>
              <a:rPr dirty="0" sz="600" spc="-10" b="1">
                <a:latin typeface="Arial"/>
                <a:cs typeface="Arial"/>
              </a:rPr>
              <a:t>12</a:t>
            </a:r>
            <a:r>
              <a:rPr dirty="0" sz="600" spc="145" b="1">
                <a:latin typeface="Arial"/>
                <a:cs typeface="Arial"/>
              </a:rPr>
              <a:t> </a:t>
            </a:r>
            <a:r>
              <a:rPr dirty="0" baseline="18518" sz="1350" spc="-22" b="1">
                <a:latin typeface="Arial"/>
                <a:cs typeface="Arial"/>
              </a:rPr>
              <a:t>K</a:t>
            </a:r>
            <a:r>
              <a:rPr dirty="0" sz="600" spc="-15" b="1">
                <a:latin typeface="Arial"/>
                <a:cs typeface="Arial"/>
              </a:rPr>
              <a:t>13 </a:t>
            </a:r>
            <a:r>
              <a:rPr dirty="0" baseline="18518" sz="1350" spc="-15" b="1">
                <a:latin typeface="Arial"/>
                <a:cs typeface="Arial"/>
              </a:rPr>
              <a:t>K</a:t>
            </a:r>
            <a:r>
              <a:rPr dirty="0" sz="600" spc="-10" b="1">
                <a:latin typeface="Arial"/>
                <a:cs typeface="Arial"/>
              </a:rPr>
              <a:t>14</a:t>
            </a:r>
            <a:r>
              <a:rPr dirty="0" sz="600" spc="90" b="1">
                <a:latin typeface="Arial"/>
                <a:cs typeface="Arial"/>
              </a:rPr>
              <a:t> </a:t>
            </a:r>
            <a:r>
              <a:rPr dirty="0" baseline="18518" sz="1350" spc="-22" b="1">
                <a:latin typeface="Arial"/>
                <a:cs typeface="Arial"/>
              </a:rPr>
              <a:t>K</a:t>
            </a:r>
            <a:r>
              <a:rPr dirty="0" sz="600" spc="-15" b="1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315" name="object 3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43984" y="13932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03345" y="137923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09">
                <a:moveTo>
                  <a:pt x="40639" y="13969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3969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050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4129"/>
                </a:lnTo>
                <a:lnTo>
                  <a:pt x="5714" y="24764"/>
                </a:lnTo>
                <a:lnTo>
                  <a:pt x="7619" y="26034"/>
                </a:lnTo>
                <a:lnTo>
                  <a:pt x="9525" y="26669"/>
                </a:lnTo>
                <a:lnTo>
                  <a:pt x="10794" y="27304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304"/>
                </a:lnTo>
                <a:lnTo>
                  <a:pt x="30479" y="26669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4129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050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396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43984" y="14681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03345" y="145352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5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845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3984" y="15430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03345" y="152845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4604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4604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43984" y="161799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03345" y="160275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5239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5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5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43984" y="16929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03345" y="167768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5239"/>
                </a:moveTo>
                <a:lnTo>
                  <a:pt x="39369" y="13334"/>
                </a:lnTo>
                <a:lnTo>
                  <a:pt x="39369" y="12064"/>
                </a:lnTo>
                <a:lnTo>
                  <a:pt x="38734" y="10159"/>
                </a:lnTo>
                <a:lnTo>
                  <a:pt x="37464" y="8889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4"/>
                </a:lnTo>
                <a:lnTo>
                  <a:pt x="22225" y="634"/>
                </a:lnTo>
                <a:lnTo>
                  <a:pt x="19684" y="0"/>
                </a:lnTo>
                <a:lnTo>
                  <a:pt x="17779" y="634"/>
                </a:lnTo>
                <a:lnTo>
                  <a:pt x="15239" y="634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889"/>
                </a:lnTo>
                <a:lnTo>
                  <a:pt x="634" y="10159"/>
                </a:lnTo>
                <a:lnTo>
                  <a:pt x="634" y="12064"/>
                </a:lnTo>
                <a:lnTo>
                  <a:pt x="0" y="13334"/>
                </a:lnTo>
                <a:lnTo>
                  <a:pt x="0" y="15239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8575"/>
                </a:lnTo>
                <a:lnTo>
                  <a:pt x="13969" y="29209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9209"/>
                </a:lnTo>
                <a:lnTo>
                  <a:pt x="28575" y="28575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43984" y="176721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3345" y="175261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700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350"/>
                </a:lnTo>
                <a:lnTo>
                  <a:pt x="34925" y="5079"/>
                </a:lnTo>
                <a:lnTo>
                  <a:pt x="34289" y="3810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3810"/>
                </a:lnTo>
                <a:lnTo>
                  <a:pt x="4444" y="5079"/>
                </a:lnTo>
                <a:lnTo>
                  <a:pt x="3175" y="6350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2700"/>
                </a:lnTo>
                <a:lnTo>
                  <a:pt x="0" y="14604"/>
                </a:lnTo>
                <a:lnTo>
                  <a:pt x="0" y="15875"/>
                </a:lnTo>
                <a:lnTo>
                  <a:pt x="634" y="17779"/>
                </a:lnTo>
                <a:lnTo>
                  <a:pt x="634" y="19050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3495"/>
                </a:lnTo>
                <a:lnTo>
                  <a:pt x="5714" y="24764"/>
                </a:lnTo>
                <a:lnTo>
                  <a:pt x="7619" y="26035"/>
                </a:lnTo>
                <a:lnTo>
                  <a:pt x="9525" y="26670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6670"/>
                </a:lnTo>
                <a:lnTo>
                  <a:pt x="32384" y="26035"/>
                </a:lnTo>
                <a:lnTo>
                  <a:pt x="34289" y="24764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050"/>
                </a:lnTo>
                <a:lnTo>
                  <a:pt x="39369" y="17779"/>
                </a:lnTo>
                <a:lnTo>
                  <a:pt x="39369" y="15875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43984" y="18421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03345" y="182754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2700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080"/>
                </a:lnTo>
                <a:lnTo>
                  <a:pt x="34289" y="3810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1905"/>
                </a:lnTo>
                <a:lnTo>
                  <a:pt x="7619" y="3175"/>
                </a:lnTo>
                <a:lnTo>
                  <a:pt x="5714" y="3810"/>
                </a:lnTo>
                <a:lnTo>
                  <a:pt x="4444" y="5080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2700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3495"/>
                </a:lnTo>
                <a:lnTo>
                  <a:pt x="5714" y="24765"/>
                </a:lnTo>
                <a:lnTo>
                  <a:pt x="7619" y="26035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4765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43984" y="191644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03345" y="1902472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3969"/>
                </a:moveTo>
                <a:lnTo>
                  <a:pt x="39369" y="12700"/>
                </a:lnTo>
                <a:lnTo>
                  <a:pt x="39369" y="10794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0794"/>
                </a:lnTo>
                <a:lnTo>
                  <a:pt x="0" y="12700"/>
                </a:lnTo>
                <a:lnTo>
                  <a:pt x="0" y="13969"/>
                </a:lnTo>
                <a:lnTo>
                  <a:pt x="0" y="15875"/>
                </a:lnTo>
                <a:lnTo>
                  <a:pt x="634" y="17779"/>
                </a:lnTo>
                <a:lnTo>
                  <a:pt x="634" y="19050"/>
                </a:lnTo>
                <a:lnTo>
                  <a:pt x="1269" y="20954"/>
                </a:lnTo>
                <a:lnTo>
                  <a:pt x="3175" y="21589"/>
                </a:lnTo>
                <a:lnTo>
                  <a:pt x="4444" y="23494"/>
                </a:lnTo>
                <a:lnTo>
                  <a:pt x="5714" y="24129"/>
                </a:lnTo>
                <a:lnTo>
                  <a:pt x="7619" y="26035"/>
                </a:lnTo>
                <a:lnTo>
                  <a:pt x="9525" y="26669"/>
                </a:lnTo>
                <a:lnTo>
                  <a:pt x="10794" y="27304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304"/>
                </a:lnTo>
                <a:lnTo>
                  <a:pt x="30479" y="26669"/>
                </a:lnTo>
                <a:lnTo>
                  <a:pt x="32384" y="26035"/>
                </a:lnTo>
                <a:lnTo>
                  <a:pt x="34289" y="24129"/>
                </a:lnTo>
                <a:lnTo>
                  <a:pt x="34925" y="23494"/>
                </a:lnTo>
                <a:lnTo>
                  <a:pt x="36829" y="21589"/>
                </a:lnTo>
                <a:lnTo>
                  <a:pt x="37464" y="20954"/>
                </a:lnTo>
                <a:lnTo>
                  <a:pt x="38734" y="19050"/>
                </a:lnTo>
                <a:lnTo>
                  <a:pt x="39369" y="17779"/>
                </a:lnTo>
                <a:lnTo>
                  <a:pt x="39369" y="15875"/>
                </a:lnTo>
                <a:lnTo>
                  <a:pt x="40639" y="1396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43984" y="19913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03345" y="197676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43984" y="20663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03345" y="205169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4604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4604"/>
                </a:lnTo>
                <a:lnTo>
                  <a:pt x="0" y="16510"/>
                </a:lnTo>
                <a:lnTo>
                  <a:pt x="634" y="17779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4"/>
                </a:lnTo>
                <a:lnTo>
                  <a:pt x="10794" y="27304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844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304"/>
                </a:lnTo>
                <a:lnTo>
                  <a:pt x="30479" y="27304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7779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3984" y="21405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03345" y="212599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43984" y="22161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03345" y="220092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5239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43984" y="22904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03345" y="227521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5240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890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2540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635"/>
                </a:lnTo>
                <a:lnTo>
                  <a:pt x="19684" y="0"/>
                </a:lnTo>
                <a:lnTo>
                  <a:pt x="17779" y="635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2540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890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5240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1590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90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43984" y="236538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03345" y="235078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700"/>
                </a:lnTo>
                <a:lnTo>
                  <a:pt x="39369" y="11429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350"/>
                </a:lnTo>
                <a:lnTo>
                  <a:pt x="34925" y="5079"/>
                </a:lnTo>
                <a:lnTo>
                  <a:pt x="34289" y="3809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5"/>
                </a:lnTo>
                <a:lnTo>
                  <a:pt x="5714" y="3809"/>
                </a:lnTo>
                <a:lnTo>
                  <a:pt x="4444" y="5079"/>
                </a:lnTo>
                <a:lnTo>
                  <a:pt x="3175" y="6350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1429"/>
                </a:lnTo>
                <a:lnTo>
                  <a:pt x="0" y="12700"/>
                </a:lnTo>
                <a:lnTo>
                  <a:pt x="0" y="14604"/>
                </a:lnTo>
                <a:lnTo>
                  <a:pt x="0" y="15875"/>
                </a:lnTo>
                <a:lnTo>
                  <a:pt x="634" y="17779"/>
                </a:lnTo>
                <a:lnTo>
                  <a:pt x="634" y="19050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3494"/>
                </a:lnTo>
                <a:lnTo>
                  <a:pt x="5714" y="24764"/>
                </a:lnTo>
                <a:lnTo>
                  <a:pt x="7619" y="26034"/>
                </a:lnTo>
                <a:lnTo>
                  <a:pt x="9525" y="26669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6669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3494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050"/>
                </a:lnTo>
                <a:lnTo>
                  <a:pt x="39369" y="17779"/>
                </a:lnTo>
                <a:lnTo>
                  <a:pt x="39369" y="15875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43984" y="244031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03345" y="242507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5239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7620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5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905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7620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3495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4764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43984" y="251461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03345" y="250000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700"/>
                </a:lnTo>
                <a:lnTo>
                  <a:pt x="39369" y="11429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1429"/>
                </a:lnTo>
                <a:lnTo>
                  <a:pt x="0" y="12700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4129"/>
                </a:lnTo>
                <a:lnTo>
                  <a:pt x="5714" y="24764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4129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43984" y="258954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03345" y="257493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4604"/>
                </a:moveTo>
                <a:lnTo>
                  <a:pt x="39369" y="13335"/>
                </a:lnTo>
                <a:lnTo>
                  <a:pt x="39369" y="10795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0795"/>
                </a:lnTo>
                <a:lnTo>
                  <a:pt x="0" y="13335"/>
                </a:lnTo>
                <a:lnTo>
                  <a:pt x="0" y="14604"/>
                </a:lnTo>
                <a:lnTo>
                  <a:pt x="0" y="15875"/>
                </a:lnTo>
                <a:lnTo>
                  <a:pt x="634" y="17779"/>
                </a:lnTo>
                <a:lnTo>
                  <a:pt x="634" y="19050"/>
                </a:lnTo>
                <a:lnTo>
                  <a:pt x="1269" y="20954"/>
                </a:lnTo>
                <a:lnTo>
                  <a:pt x="3175" y="22860"/>
                </a:lnTo>
                <a:lnTo>
                  <a:pt x="4444" y="23495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6670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6670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3495"/>
                </a:lnTo>
                <a:lnTo>
                  <a:pt x="36829" y="22860"/>
                </a:lnTo>
                <a:lnTo>
                  <a:pt x="37464" y="20954"/>
                </a:lnTo>
                <a:lnTo>
                  <a:pt x="38734" y="19050"/>
                </a:lnTo>
                <a:lnTo>
                  <a:pt x="39369" y="17779"/>
                </a:lnTo>
                <a:lnTo>
                  <a:pt x="39369" y="15875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43984" y="266383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03345" y="264923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4604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844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43984" y="273876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03345" y="272416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4604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4604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845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43984" y="28136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03345" y="279845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5239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5239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43984" y="288862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03345" y="287338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40639" y="15239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889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635"/>
                </a:lnTo>
                <a:lnTo>
                  <a:pt x="19684" y="0"/>
                </a:lnTo>
                <a:lnTo>
                  <a:pt x="17779" y="635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889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4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4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3984" y="29629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03345" y="294831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2700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080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905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905"/>
                </a:lnTo>
                <a:lnTo>
                  <a:pt x="9525" y="1905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080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2700"/>
                </a:lnTo>
                <a:lnTo>
                  <a:pt x="0" y="14605"/>
                </a:lnTo>
                <a:lnTo>
                  <a:pt x="0" y="15875"/>
                </a:lnTo>
                <a:lnTo>
                  <a:pt x="634" y="17780"/>
                </a:lnTo>
                <a:lnTo>
                  <a:pt x="634" y="19050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3495"/>
                </a:lnTo>
                <a:lnTo>
                  <a:pt x="5714" y="24765"/>
                </a:lnTo>
                <a:lnTo>
                  <a:pt x="7619" y="26035"/>
                </a:lnTo>
                <a:lnTo>
                  <a:pt x="9525" y="26670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6670"/>
                </a:lnTo>
                <a:lnTo>
                  <a:pt x="32384" y="26035"/>
                </a:lnTo>
                <a:lnTo>
                  <a:pt x="34289" y="24765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050"/>
                </a:lnTo>
                <a:lnTo>
                  <a:pt x="39369" y="17780"/>
                </a:lnTo>
                <a:lnTo>
                  <a:pt x="39369" y="15875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43984" y="303785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03345" y="302324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700"/>
                </a:lnTo>
                <a:lnTo>
                  <a:pt x="39369" y="11429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079"/>
                </a:lnTo>
                <a:lnTo>
                  <a:pt x="34289" y="3810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5"/>
                </a:lnTo>
                <a:lnTo>
                  <a:pt x="5714" y="3810"/>
                </a:lnTo>
                <a:lnTo>
                  <a:pt x="4444" y="5079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1429"/>
                </a:lnTo>
                <a:lnTo>
                  <a:pt x="0" y="12700"/>
                </a:lnTo>
                <a:lnTo>
                  <a:pt x="0" y="14604"/>
                </a:lnTo>
                <a:lnTo>
                  <a:pt x="0" y="15875"/>
                </a:lnTo>
                <a:lnTo>
                  <a:pt x="634" y="17779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3494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34925" y="23494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7779"/>
                </a:lnTo>
                <a:lnTo>
                  <a:pt x="39369" y="15875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43984" y="311278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03345" y="309817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4605"/>
                </a:moveTo>
                <a:lnTo>
                  <a:pt x="39369" y="12700"/>
                </a:lnTo>
                <a:lnTo>
                  <a:pt x="39369" y="10795"/>
                </a:lnTo>
                <a:lnTo>
                  <a:pt x="38734" y="9525"/>
                </a:lnTo>
                <a:lnTo>
                  <a:pt x="37464" y="7620"/>
                </a:lnTo>
                <a:lnTo>
                  <a:pt x="36829" y="6985"/>
                </a:lnTo>
                <a:lnTo>
                  <a:pt x="34925" y="5080"/>
                </a:lnTo>
                <a:lnTo>
                  <a:pt x="34289" y="4445"/>
                </a:lnTo>
                <a:lnTo>
                  <a:pt x="32384" y="2539"/>
                </a:lnTo>
                <a:lnTo>
                  <a:pt x="30479" y="1905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1905"/>
                </a:lnTo>
                <a:lnTo>
                  <a:pt x="7619" y="2539"/>
                </a:lnTo>
                <a:lnTo>
                  <a:pt x="5714" y="4445"/>
                </a:lnTo>
                <a:lnTo>
                  <a:pt x="4444" y="5080"/>
                </a:lnTo>
                <a:lnTo>
                  <a:pt x="3175" y="6985"/>
                </a:lnTo>
                <a:lnTo>
                  <a:pt x="1269" y="7620"/>
                </a:lnTo>
                <a:lnTo>
                  <a:pt x="634" y="9525"/>
                </a:lnTo>
                <a:lnTo>
                  <a:pt x="634" y="10795"/>
                </a:lnTo>
                <a:lnTo>
                  <a:pt x="0" y="12700"/>
                </a:lnTo>
                <a:lnTo>
                  <a:pt x="0" y="14605"/>
                </a:lnTo>
                <a:lnTo>
                  <a:pt x="0" y="15875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320"/>
                </a:lnTo>
                <a:lnTo>
                  <a:pt x="3175" y="21589"/>
                </a:lnTo>
                <a:lnTo>
                  <a:pt x="4444" y="22860"/>
                </a:lnTo>
                <a:lnTo>
                  <a:pt x="5714" y="24130"/>
                </a:lnTo>
                <a:lnTo>
                  <a:pt x="7619" y="25400"/>
                </a:lnTo>
                <a:lnTo>
                  <a:pt x="9525" y="26670"/>
                </a:lnTo>
                <a:lnTo>
                  <a:pt x="10794" y="27939"/>
                </a:lnTo>
                <a:lnTo>
                  <a:pt x="13969" y="27939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7939"/>
                </a:lnTo>
                <a:lnTo>
                  <a:pt x="28575" y="27939"/>
                </a:lnTo>
                <a:lnTo>
                  <a:pt x="30479" y="26670"/>
                </a:lnTo>
                <a:lnTo>
                  <a:pt x="32384" y="25400"/>
                </a:lnTo>
                <a:lnTo>
                  <a:pt x="34289" y="24130"/>
                </a:lnTo>
                <a:lnTo>
                  <a:pt x="34925" y="22860"/>
                </a:lnTo>
                <a:lnTo>
                  <a:pt x="36829" y="21589"/>
                </a:lnTo>
                <a:lnTo>
                  <a:pt x="37464" y="20320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5875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43984" y="318707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03345" y="317247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1429"/>
                </a:lnTo>
                <a:lnTo>
                  <a:pt x="0" y="13335"/>
                </a:lnTo>
                <a:lnTo>
                  <a:pt x="0" y="14604"/>
                </a:lnTo>
                <a:lnTo>
                  <a:pt x="0" y="16510"/>
                </a:lnTo>
                <a:lnTo>
                  <a:pt x="634" y="17779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7779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3984" y="326200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03345" y="324740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6670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6670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43984" y="33363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03345" y="332169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4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4604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844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43984" y="34112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03345" y="339662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5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5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43984" y="34861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03345" y="347092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39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889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5"/>
                </a:lnTo>
                <a:lnTo>
                  <a:pt x="22225" y="635"/>
                </a:lnTo>
                <a:lnTo>
                  <a:pt x="19684" y="0"/>
                </a:lnTo>
                <a:lnTo>
                  <a:pt x="17779" y="635"/>
                </a:lnTo>
                <a:lnTo>
                  <a:pt x="15239" y="635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889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43984" y="35610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03345" y="354585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39"/>
                </a:moveTo>
                <a:lnTo>
                  <a:pt x="39369" y="13335"/>
                </a:lnTo>
                <a:lnTo>
                  <a:pt x="39369" y="12064"/>
                </a:lnTo>
                <a:lnTo>
                  <a:pt x="38734" y="10160"/>
                </a:lnTo>
                <a:lnTo>
                  <a:pt x="37464" y="8889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810"/>
                </a:lnTo>
                <a:lnTo>
                  <a:pt x="30479" y="2539"/>
                </a:lnTo>
                <a:lnTo>
                  <a:pt x="28575" y="1905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635"/>
                </a:lnTo>
                <a:lnTo>
                  <a:pt x="19684" y="0"/>
                </a:lnTo>
                <a:lnTo>
                  <a:pt x="17779" y="635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5"/>
                </a:lnTo>
                <a:lnTo>
                  <a:pt x="9525" y="2539"/>
                </a:lnTo>
                <a:lnTo>
                  <a:pt x="7619" y="3810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889"/>
                </a:lnTo>
                <a:lnTo>
                  <a:pt x="634" y="10160"/>
                </a:lnTo>
                <a:lnTo>
                  <a:pt x="634" y="12064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43984" y="36360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03345" y="362078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5239"/>
                </a:moveTo>
                <a:lnTo>
                  <a:pt x="39369" y="12700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079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079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2700"/>
                </a:lnTo>
                <a:lnTo>
                  <a:pt x="0" y="15239"/>
                </a:lnTo>
                <a:lnTo>
                  <a:pt x="0" y="15875"/>
                </a:lnTo>
                <a:lnTo>
                  <a:pt x="634" y="17779"/>
                </a:lnTo>
                <a:lnTo>
                  <a:pt x="634" y="20319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3494"/>
                </a:lnTo>
                <a:lnTo>
                  <a:pt x="5714" y="24764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3494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20319"/>
                </a:lnTo>
                <a:lnTo>
                  <a:pt x="39369" y="17779"/>
                </a:lnTo>
                <a:lnTo>
                  <a:pt x="39369" y="15875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43984" y="371031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03345" y="369571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700"/>
                </a:lnTo>
                <a:lnTo>
                  <a:pt x="39369" y="11429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079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1904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079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1429"/>
                </a:lnTo>
                <a:lnTo>
                  <a:pt x="0" y="12700"/>
                </a:lnTo>
                <a:lnTo>
                  <a:pt x="0" y="14604"/>
                </a:lnTo>
                <a:lnTo>
                  <a:pt x="0" y="16510"/>
                </a:lnTo>
                <a:lnTo>
                  <a:pt x="634" y="17779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225"/>
                </a:lnTo>
                <a:lnTo>
                  <a:pt x="4444" y="23495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7779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43984" y="37852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03345" y="3770641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4605"/>
                </a:moveTo>
                <a:lnTo>
                  <a:pt x="39369" y="12700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7620"/>
                </a:lnTo>
                <a:lnTo>
                  <a:pt x="36829" y="6985"/>
                </a:lnTo>
                <a:lnTo>
                  <a:pt x="34925" y="5080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1905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080"/>
                </a:lnTo>
                <a:lnTo>
                  <a:pt x="3175" y="6985"/>
                </a:lnTo>
                <a:lnTo>
                  <a:pt x="1269" y="7620"/>
                </a:lnTo>
                <a:lnTo>
                  <a:pt x="634" y="9525"/>
                </a:lnTo>
                <a:lnTo>
                  <a:pt x="634" y="11430"/>
                </a:lnTo>
                <a:lnTo>
                  <a:pt x="0" y="12700"/>
                </a:lnTo>
                <a:lnTo>
                  <a:pt x="0" y="14605"/>
                </a:lnTo>
                <a:lnTo>
                  <a:pt x="0" y="15875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320"/>
                </a:lnTo>
                <a:lnTo>
                  <a:pt x="3175" y="22225"/>
                </a:lnTo>
                <a:lnTo>
                  <a:pt x="4444" y="23495"/>
                </a:lnTo>
                <a:lnTo>
                  <a:pt x="5714" y="25400"/>
                </a:lnTo>
                <a:lnTo>
                  <a:pt x="7619" y="25400"/>
                </a:lnTo>
                <a:lnTo>
                  <a:pt x="9525" y="26670"/>
                </a:lnTo>
                <a:lnTo>
                  <a:pt x="10794" y="27940"/>
                </a:lnTo>
                <a:lnTo>
                  <a:pt x="13969" y="27940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7940"/>
                </a:lnTo>
                <a:lnTo>
                  <a:pt x="28575" y="27940"/>
                </a:lnTo>
                <a:lnTo>
                  <a:pt x="30479" y="26670"/>
                </a:lnTo>
                <a:lnTo>
                  <a:pt x="32384" y="25400"/>
                </a:lnTo>
                <a:lnTo>
                  <a:pt x="34289" y="25400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320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5875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43984" y="385954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03345" y="384493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4604"/>
                </a:lnTo>
                <a:lnTo>
                  <a:pt x="0" y="16510"/>
                </a:lnTo>
                <a:lnTo>
                  <a:pt x="634" y="17779"/>
                </a:lnTo>
                <a:lnTo>
                  <a:pt x="634" y="19685"/>
                </a:lnTo>
                <a:lnTo>
                  <a:pt x="1269" y="20954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0954"/>
                </a:lnTo>
                <a:lnTo>
                  <a:pt x="38734" y="19685"/>
                </a:lnTo>
                <a:lnTo>
                  <a:pt x="39369" y="17779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43984" y="39344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03345" y="3919866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43984" y="400876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03345" y="399416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4"/>
                </a:moveTo>
                <a:lnTo>
                  <a:pt x="39369" y="13335"/>
                </a:lnTo>
                <a:lnTo>
                  <a:pt x="39369" y="11429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1429"/>
                </a:lnTo>
                <a:lnTo>
                  <a:pt x="0" y="13335"/>
                </a:lnTo>
                <a:lnTo>
                  <a:pt x="0" y="14604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43984" y="40843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03345" y="4069091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40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905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5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5240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1590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90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43984" y="415862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03345" y="414338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39"/>
                </a:moveTo>
                <a:lnTo>
                  <a:pt x="39369" y="13335"/>
                </a:lnTo>
                <a:lnTo>
                  <a:pt x="39369" y="12064"/>
                </a:lnTo>
                <a:lnTo>
                  <a:pt x="38734" y="10160"/>
                </a:lnTo>
                <a:lnTo>
                  <a:pt x="37464" y="8889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5"/>
                </a:lnTo>
                <a:lnTo>
                  <a:pt x="32384" y="3810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904"/>
                </a:lnTo>
                <a:lnTo>
                  <a:pt x="24129" y="635"/>
                </a:lnTo>
                <a:lnTo>
                  <a:pt x="22225" y="635"/>
                </a:lnTo>
                <a:lnTo>
                  <a:pt x="19684" y="0"/>
                </a:lnTo>
                <a:lnTo>
                  <a:pt x="17779" y="635"/>
                </a:lnTo>
                <a:lnTo>
                  <a:pt x="15239" y="635"/>
                </a:lnTo>
                <a:lnTo>
                  <a:pt x="13969" y="1904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810"/>
                </a:lnTo>
                <a:lnTo>
                  <a:pt x="5714" y="4445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889"/>
                </a:lnTo>
                <a:lnTo>
                  <a:pt x="634" y="10160"/>
                </a:lnTo>
                <a:lnTo>
                  <a:pt x="634" y="12064"/>
                </a:lnTo>
                <a:lnTo>
                  <a:pt x="0" y="13335"/>
                </a:lnTo>
                <a:lnTo>
                  <a:pt x="0" y="15239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1589"/>
                </a:lnTo>
                <a:lnTo>
                  <a:pt x="3175" y="22860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4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4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60"/>
                </a:lnTo>
                <a:lnTo>
                  <a:pt x="37464" y="21589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43984" y="42335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03345" y="421895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2700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350"/>
                </a:lnTo>
                <a:lnTo>
                  <a:pt x="34925" y="5080"/>
                </a:lnTo>
                <a:lnTo>
                  <a:pt x="34289" y="3810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1905"/>
                </a:lnTo>
                <a:lnTo>
                  <a:pt x="7619" y="3175"/>
                </a:lnTo>
                <a:lnTo>
                  <a:pt x="5714" y="3810"/>
                </a:lnTo>
                <a:lnTo>
                  <a:pt x="4444" y="5080"/>
                </a:lnTo>
                <a:lnTo>
                  <a:pt x="3175" y="6350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2700"/>
                </a:lnTo>
                <a:lnTo>
                  <a:pt x="0" y="14605"/>
                </a:lnTo>
                <a:lnTo>
                  <a:pt x="0" y="15875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3495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4764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5875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43984" y="430848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903345" y="429324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5239"/>
                </a:moveTo>
                <a:lnTo>
                  <a:pt x="39369" y="12700"/>
                </a:lnTo>
                <a:lnTo>
                  <a:pt x="39369" y="12064"/>
                </a:lnTo>
                <a:lnTo>
                  <a:pt x="38734" y="10160"/>
                </a:lnTo>
                <a:lnTo>
                  <a:pt x="37464" y="8254"/>
                </a:lnTo>
                <a:lnTo>
                  <a:pt x="36829" y="7619"/>
                </a:lnTo>
                <a:lnTo>
                  <a:pt x="34925" y="5079"/>
                </a:lnTo>
                <a:lnTo>
                  <a:pt x="34289" y="5079"/>
                </a:lnTo>
                <a:lnTo>
                  <a:pt x="32384" y="3810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810"/>
                </a:lnTo>
                <a:lnTo>
                  <a:pt x="5714" y="5079"/>
                </a:lnTo>
                <a:lnTo>
                  <a:pt x="4444" y="5079"/>
                </a:lnTo>
                <a:lnTo>
                  <a:pt x="3175" y="7619"/>
                </a:lnTo>
                <a:lnTo>
                  <a:pt x="1269" y="8254"/>
                </a:lnTo>
                <a:lnTo>
                  <a:pt x="634" y="10160"/>
                </a:lnTo>
                <a:lnTo>
                  <a:pt x="634" y="12064"/>
                </a:lnTo>
                <a:lnTo>
                  <a:pt x="0" y="12700"/>
                </a:lnTo>
                <a:lnTo>
                  <a:pt x="0" y="15239"/>
                </a:lnTo>
                <a:lnTo>
                  <a:pt x="0" y="16509"/>
                </a:lnTo>
                <a:lnTo>
                  <a:pt x="634" y="17779"/>
                </a:lnTo>
                <a:lnTo>
                  <a:pt x="634" y="20319"/>
                </a:lnTo>
                <a:lnTo>
                  <a:pt x="1269" y="20954"/>
                </a:lnTo>
                <a:lnTo>
                  <a:pt x="3175" y="22859"/>
                </a:lnTo>
                <a:lnTo>
                  <a:pt x="4444" y="23494"/>
                </a:lnTo>
                <a:lnTo>
                  <a:pt x="5714" y="25400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5400"/>
                </a:lnTo>
                <a:lnTo>
                  <a:pt x="34925" y="23494"/>
                </a:lnTo>
                <a:lnTo>
                  <a:pt x="36829" y="22859"/>
                </a:lnTo>
                <a:lnTo>
                  <a:pt x="37464" y="20954"/>
                </a:lnTo>
                <a:lnTo>
                  <a:pt x="38734" y="20319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43984" y="438278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03345" y="436817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2700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2700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43984" y="445771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03345" y="444310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4604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4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4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859"/>
                </a:lnTo>
                <a:lnTo>
                  <a:pt x="4444" y="23494"/>
                </a:lnTo>
                <a:lnTo>
                  <a:pt x="5714" y="25399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4"/>
                </a:lnTo>
                <a:lnTo>
                  <a:pt x="15239" y="28574"/>
                </a:lnTo>
                <a:lnTo>
                  <a:pt x="17779" y="28574"/>
                </a:lnTo>
                <a:lnTo>
                  <a:pt x="19684" y="28574"/>
                </a:lnTo>
                <a:lnTo>
                  <a:pt x="22225" y="28574"/>
                </a:lnTo>
                <a:lnTo>
                  <a:pt x="24129" y="28574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5399"/>
                </a:lnTo>
                <a:lnTo>
                  <a:pt x="34925" y="23494"/>
                </a:lnTo>
                <a:lnTo>
                  <a:pt x="36829" y="22859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43984" y="453200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03345" y="451740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845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43984" y="460693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903345" y="459233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4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4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4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4604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399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4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399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943984" y="468186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903345" y="466662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40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905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5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5240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1590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90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943984" y="47567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03345" y="474155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39"/>
                </a:moveTo>
                <a:lnTo>
                  <a:pt x="39369" y="13334"/>
                </a:lnTo>
                <a:lnTo>
                  <a:pt x="39369" y="12064"/>
                </a:lnTo>
                <a:lnTo>
                  <a:pt x="38734" y="10159"/>
                </a:lnTo>
                <a:lnTo>
                  <a:pt x="37464" y="8889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809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4"/>
                </a:lnTo>
                <a:lnTo>
                  <a:pt x="22225" y="634"/>
                </a:lnTo>
                <a:lnTo>
                  <a:pt x="19684" y="0"/>
                </a:lnTo>
                <a:lnTo>
                  <a:pt x="17779" y="634"/>
                </a:lnTo>
                <a:lnTo>
                  <a:pt x="15239" y="634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809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889"/>
                </a:lnTo>
                <a:lnTo>
                  <a:pt x="634" y="10159"/>
                </a:lnTo>
                <a:lnTo>
                  <a:pt x="634" y="12064"/>
                </a:lnTo>
                <a:lnTo>
                  <a:pt x="0" y="13334"/>
                </a:lnTo>
                <a:lnTo>
                  <a:pt x="0" y="15239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399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8574"/>
                </a:lnTo>
                <a:lnTo>
                  <a:pt x="13969" y="29209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9209"/>
                </a:lnTo>
                <a:lnTo>
                  <a:pt x="28575" y="28574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399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43984" y="48310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03345" y="481648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2700"/>
                </a:lnTo>
                <a:lnTo>
                  <a:pt x="39369" y="12064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080"/>
                </a:lnTo>
                <a:lnTo>
                  <a:pt x="34289" y="4444"/>
                </a:lnTo>
                <a:lnTo>
                  <a:pt x="32384" y="3810"/>
                </a:lnTo>
                <a:lnTo>
                  <a:pt x="30479" y="1905"/>
                </a:lnTo>
                <a:lnTo>
                  <a:pt x="28575" y="1905"/>
                </a:lnTo>
                <a:lnTo>
                  <a:pt x="26669" y="1269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1269"/>
                </a:lnTo>
                <a:lnTo>
                  <a:pt x="10794" y="1905"/>
                </a:lnTo>
                <a:lnTo>
                  <a:pt x="9525" y="1905"/>
                </a:lnTo>
                <a:lnTo>
                  <a:pt x="7619" y="3810"/>
                </a:lnTo>
                <a:lnTo>
                  <a:pt x="5714" y="4444"/>
                </a:lnTo>
                <a:lnTo>
                  <a:pt x="4444" y="5080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2064"/>
                </a:lnTo>
                <a:lnTo>
                  <a:pt x="0" y="12700"/>
                </a:lnTo>
                <a:lnTo>
                  <a:pt x="0" y="14605"/>
                </a:lnTo>
                <a:lnTo>
                  <a:pt x="0" y="15875"/>
                </a:lnTo>
                <a:lnTo>
                  <a:pt x="634" y="17780"/>
                </a:lnTo>
                <a:lnTo>
                  <a:pt x="634" y="19050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3494"/>
                </a:lnTo>
                <a:lnTo>
                  <a:pt x="5714" y="24764"/>
                </a:lnTo>
                <a:lnTo>
                  <a:pt x="7619" y="26035"/>
                </a:lnTo>
                <a:lnTo>
                  <a:pt x="9525" y="26669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6669"/>
                </a:lnTo>
                <a:lnTo>
                  <a:pt x="32384" y="26035"/>
                </a:lnTo>
                <a:lnTo>
                  <a:pt x="34289" y="24764"/>
                </a:lnTo>
                <a:lnTo>
                  <a:pt x="34925" y="23494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050"/>
                </a:lnTo>
                <a:lnTo>
                  <a:pt x="39369" y="17780"/>
                </a:lnTo>
                <a:lnTo>
                  <a:pt x="39369" y="15875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43984" y="49060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03345" y="4891416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2700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080"/>
                </a:lnTo>
                <a:lnTo>
                  <a:pt x="34289" y="3810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1905"/>
                </a:lnTo>
                <a:lnTo>
                  <a:pt x="7619" y="3175"/>
                </a:lnTo>
                <a:lnTo>
                  <a:pt x="5714" y="3810"/>
                </a:lnTo>
                <a:lnTo>
                  <a:pt x="4444" y="5080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2700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225"/>
                </a:lnTo>
                <a:lnTo>
                  <a:pt x="4444" y="23495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4765"/>
                </a:lnTo>
                <a:lnTo>
                  <a:pt x="34925" y="23495"/>
                </a:lnTo>
                <a:lnTo>
                  <a:pt x="36829" y="22225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43984" y="498095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03345" y="496634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4604"/>
                </a:moveTo>
                <a:lnTo>
                  <a:pt x="39369" y="12064"/>
                </a:lnTo>
                <a:lnTo>
                  <a:pt x="39369" y="11429"/>
                </a:lnTo>
                <a:lnTo>
                  <a:pt x="38734" y="9525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9525"/>
                </a:lnTo>
                <a:lnTo>
                  <a:pt x="634" y="11429"/>
                </a:lnTo>
                <a:lnTo>
                  <a:pt x="0" y="12064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319"/>
                </a:lnTo>
                <a:lnTo>
                  <a:pt x="3175" y="22225"/>
                </a:lnTo>
                <a:lnTo>
                  <a:pt x="4444" y="23494"/>
                </a:lnTo>
                <a:lnTo>
                  <a:pt x="5714" y="24764"/>
                </a:lnTo>
                <a:lnTo>
                  <a:pt x="7619" y="25400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7939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7939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5400"/>
                </a:lnTo>
                <a:lnTo>
                  <a:pt x="34289" y="24764"/>
                </a:lnTo>
                <a:lnTo>
                  <a:pt x="34925" y="23494"/>
                </a:lnTo>
                <a:lnTo>
                  <a:pt x="36829" y="22225"/>
                </a:lnTo>
                <a:lnTo>
                  <a:pt x="37464" y="20319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43984" y="50552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03345" y="5040641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035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210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035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43984" y="513017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03345" y="511557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4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859"/>
                </a:lnTo>
                <a:lnTo>
                  <a:pt x="4444" y="23494"/>
                </a:lnTo>
                <a:lnTo>
                  <a:pt x="5714" y="25400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9844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5400"/>
                </a:lnTo>
                <a:lnTo>
                  <a:pt x="34925" y="23494"/>
                </a:lnTo>
                <a:lnTo>
                  <a:pt x="36829" y="22859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43984" y="52044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03345" y="5189866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270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70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1590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7940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40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90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43984" y="528003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03345" y="526479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39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5239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43984" y="53543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03345" y="5339091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40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890"/>
                </a:lnTo>
                <a:lnTo>
                  <a:pt x="36829" y="6985"/>
                </a:lnTo>
                <a:lnTo>
                  <a:pt x="34925" y="5715"/>
                </a:lnTo>
                <a:lnTo>
                  <a:pt x="34289" y="4445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905"/>
                </a:lnTo>
                <a:lnTo>
                  <a:pt x="26669" y="1270"/>
                </a:lnTo>
                <a:lnTo>
                  <a:pt x="24129" y="635"/>
                </a:lnTo>
                <a:lnTo>
                  <a:pt x="22225" y="635"/>
                </a:lnTo>
                <a:lnTo>
                  <a:pt x="19684" y="0"/>
                </a:lnTo>
                <a:lnTo>
                  <a:pt x="17779" y="635"/>
                </a:lnTo>
                <a:lnTo>
                  <a:pt x="15239" y="635"/>
                </a:lnTo>
                <a:lnTo>
                  <a:pt x="13969" y="1270"/>
                </a:lnTo>
                <a:lnTo>
                  <a:pt x="10794" y="1905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5"/>
                </a:lnTo>
                <a:lnTo>
                  <a:pt x="4444" y="5715"/>
                </a:lnTo>
                <a:lnTo>
                  <a:pt x="3175" y="6985"/>
                </a:lnTo>
                <a:lnTo>
                  <a:pt x="1269" y="8890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5240"/>
                </a:lnTo>
                <a:lnTo>
                  <a:pt x="0" y="16510"/>
                </a:lnTo>
                <a:lnTo>
                  <a:pt x="634" y="18415"/>
                </a:lnTo>
                <a:lnTo>
                  <a:pt x="634" y="19685"/>
                </a:lnTo>
                <a:lnTo>
                  <a:pt x="1269" y="21590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70"/>
                </a:lnTo>
                <a:lnTo>
                  <a:pt x="9525" y="27305"/>
                </a:lnTo>
                <a:lnTo>
                  <a:pt x="10794" y="28575"/>
                </a:lnTo>
                <a:lnTo>
                  <a:pt x="13969" y="29210"/>
                </a:lnTo>
                <a:lnTo>
                  <a:pt x="15239" y="29210"/>
                </a:lnTo>
                <a:lnTo>
                  <a:pt x="17779" y="29845"/>
                </a:lnTo>
                <a:lnTo>
                  <a:pt x="19684" y="29845"/>
                </a:lnTo>
                <a:lnTo>
                  <a:pt x="22225" y="29845"/>
                </a:lnTo>
                <a:lnTo>
                  <a:pt x="24129" y="29210"/>
                </a:lnTo>
                <a:lnTo>
                  <a:pt x="26669" y="29210"/>
                </a:lnTo>
                <a:lnTo>
                  <a:pt x="28575" y="28575"/>
                </a:lnTo>
                <a:lnTo>
                  <a:pt x="30479" y="27305"/>
                </a:lnTo>
                <a:lnTo>
                  <a:pt x="32384" y="2667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1590"/>
                </a:lnTo>
                <a:lnTo>
                  <a:pt x="38734" y="19685"/>
                </a:lnTo>
                <a:lnTo>
                  <a:pt x="39369" y="18415"/>
                </a:lnTo>
                <a:lnTo>
                  <a:pt x="39369" y="16510"/>
                </a:lnTo>
                <a:lnTo>
                  <a:pt x="40639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943984" y="54292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03345" y="541465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699"/>
                </a:lnTo>
                <a:lnTo>
                  <a:pt x="39369" y="11429"/>
                </a:lnTo>
                <a:lnTo>
                  <a:pt x="38734" y="9524"/>
                </a:lnTo>
                <a:lnTo>
                  <a:pt x="37464" y="8254"/>
                </a:lnTo>
                <a:lnTo>
                  <a:pt x="36829" y="6349"/>
                </a:lnTo>
                <a:lnTo>
                  <a:pt x="34925" y="5079"/>
                </a:lnTo>
                <a:lnTo>
                  <a:pt x="34289" y="3809"/>
                </a:lnTo>
                <a:lnTo>
                  <a:pt x="32384" y="3174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4"/>
                </a:lnTo>
                <a:lnTo>
                  <a:pt x="5714" y="3809"/>
                </a:lnTo>
                <a:lnTo>
                  <a:pt x="4444" y="5079"/>
                </a:lnTo>
                <a:lnTo>
                  <a:pt x="3175" y="6349"/>
                </a:lnTo>
                <a:lnTo>
                  <a:pt x="1269" y="8254"/>
                </a:lnTo>
                <a:lnTo>
                  <a:pt x="634" y="9524"/>
                </a:lnTo>
                <a:lnTo>
                  <a:pt x="634" y="11429"/>
                </a:lnTo>
                <a:lnTo>
                  <a:pt x="0" y="12699"/>
                </a:lnTo>
                <a:lnTo>
                  <a:pt x="0" y="14604"/>
                </a:lnTo>
                <a:lnTo>
                  <a:pt x="0" y="15874"/>
                </a:lnTo>
                <a:lnTo>
                  <a:pt x="634" y="17779"/>
                </a:lnTo>
                <a:lnTo>
                  <a:pt x="634" y="19049"/>
                </a:lnTo>
                <a:lnTo>
                  <a:pt x="1269" y="20954"/>
                </a:lnTo>
                <a:lnTo>
                  <a:pt x="3175" y="22224"/>
                </a:lnTo>
                <a:lnTo>
                  <a:pt x="4444" y="23494"/>
                </a:lnTo>
                <a:lnTo>
                  <a:pt x="5714" y="24764"/>
                </a:lnTo>
                <a:lnTo>
                  <a:pt x="7619" y="26034"/>
                </a:lnTo>
                <a:lnTo>
                  <a:pt x="9525" y="26669"/>
                </a:lnTo>
                <a:lnTo>
                  <a:pt x="10794" y="27939"/>
                </a:lnTo>
                <a:lnTo>
                  <a:pt x="13969" y="28574"/>
                </a:lnTo>
                <a:lnTo>
                  <a:pt x="15239" y="28574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8574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6669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3494"/>
                </a:lnTo>
                <a:lnTo>
                  <a:pt x="36829" y="22224"/>
                </a:lnTo>
                <a:lnTo>
                  <a:pt x="37464" y="20954"/>
                </a:lnTo>
                <a:lnTo>
                  <a:pt x="38734" y="19049"/>
                </a:lnTo>
                <a:lnTo>
                  <a:pt x="39369" y="17779"/>
                </a:lnTo>
                <a:lnTo>
                  <a:pt x="39369" y="15874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43984" y="55035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03345" y="548958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3969"/>
                </a:moveTo>
                <a:lnTo>
                  <a:pt x="39369" y="12064"/>
                </a:lnTo>
                <a:lnTo>
                  <a:pt x="39369" y="11430"/>
                </a:lnTo>
                <a:lnTo>
                  <a:pt x="38734" y="8889"/>
                </a:lnTo>
                <a:lnTo>
                  <a:pt x="37464" y="8255"/>
                </a:lnTo>
                <a:lnTo>
                  <a:pt x="36829" y="6350"/>
                </a:lnTo>
                <a:lnTo>
                  <a:pt x="34925" y="4444"/>
                </a:lnTo>
                <a:lnTo>
                  <a:pt x="34289" y="3810"/>
                </a:lnTo>
                <a:lnTo>
                  <a:pt x="32384" y="3175"/>
                </a:lnTo>
                <a:lnTo>
                  <a:pt x="30479" y="1269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1269"/>
                </a:lnTo>
                <a:lnTo>
                  <a:pt x="7619" y="3175"/>
                </a:lnTo>
                <a:lnTo>
                  <a:pt x="5714" y="3810"/>
                </a:lnTo>
                <a:lnTo>
                  <a:pt x="4444" y="4444"/>
                </a:lnTo>
                <a:lnTo>
                  <a:pt x="3175" y="6350"/>
                </a:lnTo>
                <a:lnTo>
                  <a:pt x="1269" y="8255"/>
                </a:lnTo>
                <a:lnTo>
                  <a:pt x="634" y="8889"/>
                </a:lnTo>
                <a:lnTo>
                  <a:pt x="634" y="11430"/>
                </a:lnTo>
                <a:lnTo>
                  <a:pt x="0" y="12064"/>
                </a:lnTo>
                <a:lnTo>
                  <a:pt x="0" y="13969"/>
                </a:lnTo>
                <a:lnTo>
                  <a:pt x="0" y="16510"/>
                </a:lnTo>
                <a:lnTo>
                  <a:pt x="634" y="17144"/>
                </a:lnTo>
                <a:lnTo>
                  <a:pt x="634" y="19050"/>
                </a:lnTo>
                <a:lnTo>
                  <a:pt x="1269" y="20319"/>
                </a:lnTo>
                <a:lnTo>
                  <a:pt x="3175" y="21589"/>
                </a:lnTo>
                <a:lnTo>
                  <a:pt x="4444" y="22860"/>
                </a:lnTo>
                <a:lnTo>
                  <a:pt x="13969" y="27939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7939"/>
                </a:lnTo>
                <a:lnTo>
                  <a:pt x="28575" y="27305"/>
                </a:lnTo>
                <a:lnTo>
                  <a:pt x="30479" y="26669"/>
                </a:lnTo>
                <a:lnTo>
                  <a:pt x="32384" y="25400"/>
                </a:lnTo>
                <a:lnTo>
                  <a:pt x="34289" y="24130"/>
                </a:lnTo>
                <a:lnTo>
                  <a:pt x="34925" y="22860"/>
                </a:lnTo>
                <a:lnTo>
                  <a:pt x="36829" y="21589"/>
                </a:lnTo>
                <a:lnTo>
                  <a:pt x="37464" y="20319"/>
                </a:lnTo>
                <a:lnTo>
                  <a:pt x="38734" y="19050"/>
                </a:lnTo>
                <a:lnTo>
                  <a:pt x="39369" y="17144"/>
                </a:lnTo>
                <a:lnTo>
                  <a:pt x="39369" y="16510"/>
                </a:lnTo>
                <a:lnTo>
                  <a:pt x="40639" y="1396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43984" y="557848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903345" y="556388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699"/>
                </a:lnTo>
                <a:lnTo>
                  <a:pt x="39369" y="11429"/>
                </a:lnTo>
                <a:lnTo>
                  <a:pt x="38734" y="9524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4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9524"/>
                </a:lnTo>
                <a:lnTo>
                  <a:pt x="634" y="11429"/>
                </a:lnTo>
                <a:lnTo>
                  <a:pt x="0" y="12699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224"/>
                </a:lnTo>
                <a:lnTo>
                  <a:pt x="4444" y="24129"/>
                </a:lnTo>
                <a:lnTo>
                  <a:pt x="5714" y="24764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4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4129"/>
                </a:lnTo>
                <a:lnTo>
                  <a:pt x="36829" y="22224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43984" y="565341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03345" y="5638812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9525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1905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9525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7780"/>
                </a:lnTo>
                <a:lnTo>
                  <a:pt x="634" y="19685"/>
                </a:lnTo>
                <a:lnTo>
                  <a:pt x="1269" y="20319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5400"/>
                </a:lnTo>
                <a:lnTo>
                  <a:pt x="9525" y="27305"/>
                </a:lnTo>
                <a:lnTo>
                  <a:pt x="10794" y="27939"/>
                </a:lnTo>
                <a:lnTo>
                  <a:pt x="13969" y="27939"/>
                </a:lnTo>
                <a:lnTo>
                  <a:pt x="15239" y="28575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8575"/>
                </a:lnTo>
                <a:lnTo>
                  <a:pt x="26669" y="27939"/>
                </a:lnTo>
                <a:lnTo>
                  <a:pt x="28575" y="27939"/>
                </a:lnTo>
                <a:lnTo>
                  <a:pt x="30479" y="27305"/>
                </a:lnTo>
                <a:lnTo>
                  <a:pt x="32384" y="25400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319"/>
                </a:lnTo>
                <a:lnTo>
                  <a:pt x="38734" y="19685"/>
                </a:lnTo>
                <a:lnTo>
                  <a:pt x="39369" y="17780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943984" y="572771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903345" y="571310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4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4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4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4604"/>
                </a:lnTo>
                <a:lnTo>
                  <a:pt x="0" y="16509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399"/>
                </a:lnTo>
                <a:lnTo>
                  <a:pt x="7619" y="26034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4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844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5399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6509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43984" y="580264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03345" y="578803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4605"/>
                </a:moveTo>
                <a:lnTo>
                  <a:pt x="39369" y="13335"/>
                </a:lnTo>
                <a:lnTo>
                  <a:pt x="39369" y="11430"/>
                </a:lnTo>
                <a:lnTo>
                  <a:pt x="38734" y="10160"/>
                </a:lnTo>
                <a:lnTo>
                  <a:pt x="37464" y="8255"/>
                </a:lnTo>
                <a:lnTo>
                  <a:pt x="36829" y="6985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39"/>
                </a:lnTo>
                <a:lnTo>
                  <a:pt x="28575" y="1269"/>
                </a:lnTo>
                <a:lnTo>
                  <a:pt x="26669" y="635"/>
                </a:lnTo>
                <a:lnTo>
                  <a:pt x="24129" y="635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5"/>
                </a:lnTo>
                <a:lnTo>
                  <a:pt x="13969" y="635"/>
                </a:lnTo>
                <a:lnTo>
                  <a:pt x="10794" y="1269"/>
                </a:lnTo>
                <a:lnTo>
                  <a:pt x="9525" y="2539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5"/>
                </a:lnTo>
                <a:lnTo>
                  <a:pt x="1269" y="8255"/>
                </a:lnTo>
                <a:lnTo>
                  <a:pt x="634" y="10160"/>
                </a:lnTo>
                <a:lnTo>
                  <a:pt x="634" y="11430"/>
                </a:lnTo>
                <a:lnTo>
                  <a:pt x="0" y="13335"/>
                </a:lnTo>
                <a:lnTo>
                  <a:pt x="0" y="14605"/>
                </a:lnTo>
                <a:lnTo>
                  <a:pt x="0" y="16510"/>
                </a:lnTo>
                <a:lnTo>
                  <a:pt x="634" y="18414"/>
                </a:lnTo>
                <a:lnTo>
                  <a:pt x="634" y="19685"/>
                </a:lnTo>
                <a:lnTo>
                  <a:pt x="1269" y="20955"/>
                </a:lnTo>
                <a:lnTo>
                  <a:pt x="3175" y="22860"/>
                </a:lnTo>
                <a:lnTo>
                  <a:pt x="4444" y="24130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5"/>
                </a:lnTo>
                <a:lnTo>
                  <a:pt x="10794" y="27939"/>
                </a:lnTo>
                <a:lnTo>
                  <a:pt x="13969" y="28575"/>
                </a:lnTo>
                <a:lnTo>
                  <a:pt x="15239" y="29210"/>
                </a:lnTo>
                <a:lnTo>
                  <a:pt x="17779" y="29210"/>
                </a:lnTo>
                <a:lnTo>
                  <a:pt x="19684" y="29844"/>
                </a:lnTo>
                <a:lnTo>
                  <a:pt x="22225" y="29210"/>
                </a:lnTo>
                <a:lnTo>
                  <a:pt x="24129" y="29210"/>
                </a:lnTo>
                <a:lnTo>
                  <a:pt x="26669" y="28575"/>
                </a:lnTo>
                <a:lnTo>
                  <a:pt x="28575" y="27939"/>
                </a:lnTo>
                <a:lnTo>
                  <a:pt x="30479" y="27305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30"/>
                </a:lnTo>
                <a:lnTo>
                  <a:pt x="36829" y="22860"/>
                </a:lnTo>
                <a:lnTo>
                  <a:pt x="37464" y="20955"/>
                </a:lnTo>
                <a:lnTo>
                  <a:pt x="38734" y="19685"/>
                </a:lnTo>
                <a:lnTo>
                  <a:pt x="39369" y="18414"/>
                </a:lnTo>
                <a:lnTo>
                  <a:pt x="39369" y="16510"/>
                </a:lnTo>
                <a:lnTo>
                  <a:pt x="40639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943984" y="58775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03345" y="586233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39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714"/>
                </a:lnTo>
                <a:lnTo>
                  <a:pt x="34289" y="4444"/>
                </a:lnTo>
                <a:lnTo>
                  <a:pt x="32384" y="3174"/>
                </a:lnTo>
                <a:lnTo>
                  <a:pt x="30479" y="2539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4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634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39"/>
                </a:lnTo>
                <a:lnTo>
                  <a:pt x="7619" y="3174"/>
                </a:lnTo>
                <a:lnTo>
                  <a:pt x="5714" y="4444"/>
                </a:lnTo>
                <a:lnTo>
                  <a:pt x="4444" y="5714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5239"/>
                </a:lnTo>
                <a:lnTo>
                  <a:pt x="0" y="16509"/>
                </a:lnTo>
                <a:lnTo>
                  <a:pt x="634" y="18414"/>
                </a:lnTo>
                <a:lnTo>
                  <a:pt x="634" y="19684"/>
                </a:lnTo>
                <a:lnTo>
                  <a:pt x="1269" y="21589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399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7939"/>
                </a:lnTo>
                <a:lnTo>
                  <a:pt x="13969" y="28574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399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89"/>
                </a:lnTo>
                <a:lnTo>
                  <a:pt x="38734" y="19684"/>
                </a:lnTo>
                <a:lnTo>
                  <a:pt x="39369" y="18414"/>
                </a:lnTo>
                <a:lnTo>
                  <a:pt x="39369" y="16509"/>
                </a:lnTo>
                <a:lnTo>
                  <a:pt x="40639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43984" y="59525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03345" y="593726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39" h="29845">
                <a:moveTo>
                  <a:pt x="40639" y="15240"/>
                </a:moveTo>
                <a:lnTo>
                  <a:pt x="39369" y="13334"/>
                </a:lnTo>
                <a:lnTo>
                  <a:pt x="39369" y="11429"/>
                </a:lnTo>
                <a:lnTo>
                  <a:pt x="38734" y="10159"/>
                </a:lnTo>
                <a:lnTo>
                  <a:pt x="37464" y="8890"/>
                </a:lnTo>
                <a:lnTo>
                  <a:pt x="36829" y="6984"/>
                </a:lnTo>
                <a:lnTo>
                  <a:pt x="34925" y="5715"/>
                </a:lnTo>
                <a:lnTo>
                  <a:pt x="34289" y="4444"/>
                </a:lnTo>
                <a:lnTo>
                  <a:pt x="32384" y="3175"/>
                </a:lnTo>
                <a:lnTo>
                  <a:pt x="30479" y="2540"/>
                </a:lnTo>
                <a:lnTo>
                  <a:pt x="28575" y="1904"/>
                </a:lnTo>
                <a:lnTo>
                  <a:pt x="26669" y="1269"/>
                </a:lnTo>
                <a:lnTo>
                  <a:pt x="24129" y="634"/>
                </a:lnTo>
                <a:lnTo>
                  <a:pt x="22225" y="634"/>
                </a:lnTo>
                <a:lnTo>
                  <a:pt x="19684" y="0"/>
                </a:lnTo>
                <a:lnTo>
                  <a:pt x="17779" y="634"/>
                </a:lnTo>
                <a:lnTo>
                  <a:pt x="15239" y="634"/>
                </a:lnTo>
                <a:lnTo>
                  <a:pt x="13969" y="1269"/>
                </a:lnTo>
                <a:lnTo>
                  <a:pt x="10794" y="1904"/>
                </a:lnTo>
                <a:lnTo>
                  <a:pt x="9525" y="2540"/>
                </a:lnTo>
                <a:lnTo>
                  <a:pt x="7619" y="3175"/>
                </a:lnTo>
                <a:lnTo>
                  <a:pt x="5714" y="4444"/>
                </a:lnTo>
                <a:lnTo>
                  <a:pt x="4444" y="5715"/>
                </a:lnTo>
                <a:lnTo>
                  <a:pt x="3175" y="6984"/>
                </a:lnTo>
                <a:lnTo>
                  <a:pt x="1269" y="8890"/>
                </a:lnTo>
                <a:lnTo>
                  <a:pt x="634" y="10159"/>
                </a:lnTo>
                <a:lnTo>
                  <a:pt x="634" y="11429"/>
                </a:lnTo>
                <a:lnTo>
                  <a:pt x="0" y="13334"/>
                </a:lnTo>
                <a:lnTo>
                  <a:pt x="0" y="15240"/>
                </a:lnTo>
                <a:lnTo>
                  <a:pt x="0" y="16509"/>
                </a:lnTo>
                <a:lnTo>
                  <a:pt x="634" y="18415"/>
                </a:lnTo>
                <a:lnTo>
                  <a:pt x="634" y="19684"/>
                </a:lnTo>
                <a:lnTo>
                  <a:pt x="1269" y="21590"/>
                </a:lnTo>
                <a:lnTo>
                  <a:pt x="3175" y="22859"/>
                </a:lnTo>
                <a:lnTo>
                  <a:pt x="4444" y="24129"/>
                </a:lnTo>
                <a:lnTo>
                  <a:pt x="5714" y="25400"/>
                </a:lnTo>
                <a:lnTo>
                  <a:pt x="7619" y="26669"/>
                </a:lnTo>
                <a:lnTo>
                  <a:pt x="9525" y="27304"/>
                </a:lnTo>
                <a:lnTo>
                  <a:pt x="10794" y="28575"/>
                </a:lnTo>
                <a:lnTo>
                  <a:pt x="13969" y="29209"/>
                </a:lnTo>
                <a:lnTo>
                  <a:pt x="15239" y="29209"/>
                </a:lnTo>
                <a:lnTo>
                  <a:pt x="17779" y="29844"/>
                </a:lnTo>
                <a:lnTo>
                  <a:pt x="19684" y="29844"/>
                </a:lnTo>
                <a:lnTo>
                  <a:pt x="22225" y="29844"/>
                </a:lnTo>
                <a:lnTo>
                  <a:pt x="24129" y="29209"/>
                </a:lnTo>
                <a:lnTo>
                  <a:pt x="26669" y="29209"/>
                </a:lnTo>
                <a:lnTo>
                  <a:pt x="28575" y="28575"/>
                </a:lnTo>
                <a:lnTo>
                  <a:pt x="30479" y="27304"/>
                </a:lnTo>
                <a:lnTo>
                  <a:pt x="32384" y="26669"/>
                </a:lnTo>
                <a:lnTo>
                  <a:pt x="34289" y="25400"/>
                </a:lnTo>
                <a:lnTo>
                  <a:pt x="34925" y="24129"/>
                </a:lnTo>
                <a:lnTo>
                  <a:pt x="36829" y="22859"/>
                </a:lnTo>
                <a:lnTo>
                  <a:pt x="37464" y="21590"/>
                </a:lnTo>
                <a:lnTo>
                  <a:pt x="38734" y="19684"/>
                </a:lnTo>
                <a:lnTo>
                  <a:pt x="39369" y="18415"/>
                </a:lnTo>
                <a:lnTo>
                  <a:pt x="39369" y="16509"/>
                </a:lnTo>
                <a:lnTo>
                  <a:pt x="40639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43984" y="60267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903345" y="601282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639" y="13970"/>
                </a:moveTo>
                <a:lnTo>
                  <a:pt x="39369" y="12065"/>
                </a:lnTo>
                <a:lnTo>
                  <a:pt x="39369" y="10795"/>
                </a:lnTo>
                <a:lnTo>
                  <a:pt x="38734" y="8890"/>
                </a:lnTo>
                <a:lnTo>
                  <a:pt x="37464" y="8255"/>
                </a:lnTo>
                <a:lnTo>
                  <a:pt x="36829" y="5715"/>
                </a:lnTo>
                <a:lnTo>
                  <a:pt x="34925" y="4445"/>
                </a:lnTo>
                <a:lnTo>
                  <a:pt x="34289" y="3175"/>
                </a:lnTo>
                <a:lnTo>
                  <a:pt x="32384" y="3175"/>
                </a:lnTo>
                <a:lnTo>
                  <a:pt x="30479" y="1270"/>
                </a:lnTo>
                <a:lnTo>
                  <a:pt x="28575" y="635"/>
                </a:lnTo>
                <a:lnTo>
                  <a:pt x="26669" y="635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5"/>
                </a:lnTo>
                <a:lnTo>
                  <a:pt x="10794" y="635"/>
                </a:lnTo>
                <a:lnTo>
                  <a:pt x="9525" y="1270"/>
                </a:lnTo>
                <a:lnTo>
                  <a:pt x="7619" y="3175"/>
                </a:lnTo>
                <a:lnTo>
                  <a:pt x="5714" y="3175"/>
                </a:lnTo>
                <a:lnTo>
                  <a:pt x="4444" y="4445"/>
                </a:lnTo>
                <a:lnTo>
                  <a:pt x="3175" y="5715"/>
                </a:lnTo>
                <a:lnTo>
                  <a:pt x="1269" y="8255"/>
                </a:lnTo>
                <a:lnTo>
                  <a:pt x="634" y="8890"/>
                </a:lnTo>
                <a:lnTo>
                  <a:pt x="634" y="10795"/>
                </a:lnTo>
                <a:lnTo>
                  <a:pt x="0" y="12065"/>
                </a:lnTo>
                <a:lnTo>
                  <a:pt x="0" y="13970"/>
                </a:lnTo>
                <a:lnTo>
                  <a:pt x="0" y="15240"/>
                </a:lnTo>
                <a:lnTo>
                  <a:pt x="634" y="17145"/>
                </a:lnTo>
                <a:lnTo>
                  <a:pt x="634" y="18415"/>
                </a:lnTo>
                <a:lnTo>
                  <a:pt x="1269" y="20320"/>
                </a:lnTo>
                <a:lnTo>
                  <a:pt x="3175" y="21590"/>
                </a:lnTo>
                <a:lnTo>
                  <a:pt x="4444" y="22860"/>
                </a:lnTo>
                <a:lnTo>
                  <a:pt x="5714" y="24130"/>
                </a:lnTo>
                <a:lnTo>
                  <a:pt x="7619" y="25400"/>
                </a:lnTo>
                <a:lnTo>
                  <a:pt x="9525" y="26035"/>
                </a:lnTo>
                <a:lnTo>
                  <a:pt x="10794" y="27305"/>
                </a:lnTo>
                <a:lnTo>
                  <a:pt x="13969" y="27940"/>
                </a:lnTo>
                <a:lnTo>
                  <a:pt x="15239" y="27940"/>
                </a:lnTo>
                <a:lnTo>
                  <a:pt x="17779" y="28575"/>
                </a:lnTo>
                <a:lnTo>
                  <a:pt x="19684" y="28575"/>
                </a:lnTo>
                <a:lnTo>
                  <a:pt x="22225" y="28575"/>
                </a:lnTo>
                <a:lnTo>
                  <a:pt x="24129" y="27940"/>
                </a:lnTo>
                <a:lnTo>
                  <a:pt x="26669" y="27940"/>
                </a:lnTo>
                <a:lnTo>
                  <a:pt x="28575" y="27305"/>
                </a:lnTo>
                <a:lnTo>
                  <a:pt x="30479" y="26035"/>
                </a:lnTo>
                <a:lnTo>
                  <a:pt x="32384" y="25400"/>
                </a:lnTo>
                <a:lnTo>
                  <a:pt x="34289" y="24130"/>
                </a:lnTo>
                <a:lnTo>
                  <a:pt x="34925" y="22860"/>
                </a:lnTo>
                <a:lnTo>
                  <a:pt x="36829" y="21590"/>
                </a:lnTo>
                <a:lnTo>
                  <a:pt x="37464" y="20320"/>
                </a:lnTo>
                <a:lnTo>
                  <a:pt x="38734" y="18415"/>
                </a:lnTo>
                <a:lnTo>
                  <a:pt x="39369" y="17145"/>
                </a:lnTo>
                <a:lnTo>
                  <a:pt x="39369" y="15240"/>
                </a:lnTo>
                <a:lnTo>
                  <a:pt x="40639" y="1397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943984" y="610172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903345" y="608712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39" h="29210">
                <a:moveTo>
                  <a:pt x="40639" y="14604"/>
                </a:moveTo>
                <a:lnTo>
                  <a:pt x="39369" y="12699"/>
                </a:lnTo>
                <a:lnTo>
                  <a:pt x="39369" y="11429"/>
                </a:lnTo>
                <a:lnTo>
                  <a:pt x="38734" y="9524"/>
                </a:lnTo>
                <a:lnTo>
                  <a:pt x="37464" y="8254"/>
                </a:lnTo>
                <a:lnTo>
                  <a:pt x="36829" y="6984"/>
                </a:lnTo>
                <a:lnTo>
                  <a:pt x="34925" y="5079"/>
                </a:lnTo>
                <a:lnTo>
                  <a:pt x="34289" y="3809"/>
                </a:lnTo>
                <a:lnTo>
                  <a:pt x="32384" y="3174"/>
                </a:lnTo>
                <a:lnTo>
                  <a:pt x="30479" y="1904"/>
                </a:lnTo>
                <a:lnTo>
                  <a:pt x="28575" y="1269"/>
                </a:lnTo>
                <a:lnTo>
                  <a:pt x="26669" y="634"/>
                </a:lnTo>
                <a:lnTo>
                  <a:pt x="24129" y="0"/>
                </a:lnTo>
                <a:lnTo>
                  <a:pt x="22225" y="0"/>
                </a:lnTo>
                <a:lnTo>
                  <a:pt x="19684" y="0"/>
                </a:lnTo>
                <a:lnTo>
                  <a:pt x="17779" y="0"/>
                </a:lnTo>
                <a:lnTo>
                  <a:pt x="15239" y="0"/>
                </a:lnTo>
                <a:lnTo>
                  <a:pt x="13969" y="634"/>
                </a:lnTo>
                <a:lnTo>
                  <a:pt x="10794" y="1269"/>
                </a:lnTo>
                <a:lnTo>
                  <a:pt x="9525" y="1904"/>
                </a:lnTo>
                <a:lnTo>
                  <a:pt x="7619" y="3174"/>
                </a:lnTo>
                <a:lnTo>
                  <a:pt x="5714" y="3809"/>
                </a:lnTo>
                <a:lnTo>
                  <a:pt x="4444" y="5079"/>
                </a:lnTo>
                <a:lnTo>
                  <a:pt x="3175" y="6984"/>
                </a:lnTo>
                <a:lnTo>
                  <a:pt x="1269" y="8254"/>
                </a:lnTo>
                <a:lnTo>
                  <a:pt x="634" y="9524"/>
                </a:lnTo>
                <a:lnTo>
                  <a:pt x="634" y="11429"/>
                </a:lnTo>
                <a:lnTo>
                  <a:pt x="0" y="12699"/>
                </a:lnTo>
                <a:lnTo>
                  <a:pt x="0" y="14604"/>
                </a:lnTo>
                <a:lnTo>
                  <a:pt x="0" y="15874"/>
                </a:lnTo>
                <a:lnTo>
                  <a:pt x="634" y="17779"/>
                </a:lnTo>
                <a:lnTo>
                  <a:pt x="634" y="19684"/>
                </a:lnTo>
                <a:lnTo>
                  <a:pt x="1269" y="20954"/>
                </a:lnTo>
                <a:lnTo>
                  <a:pt x="3175" y="22224"/>
                </a:lnTo>
                <a:lnTo>
                  <a:pt x="4444" y="23494"/>
                </a:lnTo>
                <a:lnTo>
                  <a:pt x="13969" y="28574"/>
                </a:lnTo>
                <a:lnTo>
                  <a:pt x="15239" y="29209"/>
                </a:lnTo>
                <a:lnTo>
                  <a:pt x="17779" y="29209"/>
                </a:lnTo>
                <a:lnTo>
                  <a:pt x="19684" y="29209"/>
                </a:lnTo>
                <a:lnTo>
                  <a:pt x="22225" y="29209"/>
                </a:lnTo>
                <a:lnTo>
                  <a:pt x="24129" y="29209"/>
                </a:lnTo>
                <a:lnTo>
                  <a:pt x="26669" y="28574"/>
                </a:lnTo>
                <a:lnTo>
                  <a:pt x="28575" y="27939"/>
                </a:lnTo>
                <a:lnTo>
                  <a:pt x="30479" y="27304"/>
                </a:lnTo>
                <a:lnTo>
                  <a:pt x="32384" y="26034"/>
                </a:lnTo>
                <a:lnTo>
                  <a:pt x="34289" y="24764"/>
                </a:lnTo>
                <a:lnTo>
                  <a:pt x="34925" y="23494"/>
                </a:lnTo>
                <a:lnTo>
                  <a:pt x="36829" y="22224"/>
                </a:lnTo>
                <a:lnTo>
                  <a:pt x="37464" y="20954"/>
                </a:lnTo>
                <a:lnTo>
                  <a:pt x="38734" y="19684"/>
                </a:lnTo>
                <a:lnTo>
                  <a:pt x="39369" y="17779"/>
                </a:lnTo>
                <a:lnTo>
                  <a:pt x="39369" y="15874"/>
                </a:lnTo>
                <a:lnTo>
                  <a:pt x="40639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3724909" y="1329701"/>
            <a:ext cx="193675" cy="48475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54610" marR="46355">
              <a:lnSpc>
                <a:spcPct val="89200"/>
              </a:lnSpc>
              <a:spcBef>
                <a:spcPts val="200"/>
              </a:spcBef>
            </a:pP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0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1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2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3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4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5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6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7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60" b="1">
                <a:latin typeface="Times New Roman"/>
                <a:cs typeface="Times New Roman"/>
              </a:rPr>
              <a:t>8  </a:t>
            </a:r>
            <a:r>
              <a:rPr dirty="0" sz="550" spc="125" b="1">
                <a:latin typeface="Times New Roman"/>
                <a:cs typeface="Times New Roman"/>
              </a:rPr>
              <a:t>x</a:t>
            </a:r>
            <a:r>
              <a:rPr dirty="0" baseline="-27777" sz="600" spc="97" b="1">
                <a:latin typeface="Times New Roman"/>
                <a:cs typeface="Times New Roman"/>
              </a:rPr>
              <a:t>9</a:t>
            </a:r>
            <a:endParaRPr baseline="-27777" sz="6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  <a:spcBef>
                <a:spcPts val="20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2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3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4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5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6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7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8</a:t>
            </a:r>
            <a:endParaRPr sz="4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4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65" b="1">
                <a:latin typeface="Times New Roman"/>
                <a:cs typeface="Times New Roman"/>
              </a:rPr>
              <a:t>5</a:t>
            </a:r>
            <a:endParaRPr sz="4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6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7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8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2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3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4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5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6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560"/>
              </a:lnSpc>
            </a:pPr>
            <a:r>
              <a:rPr dirty="0" baseline="20202" sz="825" spc="120" b="1">
                <a:latin typeface="Times New Roman"/>
                <a:cs typeface="Times New Roman"/>
              </a:rPr>
              <a:t>x</a:t>
            </a:r>
            <a:r>
              <a:rPr dirty="0" sz="400" spc="80" b="1">
                <a:latin typeface="Times New Roman"/>
                <a:cs typeface="Times New Roman"/>
              </a:rPr>
              <a:t>37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8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9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555"/>
              </a:lnSpc>
            </a:pPr>
            <a:r>
              <a:rPr dirty="0" baseline="20202" sz="825" spc="120" b="1">
                <a:latin typeface="Times New Roman"/>
                <a:cs typeface="Times New Roman"/>
              </a:rPr>
              <a:t>x</a:t>
            </a:r>
            <a:r>
              <a:rPr dirty="0" sz="400" spc="80" b="1">
                <a:latin typeface="Times New Roman"/>
                <a:cs typeface="Times New Roman"/>
              </a:rPr>
              <a:t>44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6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5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6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7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8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1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3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4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5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1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6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7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8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9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1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65" b="1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1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x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362065" y="13932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48144" y="137923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09">
                <a:moveTo>
                  <a:pt x="0" y="13969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3969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050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4129"/>
                </a:lnTo>
                <a:lnTo>
                  <a:pt x="34925" y="24764"/>
                </a:lnTo>
                <a:lnTo>
                  <a:pt x="33020" y="26034"/>
                </a:lnTo>
                <a:lnTo>
                  <a:pt x="31114" y="26669"/>
                </a:lnTo>
                <a:lnTo>
                  <a:pt x="29209" y="27304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304"/>
                </a:lnTo>
                <a:lnTo>
                  <a:pt x="9525" y="26669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4129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050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396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362065" y="14681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48144" y="145352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5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845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362065" y="15430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48144" y="152845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4604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362065" y="161799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748144" y="160275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5239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5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362065" y="16929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48144" y="167768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5239"/>
                </a:moveTo>
                <a:lnTo>
                  <a:pt x="1270" y="13334"/>
                </a:lnTo>
                <a:lnTo>
                  <a:pt x="1270" y="12064"/>
                </a:lnTo>
                <a:lnTo>
                  <a:pt x="1904" y="10159"/>
                </a:lnTo>
                <a:lnTo>
                  <a:pt x="2539" y="8889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4"/>
                </a:lnTo>
                <a:lnTo>
                  <a:pt x="18414" y="634"/>
                </a:lnTo>
                <a:lnTo>
                  <a:pt x="20954" y="0"/>
                </a:lnTo>
                <a:lnTo>
                  <a:pt x="22859" y="634"/>
                </a:lnTo>
                <a:lnTo>
                  <a:pt x="25400" y="634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889"/>
                </a:lnTo>
                <a:lnTo>
                  <a:pt x="40004" y="10159"/>
                </a:lnTo>
                <a:lnTo>
                  <a:pt x="40004" y="12064"/>
                </a:lnTo>
                <a:lnTo>
                  <a:pt x="40639" y="13334"/>
                </a:lnTo>
                <a:lnTo>
                  <a:pt x="40639" y="15239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8575"/>
                </a:lnTo>
                <a:lnTo>
                  <a:pt x="26670" y="29209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9209"/>
                </a:lnTo>
                <a:lnTo>
                  <a:pt x="12064" y="28575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362065" y="176721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748144" y="175261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700"/>
                </a:lnTo>
                <a:lnTo>
                  <a:pt x="1270" y="11429"/>
                </a:lnTo>
                <a:lnTo>
                  <a:pt x="1904" y="10160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3810"/>
                </a:lnTo>
                <a:lnTo>
                  <a:pt x="36195" y="5079"/>
                </a:lnTo>
                <a:lnTo>
                  <a:pt x="36829" y="6350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2700"/>
                </a:lnTo>
                <a:lnTo>
                  <a:pt x="40639" y="14604"/>
                </a:lnTo>
                <a:lnTo>
                  <a:pt x="40639" y="15875"/>
                </a:lnTo>
                <a:lnTo>
                  <a:pt x="40004" y="17779"/>
                </a:lnTo>
                <a:lnTo>
                  <a:pt x="40004" y="19050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3495"/>
                </a:lnTo>
                <a:lnTo>
                  <a:pt x="34925" y="24764"/>
                </a:lnTo>
                <a:lnTo>
                  <a:pt x="33020" y="26035"/>
                </a:lnTo>
                <a:lnTo>
                  <a:pt x="31114" y="26670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6670"/>
                </a:lnTo>
                <a:lnTo>
                  <a:pt x="8254" y="26035"/>
                </a:lnTo>
                <a:lnTo>
                  <a:pt x="6350" y="24764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050"/>
                </a:lnTo>
                <a:lnTo>
                  <a:pt x="1270" y="17779"/>
                </a:lnTo>
                <a:lnTo>
                  <a:pt x="1270" y="15875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362065" y="18421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48144" y="182754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2700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080"/>
                </a:lnTo>
                <a:lnTo>
                  <a:pt x="6350" y="3810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1905"/>
                </a:lnTo>
                <a:lnTo>
                  <a:pt x="33020" y="3175"/>
                </a:lnTo>
                <a:lnTo>
                  <a:pt x="34925" y="3810"/>
                </a:lnTo>
                <a:lnTo>
                  <a:pt x="36195" y="5080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3495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4765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362065" y="191644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748144" y="1902472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3969"/>
                </a:moveTo>
                <a:lnTo>
                  <a:pt x="1270" y="12700"/>
                </a:lnTo>
                <a:lnTo>
                  <a:pt x="1270" y="10794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0794"/>
                </a:lnTo>
                <a:lnTo>
                  <a:pt x="40639" y="12700"/>
                </a:lnTo>
                <a:lnTo>
                  <a:pt x="40639" y="13969"/>
                </a:lnTo>
                <a:lnTo>
                  <a:pt x="40639" y="15875"/>
                </a:lnTo>
                <a:lnTo>
                  <a:pt x="40004" y="17779"/>
                </a:lnTo>
                <a:lnTo>
                  <a:pt x="40004" y="19050"/>
                </a:lnTo>
                <a:lnTo>
                  <a:pt x="38734" y="20954"/>
                </a:lnTo>
                <a:lnTo>
                  <a:pt x="36829" y="21589"/>
                </a:lnTo>
                <a:lnTo>
                  <a:pt x="36195" y="23494"/>
                </a:lnTo>
                <a:lnTo>
                  <a:pt x="34925" y="24129"/>
                </a:lnTo>
                <a:lnTo>
                  <a:pt x="33020" y="26035"/>
                </a:lnTo>
                <a:lnTo>
                  <a:pt x="31114" y="26669"/>
                </a:lnTo>
                <a:lnTo>
                  <a:pt x="29209" y="27304"/>
                </a:lnTo>
                <a:lnTo>
                  <a:pt x="26670" y="28575"/>
                </a:lnTo>
                <a:lnTo>
                  <a:pt x="25400" y="28575"/>
                </a:lnTo>
                <a:lnTo>
                  <a:pt x="13970" y="28575"/>
                </a:lnTo>
                <a:lnTo>
                  <a:pt x="12064" y="27304"/>
                </a:lnTo>
                <a:lnTo>
                  <a:pt x="9525" y="26669"/>
                </a:lnTo>
                <a:lnTo>
                  <a:pt x="8254" y="26035"/>
                </a:lnTo>
                <a:lnTo>
                  <a:pt x="6350" y="24129"/>
                </a:lnTo>
                <a:lnTo>
                  <a:pt x="5079" y="23494"/>
                </a:lnTo>
                <a:lnTo>
                  <a:pt x="3809" y="21589"/>
                </a:lnTo>
                <a:lnTo>
                  <a:pt x="2539" y="20954"/>
                </a:lnTo>
                <a:lnTo>
                  <a:pt x="1904" y="19050"/>
                </a:lnTo>
                <a:lnTo>
                  <a:pt x="1270" y="17779"/>
                </a:lnTo>
                <a:lnTo>
                  <a:pt x="1270" y="15875"/>
                </a:lnTo>
                <a:lnTo>
                  <a:pt x="0" y="1396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362065" y="19913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48144" y="197676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03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362065" y="20663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748144" y="205169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4604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7779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4"/>
                </a:lnTo>
                <a:lnTo>
                  <a:pt x="29209" y="27304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844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304"/>
                </a:lnTo>
                <a:lnTo>
                  <a:pt x="9525" y="27304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7779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362065" y="21405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48144" y="212599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362065" y="22161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748144" y="220092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5239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362065" y="22904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748144" y="227521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5240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890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2540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635"/>
                </a:lnTo>
                <a:lnTo>
                  <a:pt x="20954" y="0"/>
                </a:lnTo>
                <a:lnTo>
                  <a:pt x="22859" y="635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2540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890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5240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1590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90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362065" y="236538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748144" y="235078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700"/>
                </a:lnTo>
                <a:lnTo>
                  <a:pt x="1270" y="11429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350"/>
                </a:lnTo>
                <a:lnTo>
                  <a:pt x="5079" y="5079"/>
                </a:lnTo>
                <a:lnTo>
                  <a:pt x="6350" y="3809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1904"/>
                </a:lnTo>
                <a:lnTo>
                  <a:pt x="33020" y="3175"/>
                </a:lnTo>
                <a:lnTo>
                  <a:pt x="34925" y="3809"/>
                </a:lnTo>
                <a:lnTo>
                  <a:pt x="36195" y="5079"/>
                </a:lnTo>
                <a:lnTo>
                  <a:pt x="36829" y="6350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1429"/>
                </a:lnTo>
                <a:lnTo>
                  <a:pt x="40639" y="12700"/>
                </a:lnTo>
                <a:lnTo>
                  <a:pt x="40639" y="14604"/>
                </a:lnTo>
                <a:lnTo>
                  <a:pt x="40639" y="15875"/>
                </a:lnTo>
                <a:lnTo>
                  <a:pt x="40004" y="17779"/>
                </a:lnTo>
                <a:lnTo>
                  <a:pt x="40004" y="19050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3494"/>
                </a:lnTo>
                <a:lnTo>
                  <a:pt x="34925" y="24764"/>
                </a:lnTo>
                <a:lnTo>
                  <a:pt x="33020" y="26034"/>
                </a:lnTo>
                <a:lnTo>
                  <a:pt x="31114" y="26669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6669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050"/>
                </a:lnTo>
                <a:lnTo>
                  <a:pt x="1270" y="17779"/>
                </a:lnTo>
                <a:lnTo>
                  <a:pt x="1270" y="15875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362065" y="244031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748144" y="242507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5239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7620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5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905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7620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3495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4764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362065" y="251461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748144" y="250000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700"/>
                </a:lnTo>
                <a:lnTo>
                  <a:pt x="1270" y="11429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1429"/>
                </a:lnTo>
                <a:lnTo>
                  <a:pt x="40639" y="12700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4129"/>
                </a:lnTo>
                <a:lnTo>
                  <a:pt x="34925" y="24764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4129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362065" y="258954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748144" y="257493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4604"/>
                </a:moveTo>
                <a:lnTo>
                  <a:pt x="1270" y="13335"/>
                </a:lnTo>
                <a:lnTo>
                  <a:pt x="1270" y="10795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0795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5875"/>
                </a:lnTo>
                <a:lnTo>
                  <a:pt x="40004" y="17779"/>
                </a:lnTo>
                <a:lnTo>
                  <a:pt x="40004" y="19050"/>
                </a:lnTo>
                <a:lnTo>
                  <a:pt x="38734" y="20954"/>
                </a:lnTo>
                <a:lnTo>
                  <a:pt x="36829" y="22860"/>
                </a:lnTo>
                <a:lnTo>
                  <a:pt x="36195" y="23495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6670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6670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3495"/>
                </a:lnTo>
                <a:lnTo>
                  <a:pt x="3809" y="22860"/>
                </a:lnTo>
                <a:lnTo>
                  <a:pt x="2539" y="20954"/>
                </a:lnTo>
                <a:lnTo>
                  <a:pt x="1904" y="19050"/>
                </a:lnTo>
                <a:lnTo>
                  <a:pt x="1270" y="17779"/>
                </a:lnTo>
                <a:lnTo>
                  <a:pt x="1270" y="15875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362065" y="266383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748144" y="264923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4604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844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362065" y="273876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48144" y="272416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4604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845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362065" y="28136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748144" y="279845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5239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5239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362065" y="288862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748144" y="287338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4">
                <a:moveTo>
                  <a:pt x="0" y="15239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12064" y="1904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635"/>
                </a:lnTo>
                <a:lnTo>
                  <a:pt x="20954" y="0"/>
                </a:lnTo>
                <a:lnTo>
                  <a:pt x="22859" y="635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889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4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4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362065" y="29629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748144" y="294831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2700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080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905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905"/>
                </a:lnTo>
                <a:lnTo>
                  <a:pt x="31114" y="1905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080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5875"/>
                </a:lnTo>
                <a:lnTo>
                  <a:pt x="40004" y="17780"/>
                </a:lnTo>
                <a:lnTo>
                  <a:pt x="40004" y="19050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3495"/>
                </a:lnTo>
                <a:lnTo>
                  <a:pt x="34925" y="24765"/>
                </a:lnTo>
                <a:lnTo>
                  <a:pt x="33020" y="26035"/>
                </a:lnTo>
                <a:lnTo>
                  <a:pt x="31114" y="26670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6670"/>
                </a:lnTo>
                <a:lnTo>
                  <a:pt x="8254" y="26035"/>
                </a:lnTo>
                <a:lnTo>
                  <a:pt x="6350" y="24765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050"/>
                </a:lnTo>
                <a:lnTo>
                  <a:pt x="1270" y="17780"/>
                </a:lnTo>
                <a:lnTo>
                  <a:pt x="1270" y="15875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362065" y="303785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748144" y="302324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700"/>
                </a:lnTo>
                <a:lnTo>
                  <a:pt x="1270" y="11429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079"/>
                </a:lnTo>
                <a:lnTo>
                  <a:pt x="6350" y="3810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69"/>
                </a:lnTo>
                <a:lnTo>
                  <a:pt x="31114" y="1904"/>
                </a:lnTo>
                <a:lnTo>
                  <a:pt x="33020" y="3175"/>
                </a:lnTo>
                <a:lnTo>
                  <a:pt x="34925" y="3810"/>
                </a:lnTo>
                <a:lnTo>
                  <a:pt x="36195" y="5079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1429"/>
                </a:lnTo>
                <a:lnTo>
                  <a:pt x="40639" y="12700"/>
                </a:lnTo>
                <a:lnTo>
                  <a:pt x="40639" y="14604"/>
                </a:lnTo>
                <a:lnTo>
                  <a:pt x="40639" y="15875"/>
                </a:lnTo>
                <a:lnTo>
                  <a:pt x="40004" y="17779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3494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5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7779"/>
                </a:lnTo>
                <a:lnTo>
                  <a:pt x="1270" y="15875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362065" y="311278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748144" y="309817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4605"/>
                </a:moveTo>
                <a:lnTo>
                  <a:pt x="1270" y="12700"/>
                </a:lnTo>
                <a:lnTo>
                  <a:pt x="1270" y="10795"/>
                </a:lnTo>
                <a:lnTo>
                  <a:pt x="1904" y="9525"/>
                </a:lnTo>
                <a:lnTo>
                  <a:pt x="2539" y="7620"/>
                </a:lnTo>
                <a:lnTo>
                  <a:pt x="3809" y="6985"/>
                </a:lnTo>
                <a:lnTo>
                  <a:pt x="5079" y="5080"/>
                </a:lnTo>
                <a:lnTo>
                  <a:pt x="6350" y="4445"/>
                </a:lnTo>
                <a:lnTo>
                  <a:pt x="8254" y="2539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1905"/>
                </a:lnTo>
                <a:lnTo>
                  <a:pt x="33020" y="2539"/>
                </a:lnTo>
                <a:lnTo>
                  <a:pt x="34925" y="4445"/>
                </a:lnTo>
                <a:lnTo>
                  <a:pt x="36195" y="5080"/>
                </a:lnTo>
                <a:lnTo>
                  <a:pt x="36829" y="6985"/>
                </a:lnTo>
                <a:lnTo>
                  <a:pt x="38734" y="7620"/>
                </a:lnTo>
                <a:lnTo>
                  <a:pt x="40004" y="9525"/>
                </a:lnTo>
                <a:lnTo>
                  <a:pt x="40004" y="10795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5875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320"/>
                </a:lnTo>
                <a:lnTo>
                  <a:pt x="36829" y="21589"/>
                </a:lnTo>
                <a:lnTo>
                  <a:pt x="36195" y="22860"/>
                </a:lnTo>
                <a:lnTo>
                  <a:pt x="34925" y="24130"/>
                </a:lnTo>
                <a:lnTo>
                  <a:pt x="33020" y="25400"/>
                </a:lnTo>
                <a:lnTo>
                  <a:pt x="31114" y="26670"/>
                </a:lnTo>
                <a:lnTo>
                  <a:pt x="29209" y="27939"/>
                </a:lnTo>
                <a:lnTo>
                  <a:pt x="26670" y="27939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7939"/>
                </a:lnTo>
                <a:lnTo>
                  <a:pt x="12064" y="27939"/>
                </a:lnTo>
                <a:lnTo>
                  <a:pt x="9525" y="26670"/>
                </a:lnTo>
                <a:lnTo>
                  <a:pt x="8254" y="25400"/>
                </a:lnTo>
                <a:lnTo>
                  <a:pt x="6350" y="24130"/>
                </a:lnTo>
                <a:lnTo>
                  <a:pt x="5079" y="22860"/>
                </a:lnTo>
                <a:lnTo>
                  <a:pt x="3809" y="21589"/>
                </a:lnTo>
                <a:lnTo>
                  <a:pt x="2539" y="20320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5875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362065" y="318707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748144" y="317247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7779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7779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362065" y="326200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748144" y="324740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6670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6670"/>
                </a:lnTo>
                <a:lnTo>
                  <a:pt x="8254" y="2603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362065" y="33363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748144" y="332169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4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844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362065" y="34112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748144" y="339662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5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3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362065" y="34861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748144" y="347092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39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889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5"/>
                </a:lnTo>
                <a:lnTo>
                  <a:pt x="18414" y="635"/>
                </a:lnTo>
                <a:lnTo>
                  <a:pt x="20954" y="0"/>
                </a:lnTo>
                <a:lnTo>
                  <a:pt x="22859" y="635"/>
                </a:lnTo>
                <a:lnTo>
                  <a:pt x="25400" y="635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889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62065" y="35610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748144" y="354585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39"/>
                </a:moveTo>
                <a:lnTo>
                  <a:pt x="1270" y="13335"/>
                </a:lnTo>
                <a:lnTo>
                  <a:pt x="1270" y="12064"/>
                </a:lnTo>
                <a:lnTo>
                  <a:pt x="1904" y="10160"/>
                </a:lnTo>
                <a:lnTo>
                  <a:pt x="8254" y="3810"/>
                </a:lnTo>
                <a:lnTo>
                  <a:pt x="9525" y="2539"/>
                </a:lnTo>
                <a:lnTo>
                  <a:pt x="12064" y="1905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635"/>
                </a:lnTo>
                <a:lnTo>
                  <a:pt x="20954" y="0"/>
                </a:lnTo>
                <a:lnTo>
                  <a:pt x="22859" y="635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5"/>
                </a:lnTo>
                <a:lnTo>
                  <a:pt x="31114" y="2539"/>
                </a:lnTo>
                <a:lnTo>
                  <a:pt x="33020" y="3810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889"/>
                </a:lnTo>
                <a:lnTo>
                  <a:pt x="40004" y="10160"/>
                </a:lnTo>
                <a:lnTo>
                  <a:pt x="40004" y="12064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362065" y="36360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748144" y="362078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5239"/>
                </a:moveTo>
                <a:lnTo>
                  <a:pt x="1270" y="12700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079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079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2700"/>
                </a:lnTo>
                <a:lnTo>
                  <a:pt x="40639" y="15239"/>
                </a:lnTo>
                <a:lnTo>
                  <a:pt x="40639" y="15875"/>
                </a:lnTo>
                <a:lnTo>
                  <a:pt x="40004" y="17779"/>
                </a:lnTo>
                <a:lnTo>
                  <a:pt x="40004" y="20319"/>
                </a:lnTo>
                <a:lnTo>
                  <a:pt x="38734" y="20954"/>
                </a:lnTo>
                <a:lnTo>
                  <a:pt x="36829" y="22225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20319"/>
                </a:lnTo>
                <a:lnTo>
                  <a:pt x="1270" y="17779"/>
                </a:lnTo>
                <a:lnTo>
                  <a:pt x="1270" y="15875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362065" y="371031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748144" y="369571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700"/>
                </a:lnTo>
                <a:lnTo>
                  <a:pt x="1270" y="11429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079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1904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079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1429"/>
                </a:lnTo>
                <a:lnTo>
                  <a:pt x="40639" y="12700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7779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225"/>
                </a:lnTo>
                <a:lnTo>
                  <a:pt x="36195" y="23495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5"/>
                </a:lnTo>
                <a:lnTo>
                  <a:pt x="6350" y="24764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7779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362065" y="37852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748144" y="3770641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4605"/>
                </a:moveTo>
                <a:lnTo>
                  <a:pt x="1270" y="12700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7620"/>
                </a:lnTo>
                <a:lnTo>
                  <a:pt x="3809" y="6985"/>
                </a:lnTo>
                <a:lnTo>
                  <a:pt x="5079" y="5080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1905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080"/>
                </a:lnTo>
                <a:lnTo>
                  <a:pt x="36829" y="6985"/>
                </a:lnTo>
                <a:lnTo>
                  <a:pt x="38734" y="7620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5875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320"/>
                </a:lnTo>
                <a:lnTo>
                  <a:pt x="36829" y="22225"/>
                </a:lnTo>
                <a:lnTo>
                  <a:pt x="36195" y="23495"/>
                </a:lnTo>
                <a:lnTo>
                  <a:pt x="34925" y="25400"/>
                </a:lnTo>
                <a:lnTo>
                  <a:pt x="33020" y="25400"/>
                </a:lnTo>
                <a:lnTo>
                  <a:pt x="31114" y="26670"/>
                </a:lnTo>
                <a:lnTo>
                  <a:pt x="29209" y="27940"/>
                </a:lnTo>
                <a:lnTo>
                  <a:pt x="26670" y="27940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7940"/>
                </a:lnTo>
                <a:lnTo>
                  <a:pt x="12064" y="27940"/>
                </a:lnTo>
                <a:lnTo>
                  <a:pt x="9525" y="26670"/>
                </a:lnTo>
                <a:lnTo>
                  <a:pt x="8254" y="25400"/>
                </a:lnTo>
                <a:lnTo>
                  <a:pt x="6350" y="25400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320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5875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362065" y="385954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748144" y="384493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7779"/>
                </a:lnTo>
                <a:lnTo>
                  <a:pt x="40004" y="19685"/>
                </a:lnTo>
                <a:lnTo>
                  <a:pt x="38734" y="20954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0954"/>
                </a:lnTo>
                <a:lnTo>
                  <a:pt x="1904" y="19685"/>
                </a:lnTo>
                <a:lnTo>
                  <a:pt x="1270" y="17779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362065" y="39344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748144" y="3919866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670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362065" y="400876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748144" y="399416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4"/>
                </a:moveTo>
                <a:lnTo>
                  <a:pt x="1270" y="13335"/>
                </a:lnTo>
                <a:lnTo>
                  <a:pt x="1270" y="11429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1429"/>
                </a:lnTo>
                <a:lnTo>
                  <a:pt x="40639" y="13335"/>
                </a:lnTo>
                <a:lnTo>
                  <a:pt x="40639" y="14604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362065" y="40843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748144" y="4069091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40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905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5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5240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1590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90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362065" y="415862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748144" y="414338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39"/>
                </a:moveTo>
                <a:lnTo>
                  <a:pt x="1270" y="13335"/>
                </a:lnTo>
                <a:lnTo>
                  <a:pt x="1270" y="12064"/>
                </a:lnTo>
                <a:lnTo>
                  <a:pt x="1904" y="10160"/>
                </a:lnTo>
                <a:lnTo>
                  <a:pt x="8254" y="3810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904"/>
                </a:lnTo>
                <a:lnTo>
                  <a:pt x="16509" y="635"/>
                </a:lnTo>
                <a:lnTo>
                  <a:pt x="18414" y="635"/>
                </a:lnTo>
                <a:lnTo>
                  <a:pt x="20954" y="0"/>
                </a:lnTo>
                <a:lnTo>
                  <a:pt x="22859" y="635"/>
                </a:lnTo>
                <a:lnTo>
                  <a:pt x="25400" y="635"/>
                </a:lnTo>
                <a:lnTo>
                  <a:pt x="26670" y="1904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810"/>
                </a:lnTo>
                <a:lnTo>
                  <a:pt x="34925" y="4445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889"/>
                </a:lnTo>
                <a:lnTo>
                  <a:pt x="40004" y="10160"/>
                </a:lnTo>
                <a:lnTo>
                  <a:pt x="40004" y="12064"/>
                </a:lnTo>
                <a:lnTo>
                  <a:pt x="40639" y="13335"/>
                </a:lnTo>
                <a:lnTo>
                  <a:pt x="40639" y="15239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1589"/>
                </a:lnTo>
                <a:lnTo>
                  <a:pt x="36829" y="22860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4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4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60"/>
                </a:lnTo>
                <a:lnTo>
                  <a:pt x="2539" y="21589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362065" y="42335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748144" y="421895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2700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350"/>
                </a:lnTo>
                <a:lnTo>
                  <a:pt x="5079" y="5080"/>
                </a:lnTo>
                <a:lnTo>
                  <a:pt x="6350" y="3810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1905"/>
                </a:lnTo>
                <a:lnTo>
                  <a:pt x="33020" y="3175"/>
                </a:lnTo>
                <a:lnTo>
                  <a:pt x="34925" y="3810"/>
                </a:lnTo>
                <a:lnTo>
                  <a:pt x="36195" y="5080"/>
                </a:lnTo>
                <a:lnTo>
                  <a:pt x="36829" y="6350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5875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3495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4764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5875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62065" y="430848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748144" y="429324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5239"/>
                </a:moveTo>
                <a:lnTo>
                  <a:pt x="1270" y="12700"/>
                </a:lnTo>
                <a:lnTo>
                  <a:pt x="1270" y="12064"/>
                </a:lnTo>
                <a:lnTo>
                  <a:pt x="1904" y="10160"/>
                </a:lnTo>
                <a:lnTo>
                  <a:pt x="2539" y="8254"/>
                </a:lnTo>
                <a:lnTo>
                  <a:pt x="3809" y="7619"/>
                </a:lnTo>
                <a:lnTo>
                  <a:pt x="5079" y="5079"/>
                </a:lnTo>
                <a:lnTo>
                  <a:pt x="6350" y="5079"/>
                </a:lnTo>
                <a:lnTo>
                  <a:pt x="8254" y="3810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810"/>
                </a:lnTo>
                <a:lnTo>
                  <a:pt x="34925" y="5079"/>
                </a:lnTo>
                <a:lnTo>
                  <a:pt x="36195" y="5079"/>
                </a:lnTo>
                <a:lnTo>
                  <a:pt x="36829" y="7619"/>
                </a:lnTo>
                <a:lnTo>
                  <a:pt x="38734" y="8254"/>
                </a:lnTo>
                <a:lnTo>
                  <a:pt x="40004" y="10160"/>
                </a:lnTo>
                <a:lnTo>
                  <a:pt x="40004" y="12064"/>
                </a:lnTo>
                <a:lnTo>
                  <a:pt x="40639" y="12700"/>
                </a:lnTo>
                <a:lnTo>
                  <a:pt x="40639" y="15239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20319"/>
                </a:lnTo>
                <a:lnTo>
                  <a:pt x="38734" y="20954"/>
                </a:lnTo>
                <a:lnTo>
                  <a:pt x="36829" y="22859"/>
                </a:lnTo>
                <a:lnTo>
                  <a:pt x="36195" y="23494"/>
                </a:lnTo>
                <a:lnTo>
                  <a:pt x="34925" y="25400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5400"/>
                </a:lnTo>
                <a:lnTo>
                  <a:pt x="5079" y="23494"/>
                </a:lnTo>
                <a:lnTo>
                  <a:pt x="3809" y="22859"/>
                </a:lnTo>
                <a:lnTo>
                  <a:pt x="2539" y="20954"/>
                </a:lnTo>
                <a:lnTo>
                  <a:pt x="1904" y="20319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362065" y="438278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748144" y="436817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2700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362065" y="445771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748144" y="444310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4604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4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4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859"/>
                </a:lnTo>
                <a:lnTo>
                  <a:pt x="36195" y="23494"/>
                </a:lnTo>
                <a:lnTo>
                  <a:pt x="34925" y="25399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4"/>
                </a:lnTo>
                <a:lnTo>
                  <a:pt x="25400" y="28574"/>
                </a:lnTo>
                <a:lnTo>
                  <a:pt x="22859" y="28574"/>
                </a:lnTo>
                <a:lnTo>
                  <a:pt x="20954" y="28574"/>
                </a:lnTo>
                <a:lnTo>
                  <a:pt x="18414" y="28574"/>
                </a:lnTo>
                <a:lnTo>
                  <a:pt x="16509" y="28574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5399"/>
                </a:lnTo>
                <a:lnTo>
                  <a:pt x="5079" y="23494"/>
                </a:lnTo>
                <a:lnTo>
                  <a:pt x="3809" y="22859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362065" y="453200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748144" y="451740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845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362065" y="460693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748144" y="459233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4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4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4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399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4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399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362065" y="468186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748144" y="466662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40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905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5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5240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1590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90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362065" y="47567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748144" y="474155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39"/>
                </a:moveTo>
                <a:lnTo>
                  <a:pt x="1270" y="13334"/>
                </a:lnTo>
                <a:lnTo>
                  <a:pt x="1270" y="12064"/>
                </a:lnTo>
                <a:lnTo>
                  <a:pt x="1904" y="10159"/>
                </a:lnTo>
                <a:lnTo>
                  <a:pt x="2539" y="8889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809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4"/>
                </a:lnTo>
                <a:lnTo>
                  <a:pt x="18414" y="634"/>
                </a:lnTo>
                <a:lnTo>
                  <a:pt x="20954" y="0"/>
                </a:lnTo>
                <a:lnTo>
                  <a:pt x="22859" y="634"/>
                </a:lnTo>
                <a:lnTo>
                  <a:pt x="25400" y="634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809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889"/>
                </a:lnTo>
                <a:lnTo>
                  <a:pt x="40004" y="10159"/>
                </a:lnTo>
                <a:lnTo>
                  <a:pt x="40004" y="12064"/>
                </a:lnTo>
                <a:lnTo>
                  <a:pt x="40639" y="13334"/>
                </a:lnTo>
                <a:lnTo>
                  <a:pt x="40639" y="15239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399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8574"/>
                </a:lnTo>
                <a:lnTo>
                  <a:pt x="26670" y="29209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9209"/>
                </a:lnTo>
                <a:lnTo>
                  <a:pt x="12064" y="28574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399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362065" y="48310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48144" y="481648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2700"/>
                </a:lnTo>
                <a:lnTo>
                  <a:pt x="1270" y="12064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080"/>
                </a:lnTo>
                <a:lnTo>
                  <a:pt x="6350" y="4444"/>
                </a:lnTo>
                <a:lnTo>
                  <a:pt x="8254" y="3810"/>
                </a:lnTo>
                <a:lnTo>
                  <a:pt x="9525" y="1905"/>
                </a:lnTo>
                <a:lnTo>
                  <a:pt x="12064" y="1905"/>
                </a:lnTo>
                <a:lnTo>
                  <a:pt x="13970" y="1269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1269"/>
                </a:lnTo>
                <a:lnTo>
                  <a:pt x="29209" y="1905"/>
                </a:lnTo>
                <a:lnTo>
                  <a:pt x="31114" y="1905"/>
                </a:lnTo>
                <a:lnTo>
                  <a:pt x="33020" y="3810"/>
                </a:lnTo>
                <a:lnTo>
                  <a:pt x="34925" y="4444"/>
                </a:lnTo>
                <a:lnTo>
                  <a:pt x="36195" y="5080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2064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5875"/>
                </a:lnTo>
                <a:lnTo>
                  <a:pt x="40004" y="17780"/>
                </a:lnTo>
                <a:lnTo>
                  <a:pt x="40004" y="19050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3494"/>
                </a:lnTo>
                <a:lnTo>
                  <a:pt x="34925" y="24764"/>
                </a:lnTo>
                <a:lnTo>
                  <a:pt x="33020" y="26035"/>
                </a:lnTo>
                <a:lnTo>
                  <a:pt x="31114" y="26669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6669"/>
                </a:lnTo>
                <a:lnTo>
                  <a:pt x="8254" y="26035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050"/>
                </a:lnTo>
                <a:lnTo>
                  <a:pt x="1270" y="17780"/>
                </a:lnTo>
                <a:lnTo>
                  <a:pt x="1270" y="15875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362065" y="490602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748144" y="4891416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2700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080"/>
                </a:lnTo>
                <a:lnTo>
                  <a:pt x="6350" y="3810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1905"/>
                </a:lnTo>
                <a:lnTo>
                  <a:pt x="33020" y="3175"/>
                </a:lnTo>
                <a:lnTo>
                  <a:pt x="34925" y="3810"/>
                </a:lnTo>
                <a:lnTo>
                  <a:pt x="36195" y="5080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2700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225"/>
                </a:lnTo>
                <a:lnTo>
                  <a:pt x="36195" y="23495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035"/>
                </a:lnTo>
                <a:lnTo>
                  <a:pt x="6350" y="24765"/>
                </a:lnTo>
                <a:lnTo>
                  <a:pt x="5079" y="23495"/>
                </a:lnTo>
                <a:lnTo>
                  <a:pt x="3809" y="22225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362065" y="498095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748144" y="496634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4604"/>
                </a:moveTo>
                <a:lnTo>
                  <a:pt x="1270" y="12064"/>
                </a:lnTo>
                <a:lnTo>
                  <a:pt x="1270" y="11429"/>
                </a:lnTo>
                <a:lnTo>
                  <a:pt x="1904" y="9525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9525"/>
                </a:lnTo>
                <a:lnTo>
                  <a:pt x="40004" y="11429"/>
                </a:lnTo>
                <a:lnTo>
                  <a:pt x="40639" y="1206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319"/>
                </a:lnTo>
                <a:lnTo>
                  <a:pt x="36829" y="22225"/>
                </a:lnTo>
                <a:lnTo>
                  <a:pt x="36195" y="23494"/>
                </a:lnTo>
                <a:lnTo>
                  <a:pt x="34925" y="24764"/>
                </a:lnTo>
                <a:lnTo>
                  <a:pt x="33020" y="25400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7939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7939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5400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5"/>
                </a:lnTo>
                <a:lnTo>
                  <a:pt x="2539" y="20319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362065" y="50552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748144" y="5040641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035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210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03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362065" y="513017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748144" y="511557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4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859"/>
                </a:lnTo>
                <a:lnTo>
                  <a:pt x="36195" y="23494"/>
                </a:lnTo>
                <a:lnTo>
                  <a:pt x="34925" y="25400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9844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5400"/>
                </a:lnTo>
                <a:lnTo>
                  <a:pt x="5079" y="23494"/>
                </a:lnTo>
                <a:lnTo>
                  <a:pt x="3809" y="22859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362065" y="52044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748144" y="5189866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270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70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1590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7940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40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90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362065" y="528003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748144" y="526479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39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5239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362065" y="53543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748144" y="5339091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40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890"/>
                </a:lnTo>
                <a:lnTo>
                  <a:pt x="3809" y="6985"/>
                </a:lnTo>
                <a:lnTo>
                  <a:pt x="5079" y="5715"/>
                </a:lnTo>
                <a:lnTo>
                  <a:pt x="6350" y="4445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905"/>
                </a:lnTo>
                <a:lnTo>
                  <a:pt x="13970" y="1270"/>
                </a:lnTo>
                <a:lnTo>
                  <a:pt x="16509" y="635"/>
                </a:lnTo>
                <a:lnTo>
                  <a:pt x="18414" y="635"/>
                </a:lnTo>
                <a:lnTo>
                  <a:pt x="20954" y="0"/>
                </a:lnTo>
                <a:lnTo>
                  <a:pt x="22859" y="635"/>
                </a:lnTo>
                <a:lnTo>
                  <a:pt x="25400" y="635"/>
                </a:lnTo>
                <a:lnTo>
                  <a:pt x="26670" y="1270"/>
                </a:lnTo>
                <a:lnTo>
                  <a:pt x="29209" y="1905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5"/>
                </a:lnTo>
                <a:lnTo>
                  <a:pt x="36195" y="5715"/>
                </a:lnTo>
                <a:lnTo>
                  <a:pt x="36829" y="6985"/>
                </a:lnTo>
                <a:lnTo>
                  <a:pt x="38734" y="8890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5240"/>
                </a:lnTo>
                <a:lnTo>
                  <a:pt x="40639" y="16510"/>
                </a:lnTo>
                <a:lnTo>
                  <a:pt x="40004" y="18415"/>
                </a:lnTo>
                <a:lnTo>
                  <a:pt x="40004" y="19685"/>
                </a:lnTo>
                <a:lnTo>
                  <a:pt x="38734" y="21590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70"/>
                </a:lnTo>
                <a:lnTo>
                  <a:pt x="31114" y="27305"/>
                </a:lnTo>
                <a:lnTo>
                  <a:pt x="29209" y="28575"/>
                </a:lnTo>
                <a:lnTo>
                  <a:pt x="26670" y="29210"/>
                </a:lnTo>
                <a:lnTo>
                  <a:pt x="25400" y="29210"/>
                </a:lnTo>
                <a:lnTo>
                  <a:pt x="22859" y="29845"/>
                </a:lnTo>
                <a:lnTo>
                  <a:pt x="20954" y="29845"/>
                </a:lnTo>
                <a:lnTo>
                  <a:pt x="18414" y="29845"/>
                </a:lnTo>
                <a:lnTo>
                  <a:pt x="16509" y="29210"/>
                </a:lnTo>
                <a:lnTo>
                  <a:pt x="13970" y="29210"/>
                </a:lnTo>
                <a:lnTo>
                  <a:pt x="12064" y="28575"/>
                </a:lnTo>
                <a:lnTo>
                  <a:pt x="9525" y="27305"/>
                </a:lnTo>
                <a:lnTo>
                  <a:pt x="8254" y="2667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1590"/>
                </a:lnTo>
                <a:lnTo>
                  <a:pt x="1904" y="19685"/>
                </a:lnTo>
                <a:lnTo>
                  <a:pt x="1270" y="18415"/>
                </a:lnTo>
                <a:lnTo>
                  <a:pt x="1270" y="16510"/>
                </a:lnTo>
                <a:lnTo>
                  <a:pt x="0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362065" y="542926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748144" y="5414657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699"/>
                </a:lnTo>
                <a:lnTo>
                  <a:pt x="1270" y="11429"/>
                </a:lnTo>
                <a:lnTo>
                  <a:pt x="1904" y="9524"/>
                </a:lnTo>
                <a:lnTo>
                  <a:pt x="2539" y="8254"/>
                </a:lnTo>
                <a:lnTo>
                  <a:pt x="3809" y="6349"/>
                </a:lnTo>
                <a:lnTo>
                  <a:pt x="5079" y="5079"/>
                </a:lnTo>
                <a:lnTo>
                  <a:pt x="6350" y="3809"/>
                </a:lnTo>
                <a:lnTo>
                  <a:pt x="8254" y="3174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1904"/>
                </a:lnTo>
                <a:lnTo>
                  <a:pt x="33020" y="3174"/>
                </a:lnTo>
                <a:lnTo>
                  <a:pt x="34925" y="3809"/>
                </a:lnTo>
                <a:lnTo>
                  <a:pt x="36195" y="5079"/>
                </a:lnTo>
                <a:lnTo>
                  <a:pt x="36829" y="6349"/>
                </a:lnTo>
                <a:lnTo>
                  <a:pt x="38734" y="8254"/>
                </a:lnTo>
                <a:lnTo>
                  <a:pt x="40004" y="9524"/>
                </a:lnTo>
                <a:lnTo>
                  <a:pt x="40004" y="11429"/>
                </a:lnTo>
                <a:lnTo>
                  <a:pt x="40639" y="12699"/>
                </a:lnTo>
                <a:lnTo>
                  <a:pt x="40639" y="14604"/>
                </a:lnTo>
                <a:lnTo>
                  <a:pt x="40639" y="15874"/>
                </a:lnTo>
                <a:lnTo>
                  <a:pt x="40004" y="17779"/>
                </a:lnTo>
                <a:lnTo>
                  <a:pt x="40004" y="19049"/>
                </a:lnTo>
                <a:lnTo>
                  <a:pt x="38734" y="20954"/>
                </a:lnTo>
                <a:lnTo>
                  <a:pt x="36829" y="22224"/>
                </a:lnTo>
                <a:lnTo>
                  <a:pt x="36195" y="23494"/>
                </a:lnTo>
                <a:lnTo>
                  <a:pt x="34925" y="24764"/>
                </a:lnTo>
                <a:lnTo>
                  <a:pt x="33020" y="26034"/>
                </a:lnTo>
                <a:lnTo>
                  <a:pt x="31114" y="26669"/>
                </a:lnTo>
                <a:lnTo>
                  <a:pt x="29209" y="27939"/>
                </a:lnTo>
                <a:lnTo>
                  <a:pt x="26670" y="28574"/>
                </a:lnTo>
                <a:lnTo>
                  <a:pt x="25400" y="28574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8574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6669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4"/>
                </a:lnTo>
                <a:lnTo>
                  <a:pt x="2539" y="20954"/>
                </a:lnTo>
                <a:lnTo>
                  <a:pt x="1904" y="19049"/>
                </a:lnTo>
                <a:lnTo>
                  <a:pt x="1270" y="17779"/>
                </a:lnTo>
                <a:lnTo>
                  <a:pt x="1270" y="15874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362065" y="55035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748144" y="548958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3969"/>
                </a:moveTo>
                <a:lnTo>
                  <a:pt x="1270" y="12064"/>
                </a:lnTo>
                <a:lnTo>
                  <a:pt x="1270" y="11430"/>
                </a:lnTo>
                <a:lnTo>
                  <a:pt x="1904" y="8889"/>
                </a:lnTo>
                <a:lnTo>
                  <a:pt x="2539" y="8255"/>
                </a:lnTo>
                <a:lnTo>
                  <a:pt x="3809" y="6350"/>
                </a:lnTo>
                <a:lnTo>
                  <a:pt x="5079" y="4444"/>
                </a:lnTo>
                <a:lnTo>
                  <a:pt x="6350" y="3810"/>
                </a:lnTo>
                <a:lnTo>
                  <a:pt x="8254" y="3175"/>
                </a:lnTo>
                <a:lnTo>
                  <a:pt x="9525" y="1269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1269"/>
                </a:lnTo>
                <a:lnTo>
                  <a:pt x="31114" y="1269"/>
                </a:lnTo>
                <a:lnTo>
                  <a:pt x="33020" y="3175"/>
                </a:lnTo>
                <a:lnTo>
                  <a:pt x="34925" y="3810"/>
                </a:lnTo>
                <a:lnTo>
                  <a:pt x="36195" y="4444"/>
                </a:lnTo>
                <a:lnTo>
                  <a:pt x="36829" y="6350"/>
                </a:lnTo>
                <a:lnTo>
                  <a:pt x="38734" y="8255"/>
                </a:lnTo>
                <a:lnTo>
                  <a:pt x="40004" y="8889"/>
                </a:lnTo>
                <a:lnTo>
                  <a:pt x="40004" y="11430"/>
                </a:lnTo>
                <a:lnTo>
                  <a:pt x="40639" y="12064"/>
                </a:lnTo>
                <a:lnTo>
                  <a:pt x="40639" y="13969"/>
                </a:lnTo>
                <a:lnTo>
                  <a:pt x="40639" y="16510"/>
                </a:lnTo>
                <a:lnTo>
                  <a:pt x="40004" y="17144"/>
                </a:lnTo>
                <a:lnTo>
                  <a:pt x="40004" y="19050"/>
                </a:lnTo>
                <a:lnTo>
                  <a:pt x="38734" y="20319"/>
                </a:lnTo>
                <a:lnTo>
                  <a:pt x="36829" y="21589"/>
                </a:lnTo>
                <a:lnTo>
                  <a:pt x="36195" y="22860"/>
                </a:lnTo>
                <a:lnTo>
                  <a:pt x="26670" y="27939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7939"/>
                </a:lnTo>
                <a:lnTo>
                  <a:pt x="12064" y="27305"/>
                </a:lnTo>
                <a:lnTo>
                  <a:pt x="9525" y="26669"/>
                </a:lnTo>
                <a:lnTo>
                  <a:pt x="8254" y="25400"/>
                </a:lnTo>
                <a:lnTo>
                  <a:pt x="6350" y="24130"/>
                </a:lnTo>
                <a:lnTo>
                  <a:pt x="5079" y="22860"/>
                </a:lnTo>
                <a:lnTo>
                  <a:pt x="3809" y="21589"/>
                </a:lnTo>
                <a:lnTo>
                  <a:pt x="2539" y="20319"/>
                </a:lnTo>
                <a:lnTo>
                  <a:pt x="1904" y="19050"/>
                </a:lnTo>
                <a:lnTo>
                  <a:pt x="1270" y="17144"/>
                </a:lnTo>
                <a:lnTo>
                  <a:pt x="1270" y="16510"/>
                </a:lnTo>
                <a:lnTo>
                  <a:pt x="0" y="1396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362065" y="557848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748144" y="556388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699"/>
                </a:lnTo>
                <a:lnTo>
                  <a:pt x="1270" y="11429"/>
                </a:lnTo>
                <a:lnTo>
                  <a:pt x="1904" y="9524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4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9524"/>
                </a:lnTo>
                <a:lnTo>
                  <a:pt x="40004" y="11429"/>
                </a:lnTo>
                <a:lnTo>
                  <a:pt x="40639" y="12699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224"/>
                </a:lnTo>
                <a:lnTo>
                  <a:pt x="36195" y="24129"/>
                </a:lnTo>
                <a:lnTo>
                  <a:pt x="34925" y="24764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4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4129"/>
                </a:lnTo>
                <a:lnTo>
                  <a:pt x="3809" y="22224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362065" y="565341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748144" y="5638812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9525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1905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9525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7780"/>
                </a:lnTo>
                <a:lnTo>
                  <a:pt x="40004" y="19685"/>
                </a:lnTo>
                <a:lnTo>
                  <a:pt x="38734" y="20319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5400"/>
                </a:lnTo>
                <a:lnTo>
                  <a:pt x="31114" y="27305"/>
                </a:lnTo>
                <a:lnTo>
                  <a:pt x="29209" y="27939"/>
                </a:lnTo>
                <a:lnTo>
                  <a:pt x="26670" y="27939"/>
                </a:lnTo>
                <a:lnTo>
                  <a:pt x="25400" y="28575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8575"/>
                </a:lnTo>
                <a:lnTo>
                  <a:pt x="13970" y="27939"/>
                </a:lnTo>
                <a:lnTo>
                  <a:pt x="12064" y="27939"/>
                </a:lnTo>
                <a:lnTo>
                  <a:pt x="9525" y="27305"/>
                </a:lnTo>
                <a:lnTo>
                  <a:pt x="8254" y="25400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0319"/>
                </a:lnTo>
                <a:lnTo>
                  <a:pt x="1904" y="19685"/>
                </a:lnTo>
                <a:lnTo>
                  <a:pt x="1270" y="17780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362065" y="572771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748144" y="571310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4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4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4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4604"/>
                </a:lnTo>
                <a:lnTo>
                  <a:pt x="40639" y="16509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399"/>
                </a:lnTo>
                <a:lnTo>
                  <a:pt x="33020" y="26034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4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844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5399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6509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362065" y="580264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748144" y="5788037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4605"/>
                </a:moveTo>
                <a:lnTo>
                  <a:pt x="1270" y="13335"/>
                </a:lnTo>
                <a:lnTo>
                  <a:pt x="1270" y="11430"/>
                </a:lnTo>
                <a:lnTo>
                  <a:pt x="1904" y="10160"/>
                </a:lnTo>
                <a:lnTo>
                  <a:pt x="2539" y="8255"/>
                </a:lnTo>
                <a:lnTo>
                  <a:pt x="3809" y="6985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39"/>
                </a:lnTo>
                <a:lnTo>
                  <a:pt x="12064" y="1269"/>
                </a:lnTo>
                <a:lnTo>
                  <a:pt x="13970" y="635"/>
                </a:lnTo>
                <a:lnTo>
                  <a:pt x="16509" y="635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5"/>
                </a:lnTo>
                <a:lnTo>
                  <a:pt x="26670" y="635"/>
                </a:lnTo>
                <a:lnTo>
                  <a:pt x="29209" y="1269"/>
                </a:lnTo>
                <a:lnTo>
                  <a:pt x="31114" y="2539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5"/>
                </a:lnTo>
                <a:lnTo>
                  <a:pt x="38734" y="8255"/>
                </a:lnTo>
                <a:lnTo>
                  <a:pt x="40004" y="10160"/>
                </a:lnTo>
                <a:lnTo>
                  <a:pt x="40004" y="11430"/>
                </a:lnTo>
                <a:lnTo>
                  <a:pt x="40639" y="13335"/>
                </a:lnTo>
                <a:lnTo>
                  <a:pt x="40639" y="14605"/>
                </a:lnTo>
                <a:lnTo>
                  <a:pt x="40639" y="16510"/>
                </a:lnTo>
                <a:lnTo>
                  <a:pt x="40004" y="18414"/>
                </a:lnTo>
                <a:lnTo>
                  <a:pt x="40004" y="19685"/>
                </a:lnTo>
                <a:lnTo>
                  <a:pt x="38734" y="20955"/>
                </a:lnTo>
                <a:lnTo>
                  <a:pt x="36829" y="22860"/>
                </a:lnTo>
                <a:lnTo>
                  <a:pt x="36195" y="24130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5"/>
                </a:lnTo>
                <a:lnTo>
                  <a:pt x="29209" y="27939"/>
                </a:lnTo>
                <a:lnTo>
                  <a:pt x="26670" y="28575"/>
                </a:lnTo>
                <a:lnTo>
                  <a:pt x="25400" y="29210"/>
                </a:lnTo>
                <a:lnTo>
                  <a:pt x="22859" y="29210"/>
                </a:lnTo>
                <a:lnTo>
                  <a:pt x="20954" y="29844"/>
                </a:lnTo>
                <a:lnTo>
                  <a:pt x="18414" y="29210"/>
                </a:lnTo>
                <a:lnTo>
                  <a:pt x="16509" y="29210"/>
                </a:lnTo>
                <a:lnTo>
                  <a:pt x="13970" y="28575"/>
                </a:lnTo>
                <a:lnTo>
                  <a:pt x="12064" y="27939"/>
                </a:lnTo>
                <a:lnTo>
                  <a:pt x="9525" y="27305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30"/>
                </a:lnTo>
                <a:lnTo>
                  <a:pt x="3809" y="22860"/>
                </a:lnTo>
                <a:lnTo>
                  <a:pt x="2539" y="20955"/>
                </a:lnTo>
                <a:lnTo>
                  <a:pt x="1904" y="19685"/>
                </a:lnTo>
                <a:lnTo>
                  <a:pt x="1270" y="18414"/>
                </a:lnTo>
                <a:lnTo>
                  <a:pt x="1270" y="16510"/>
                </a:lnTo>
                <a:lnTo>
                  <a:pt x="0" y="14605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362065" y="587757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748144" y="586233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39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714"/>
                </a:lnTo>
                <a:lnTo>
                  <a:pt x="6350" y="4444"/>
                </a:lnTo>
                <a:lnTo>
                  <a:pt x="8254" y="3174"/>
                </a:lnTo>
                <a:lnTo>
                  <a:pt x="9525" y="2539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4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634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39"/>
                </a:lnTo>
                <a:lnTo>
                  <a:pt x="33020" y="3174"/>
                </a:lnTo>
                <a:lnTo>
                  <a:pt x="34925" y="4444"/>
                </a:lnTo>
                <a:lnTo>
                  <a:pt x="36195" y="5714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5239"/>
                </a:lnTo>
                <a:lnTo>
                  <a:pt x="40639" y="16509"/>
                </a:lnTo>
                <a:lnTo>
                  <a:pt x="40004" y="18414"/>
                </a:lnTo>
                <a:lnTo>
                  <a:pt x="40004" y="19684"/>
                </a:lnTo>
                <a:lnTo>
                  <a:pt x="38734" y="21589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399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7939"/>
                </a:lnTo>
                <a:lnTo>
                  <a:pt x="26670" y="28574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399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89"/>
                </a:lnTo>
                <a:lnTo>
                  <a:pt x="1904" y="19684"/>
                </a:lnTo>
                <a:lnTo>
                  <a:pt x="1270" y="18414"/>
                </a:lnTo>
                <a:lnTo>
                  <a:pt x="1270" y="16509"/>
                </a:lnTo>
                <a:lnTo>
                  <a:pt x="0" y="15239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362065" y="595250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748144" y="5937262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0" y="15240"/>
                </a:moveTo>
                <a:lnTo>
                  <a:pt x="1270" y="13334"/>
                </a:lnTo>
                <a:lnTo>
                  <a:pt x="1270" y="11429"/>
                </a:lnTo>
                <a:lnTo>
                  <a:pt x="1904" y="10159"/>
                </a:lnTo>
                <a:lnTo>
                  <a:pt x="2539" y="8890"/>
                </a:lnTo>
                <a:lnTo>
                  <a:pt x="3809" y="6984"/>
                </a:lnTo>
                <a:lnTo>
                  <a:pt x="5079" y="5715"/>
                </a:lnTo>
                <a:lnTo>
                  <a:pt x="6350" y="4444"/>
                </a:lnTo>
                <a:lnTo>
                  <a:pt x="8254" y="3175"/>
                </a:lnTo>
                <a:lnTo>
                  <a:pt x="9525" y="2540"/>
                </a:lnTo>
                <a:lnTo>
                  <a:pt x="12064" y="1904"/>
                </a:lnTo>
                <a:lnTo>
                  <a:pt x="13970" y="1269"/>
                </a:lnTo>
                <a:lnTo>
                  <a:pt x="16509" y="634"/>
                </a:lnTo>
                <a:lnTo>
                  <a:pt x="18414" y="634"/>
                </a:lnTo>
                <a:lnTo>
                  <a:pt x="20954" y="0"/>
                </a:lnTo>
                <a:lnTo>
                  <a:pt x="22859" y="634"/>
                </a:lnTo>
                <a:lnTo>
                  <a:pt x="25400" y="634"/>
                </a:lnTo>
                <a:lnTo>
                  <a:pt x="26670" y="1269"/>
                </a:lnTo>
                <a:lnTo>
                  <a:pt x="29209" y="1904"/>
                </a:lnTo>
                <a:lnTo>
                  <a:pt x="31114" y="2540"/>
                </a:lnTo>
                <a:lnTo>
                  <a:pt x="33020" y="3175"/>
                </a:lnTo>
                <a:lnTo>
                  <a:pt x="34925" y="4444"/>
                </a:lnTo>
                <a:lnTo>
                  <a:pt x="36195" y="5715"/>
                </a:lnTo>
                <a:lnTo>
                  <a:pt x="36829" y="6984"/>
                </a:lnTo>
                <a:lnTo>
                  <a:pt x="38734" y="8890"/>
                </a:lnTo>
                <a:lnTo>
                  <a:pt x="40004" y="10159"/>
                </a:lnTo>
                <a:lnTo>
                  <a:pt x="40004" y="11429"/>
                </a:lnTo>
                <a:lnTo>
                  <a:pt x="40639" y="13334"/>
                </a:lnTo>
                <a:lnTo>
                  <a:pt x="40639" y="15240"/>
                </a:lnTo>
                <a:lnTo>
                  <a:pt x="40639" y="16509"/>
                </a:lnTo>
                <a:lnTo>
                  <a:pt x="40004" y="18415"/>
                </a:lnTo>
                <a:lnTo>
                  <a:pt x="40004" y="19684"/>
                </a:lnTo>
                <a:lnTo>
                  <a:pt x="38734" y="21590"/>
                </a:lnTo>
                <a:lnTo>
                  <a:pt x="36829" y="22859"/>
                </a:lnTo>
                <a:lnTo>
                  <a:pt x="36195" y="24129"/>
                </a:lnTo>
                <a:lnTo>
                  <a:pt x="34925" y="25400"/>
                </a:lnTo>
                <a:lnTo>
                  <a:pt x="33020" y="26669"/>
                </a:lnTo>
                <a:lnTo>
                  <a:pt x="31114" y="27304"/>
                </a:lnTo>
                <a:lnTo>
                  <a:pt x="29209" y="28575"/>
                </a:lnTo>
                <a:lnTo>
                  <a:pt x="26670" y="29209"/>
                </a:lnTo>
                <a:lnTo>
                  <a:pt x="25400" y="29209"/>
                </a:lnTo>
                <a:lnTo>
                  <a:pt x="22859" y="29844"/>
                </a:lnTo>
                <a:lnTo>
                  <a:pt x="20954" y="29844"/>
                </a:lnTo>
                <a:lnTo>
                  <a:pt x="18414" y="29844"/>
                </a:lnTo>
                <a:lnTo>
                  <a:pt x="16509" y="29209"/>
                </a:lnTo>
                <a:lnTo>
                  <a:pt x="13970" y="29209"/>
                </a:lnTo>
                <a:lnTo>
                  <a:pt x="12064" y="28575"/>
                </a:lnTo>
                <a:lnTo>
                  <a:pt x="9525" y="27304"/>
                </a:lnTo>
                <a:lnTo>
                  <a:pt x="8254" y="26669"/>
                </a:lnTo>
                <a:lnTo>
                  <a:pt x="6350" y="25400"/>
                </a:lnTo>
                <a:lnTo>
                  <a:pt x="5079" y="24129"/>
                </a:lnTo>
                <a:lnTo>
                  <a:pt x="3809" y="22859"/>
                </a:lnTo>
                <a:lnTo>
                  <a:pt x="2539" y="21590"/>
                </a:lnTo>
                <a:lnTo>
                  <a:pt x="1904" y="19684"/>
                </a:lnTo>
                <a:lnTo>
                  <a:pt x="1270" y="18415"/>
                </a:lnTo>
                <a:lnTo>
                  <a:pt x="1270" y="16509"/>
                </a:lnTo>
                <a:lnTo>
                  <a:pt x="0" y="1524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362065" y="602679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748144" y="6012827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40" h="28575">
                <a:moveTo>
                  <a:pt x="0" y="13970"/>
                </a:moveTo>
                <a:lnTo>
                  <a:pt x="1270" y="12065"/>
                </a:lnTo>
                <a:lnTo>
                  <a:pt x="1270" y="10795"/>
                </a:lnTo>
                <a:lnTo>
                  <a:pt x="1904" y="8890"/>
                </a:lnTo>
                <a:lnTo>
                  <a:pt x="2539" y="8255"/>
                </a:lnTo>
                <a:lnTo>
                  <a:pt x="3809" y="5715"/>
                </a:lnTo>
                <a:lnTo>
                  <a:pt x="5079" y="4445"/>
                </a:lnTo>
                <a:lnTo>
                  <a:pt x="6350" y="3175"/>
                </a:lnTo>
                <a:lnTo>
                  <a:pt x="8254" y="3175"/>
                </a:lnTo>
                <a:lnTo>
                  <a:pt x="9525" y="1270"/>
                </a:lnTo>
                <a:lnTo>
                  <a:pt x="12064" y="635"/>
                </a:lnTo>
                <a:lnTo>
                  <a:pt x="13970" y="635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5"/>
                </a:lnTo>
                <a:lnTo>
                  <a:pt x="29209" y="635"/>
                </a:lnTo>
                <a:lnTo>
                  <a:pt x="31114" y="1270"/>
                </a:lnTo>
                <a:lnTo>
                  <a:pt x="33020" y="3175"/>
                </a:lnTo>
                <a:lnTo>
                  <a:pt x="34925" y="3175"/>
                </a:lnTo>
                <a:lnTo>
                  <a:pt x="36195" y="4445"/>
                </a:lnTo>
                <a:lnTo>
                  <a:pt x="36829" y="5715"/>
                </a:lnTo>
                <a:lnTo>
                  <a:pt x="38734" y="8255"/>
                </a:lnTo>
                <a:lnTo>
                  <a:pt x="40004" y="8890"/>
                </a:lnTo>
                <a:lnTo>
                  <a:pt x="40004" y="10795"/>
                </a:lnTo>
                <a:lnTo>
                  <a:pt x="40639" y="12065"/>
                </a:lnTo>
                <a:lnTo>
                  <a:pt x="40639" y="13970"/>
                </a:lnTo>
                <a:lnTo>
                  <a:pt x="40639" y="15240"/>
                </a:lnTo>
                <a:lnTo>
                  <a:pt x="40004" y="17145"/>
                </a:lnTo>
                <a:lnTo>
                  <a:pt x="40004" y="18415"/>
                </a:lnTo>
                <a:lnTo>
                  <a:pt x="38734" y="20320"/>
                </a:lnTo>
                <a:lnTo>
                  <a:pt x="36829" y="21590"/>
                </a:lnTo>
                <a:lnTo>
                  <a:pt x="36195" y="22860"/>
                </a:lnTo>
                <a:lnTo>
                  <a:pt x="34925" y="24130"/>
                </a:lnTo>
                <a:lnTo>
                  <a:pt x="33020" y="25400"/>
                </a:lnTo>
                <a:lnTo>
                  <a:pt x="31114" y="26035"/>
                </a:lnTo>
                <a:lnTo>
                  <a:pt x="29209" y="27305"/>
                </a:lnTo>
                <a:lnTo>
                  <a:pt x="26670" y="27940"/>
                </a:lnTo>
                <a:lnTo>
                  <a:pt x="25400" y="27940"/>
                </a:lnTo>
                <a:lnTo>
                  <a:pt x="22859" y="28575"/>
                </a:lnTo>
                <a:lnTo>
                  <a:pt x="20954" y="28575"/>
                </a:lnTo>
                <a:lnTo>
                  <a:pt x="18414" y="28575"/>
                </a:lnTo>
                <a:lnTo>
                  <a:pt x="16509" y="27940"/>
                </a:lnTo>
                <a:lnTo>
                  <a:pt x="13970" y="27940"/>
                </a:lnTo>
                <a:lnTo>
                  <a:pt x="12064" y="27305"/>
                </a:lnTo>
                <a:lnTo>
                  <a:pt x="9525" y="26035"/>
                </a:lnTo>
                <a:lnTo>
                  <a:pt x="8254" y="25400"/>
                </a:lnTo>
                <a:lnTo>
                  <a:pt x="6350" y="24130"/>
                </a:lnTo>
                <a:lnTo>
                  <a:pt x="5079" y="22860"/>
                </a:lnTo>
                <a:lnTo>
                  <a:pt x="3809" y="21590"/>
                </a:lnTo>
                <a:lnTo>
                  <a:pt x="2539" y="20320"/>
                </a:lnTo>
                <a:lnTo>
                  <a:pt x="1904" y="18415"/>
                </a:lnTo>
                <a:lnTo>
                  <a:pt x="1270" y="17145"/>
                </a:lnTo>
                <a:lnTo>
                  <a:pt x="1270" y="15240"/>
                </a:lnTo>
                <a:lnTo>
                  <a:pt x="0" y="13970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362065" y="610172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386080" y="0"/>
                </a:moveTo>
                <a:lnTo>
                  <a:pt x="0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748144" y="6087122"/>
            <a:ext cx="40640" cy="29209"/>
          </a:xfrm>
          <a:custGeom>
            <a:avLst/>
            <a:gdLst/>
            <a:ahLst/>
            <a:cxnLst/>
            <a:rect l="l" t="t" r="r" b="b"/>
            <a:pathLst>
              <a:path w="40640" h="29210">
                <a:moveTo>
                  <a:pt x="0" y="14604"/>
                </a:moveTo>
                <a:lnTo>
                  <a:pt x="1270" y="12699"/>
                </a:lnTo>
                <a:lnTo>
                  <a:pt x="1270" y="11429"/>
                </a:lnTo>
                <a:lnTo>
                  <a:pt x="1904" y="9524"/>
                </a:lnTo>
                <a:lnTo>
                  <a:pt x="2539" y="8254"/>
                </a:lnTo>
                <a:lnTo>
                  <a:pt x="3809" y="6984"/>
                </a:lnTo>
                <a:lnTo>
                  <a:pt x="5079" y="5079"/>
                </a:lnTo>
                <a:lnTo>
                  <a:pt x="6350" y="3809"/>
                </a:lnTo>
                <a:lnTo>
                  <a:pt x="8254" y="3174"/>
                </a:lnTo>
                <a:lnTo>
                  <a:pt x="9525" y="1904"/>
                </a:lnTo>
                <a:lnTo>
                  <a:pt x="12064" y="1269"/>
                </a:lnTo>
                <a:lnTo>
                  <a:pt x="13970" y="634"/>
                </a:lnTo>
                <a:lnTo>
                  <a:pt x="16509" y="0"/>
                </a:lnTo>
                <a:lnTo>
                  <a:pt x="18414" y="0"/>
                </a:lnTo>
                <a:lnTo>
                  <a:pt x="20954" y="0"/>
                </a:lnTo>
                <a:lnTo>
                  <a:pt x="22859" y="0"/>
                </a:lnTo>
                <a:lnTo>
                  <a:pt x="25400" y="0"/>
                </a:lnTo>
                <a:lnTo>
                  <a:pt x="26670" y="634"/>
                </a:lnTo>
                <a:lnTo>
                  <a:pt x="29209" y="1269"/>
                </a:lnTo>
                <a:lnTo>
                  <a:pt x="31114" y="1904"/>
                </a:lnTo>
                <a:lnTo>
                  <a:pt x="33020" y="3174"/>
                </a:lnTo>
                <a:lnTo>
                  <a:pt x="34925" y="3809"/>
                </a:lnTo>
                <a:lnTo>
                  <a:pt x="36195" y="5079"/>
                </a:lnTo>
                <a:lnTo>
                  <a:pt x="36829" y="6984"/>
                </a:lnTo>
                <a:lnTo>
                  <a:pt x="38734" y="8254"/>
                </a:lnTo>
                <a:lnTo>
                  <a:pt x="40004" y="9524"/>
                </a:lnTo>
                <a:lnTo>
                  <a:pt x="40004" y="11429"/>
                </a:lnTo>
                <a:lnTo>
                  <a:pt x="40639" y="12699"/>
                </a:lnTo>
                <a:lnTo>
                  <a:pt x="40639" y="14604"/>
                </a:lnTo>
                <a:lnTo>
                  <a:pt x="40639" y="15874"/>
                </a:lnTo>
                <a:lnTo>
                  <a:pt x="40004" y="17779"/>
                </a:lnTo>
                <a:lnTo>
                  <a:pt x="40004" y="19684"/>
                </a:lnTo>
                <a:lnTo>
                  <a:pt x="38734" y="20954"/>
                </a:lnTo>
                <a:lnTo>
                  <a:pt x="36829" y="22224"/>
                </a:lnTo>
                <a:lnTo>
                  <a:pt x="36195" y="23494"/>
                </a:lnTo>
                <a:lnTo>
                  <a:pt x="26670" y="28574"/>
                </a:lnTo>
                <a:lnTo>
                  <a:pt x="25400" y="29209"/>
                </a:lnTo>
                <a:lnTo>
                  <a:pt x="22859" y="29209"/>
                </a:lnTo>
                <a:lnTo>
                  <a:pt x="20954" y="29209"/>
                </a:lnTo>
                <a:lnTo>
                  <a:pt x="18414" y="29209"/>
                </a:lnTo>
                <a:lnTo>
                  <a:pt x="16509" y="29209"/>
                </a:lnTo>
                <a:lnTo>
                  <a:pt x="13970" y="28574"/>
                </a:lnTo>
                <a:lnTo>
                  <a:pt x="12064" y="27939"/>
                </a:lnTo>
                <a:lnTo>
                  <a:pt x="9525" y="27304"/>
                </a:lnTo>
                <a:lnTo>
                  <a:pt x="8254" y="26034"/>
                </a:lnTo>
                <a:lnTo>
                  <a:pt x="6350" y="24764"/>
                </a:lnTo>
                <a:lnTo>
                  <a:pt x="5079" y="23494"/>
                </a:lnTo>
                <a:lnTo>
                  <a:pt x="3809" y="22224"/>
                </a:lnTo>
                <a:lnTo>
                  <a:pt x="2539" y="20954"/>
                </a:lnTo>
                <a:lnTo>
                  <a:pt x="1904" y="19684"/>
                </a:lnTo>
                <a:lnTo>
                  <a:pt x="1270" y="17779"/>
                </a:lnTo>
                <a:lnTo>
                  <a:pt x="1270" y="15874"/>
                </a:lnTo>
                <a:lnTo>
                  <a:pt x="0" y="14604"/>
                </a:lnTo>
                <a:close/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 txBox="1"/>
          <p:nvPr/>
        </p:nvSpPr>
        <p:spPr>
          <a:xfrm>
            <a:off x="6772909" y="1322081"/>
            <a:ext cx="193675" cy="48475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55880" marR="45085">
              <a:lnSpc>
                <a:spcPct val="89200"/>
              </a:lnSpc>
              <a:spcBef>
                <a:spcPts val="200"/>
              </a:spcBef>
            </a:pP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0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1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2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3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4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5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6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7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60" b="1">
                <a:latin typeface="Times New Roman"/>
                <a:cs typeface="Times New Roman"/>
              </a:rPr>
              <a:t>8  </a:t>
            </a:r>
            <a:r>
              <a:rPr dirty="0" sz="550" spc="125" b="1">
                <a:latin typeface="Times New Roman"/>
                <a:cs typeface="Times New Roman"/>
              </a:rPr>
              <a:t>y</a:t>
            </a:r>
            <a:r>
              <a:rPr dirty="0" baseline="-27777" sz="600" spc="97" b="1">
                <a:latin typeface="Times New Roman"/>
                <a:cs typeface="Times New Roman"/>
              </a:rPr>
              <a:t>9</a:t>
            </a:r>
            <a:endParaRPr baseline="-27777" sz="6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  <a:spcBef>
                <a:spcPts val="20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2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3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4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5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6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7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65" b="1">
                <a:latin typeface="Times New Roman"/>
                <a:cs typeface="Times New Roman"/>
              </a:rPr>
              <a:t>8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2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1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65" b="1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4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65" b="1">
                <a:latin typeface="Times New Roman"/>
                <a:cs typeface="Times New Roman"/>
              </a:rPr>
              <a:t>5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555"/>
              </a:lnSpc>
            </a:pPr>
            <a:r>
              <a:rPr dirty="0" baseline="20202" sz="825" spc="120" b="1">
                <a:latin typeface="Times New Roman"/>
                <a:cs typeface="Times New Roman"/>
              </a:rPr>
              <a:t>y</a:t>
            </a:r>
            <a:r>
              <a:rPr dirty="0" sz="400" spc="80" b="1">
                <a:latin typeface="Times New Roman"/>
                <a:cs typeface="Times New Roman"/>
              </a:rPr>
              <a:t>26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7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65" b="1">
                <a:latin typeface="Times New Roman"/>
                <a:cs typeface="Times New Roman"/>
              </a:rPr>
              <a:t>8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2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2</a:t>
            </a:r>
            <a:endParaRPr sz="4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3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4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5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6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7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40" b="1">
                <a:latin typeface="Times New Roman"/>
                <a:cs typeface="Times New Roman"/>
              </a:rPr>
              <a:t>8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3</a:t>
            </a:r>
            <a:r>
              <a:rPr dirty="0" sz="400" spc="65" b="1">
                <a:latin typeface="Times New Roman"/>
                <a:cs typeface="Times New Roman"/>
              </a:rPr>
              <a:t>9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560"/>
              </a:lnSpc>
            </a:pPr>
            <a:r>
              <a:rPr dirty="0" baseline="20202" sz="825" spc="120" b="1">
                <a:latin typeface="Times New Roman"/>
                <a:cs typeface="Times New Roman"/>
              </a:rPr>
              <a:t>y</a:t>
            </a:r>
            <a:r>
              <a:rPr dirty="0" sz="400" spc="80" b="1">
                <a:latin typeface="Times New Roman"/>
                <a:cs typeface="Times New Roman"/>
              </a:rPr>
              <a:t>44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5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6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7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65" b="1">
                <a:latin typeface="Times New Roman"/>
                <a:cs typeface="Times New Roman"/>
              </a:rPr>
              <a:t>8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1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4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555"/>
              </a:lnSpc>
            </a:pPr>
            <a:r>
              <a:rPr dirty="0" baseline="20202" sz="825" spc="120" b="1">
                <a:latin typeface="Times New Roman"/>
                <a:cs typeface="Times New Roman"/>
              </a:rPr>
              <a:t>y</a:t>
            </a:r>
            <a:r>
              <a:rPr dirty="0" sz="400" spc="80" b="1">
                <a:latin typeface="Times New Roman"/>
                <a:cs typeface="Times New Roman"/>
              </a:rPr>
              <a:t>51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55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90"/>
              </a:lnSpc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4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5</a:t>
            </a:r>
            <a:endParaRPr sz="400">
              <a:latin typeface="Times New Roman"/>
              <a:cs typeface="Times New Roman"/>
            </a:endParaRPr>
          </a:p>
          <a:p>
            <a:pPr marL="38100" marR="30480">
              <a:lnSpc>
                <a:spcPts val="580"/>
              </a:lnSpc>
              <a:spcBef>
                <a:spcPts val="10"/>
              </a:spcBef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6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65" b="1">
                <a:latin typeface="Times New Roman"/>
                <a:cs typeface="Times New Roman"/>
              </a:rPr>
              <a:t>7</a:t>
            </a:r>
            <a:endParaRPr sz="400">
              <a:latin typeface="Times New Roman"/>
              <a:cs typeface="Times New Roman"/>
            </a:endParaRPr>
          </a:p>
          <a:p>
            <a:pPr algn="just" marL="38100" marR="30480">
              <a:lnSpc>
                <a:spcPts val="590"/>
              </a:lnSpc>
            </a:pP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8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5</a:t>
            </a:r>
            <a:r>
              <a:rPr dirty="0" sz="400" spc="40" b="1">
                <a:latin typeface="Times New Roman"/>
                <a:cs typeface="Times New Roman"/>
              </a:rPr>
              <a:t>9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40" b="1">
                <a:latin typeface="Times New Roman"/>
                <a:cs typeface="Times New Roman"/>
              </a:rPr>
              <a:t>0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40" b="1">
                <a:latin typeface="Times New Roman"/>
                <a:cs typeface="Times New Roman"/>
              </a:rPr>
              <a:t>1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40" b="1">
                <a:latin typeface="Times New Roman"/>
                <a:cs typeface="Times New Roman"/>
              </a:rPr>
              <a:t>2  </a:t>
            </a:r>
            <a:r>
              <a:rPr dirty="0" baseline="20202" sz="825" spc="187" b="1">
                <a:latin typeface="Times New Roman"/>
                <a:cs typeface="Times New Roman"/>
              </a:rPr>
              <a:t>y</a:t>
            </a:r>
            <a:r>
              <a:rPr dirty="0" sz="400" spc="55" b="1">
                <a:latin typeface="Times New Roman"/>
                <a:cs typeface="Times New Roman"/>
              </a:rPr>
              <a:t>6</a:t>
            </a:r>
            <a:r>
              <a:rPr dirty="0" sz="400" spc="65" b="1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41268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1338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1408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1478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1541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1611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1681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751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1821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1890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1954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2024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2094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2164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22338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2297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2367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2437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2506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2576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26465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27164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27862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2849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2919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2989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30593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3129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31990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3262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3332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3402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3472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3541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6117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3675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3745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3815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3884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3954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40245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4088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4157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4227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4297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4367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44372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4500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4570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4640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4710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4780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48500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4913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4983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5053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5123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5192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52627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53326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5396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5466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5535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5605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56755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57454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58152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5878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5948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6018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6088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61581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6221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6291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6361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6431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6501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65709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6634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6704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6774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6843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6913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69836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7047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7117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7186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7256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7326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73964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7459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7529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7599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7669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77392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78091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78790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79488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8012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8082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8152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82219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82917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83615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8425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8494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8564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8634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87045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8768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8837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8907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8977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9047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91172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9180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9250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9320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9390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9460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95300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9593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9663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9733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9803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9872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99427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00125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0076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0145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0215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02856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03555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04253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0495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0558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0628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0698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0768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08380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0907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0971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1041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1111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1181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51250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513207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1384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51454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51523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51593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516635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51727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1796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1866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1936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2006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20763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52139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52209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2279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2349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2419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24890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2558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2622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52692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52762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52832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529018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529717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530415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53105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3174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53244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3314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33844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34542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53517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3587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3657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3727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3797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38670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3930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4000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4070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4140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4209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4273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4343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4413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4483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4552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46227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4686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4756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4825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4895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4965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50354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51052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51751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5238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5308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5378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5448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55180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55879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5651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5721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5791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5860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5930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60006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6064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6134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6203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6273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6343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64134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6476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6546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6616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6686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6756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68261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6889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6959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7029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7099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71690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72389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7302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7372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7442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7511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75817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76516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77215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7785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7854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7924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7994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80644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81342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82040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58267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58337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8407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8477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85470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8610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8680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8750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8820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8889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89597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9023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9093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9162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9232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9302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93725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9436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9505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9575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9645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97154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97852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9848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9918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9988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60058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601281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601980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602678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603377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60401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60471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60540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606107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606805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607504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60813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60883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60953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61023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610933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61156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61226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61296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61366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61436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615060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1569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16394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1709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1779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1849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19188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1982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20522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2122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2191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2261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23315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24014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2464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2534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62604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626745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27443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2814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28840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2947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3017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63087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63157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63226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632967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63360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63430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63500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63569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63639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6370954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637730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63842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63912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63982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640524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641159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641857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642556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643255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643953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644652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645287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645985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646684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647382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648080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648779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649477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650112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650811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651510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6522084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6529069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6536055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6543040" y="62509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6549390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6556375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6563359" y="625095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9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6565265" y="6245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6565265" y="62407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6565265" y="6235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6565265" y="6230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6565265" y="6225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6565265" y="6220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6565265" y="62153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6565265" y="6210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6565265" y="6205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6565265" y="6200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6565265" y="619507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6565265" y="61899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6565265" y="618491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6565265" y="61798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6565265" y="6175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6565265" y="1402727"/>
            <a:ext cx="0" cy="4834255"/>
          </a:xfrm>
          <a:custGeom>
            <a:avLst/>
            <a:gdLst/>
            <a:ahLst/>
            <a:cxnLst/>
            <a:rect l="l" t="t" r="r" b="b"/>
            <a:pathLst>
              <a:path w="0" h="4834255">
                <a:moveTo>
                  <a:pt x="0" y="0"/>
                </a:moveTo>
                <a:lnTo>
                  <a:pt x="0" y="48342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6565265" y="6165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6565265" y="6160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6565265" y="61550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6565265" y="6149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6565265" y="6144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6565265" y="6139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6565265" y="6134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6565265" y="61296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6565265" y="6124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6565265" y="6119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6565265" y="6114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6565265" y="6109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6565265" y="6104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6565265" y="6099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6565265" y="6094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6565265" y="6089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6565265" y="6083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6565265" y="60788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6565265" y="6073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6565265" y="6068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6565265" y="6063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6565265" y="6058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6565265" y="60534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6565265" y="6048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6565265" y="6043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6565265" y="6038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6565265" y="6033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6565265" y="60280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6565265" y="60236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6565265" y="60185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6565265" y="601346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6565265" y="60083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6565265" y="6003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6565265" y="59931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6565265" y="5988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6565265" y="5982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6565265" y="5977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6565265" y="5972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6565265" y="59677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6565265" y="5962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6565265" y="5957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6565265" y="5952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6565265" y="5947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6565265" y="59423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6565265" y="5937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6565265" y="5932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6565265" y="5927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6565265" y="5922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6565265" y="59169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6565265" y="5911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6565265" y="5906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6565265" y="5901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6565265" y="5896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6565265" y="58915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565265" y="5886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565265" y="5881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565265" y="5876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565265" y="5871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565265" y="58661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565265" y="5861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565265" y="5855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565265" y="58509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565265" y="584582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565265" y="584074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565265" y="58356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565265" y="58312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565265" y="5826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565265" y="5821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565265" y="5815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6565265" y="5810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6565265" y="58058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6565265" y="5800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6565265" y="5795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6565265" y="5790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6565265" y="5785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6565265" y="57804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6565265" y="5770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6565265" y="5765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6565265" y="5760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6565265" y="57550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6565265" y="5749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6565265" y="5744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565265" y="5739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565265" y="5734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565265" y="57296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565265" y="5724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565265" y="5719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565265" y="5714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6565265" y="5709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6565265" y="57042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6565265" y="5699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6565265" y="5694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6565265" y="5688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6565265" y="5683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6565265" y="567945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6565265" y="567437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6565265" y="566929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6565265" y="566421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6565265" y="5659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6565265" y="5654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6565265" y="5648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6565265" y="56438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6565265" y="5638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6565265" y="5633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6565265" y="5628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6565265" y="5623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6565265" y="56184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6565265" y="5613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6565265" y="5608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6565265" y="5603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6565265" y="5598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6565265" y="55930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6565265" y="5588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6565265" y="5582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6565265" y="5577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6565265" y="5572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6565265" y="55676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6565265" y="5562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6565265" y="5557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6565265" y="5552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6565265" y="5547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6565265" y="55422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6565265" y="5537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6565265" y="5532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6565265" y="5527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6565265" y="5521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6565265" y="55168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6565265" y="5511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6565265" y="55067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6565265" y="550165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6565265" y="549657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6565265" y="54914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6565265" y="5487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6565265" y="5481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6565265" y="5471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6565265" y="5466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6565265" y="5461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6565265" y="54565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6565265" y="5451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6565265" y="5446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6565265" y="5441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6565265" y="5436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6565265" y="54311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6565265" y="5426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6565265" y="5421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6565265" y="5415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6565265" y="5410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6565265" y="54057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6565265" y="5400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6565265" y="5395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6565265" y="5390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6565265" y="5385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6565265" y="53803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6565265" y="5375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6565265" y="5370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6565265" y="5365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6565265" y="5360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6565265" y="5354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6565265" y="5349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6565265" y="5344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6565265" y="5339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6565265" y="53352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6565265" y="53302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6565265" y="53251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6565265" y="53200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6565265" y="5314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6565265" y="5309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6565265" y="5304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6565265" y="5299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6565265" y="52946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6565265" y="5289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6565265" y="5284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6565265" y="5279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6565265" y="5274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6565265" y="52692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6565265" y="5264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6565265" y="5259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6565265" y="5254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6565265" y="5248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6565265" y="52438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6565265" y="5238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6565265" y="5233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6565265" y="5228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6565265" y="5223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6565265" y="52184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6565265" y="5213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6565265" y="5208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6565265" y="5203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6565265" y="5198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6565265" y="51930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6565265" y="5187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6565265" y="5182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6565265" y="5172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6565265" y="51676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6565265" y="51625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6565265" y="515748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6565265" y="51524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6565265" y="5147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6565265" y="5142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6565265" y="5137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6565265" y="51327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6565265" y="5127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6565265" y="5122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6565265" y="5117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6565265" y="5112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6565265" y="51073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6565265" y="5102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6565265" y="5097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6565265" y="5092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6565265" y="5086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6565265" y="50819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6565265" y="5076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6565265" y="5071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6565265" y="5066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6565265" y="5061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6565265" y="50565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6565265" y="5051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6565265" y="5046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6565265" y="5041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6565265" y="5036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6565265" y="50311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6565265" y="5026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6565265" y="5020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6565265" y="5015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6565265" y="5010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6565265" y="50057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6565265" y="5000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6565265" y="4995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6565265" y="499111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6565265" y="498603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6565265" y="498095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6565265" y="497587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6565265" y="49707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6565265" y="4965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6565265" y="4960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6565265" y="4955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6565265" y="4950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6565265" y="49453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6565265" y="4940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6565265" y="4935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6565265" y="4930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6565265" y="4925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6565265" y="49199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6565265" y="4914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6565265" y="4909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6565265" y="4904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6565265" y="4899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6565265" y="48945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6565265" y="4889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6565265" y="4884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6565265" y="4879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6565265" y="4874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6565265" y="48691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6565265" y="4864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6565265" y="4859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6565265" y="4853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6565265" y="4848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6565265" y="48437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6565265" y="4838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6565265" y="4833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6565265" y="4828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6565265" y="4823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6565265" y="48183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6565265" y="481331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6565265" y="48082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6565265" y="4798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6565265" y="4793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6565265" y="4788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6565265" y="47834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6565265" y="4778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6565265" y="4773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6565265" y="4768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6565265" y="4763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6565265" y="47580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6565265" y="4752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6565265" y="4747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6565265" y="4742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6565265" y="4737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6565265" y="47326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6565265" y="4727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6565265" y="4722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6565265" y="4717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565265" y="4712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565265" y="4707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6565265" y="4702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6565265" y="4697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6565265" y="4692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6565265" y="4686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6565265" y="46818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6565265" y="4676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6565265" y="4671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6565265" y="4666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6565265" y="4661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6565265" y="46564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6565265" y="46520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6565265" y="46469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6565265" y="464186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6565265" y="46367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6565265" y="4631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6565265" y="4626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6565265" y="46215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6565265" y="4616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6565265" y="4611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6565265" y="4606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6565265" y="4601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6565265" y="45961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6565265" y="4591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6565265" y="4585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6565265" y="4580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6565265" y="4575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6565265" y="45707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6565265" y="4565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6565265" y="4560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6565265" y="4555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6565265" y="4550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6565265" y="45453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6565265" y="4540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6565265" y="4535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6565265" y="4530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6565265" y="4525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6565265" y="45199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6565265" y="4514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6565265" y="4509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6565265" y="4499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6565265" y="44945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6565265" y="4489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6565265" y="4484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6565265" y="44793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6565265" y="447422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6565265" y="446914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6565265" y="44640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6565265" y="44596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6565265" y="4454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6565265" y="4449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6565265" y="4444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6565265" y="4439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6565265" y="44342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6565265" y="4429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6565265" y="4424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6565265" y="4418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6565265" y="4413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6565265" y="44088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6565265" y="4403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6565265" y="4398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6565265" y="4393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6565265" y="4388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6565265" y="43834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6565265" y="4378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6565265" y="4373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6565265" y="4368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6565265" y="4363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6565265" y="43580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6565265" y="4352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6565265" y="4347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6565265" y="4342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6565265" y="4337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6565265" y="43326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6565265" y="4327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6565265" y="4322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6565265" y="4317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6565265" y="4312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6565265" y="430785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6565265" y="430277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6565265" y="429769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6565265" y="429261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6565265" y="4287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6565265" y="4282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6565265" y="4277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6565265" y="42722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6565265" y="4267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6565265" y="4262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6565265" y="4257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6565265" y="4251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6565265" y="42468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6565265" y="4241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6565265" y="4236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6565265" y="4231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6565265" y="4226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6565265" y="42214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6565265" y="4216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6565265" y="4211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6565265" y="4201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6565265" y="41960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6565265" y="4191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6565265" y="4185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6565265" y="4180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6565265" y="4175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6565265" y="41706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6565265" y="4165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6565265" y="4160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6565265" y="4155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6565265" y="4150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6565265" y="41452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6565265" y="4140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6565265" y="41351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6565265" y="413005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6565265" y="412497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6565265" y="41198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6565265" y="4115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6565265" y="41103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6565265" y="4105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6565265" y="4100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6565265" y="4095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6565265" y="4090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6565265" y="4084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6565265" y="4079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565265" y="4074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565265" y="4069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565265" y="4064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565265" y="40595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6565265" y="4054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565265" y="4049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6565265" y="4044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6565265" y="4039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6565265" y="40341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6565265" y="4029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6565265" y="4024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6565265" y="4018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6565265" y="4013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6565265" y="40087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6565265" y="4003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6565265" y="3998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6565265" y="3993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6565265" y="3988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6565265" y="39833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6565265" y="3973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6565265" y="3968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6565265" y="39636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6565265" y="39586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6565265" y="39535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6565265" y="39484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6565265" y="3943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6565265" y="3938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6565265" y="3933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6565265" y="3928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6565265" y="39230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6565265" y="3917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6565265" y="3912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6565265" y="3907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6565265" y="3902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6565265" y="38976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6565265" y="3892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6565265" y="3887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6565265" y="3882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6565265" y="3877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6565265" y="38722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6565265" y="3867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6565265" y="3862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6565265" y="3857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6565265" y="3851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6565265" y="38468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6565265" y="3841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6565265" y="3836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6565265" y="3831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6565265" y="3826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6565265" y="38214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6565265" y="3816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6565265" y="381191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6565265" y="38068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6565265" y="3801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6565265" y="37960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6565265" y="37909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6565265" y="378588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6565265" y="37808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6565265" y="377572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6565265" y="3771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6565265" y="3766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6565265" y="37611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6565265" y="3756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6565265" y="3750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6565265" y="3745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6565265" y="3740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6565265" y="37357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6565265" y="3730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6565265" y="3725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6565265" y="3720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6565265" y="3715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6565265" y="37103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6565265" y="3705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6565265" y="3700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6565265" y="3695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6565265" y="3689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6565265" y="36849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6565265" y="3674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6565265" y="3669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6565265" y="3664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6565265" y="36595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6565265" y="3654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6565265" y="3649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6565265" y="3644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6565265" y="36391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6565265" y="3634116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6565265" y="362903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6565265" y="36239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6565265" y="3619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6565265" y="3614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6565265" y="3609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6565265" y="360427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6565265" y="35991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6565265" y="3594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6565265" y="3589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6565265" y="3583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6565265" y="3578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6565265" y="35737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6565265" y="3568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6565265" y="3563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6565265" y="3558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6565265" y="3553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6565265" y="35483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6565265" y="3543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6565265" y="3538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6565265" y="3533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6565265" y="3528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6565265" y="35229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6565265" y="3517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6565265" y="3512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6565265" y="3507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6565265" y="3502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6565265" y="34975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6565265" y="3492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6565265" y="3487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6565265" y="3482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6565265" y="3477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6565265" y="34721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6565265" y="34677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6565265" y="346266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6565265" y="345758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6565265" y="34525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6565265" y="3447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6565265" y="3442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6565265" y="3437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6565265" y="3432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6565265" y="3427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6565265" y="3422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6565265" y="3416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6565265" y="34118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6565265" y="3406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6565265" y="3401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6565265" y="3396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6565265" y="3391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6565265" y="33864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6565265" y="3376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6565265" y="3371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6565265" y="3366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6565265" y="33610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6565265" y="3355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6565265" y="3350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6565265" y="3345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6565265" y="3340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6565265" y="33356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6565265" y="3330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6565265" y="3325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6565265" y="3320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6565265" y="3315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6565265" y="3310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6565265" y="3305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6565265" y="3300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6565265" y="32950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6565265" y="328994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6565265" y="3284866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6565265" y="32797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6565265" y="32753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6565265" y="3270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6565265" y="3265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6565265" y="3260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6565265" y="3255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6565265" y="32499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6565265" y="3244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6565265" y="3239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6565265" y="3234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6565265" y="3229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6565265" y="32245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6565265" y="3219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6565265" y="3214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6565265" y="3209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6565265" y="3204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6565265" y="31991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6565265" y="3194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6565265" y="3188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6565265" y="3183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6565265" y="3178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6565265" y="31737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6565265" y="3168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6565265" y="3163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6565265" y="3158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6565265" y="3153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6565265" y="31483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6565265" y="3143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6565265" y="3138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6565265" y="3133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6565265" y="3128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6565265" y="31235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6565265" y="311849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6565265" y="311341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6565265" y="31083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6565265" y="3103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6565265" y="3098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6565265" y="3093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6565265" y="30880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6565265" y="3077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6565265" y="3072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6565265" y="3067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6565265" y="30626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6565265" y="3057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6565265" y="3052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6565265" y="3047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6565265" y="3042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6565265" y="30372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6565265" y="3032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6565265" y="3027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6565265" y="3021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6565265" y="3016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6565265" y="30118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6565265" y="3006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6565265" y="3001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6565265" y="2996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6565265" y="2991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6565265" y="29864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6565265" y="2981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6565265" y="2976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6565265" y="2971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6565265" y="2966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6565265" y="29610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6565265" y="2955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6565265" y="29508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6565265" y="29457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6565265" y="29406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6565265" y="2936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6565265" y="2931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6565265" y="29260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6565265" y="2921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6565265" y="2915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6565265" y="2910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6565265" y="2905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6565265" y="29006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6565265" y="2895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6565265" y="2890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6565265" y="2885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6565265" y="2880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6565265" y="28752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6565265" y="2870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6565265" y="2865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6565265" y="2860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6565265" y="2854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6565265" y="28498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6565265" y="2844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6565265" y="2839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6565265" y="2834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6565265" y="2829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6565265" y="28244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6565265" y="2819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6565265" y="2814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6565265" y="2809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6565265" y="2804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6565265" y="27990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6565265" y="2794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6565265" y="2788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6565265" y="27794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6565265" y="27743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6565265" y="27692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6565265" y="276416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6565265" y="2759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6565265" y="2754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6565265" y="2748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6565265" y="2743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6565265" y="27387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6565265" y="2733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6565265" y="2728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6565265" y="2723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6565265" y="2718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6565265" y="27133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6565265" y="2708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6565265" y="2703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6565265" y="2698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6565265" y="2693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6565265" y="26879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6565265" y="2682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6565265" y="2677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6565265" y="2672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6565265" y="2667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6565265" y="26625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6565265" y="2657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6565265" y="2652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6565265" y="2647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6565265" y="2642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6565265" y="26371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6565265" y="2632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6565265" y="2627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6565265" y="2621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6565265" y="2616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6565265" y="26117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6565265" y="26066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6565265" y="260160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6565265" y="25965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6565265" y="2592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6565265" y="2587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6565265" y="2581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6565265" y="25768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6565265" y="2571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6565265" y="2566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6565265" y="2561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6565265" y="2556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6565265" y="25514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6565265" y="2546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6565265" y="2541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6565265" y="2536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6565265" y="2531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6565265" y="25260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6565265" y="2520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6565265" y="2515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6565265" y="2510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6565265" y="2505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6565265" y="25006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6565265" y="2495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6565265" y="2490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6565265" y="2480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6565265" y="24752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6565265" y="2470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6565265" y="2465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6565265" y="2460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7" name="object 1357"/>
          <p:cNvSpPr/>
          <p:nvPr/>
        </p:nvSpPr>
        <p:spPr>
          <a:xfrm>
            <a:off x="6565265" y="2454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6565265" y="24498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6565265" y="2444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6565265" y="244031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6565265" y="24352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6565265" y="243015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6565265" y="24250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6565265" y="2419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6565265" y="24149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6565265" y="2409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6565265" y="2404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6565265" y="2399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6565265" y="2394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6565265" y="23895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6565265" y="2384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6565265" y="2379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6565265" y="2374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6565265" y="2369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6565265" y="23641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6565265" y="2359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6565265" y="2353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6565265" y="2348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6565265" y="2343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6565265" y="23387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6565265" y="2333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6565265" y="2328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6565265" y="2323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6565265" y="2318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6565265" y="23133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6565265" y="2308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6565265" y="2303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6565265" y="2298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6565265" y="2292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6565265" y="22879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6565265" y="2282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6565265" y="2277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6565265" y="2272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6565265" y="22675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6565265" y="226251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6565265" y="225743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6565265" y="22523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6565265" y="2247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6565265" y="2242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6565265" y="2237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6565265" y="2232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6565265" y="22275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6565265" y="2222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6565265" y="2217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6565265" y="2212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6565265" y="2207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6565265" y="22021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6565265" y="2197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6565265" y="2192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6565265" y="2181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6565265" y="21767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6565265" y="2171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6565265" y="2166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6565265" y="2161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6565265" y="2156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6565265" y="21513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6565265" y="2146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6565265" y="2141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6565265" y="2136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6565265" y="2131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6565265" y="21259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6565265" y="2120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6565265" y="2115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6565265" y="2110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6565265" y="2105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6565265" y="21005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6565265" y="20961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6565265" y="209106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6565265" y="208598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6565265" y="20809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6565265" y="2075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6565265" y="2070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6565265" y="20656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6565265" y="2060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6565265" y="2055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6565265" y="2050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6565265" y="2045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6565265" y="20402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6565265" y="2035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6565265" y="2030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6565265" y="2025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6565265" y="2019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6565265" y="20148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6565265" y="2009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6565265" y="2004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6565265" y="1999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6565265" y="1994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6565265" y="19894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6565265" y="1984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6565265" y="1979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6565265" y="1974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6565265" y="1969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6565265" y="19640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6565265" y="1958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6565265" y="1953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6565265" y="1948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6565265" y="1943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6565265" y="19386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9" name="object 1459"/>
          <p:cNvSpPr/>
          <p:nvPr/>
        </p:nvSpPr>
        <p:spPr>
          <a:xfrm>
            <a:off x="6565265" y="1933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6565265" y="1928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6565265" y="19234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6565265" y="191834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6565265" y="191326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6565265" y="19081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6565265" y="19037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6565265" y="1898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6565265" y="1893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6565265" y="1883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6565265" y="18783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6565265" y="1873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6565265" y="1868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6565265" y="1863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6565265" y="1858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6565265" y="18529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6565265" y="1847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6565265" y="1842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6565265" y="1837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6565265" y="1832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6565265" y="18275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6565265" y="1822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6565265" y="1817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6565265" y="1812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6565265" y="1807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6565265" y="18021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6565265" y="1797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6565265" y="1791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6565265" y="1786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6565265" y="1781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6565265" y="17767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6565265" y="1771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6565265" y="1766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6565265" y="1761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6565265" y="1756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6565265" y="17519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6565265" y="174689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6565265" y="174181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6565265" y="17367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6565265" y="1731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6565265" y="1726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6565265" y="1721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6565265" y="17164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6565265" y="1711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3" name="object 1503"/>
          <p:cNvSpPr/>
          <p:nvPr/>
        </p:nvSpPr>
        <p:spPr>
          <a:xfrm>
            <a:off x="6565265" y="1706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6565265" y="1701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5" name="object 1505"/>
          <p:cNvSpPr/>
          <p:nvPr/>
        </p:nvSpPr>
        <p:spPr>
          <a:xfrm>
            <a:off x="6565265" y="1696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6" name="object 1506"/>
          <p:cNvSpPr/>
          <p:nvPr/>
        </p:nvSpPr>
        <p:spPr>
          <a:xfrm>
            <a:off x="6565265" y="16910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7" name="object 1507"/>
          <p:cNvSpPr/>
          <p:nvPr/>
        </p:nvSpPr>
        <p:spPr>
          <a:xfrm>
            <a:off x="6565265" y="1685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6565265" y="1680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9" name="object 1509"/>
          <p:cNvSpPr/>
          <p:nvPr/>
        </p:nvSpPr>
        <p:spPr>
          <a:xfrm>
            <a:off x="6565265" y="1675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0" name="object 1510"/>
          <p:cNvSpPr/>
          <p:nvPr/>
        </p:nvSpPr>
        <p:spPr>
          <a:xfrm>
            <a:off x="6565265" y="1670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1" name="object 1511"/>
          <p:cNvSpPr/>
          <p:nvPr/>
        </p:nvSpPr>
        <p:spPr>
          <a:xfrm>
            <a:off x="6565265" y="16656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6565265" y="1660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3" name="object 1513"/>
          <p:cNvSpPr/>
          <p:nvPr/>
        </p:nvSpPr>
        <p:spPr>
          <a:xfrm>
            <a:off x="6565265" y="1655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6565265" y="1650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5" name="object 1515"/>
          <p:cNvSpPr/>
          <p:nvPr/>
        </p:nvSpPr>
        <p:spPr>
          <a:xfrm>
            <a:off x="6565265" y="1645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6565265" y="16402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7" name="object 1517"/>
          <p:cNvSpPr/>
          <p:nvPr/>
        </p:nvSpPr>
        <p:spPr>
          <a:xfrm>
            <a:off x="6565265" y="1635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6565265" y="1630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6565265" y="1624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6565265" y="1619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6565265" y="16148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6565265" y="1609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6565265" y="1604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6565265" y="1599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6565265" y="1594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6565265" y="1584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6565265" y="15792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6565265" y="15741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6565265" y="15690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6565265" y="156401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6565265" y="1559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6565265" y="15544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6565265" y="1549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6565265" y="1544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5" name="object 1535"/>
          <p:cNvSpPr/>
          <p:nvPr/>
        </p:nvSpPr>
        <p:spPr>
          <a:xfrm>
            <a:off x="6565265" y="1539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6565265" y="1534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6565265" y="15290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6565265" y="1524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6565265" y="1518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6565265" y="1513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6565265" y="1508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6565265" y="15036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6565265" y="1498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4" name="object 1544"/>
          <p:cNvSpPr/>
          <p:nvPr/>
        </p:nvSpPr>
        <p:spPr>
          <a:xfrm>
            <a:off x="6565265" y="1493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6565265" y="1488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6" name="object 1546"/>
          <p:cNvSpPr/>
          <p:nvPr/>
        </p:nvSpPr>
        <p:spPr>
          <a:xfrm>
            <a:off x="6565265" y="1483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6565265" y="14782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8" name="object 1548"/>
          <p:cNvSpPr/>
          <p:nvPr/>
        </p:nvSpPr>
        <p:spPr>
          <a:xfrm>
            <a:off x="6565265" y="1473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9" name="object 1549"/>
          <p:cNvSpPr/>
          <p:nvPr/>
        </p:nvSpPr>
        <p:spPr>
          <a:xfrm>
            <a:off x="6565265" y="1468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0" name="object 1550"/>
          <p:cNvSpPr/>
          <p:nvPr/>
        </p:nvSpPr>
        <p:spPr>
          <a:xfrm>
            <a:off x="6565265" y="1463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1" name="object 1551"/>
          <p:cNvSpPr/>
          <p:nvPr/>
        </p:nvSpPr>
        <p:spPr>
          <a:xfrm>
            <a:off x="6565265" y="1457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6565265" y="14528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3" name="object 1553"/>
          <p:cNvSpPr/>
          <p:nvPr/>
        </p:nvSpPr>
        <p:spPr>
          <a:xfrm>
            <a:off x="6565265" y="1447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6565265" y="1442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5" name="object 1555"/>
          <p:cNvSpPr/>
          <p:nvPr/>
        </p:nvSpPr>
        <p:spPr>
          <a:xfrm>
            <a:off x="6565265" y="1437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6" name="object 1556"/>
          <p:cNvSpPr/>
          <p:nvPr/>
        </p:nvSpPr>
        <p:spPr>
          <a:xfrm>
            <a:off x="6565265" y="1432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6565265" y="14274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6565265" y="1417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6565265" y="1412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6565265" y="14078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6565265" y="14027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6565265" y="13976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6565265" y="139256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6565265" y="1387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6565265" y="1382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6565265" y="1377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6565265" y="1372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6565265" y="13671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6565265" y="1362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6565265" y="1357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6565265" y="1195082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6565265" y="1346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6565265" y="13417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6565265" y="1336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6565265" y="1331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6565265" y="1326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6565265" y="1321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6565265" y="13163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6565265" y="1311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6565265" y="1306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6565265" y="1301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6565265" y="1296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6565265" y="12909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6565265" y="1285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5" name="object 1585"/>
          <p:cNvSpPr/>
          <p:nvPr/>
        </p:nvSpPr>
        <p:spPr>
          <a:xfrm>
            <a:off x="6565265" y="1280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6" name="object 1586"/>
          <p:cNvSpPr/>
          <p:nvPr/>
        </p:nvSpPr>
        <p:spPr>
          <a:xfrm>
            <a:off x="6565265" y="1275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6565265" y="1270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8" name="object 1588"/>
          <p:cNvSpPr/>
          <p:nvPr/>
        </p:nvSpPr>
        <p:spPr>
          <a:xfrm>
            <a:off x="6565265" y="12655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6565265" y="1260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6565265" y="125604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1" name="object 1591"/>
          <p:cNvSpPr/>
          <p:nvPr/>
        </p:nvSpPr>
        <p:spPr>
          <a:xfrm>
            <a:off x="6565265" y="1250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2" name="object 1592"/>
          <p:cNvSpPr/>
          <p:nvPr/>
        </p:nvSpPr>
        <p:spPr>
          <a:xfrm>
            <a:off x="6565265" y="1245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3" name="object 1593"/>
          <p:cNvSpPr/>
          <p:nvPr/>
        </p:nvSpPr>
        <p:spPr>
          <a:xfrm>
            <a:off x="6565265" y="12401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4" name="object 1594"/>
          <p:cNvSpPr/>
          <p:nvPr/>
        </p:nvSpPr>
        <p:spPr>
          <a:xfrm>
            <a:off x="6565265" y="12350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5" name="object 1595"/>
          <p:cNvSpPr/>
          <p:nvPr/>
        </p:nvSpPr>
        <p:spPr>
          <a:xfrm>
            <a:off x="6565265" y="123000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6" name="object 1596"/>
          <p:cNvSpPr/>
          <p:nvPr/>
        </p:nvSpPr>
        <p:spPr>
          <a:xfrm>
            <a:off x="6565265" y="12249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7" name="object 1597"/>
          <p:cNvSpPr/>
          <p:nvPr/>
        </p:nvSpPr>
        <p:spPr>
          <a:xfrm>
            <a:off x="6565265" y="1215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8" name="object 1598"/>
          <p:cNvSpPr/>
          <p:nvPr/>
        </p:nvSpPr>
        <p:spPr>
          <a:xfrm>
            <a:off x="6565265" y="1210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9" name="object 1599"/>
          <p:cNvSpPr/>
          <p:nvPr/>
        </p:nvSpPr>
        <p:spPr>
          <a:xfrm>
            <a:off x="6565265" y="12052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0" name="object 1600"/>
          <p:cNvSpPr/>
          <p:nvPr/>
        </p:nvSpPr>
        <p:spPr>
          <a:xfrm>
            <a:off x="6565265" y="1200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1" name="object 1601"/>
          <p:cNvSpPr/>
          <p:nvPr/>
        </p:nvSpPr>
        <p:spPr>
          <a:xfrm>
            <a:off x="6565265" y="1195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2" name="object 1602"/>
          <p:cNvSpPr/>
          <p:nvPr/>
        </p:nvSpPr>
        <p:spPr>
          <a:xfrm>
            <a:off x="6565265" y="1190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3" name="object 1603"/>
          <p:cNvSpPr/>
          <p:nvPr/>
        </p:nvSpPr>
        <p:spPr>
          <a:xfrm>
            <a:off x="6565265" y="1184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4" name="object 1604"/>
          <p:cNvSpPr/>
          <p:nvPr/>
        </p:nvSpPr>
        <p:spPr>
          <a:xfrm>
            <a:off x="6565265" y="11798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5" name="object 1605"/>
          <p:cNvSpPr/>
          <p:nvPr/>
        </p:nvSpPr>
        <p:spPr>
          <a:xfrm>
            <a:off x="6565265" y="1174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6" name="object 1606"/>
          <p:cNvSpPr/>
          <p:nvPr/>
        </p:nvSpPr>
        <p:spPr>
          <a:xfrm>
            <a:off x="6565265" y="1169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7" name="object 1607"/>
          <p:cNvSpPr/>
          <p:nvPr/>
        </p:nvSpPr>
        <p:spPr>
          <a:xfrm>
            <a:off x="655828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8" name="object 1608"/>
          <p:cNvSpPr/>
          <p:nvPr/>
        </p:nvSpPr>
        <p:spPr>
          <a:xfrm>
            <a:off x="655129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9" name="object 1609"/>
          <p:cNvSpPr/>
          <p:nvPr/>
        </p:nvSpPr>
        <p:spPr>
          <a:xfrm>
            <a:off x="65443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0" name="object 1610"/>
          <p:cNvSpPr/>
          <p:nvPr/>
        </p:nvSpPr>
        <p:spPr>
          <a:xfrm>
            <a:off x="65373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1" name="object 1611"/>
          <p:cNvSpPr/>
          <p:nvPr/>
        </p:nvSpPr>
        <p:spPr>
          <a:xfrm>
            <a:off x="65303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2" name="object 1612"/>
          <p:cNvSpPr/>
          <p:nvPr/>
        </p:nvSpPr>
        <p:spPr>
          <a:xfrm>
            <a:off x="65239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3" name="object 1613"/>
          <p:cNvSpPr/>
          <p:nvPr/>
        </p:nvSpPr>
        <p:spPr>
          <a:xfrm>
            <a:off x="651700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4" name="object 1614"/>
          <p:cNvSpPr/>
          <p:nvPr/>
        </p:nvSpPr>
        <p:spPr>
          <a:xfrm>
            <a:off x="651001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5" name="object 1615"/>
          <p:cNvSpPr/>
          <p:nvPr/>
        </p:nvSpPr>
        <p:spPr>
          <a:xfrm>
            <a:off x="65030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6" name="object 1616"/>
          <p:cNvSpPr/>
          <p:nvPr/>
        </p:nvSpPr>
        <p:spPr>
          <a:xfrm>
            <a:off x="64960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7" name="object 1617"/>
          <p:cNvSpPr/>
          <p:nvPr/>
        </p:nvSpPr>
        <p:spPr>
          <a:xfrm>
            <a:off x="64890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8" name="object 1618"/>
          <p:cNvSpPr/>
          <p:nvPr/>
        </p:nvSpPr>
        <p:spPr>
          <a:xfrm>
            <a:off x="64827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9" name="object 1619"/>
          <p:cNvSpPr/>
          <p:nvPr/>
        </p:nvSpPr>
        <p:spPr>
          <a:xfrm>
            <a:off x="64757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0" name="object 1620"/>
          <p:cNvSpPr/>
          <p:nvPr/>
        </p:nvSpPr>
        <p:spPr>
          <a:xfrm>
            <a:off x="64687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1" name="object 1621"/>
          <p:cNvSpPr/>
          <p:nvPr/>
        </p:nvSpPr>
        <p:spPr>
          <a:xfrm>
            <a:off x="64617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2" name="object 1622"/>
          <p:cNvSpPr/>
          <p:nvPr/>
        </p:nvSpPr>
        <p:spPr>
          <a:xfrm>
            <a:off x="64547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3" name="object 1623"/>
          <p:cNvSpPr/>
          <p:nvPr/>
        </p:nvSpPr>
        <p:spPr>
          <a:xfrm>
            <a:off x="64477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4" name="object 1624"/>
          <p:cNvSpPr/>
          <p:nvPr/>
        </p:nvSpPr>
        <p:spPr>
          <a:xfrm>
            <a:off x="644144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5" name="object 1625"/>
          <p:cNvSpPr/>
          <p:nvPr/>
        </p:nvSpPr>
        <p:spPr>
          <a:xfrm>
            <a:off x="64344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6" name="object 1626"/>
          <p:cNvSpPr/>
          <p:nvPr/>
        </p:nvSpPr>
        <p:spPr>
          <a:xfrm>
            <a:off x="64274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7" name="object 1627"/>
          <p:cNvSpPr/>
          <p:nvPr/>
        </p:nvSpPr>
        <p:spPr>
          <a:xfrm>
            <a:off x="64204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8" name="object 1628"/>
          <p:cNvSpPr/>
          <p:nvPr/>
        </p:nvSpPr>
        <p:spPr>
          <a:xfrm>
            <a:off x="64135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9" name="object 1629"/>
          <p:cNvSpPr/>
          <p:nvPr/>
        </p:nvSpPr>
        <p:spPr>
          <a:xfrm>
            <a:off x="64065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0" name="object 1630"/>
          <p:cNvSpPr/>
          <p:nvPr/>
        </p:nvSpPr>
        <p:spPr>
          <a:xfrm>
            <a:off x="640016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1" name="object 1631"/>
          <p:cNvSpPr/>
          <p:nvPr/>
        </p:nvSpPr>
        <p:spPr>
          <a:xfrm>
            <a:off x="63931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2" name="object 1632"/>
          <p:cNvSpPr/>
          <p:nvPr/>
        </p:nvSpPr>
        <p:spPr>
          <a:xfrm>
            <a:off x="63861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3" name="object 1633"/>
          <p:cNvSpPr/>
          <p:nvPr/>
        </p:nvSpPr>
        <p:spPr>
          <a:xfrm>
            <a:off x="63792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4" name="object 1634"/>
          <p:cNvSpPr/>
          <p:nvPr/>
        </p:nvSpPr>
        <p:spPr>
          <a:xfrm>
            <a:off x="63722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5" name="object 1635"/>
          <p:cNvSpPr/>
          <p:nvPr/>
        </p:nvSpPr>
        <p:spPr>
          <a:xfrm>
            <a:off x="636587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6" name="object 1636"/>
          <p:cNvSpPr/>
          <p:nvPr/>
        </p:nvSpPr>
        <p:spPr>
          <a:xfrm>
            <a:off x="63588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7" name="object 1637"/>
          <p:cNvSpPr/>
          <p:nvPr/>
        </p:nvSpPr>
        <p:spPr>
          <a:xfrm>
            <a:off x="635190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8" name="object 1638"/>
          <p:cNvSpPr/>
          <p:nvPr/>
        </p:nvSpPr>
        <p:spPr>
          <a:xfrm>
            <a:off x="634492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9" name="object 1639"/>
          <p:cNvSpPr/>
          <p:nvPr/>
        </p:nvSpPr>
        <p:spPr>
          <a:xfrm>
            <a:off x="63379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0" name="object 1640"/>
          <p:cNvSpPr/>
          <p:nvPr/>
        </p:nvSpPr>
        <p:spPr>
          <a:xfrm>
            <a:off x="63309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1" name="object 1641"/>
          <p:cNvSpPr/>
          <p:nvPr/>
        </p:nvSpPr>
        <p:spPr>
          <a:xfrm>
            <a:off x="63239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2" name="object 1642"/>
          <p:cNvSpPr/>
          <p:nvPr/>
        </p:nvSpPr>
        <p:spPr>
          <a:xfrm>
            <a:off x="63176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3" name="object 1643"/>
          <p:cNvSpPr/>
          <p:nvPr/>
        </p:nvSpPr>
        <p:spPr>
          <a:xfrm>
            <a:off x="63106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4" name="object 1644"/>
          <p:cNvSpPr/>
          <p:nvPr/>
        </p:nvSpPr>
        <p:spPr>
          <a:xfrm>
            <a:off x="630364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5" name="object 1645"/>
          <p:cNvSpPr/>
          <p:nvPr/>
        </p:nvSpPr>
        <p:spPr>
          <a:xfrm>
            <a:off x="62966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6" name="object 1646"/>
          <p:cNvSpPr/>
          <p:nvPr/>
        </p:nvSpPr>
        <p:spPr>
          <a:xfrm>
            <a:off x="62896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7" name="object 1647"/>
          <p:cNvSpPr/>
          <p:nvPr/>
        </p:nvSpPr>
        <p:spPr>
          <a:xfrm>
            <a:off x="62826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8" name="object 1648"/>
          <p:cNvSpPr/>
          <p:nvPr/>
        </p:nvSpPr>
        <p:spPr>
          <a:xfrm>
            <a:off x="62757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9" name="object 1649"/>
          <p:cNvSpPr/>
          <p:nvPr/>
        </p:nvSpPr>
        <p:spPr>
          <a:xfrm>
            <a:off x="62687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0" name="object 1650"/>
          <p:cNvSpPr/>
          <p:nvPr/>
        </p:nvSpPr>
        <p:spPr>
          <a:xfrm>
            <a:off x="626237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1" name="object 1651"/>
          <p:cNvSpPr/>
          <p:nvPr/>
        </p:nvSpPr>
        <p:spPr>
          <a:xfrm>
            <a:off x="62553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2" name="object 1652"/>
          <p:cNvSpPr/>
          <p:nvPr/>
        </p:nvSpPr>
        <p:spPr>
          <a:xfrm>
            <a:off x="62484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3" name="object 1653"/>
          <p:cNvSpPr/>
          <p:nvPr/>
        </p:nvSpPr>
        <p:spPr>
          <a:xfrm>
            <a:off x="62414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4" name="object 1654"/>
          <p:cNvSpPr/>
          <p:nvPr/>
        </p:nvSpPr>
        <p:spPr>
          <a:xfrm>
            <a:off x="62344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5" name="object 1655"/>
          <p:cNvSpPr/>
          <p:nvPr/>
        </p:nvSpPr>
        <p:spPr>
          <a:xfrm>
            <a:off x="622807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6" name="object 1656"/>
          <p:cNvSpPr/>
          <p:nvPr/>
        </p:nvSpPr>
        <p:spPr>
          <a:xfrm>
            <a:off x="62210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7" name="object 1657"/>
          <p:cNvSpPr/>
          <p:nvPr/>
        </p:nvSpPr>
        <p:spPr>
          <a:xfrm>
            <a:off x="62141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8" name="object 1658"/>
          <p:cNvSpPr/>
          <p:nvPr/>
        </p:nvSpPr>
        <p:spPr>
          <a:xfrm>
            <a:off x="62071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9" name="object 1659"/>
          <p:cNvSpPr/>
          <p:nvPr/>
        </p:nvSpPr>
        <p:spPr>
          <a:xfrm>
            <a:off x="62001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0" name="object 1660"/>
          <p:cNvSpPr/>
          <p:nvPr/>
        </p:nvSpPr>
        <p:spPr>
          <a:xfrm>
            <a:off x="61931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1" name="object 1661"/>
          <p:cNvSpPr/>
          <p:nvPr/>
        </p:nvSpPr>
        <p:spPr>
          <a:xfrm>
            <a:off x="618680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2" name="object 1662"/>
          <p:cNvSpPr/>
          <p:nvPr/>
        </p:nvSpPr>
        <p:spPr>
          <a:xfrm>
            <a:off x="61798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3" name="object 1663"/>
          <p:cNvSpPr/>
          <p:nvPr/>
        </p:nvSpPr>
        <p:spPr>
          <a:xfrm>
            <a:off x="61728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4" name="object 1664"/>
          <p:cNvSpPr/>
          <p:nvPr/>
        </p:nvSpPr>
        <p:spPr>
          <a:xfrm>
            <a:off x="61658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5" name="object 1665"/>
          <p:cNvSpPr/>
          <p:nvPr/>
        </p:nvSpPr>
        <p:spPr>
          <a:xfrm>
            <a:off x="61588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6" name="object 1666"/>
          <p:cNvSpPr/>
          <p:nvPr/>
        </p:nvSpPr>
        <p:spPr>
          <a:xfrm>
            <a:off x="61518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7" name="object 1667"/>
          <p:cNvSpPr/>
          <p:nvPr/>
        </p:nvSpPr>
        <p:spPr>
          <a:xfrm>
            <a:off x="61455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8" name="object 1668"/>
          <p:cNvSpPr/>
          <p:nvPr/>
        </p:nvSpPr>
        <p:spPr>
          <a:xfrm>
            <a:off x="613854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9" name="object 1669"/>
          <p:cNvSpPr/>
          <p:nvPr/>
        </p:nvSpPr>
        <p:spPr>
          <a:xfrm>
            <a:off x="61315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0" name="object 1670"/>
          <p:cNvSpPr/>
          <p:nvPr/>
        </p:nvSpPr>
        <p:spPr>
          <a:xfrm>
            <a:off x="61245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1" name="object 1671"/>
          <p:cNvSpPr/>
          <p:nvPr/>
        </p:nvSpPr>
        <p:spPr>
          <a:xfrm>
            <a:off x="61175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2" name="object 1672"/>
          <p:cNvSpPr/>
          <p:nvPr/>
        </p:nvSpPr>
        <p:spPr>
          <a:xfrm>
            <a:off x="61106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3" name="object 1673"/>
          <p:cNvSpPr/>
          <p:nvPr/>
        </p:nvSpPr>
        <p:spPr>
          <a:xfrm>
            <a:off x="610425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4" name="object 1674"/>
          <p:cNvSpPr/>
          <p:nvPr/>
        </p:nvSpPr>
        <p:spPr>
          <a:xfrm>
            <a:off x="609727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5" name="object 1675"/>
          <p:cNvSpPr/>
          <p:nvPr/>
        </p:nvSpPr>
        <p:spPr>
          <a:xfrm>
            <a:off x="609028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6" name="object 1676"/>
          <p:cNvSpPr/>
          <p:nvPr/>
        </p:nvSpPr>
        <p:spPr>
          <a:xfrm>
            <a:off x="60833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7" name="object 1677"/>
          <p:cNvSpPr/>
          <p:nvPr/>
        </p:nvSpPr>
        <p:spPr>
          <a:xfrm>
            <a:off x="60763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8" name="object 1678"/>
          <p:cNvSpPr/>
          <p:nvPr/>
        </p:nvSpPr>
        <p:spPr>
          <a:xfrm>
            <a:off x="60693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9" name="object 1679"/>
          <p:cNvSpPr/>
          <p:nvPr/>
        </p:nvSpPr>
        <p:spPr>
          <a:xfrm>
            <a:off x="60623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0" name="object 1680"/>
          <p:cNvSpPr/>
          <p:nvPr/>
        </p:nvSpPr>
        <p:spPr>
          <a:xfrm>
            <a:off x="605599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1" name="object 1681"/>
          <p:cNvSpPr/>
          <p:nvPr/>
        </p:nvSpPr>
        <p:spPr>
          <a:xfrm>
            <a:off x="604900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2" name="object 1682"/>
          <p:cNvSpPr/>
          <p:nvPr/>
        </p:nvSpPr>
        <p:spPr>
          <a:xfrm>
            <a:off x="60420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3" name="object 1683"/>
          <p:cNvSpPr/>
          <p:nvPr/>
        </p:nvSpPr>
        <p:spPr>
          <a:xfrm>
            <a:off x="60350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4" name="object 1684"/>
          <p:cNvSpPr/>
          <p:nvPr/>
        </p:nvSpPr>
        <p:spPr>
          <a:xfrm>
            <a:off x="60280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5" name="object 1685"/>
          <p:cNvSpPr/>
          <p:nvPr/>
        </p:nvSpPr>
        <p:spPr>
          <a:xfrm>
            <a:off x="60210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6" name="object 1686"/>
          <p:cNvSpPr/>
          <p:nvPr/>
        </p:nvSpPr>
        <p:spPr>
          <a:xfrm>
            <a:off x="60140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7" name="object 1687"/>
          <p:cNvSpPr/>
          <p:nvPr/>
        </p:nvSpPr>
        <p:spPr>
          <a:xfrm>
            <a:off x="600773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8" name="object 1688"/>
          <p:cNvSpPr/>
          <p:nvPr/>
        </p:nvSpPr>
        <p:spPr>
          <a:xfrm>
            <a:off x="60007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9" name="object 1689"/>
          <p:cNvSpPr/>
          <p:nvPr/>
        </p:nvSpPr>
        <p:spPr>
          <a:xfrm>
            <a:off x="59937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0" name="object 1690"/>
          <p:cNvSpPr/>
          <p:nvPr/>
        </p:nvSpPr>
        <p:spPr>
          <a:xfrm>
            <a:off x="59867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1" name="object 1691"/>
          <p:cNvSpPr/>
          <p:nvPr/>
        </p:nvSpPr>
        <p:spPr>
          <a:xfrm>
            <a:off x="59797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2" name="object 1692"/>
          <p:cNvSpPr/>
          <p:nvPr/>
        </p:nvSpPr>
        <p:spPr>
          <a:xfrm>
            <a:off x="59728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3" name="object 1693"/>
          <p:cNvSpPr/>
          <p:nvPr/>
        </p:nvSpPr>
        <p:spPr>
          <a:xfrm>
            <a:off x="596645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4" name="object 1694"/>
          <p:cNvSpPr/>
          <p:nvPr/>
        </p:nvSpPr>
        <p:spPr>
          <a:xfrm>
            <a:off x="59594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5" name="object 1695"/>
          <p:cNvSpPr/>
          <p:nvPr/>
        </p:nvSpPr>
        <p:spPr>
          <a:xfrm>
            <a:off x="59524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6" name="object 1696"/>
          <p:cNvSpPr/>
          <p:nvPr/>
        </p:nvSpPr>
        <p:spPr>
          <a:xfrm>
            <a:off x="59455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7" name="object 1697"/>
          <p:cNvSpPr/>
          <p:nvPr/>
        </p:nvSpPr>
        <p:spPr>
          <a:xfrm>
            <a:off x="59385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8" name="object 1698"/>
          <p:cNvSpPr/>
          <p:nvPr/>
        </p:nvSpPr>
        <p:spPr>
          <a:xfrm>
            <a:off x="593217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9" name="object 1699"/>
          <p:cNvSpPr/>
          <p:nvPr/>
        </p:nvSpPr>
        <p:spPr>
          <a:xfrm>
            <a:off x="59251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0" name="object 1700"/>
          <p:cNvSpPr/>
          <p:nvPr/>
        </p:nvSpPr>
        <p:spPr>
          <a:xfrm>
            <a:off x="59182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1" name="object 1701"/>
          <p:cNvSpPr/>
          <p:nvPr/>
        </p:nvSpPr>
        <p:spPr>
          <a:xfrm>
            <a:off x="59112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2" name="object 1702"/>
          <p:cNvSpPr/>
          <p:nvPr/>
        </p:nvSpPr>
        <p:spPr>
          <a:xfrm>
            <a:off x="59042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3" name="object 1703"/>
          <p:cNvSpPr/>
          <p:nvPr/>
        </p:nvSpPr>
        <p:spPr>
          <a:xfrm>
            <a:off x="58972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4" name="object 1704"/>
          <p:cNvSpPr/>
          <p:nvPr/>
        </p:nvSpPr>
        <p:spPr>
          <a:xfrm>
            <a:off x="589089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5" name="object 1705"/>
          <p:cNvSpPr/>
          <p:nvPr/>
        </p:nvSpPr>
        <p:spPr>
          <a:xfrm>
            <a:off x="588390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6" name="object 1706"/>
          <p:cNvSpPr/>
          <p:nvPr/>
        </p:nvSpPr>
        <p:spPr>
          <a:xfrm>
            <a:off x="58769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7" name="object 1707"/>
          <p:cNvSpPr/>
          <p:nvPr/>
        </p:nvSpPr>
        <p:spPr>
          <a:xfrm>
            <a:off x="58699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8" name="object 1708"/>
          <p:cNvSpPr/>
          <p:nvPr/>
        </p:nvSpPr>
        <p:spPr>
          <a:xfrm>
            <a:off x="58629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9" name="object 1709"/>
          <p:cNvSpPr/>
          <p:nvPr/>
        </p:nvSpPr>
        <p:spPr>
          <a:xfrm>
            <a:off x="58559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0" name="object 1710"/>
          <p:cNvSpPr/>
          <p:nvPr/>
        </p:nvSpPr>
        <p:spPr>
          <a:xfrm>
            <a:off x="584962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1" name="object 1711"/>
          <p:cNvSpPr/>
          <p:nvPr/>
        </p:nvSpPr>
        <p:spPr>
          <a:xfrm>
            <a:off x="584263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2" name="object 1712"/>
          <p:cNvSpPr/>
          <p:nvPr/>
        </p:nvSpPr>
        <p:spPr>
          <a:xfrm>
            <a:off x="583565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3" name="object 1713"/>
          <p:cNvSpPr/>
          <p:nvPr/>
        </p:nvSpPr>
        <p:spPr>
          <a:xfrm>
            <a:off x="58286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4" name="object 1714"/>
          <p:cNvSpPr/>
          <p:nvPr/>
        </p:nvSpPr>
        <p:spPr>
          <a:xfrm>
            <a:off x="58216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5" name="object 1715"/>
          <p:cNvSpPr/>
          <p:nvPr/>
        </p:nvSpPr>
        <p:spPr>
          <a:xfrm>
            <a:off x="58146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6" name="object 1716"/>
          <p:cNvSpPr/>
          <p:nvPr/>
        </p:nvSpPr>
        <p:spPr>
          <a:xfrm>
            <a:off x="58077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7" name="object 1717"/>
          <p:cNvSpPr/>
          <p:nvPr/>
        </p:nvSpPr>
        <p:spPr>
          <a:xfrm>
            <a:off x="580135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8" name="object 1718"/>
          <p:cNvSpPr/>
          <p:nvPr/>
        </p:nvSpPr>
        <p:spPr>
          <a:xfrm>
            <a:off x="579437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9" name="object 1719"/>
          <p:cNvSpPr/>
          <p:nvPr/>
        </p:nvSpPr>
        <p:spPr>
          <a:xfrm>
            <a:off x="57873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0" name="object 1720"/>
          <p:cNvSpPr/>
          <p:nvPr/>
        </p:nvSpPr>
        <p:spPr>
          <a:xfrm>
            <a:off x="57804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1" name="object 1721"/>
          <p:cNvSpPr/>
          <p:nvPr/>
        </p:nvSpPr>
        <p:spPr>
          <a:xfrm>
            <a:off x="57734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2" name="object 1722"/>
          <p:cNvSpPr/>
          <p:nvPr/>
        </p:nvSpPr>
        <p:spPr>
          <a:xfrm>
            <a:off x="57664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3" name="object 1723"/>
          <p:cNvSpPr/>
          <p:nvPr/>
        </p:nvSpPr>
        <p:spPr>
          <a:xfrm>
            <a:off x="57594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4" name="object 1724"/>
          <p:cNvSpPr/>
          <p:nvPr/>
        </p:nvSpPr>
        <p:spPr>
          <a:xfrm>
            <a:off x="575310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5" name="object 1725"/>
          <p:cNvSpPr/>
          <p:nvPr/>
        </p:nvSpPr>
        <p:spPr>
          <a:xfrm>
            <a:off x="57461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6" name="object 1726"/>
          <p:cNvSpPr/>
          <p:nvPr/>
        </p:nvSpPr>
        <p:spPr>
          <a:xfrm>
            <a:off x="57391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7" name="object 1727"/>
          <p:cNvSpPr/>
          <p:nvPr/>
        </p:nvSpPr>
        <p:spPr>
          <a:xfrm>
            <a:off x="57321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8" name="object 1728"/>
          <p:cNvSpPr/>
          <p:nvPr/>
        </p:nvSpPr>
        <p:spPr>
          <a:xfrm>
            <a:off x="57251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9" name="object 1729"/>
          <p:cNvSpPr/>
          <p:nvPr/>
        </p:nvSpPr>
        <p:spPr>
          <a:xfrm>
            <a:off x="57181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0" name="object 1730"/>
          <p:cNvSpPr/>
          <p:nvPr/>
        </p:nvSpPr>
        <p:spPr>
          <a:xfrm>
            <a:off x="571182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1" name="object 1731"/>
          <p:cNvSpPr/>
          <p:nvPr/>
        </p:nvSpPr>
        <p:spPr>
          <a:xfrm>
            <a:off x="57048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2" name="object 1732"/>
          <p:cNvSpPr/>
          <p:nvPr/>
        </p:nvSpPr>
        <p:spPr>
          <a:xfrm>
            <a:off x="56978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3" name="object 1733"/>
          <p:cNvSpPr/>
          <p:nvPr/>
        </p:nvSpPr>
        <p:spPr>
          <a:xfrm>
            <a:off x="56908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4" name="object 1734"/>
          <p:cNvSpPr/>
          <p:nvPr/>
        </p:nvSpPr>
        <p:spPr>
          <a:xfrm>
            <a:off x="56838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5" name="object 1735"/>
          <p:cNvSpPr/>
          <p:nvPr/>
        </p:nvSpPr>
        <p:spPr>
          <a:xfrm>
            <a:off x="567753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6" name="object 1736"/>
          <p:cNvSpPr/>
          <p:nvPr/>
        </p:nvSpPr>
        <p:spPr>
          <a:xfrm>
            <a:off x="56705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7" name="object 1737"/>
          <p:cNvSpPr/>
          <p:nvPr/>
        </p:nvSpPr>
        <p:spPr>
          <a:xfrm>
            <a:off x="56635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8" name="object 1738"/>
          <p:cNvSpPr/>
          <p:nvPr/>
        </p:nvSpPr>
        <p:spPr>
          <a:xfrm>
            <a:off x="56565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9" name="object 1739"/>
          <p:cNvSpPr/>
          <p:nvPr/>
        </p:nvSpPr>
        <p:spPr>
          <a:xfrm>
            <a:off x="56495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0" name="object 1740"/>
          <p:cNvSpPr/>
          <p:nvPr/>
        </p:nvSpPr>
        <p:spPr>
          <a:xfrm>
            <a:off x="56426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1" name="object 1741"/>
          <p:cNvSpPr/>
          <p:nvPr/>
        </p:nvSpPr>
        <p:spPr>
          <a:xfrm>
            <a:off x="563625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2" name="object 1742"/>
          <p:cNvSpPr/>
          <p:nvPr/>
        </p:nvSpPr>
        <p:spPr>
          <a:xfrm>
            <a:off x="562927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3" name="object 1743"/>
          <p:cNvSpPr/>
          <p:nvPr/>
        </p:nvSpPr>
        <p:spPr>
          <a:xfrm>
            <a:off x="56222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4" name="object 1744"/>
          <p:cNvSpPr/>
          <p:nvPr/>
        </p:nvSpPr>
        <p:spPr>
          <a:xfrm>
            <a:off x="56153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5" name="object 1745"/>
          <p:cNvSpPr/>
          <p:nvPr/>
        </p:nvSpPr>
        <p:spPr>
          <a:xfrm>
            <a:off x="56083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6" name="object 1746"/>
          <p:cNvSpPr/>
          <p:nvPr/>
        </p:nvSpPr>
        <p:spPr>
          <a:xfrm>
            <a:off x="56013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7" name="object 1747"/>
          <p:cNvSpPr/>
          <p:nvPr/>
        </p:nvSpPr>
        <p:spPr>
          <a:xfrm>
            <a:off x="559498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8" name="object 1748"/>
          <p:cNvSpPr/>
          <p:nvPr/>
        </p:nvSpPr>
        <p:spPr>
          <a:xfrm>
            <a:off x="558800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9" name="object 1749"/>
          <p:cNvSpPr/>
          <p:nvPr/>
        </p:nvSpPr>
        <p:spPr>
          <a:xfrm>
            <a:off x="55810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0" name="object 1750"/>
          <p:cNvSpPr/>
          <p:nvPr/>
        </p:nvSpPr>
        <p:spPr>
          <a:xfrm>
            <a:off x="55740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1" name="object 1751"/>
          <p:cNvSpPr/>
          <p:nvPr/>
        </p:nvSpPr>
        <p:spPr>
          <a:xfrm>
            <a:off x="55670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2" name="object 1752"/>
          <p:cNvSpPr/>
          <p:nvPr/>
        </p:nvSpPr>
        <p:spPr>
          <a:xfrm>
            <a:off x="55600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3" name="object 1753"/>
          <p:cNvSpPr/>
          <p:nvPr/>
        </p:nvSpPr>
        <p:spPr>
          <a:xfrm>
            <a:off x="55530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4" name="object 1754"/>
          <p:cNvSpPr/>
          <p:nvPr/>
        </p:nvSpPr>
        <p:spPr>
          <a:xfrm>
            <a:off x="55460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5" name="object 1755"/>
          <p:cNvSpPr/>
          <p:nvPr/>
        </p:nvSpPr>
        <p:spPr>
          <a:xfrm>
            <a:off x="553974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6" name="object 1756"/>
          <p:cNvSpPr/>
          <p:nvPr/>
        </p:nvSpPr>
        <p:spPr>
          <a:xfrm>
            <a:off x="55327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7" name="object 1757"/>
          <p:cNvSpPr/>
          <p:nvPr/>
        </p:nvSpPr>
        <p:spPr>
          <a:xfrm>
            <a:off x="55257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8" name="object 1758"/>
          <p:cNvSpPr/>
          <p:nvPr/>
        </p:nvSpPr>
        <p:spPr>
          <a:xfrm>
            <a:off x="55187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9" name="object 1759"/>
          <p:cNvSpPr/>
          <p:nvPr/>
        </p:nvSpPr>
        <p:spPr>
          <a:xfrm>
            <a:off x="55118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0" name="object 1760"/>
          <p:cNvSpPr/>
          <p:nvPr/>
        </p:nvSpPr>
        <p:spPr>
          <a:xfrm>
            <a:off x="55048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1" name="object 1761"/>
          <p:cNvSpPr/>
          <p:nvPr/>
        </p:nvSpPr>
        <p:spPr>
          <a:xfrm>
            <a:off x="549846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2" name="object 1762"/>
          <p:cNvSpPr/>
          <p:nvPr/>
        </p:nvSpPr>
        <p:spPr>
          <a:xfrm>
            <a:off x="54914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3" name="object 1763"/>
          <p:cNvSpPr/>
          <p:nvPr/>
        </p:nvSpPr>
        <p:spPr>
          <a:xfrm>
            <a:off x="54844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4" name="object 1764"/>
          <p:cNvSpPr/>
          <p:nvPr/>
        </p:nvSpPr>
        <p:spPr>
          <a:xfrm>
            <a:off x="54775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5" name="object 1765"/>
          <p:cNvSpPr/>
          <p:nvPr/>
        </p:nvSpPr>
        <p:spPr>
          <a:xfrm>
            <a:off x="54705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6" name="object 1766"/>
          <p:cNvSpPr/>
          <p:nvPr/>
        </p:nvSpPr>
        <p:spPr>
          <a:xfrm>
            <a:off x="54635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7" name="object 1767"/>
          <p:cNvSpPr/>
          <p:nvPr/>
        </p:nvSpPr>
        <p:spPr>
          <a:xfrm>
            <a:off x="54571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8" name="object 1768"/>
          <p:cNvSpPr/>
          <p:nvPr/>
        </p:nvSpPr>
        <p:spPr>
          <a:xfrm>
            <a:off x="54502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9" name="object 1769"/>
          <p:cNvSpPr/>
          <p:nvPr/>
        </p:nvSpPr>
        <p:spPr>
          <a:xfrm>
            <a:off x="54432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0" name="object 1770"/>
          <p:cNvSpPr/>
          <p:nvPr/>
        </p:nvSpPr>
        <p:spPr>
          <a:xfrm>
            <a:off x="54362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1" name="object 1771"/>
          <p:cNvSpPr/>
          <p:nvPr/>
        </p:nvSpPr>
        <p:spPr>
          <a:xfrm>
            <a:off x="54292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2" name="object 1772"/>
          <p:cNvSpPr/>
          <p:nvPr/>
        </p:nvSpPr>
        <p:spPr>
          <a:xfrm>
            <a:off x="54222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3" name="object 1773"/>
          <p:cNvSpPr/>
          <p:nvPr/>
        </p:nvSpPr>
        <p:spPr>
          <a:xfrm>
            <a:off x="54159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4" name="object 1774"/>
          <p:cNvSpPr/>
          <p:nvPr/>
        </p:nvSpPr>
        <p:spPr>
          <a:xfrm>
            <a:off x="54089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5" name="object 1775"/>
          <p:cNvSpPr/>
          <p:nvPr/>
        </p:nvSpPr>
        <p:spPr>
          <a:xfrm>
            <a:off x="54019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6" name="object 1776"/>
          <p:cNvSpPr/>
          <p:nvPr/>
        </p:nvSpPr>
        <p:spPr>
          <a:xfrm>
            <a:off x="53949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7" name="object 1777"/>
          <p:cNvSpPr/>
          <p:nvPr/>
        </p:nvSpPr>
        <p:spPr>
          <a:xfrm>
            <a:off x="53879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8" name="object 1778"/>
          <p:cNvSpPr/>
          <p:nvPr/>
        </p:nvSpPr>
        <p:spPr>
          <a:xfrm>
            <a:off x="538162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9" name="object 1779"/>
          <p:cNvSpPr/>
          <p:nvPr/>
        </p:nvSpPr>
        <p:spPr>
          <a:xfrm>
            <a:off x="537464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0" name="object 1780"/>
          <p:cNvSpPr/>
          <p:nvPr/>
        </p:nvSpPr>
        <p:spPr>
          <a:xfrm>
            <a:off x="536765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1" name="object 1781"/>
          <p:cNvSpPr/>
          <p:nvPr/>
        </p:nvSpPr>
        <p:spPr>
          <a:xfrm>
            <a:off x="53606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2" name="object 1782"/>
          <p:cNvSpPr/>
          <p:nvPr/>
        </p:nvSpPr>
        <p:spPr>
          <a:xfrm>
            <a:off x="53536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3" name="object 1783"/>
          <p:cNvSpPr/>
          <p:nvPr/>
        </p:nvSpPr>
        <p:spPr>
          <a:xfrm>
            <a:off x="53467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4" name="object 1784"/>
          <p:cNvSpPr/>
          <p:nvPr/>
        </p:nvSpPr>
        <p:spPr>
          <a:xfrm>
            <a:off x="53397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5" name="object 1785"/>
          <p:cNvSpPr/>
          <p:nvPr/>
        </p:nvSpPr>
        <p:spPr>
          <a:xfrm>
            <a:off x="533336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6" name="object 1786"/>
          <p:cNvSpPr/>
          <p:nvPr/>
        </p:nvSpPr>
        <p:spPr>
          <a:xfrm>
            <a:off x="532637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7" name="object 1787"/>
          <p:cNvSpPr/>
          <p:nvPr/>
        </p:nvSpPr>
        <p:spPr>
          <a:xfrm>
            <a:off x="531939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8" name="object 1788"/>
          <p:cNvSpPr/>
          <p:nvPr/>
        </p:nvSpPr>
        <p:spPr>
          <a:xfrm>
            <a:off x="53124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9" name="object 1789"/>
          <p:cNvSpPr/>
          <p:nvPr/>
        </p:nvSpPr>
        <p:spPr>
          <a:xfrm>
            <a:off x="53054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0" name="object 1790"/>
          <p:cNvSpPr/>
          <p:nvPr/>
        </p:nvSpPr>
        <p:spPr>
          <a:xfrm>
            <a:off x="52984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1" name="object 1791"/>
          <p:cNvSpPr/>
          <p:nvPr/>
        </p:nvSpPr>
        <p:spPr>
          <a:xfrm>
            <a:off x="52914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2" name="object 1792"/>
          <p:cNvSpPr/>
          <p:nvPr/>
        </p:nvSpPr>
        <p:spPr>
          <a:xfrm>
            <a:off x="528510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3" name="object 1793"/>
          <p:cNvSpPr/>
          <p:nvPr/>
        </p:nvSpPr>
        <p:spPr>
          <a:xfrm>
            <a:off x="52781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4" name="object 1794"/>
          <p:cNvSpPr/>
          <p:nvPr/>
        </p:nvSpPr>
        <p:spPr>
          <a:xfrm>
            <a:off x="52711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5" name="object 1795"/>
          <p:cNvSpPr/>
          <p:nvPr/>
        </p:nvSpPr>
        <p:spPr>
          <a:xfrm>
            <a:off x="52641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6" name="object 1796"/>
          <p:cNvSpPr/>
          <p:nvPr/>
        </p:nvSpPr>
        <p:spPr>
          <a:xfrm>
            <a:off x="52571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7" name="object 1797"/>
          <p:cNvSpPr/>
          <p:nvPr/>
        </p:nvSpPr>
        <p:spPr>
          <a:xfrm>
            <a:off x="52501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8" name="object 1798"/>
          <p:cNvSpPr/>
          <p:nvPr/>
        </p:nvSpPr>
        <p:spPr>
          <a:xfrm>
            <a:off x="52438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9" name="object 1799"/>
          <p:cNvSpPr/>
          <p:nvPr/>
        </p:nvSpPr>
        <p:spPr>
          <a:xfrm>
            <a:off x="52368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0" name="object 1800"/>
          <p:cNvSpPr/>
          <p:nvPr/>
        </p:nvSpPr>
        <p:spPr>
          <a:xfrm>
            <a:off x="52298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1" name="object 1801"/>
          <p:cNvSpPr/>
          <p:nvPr/>
        </p:nvSpPr>
        <p:spPr>
          <a:xfrm>
            <a:off x="52228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2" name="object 1802"/>
          <p:cNvSpPr/>
          <p:nvPr/>
        </p:nvSpPr>
        <p:spPr>
          <a:xfrm>
            <a:off x="52158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3" name="object 1803"/>
          <p:cNvSpPr/>
          <p:nvPr/>
        </p:nvSpPr>
        <p:spPr>
          <a:xfrm>
            <a:off x="52089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4" name="object 1804"/>
          <p:cNvSpPr/>
          <p:nvPr/>
        </p:nvSpPr>
        <p:spPr>
          <a:xfrm>
            <a:off x="520255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5" name="object 1805"/>
          <p:cNvSpPr/>
          <p:nvPr/>
        </p:nvSpPr>
        <p:spPr>
          <a:xfrm>
            <a:off x="51955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6" name="object 1806"/>
          <p:cNvSpPr/>
          <p:nvPr/>
        </p:nvSpPr>
        <p:spPr>
          <a:xfrm>
            <a:off x="51885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7" name="object 1807"/>
          <p:cNvSpPr/>
          <p:nvPr/>
        </p:nvSpPr>
        <p:spPr>
          <a:xfrm>
            <a:off x="51816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8" name="object 1808"/>
          <p:cNvSpPr/>
          <p:nvPr/>
        </p:nvSpPr>
        <p:spPr>
          <a:xfrm>
            <a:off x="51746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9" name="object 1809"/>
          <p:cNvSpPr/>
          <p:nvPr/>
        </p:nvSpPr>
        <p:spPr>
          <a:xfrm>
            <a:off x="51676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0" name="object 1810"/>
          <p:cNvSpPr/>
          <p:nvPr/>
        </p:nvSpPr>
        <p:spPr>
          <a:xfrm>
            <a:off x="516127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1" name="object 1811"/>
          <p:cNvSpPr/>
          <p:nvPr/>
        </p:nvSpPr>
        <p:spPr>
          <a:xfrm>
            <a:off x="51542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2" name="object 1812"/>
          <p:cNvSpPr/>
          <p:nvPr/>
        </p:nvSpPr>
        <p:spPr>
          <a:xfrm>
            <a:off x="51473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3" name="object 1813"/>
          <p:cNvSpPr/>
          <p:nvPr/>
        </p:nvSpPr>
        <p:spPr>
          <a:xfrm>
            <a:off x="51403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4" name="object 1814"/>
          <p:cNvSpPr/>
          <p:nvPr/>
        </p:nvSpPr>
        <p:spPr>
          <a:xfrm>
            <a:off x="51333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5" name="object 1815"/>
          <p:cNvSpPr/>
          <p:nvPr/>
        </p:nvSpPr>
        <p:spPr>
          <a:xfrm>
            <a:off x="51269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6" name="object 1816"/>
          <p:cNvSpPr/>
          <p:nvPr/>
        </p:nvSpPr>
        <p:spPr>
          <a:xfrm>
            <a:off x="512000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7" name="object 1817"/>
          <p:cNvSpPr/>
          <p:nvPr/>
        </p:nvSpPr>
        <p:spPr>
          <a:xfrm>
            <a:off x="511302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8" name="object 1818"/>
          <p:cNvSpPr/>
          <p:nvPr/>
        </p:nvSpPr>
        <p:spPr>
          <a:xfrm>
            <a:off x="510603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9" name="object 1819"/>
          <p:cNvSpPr/>
          <p:nvPr/>
        </p:nvSpPr>
        <p:spPr>
          <a:xfrm>
            <a:off x="50990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0" name="object 1820"/>
          <p:cNvSpPr/>
          <p:nvPr/>
        </p:nvSpPr>
        <p:spPr>
          <a:xfrm>
            <a:off x="50920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1" name="object 1821"/>
          <p:cNvSpPr/>
          <p:nvPr/>
        </p:nvSpPr>
        <p:spPr>
          <a:xfrm>
            <a:off x="50850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2" name="object 1822"/>
          <p:cNvSpPr/>
          <p:nvPr/>
        </p:nvSpPr>
        <p:spPr>
          <a:xfrm>
            <a:off x="50787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3" name="object 1823"/>
          <p:cNvSpPr/>
          <p:nvPr/>
        </p:nvSpPr>
        <p:spPr>
          <a:xfrm>
            <a:off x="507174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4" name="object 1824"/>
          <p:cNvSpPr/>
          <p:nvPr/>
        </p:nvSpPr>
        <p:spPr>
          <a:xfrm>
            <a:off x="506475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5" name="object 1825"/>
          <p:cNvSpPr/>
          <p:nvPr/>
        </p:nvSpPr>
        <p:spPr>
          <a:xfrm>
            <a:off x="50577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6" name="object 1826"/>
          <p:cNvSpPr/>
          <p:nvPr/>
        </p:nvSpPr>
        <p:spPr>
          <a:xfrm>
            <a:off x="50507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7" name="object 1827"/>
          <p:cNvSpPr/>
          <p:nvPr/>
        </p:nvSpPr>
        <p:spPr>
          <a:xfrm>
            <a:off x="50438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8" name="object 1828"/>
          <p:cNvSpPr/>
          <p:nvPr/>
        </p:nvSpPr>
        <p:spPr>
          <a:xfrm>
            <a:off x="50368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9" name="object 1829"/>
          <p:cNvSpPr/>
          <p:nvPr/>
        </p:nvSpPr>
        <p:spPr>
          <a:xfrm>
            <a:off x="50298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0" name="object 1830"/>
          <p:cNvSpPr/>
          <p:nvPr/>
        </p:nvSpPr>
        <p:spPr>
          <a:xfrm>
            <a:off x="502348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1" name="object 1831"/>
          <p:cNvSpPr/>
          <p:nvPr/>
        </p:nvSpPr>
        <p:spPr>
          <a:xfrm>
            <a:off x="50165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2" name="object 1832"/>
          <p:cNvSpPr/>
          <p:nvPr/>
        </p:nvSpPr>
        <p:spPr>
          <a:xfrm>
            <a:off x="50095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3" name="object 1833"/>
          <p:cNvSpPr/>
          <p:nvPr/>
        </p:nvSpPr>
        <p:spPr>
          <a:xfrm>
            <a:off x="50025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4" name="object 1834"/>
          <p:cNvSpPr/>
          <p:nvPr/>
        </p:nvSpPr>
        <p:spPr>
          <a:xfrm>
            <a:off x="49955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5" name="object 1835"/>
          <p:cNvSpPr/>
          <p:nvPr/>
        </p:nvSpPr>
        <p:spPr>
          <a:xfrm>
            <a:off x="498919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6" name="object 1836"/>
          <p:cNvSpPr/>
          <p:nvPr/>
        </p:nvSpPr>
        <p:spPr>
          <a:xfrm>
            <a:off x="49822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7" name="object 1837"/>
          <p:cNvSpPr/>
          <p:nvPr/>
        </p:nvSpPr>
        <p:spPr>
          <a:xfrm>
            <a:off x="49752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8" name="object 1838"/>
          <p:cNvSpPr/>
          <p:nvPr/>
        </p:nvSpPr>
        <p:spPr>
          <a:xfrm>
            <a:off x="49682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9" name="object 1839"/>
          <p:cNvSpPr/>
          <p:nvPr/>
        </p:nvSpPr>
        <p:spPr>
          <a:xfrm>
            <a:off x="49612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0" name="object 1840"/>
          <p:cNvSpPr/>
          <p:nvPr/>
        </p:nvSpPr>
        <p:spPr>
          <a:xfrm>
            <a:off x="49542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1" name="object 1841"/>
          <p:cNvSpPr/>
          <p:nvPr/>
        </p:nvSpPr>
        <p:spPr>
          <a:xfrm>
            <a:off x="494792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2" name="object 1842"/>
          <p:cNvSpPr/>
          <p:nvPr/>
        </p:nvSpPr>
        <p:spPr>
          <a:xfrm>
            <a:off x="49409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3" name="object 1843"/>
          <p:cNvSpPr/>
          <p:nvPr/>
        </p:nvSpPr>
        <p:spPr>
          <a:xfrm>
            <a:off x="49339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4" name="object 1844"/>
          <p:cNvSpPr/>
          <p:nvPr/>
        </p:nvSpPr>
        <p:spPr>
          <a:xfrm>
            <a:off x="49269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5" name="object 1845"/>
          <p:cNvSpPr/>
          <p:nvPr/>
        </p:nvSpPr>
        <p:spPr>
          <a:xfrm>
            <a:off x="49199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6" name="object 1846"/>
          <p:cNvSpPr/>
          <p:nvPr/>
        </p:nvSpPr>
        <p:spPr>
          <a:xfrm>
            <a:off x="49129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7" name="object 1847"/>
          <p:cNvSpPr/>
          <p:nvPr/>
        </p:nvSpPr>
        <p:spPr>
          <a:xfrm>
            <a:off x="490664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8" name="object 1848"/>
          <p:cNvSpPr/>
          <p:nvPr/>
        </p:nvSpPr>
        <p:spPr>
          <a:xfrm>
            <a:off x="489965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9" name="object 1849"/>
          <p:cNvSpPr/>
          <p:nvPr/>
        </p:nvSpPr>
        <p:spPr>
          <a:xfrm>
            <a:off x="48926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0" name="object 1850"/>
          <p:cNvSpPr/>
          <p:nvPr/>
        </p:nvSpPr>
        <p:spPr>
          <a:xfrm>
            <a:off x="48856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1" name="object 1851"/>
          <p:cNvSpPr/>
          <p:nvPr/>
        </p:nvSpPr>
        <p:spPr>
          <a:xfrm>
            <a:off x="48787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2" name="object 1852"/>
          <p:cNvSpPr/>
          <p:nvPr/>
        </p:nvSpPr>
        <p:spPr>
          <a:xfrm>
            <a:off x="48717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3" name="object 1853"/>
          <p:cNvSpPr/>
          <p:nvPr/>
        </p:nvSpPr>
        <p:spPr>
          <a:xfrm>
            <a:off x="486537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4" name="object 1854"/>
          <p:cNvSpPr/>
          <p:nvPr/>
        </p:nvSpPr>
        <p:spPr>
          <a:xfrm>
            <a:off x="485838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5" name="object 1855"/>
          <p:cNvSpPr/>
          <p:nvPr/>
        </p:nvSpPr>
        <p:spPr>
          <a:xfrm>
            <a:off x="485140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6" name="object 1856"/>
          <p:cNvSpPr/>
          <p:nvPr/>
        </p:nvSpPr>
        <p:spPr>
          <a:xfrm>
            <a:off x="48444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7" name="object 1857"/>
          <p:cNvSpPr/>
          <p:nvPr/>
        </p:nvSpPr>
        <p:spPr>
          <a:xfrm>
            <a:off x="48374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8" name="object 1858"/>
          <p:cNvSpPr/>
          <p:nvPr/>
        </p:nvSpPr>
        <p:spPr>
          <a:xfrm>
            <a:off x="48304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9" name="object 1859"/>
          <p:cNvSpPr/>
          <p:nvPr/>
        </p:nvSpPr>
        <p:spPr>
          <a:xfrm>
            <a:off x="48234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0" name="object 1860"/>
          <p:cNvSpPr/>
          <p:nvPr/>
        </p:nvSpPr>
        <p:spPr>
          <a:xfrm>
            <a:off x="481710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1" name="object 1861"/>
          <p:cNvSpPr/>
          <p:nvPr/>
        </p:nvSpPr>
        <p:spPr>
          <a:xfrm>
            <a:off x="481012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2" name="object 1862"/>
          <p:cNvSpPr/>
          <p:nvPr/>
        </p:nvSpPr>
        <p:spPr>
          <a:xfrm>
            <a:off x="48031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3" name="object 1863"/>
          <p:cNvSpPr/>
          <p:nvPr/>
        </p:nvSpPr>
        <p:spPr>
          <a:xfrm>
            <a:off x="47961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4" name="object 1864"/>
          <p:cNvSpPr/>
          <p:nvPr/>
        </p:nvSpPr>
        <p:spPr>
          <a:xfrm>
            <a:off x="47891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5" name="object 1865"/>
          <p:cNvSpPr/>
          <p:nvPr/>
        </p:nvSpPr>
        <p:spPr>
          <a:xfrm>
            <a:off x="47821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6" name="object 1866"/>
          <p:cNvSpPr/>
          <p:nvPr/>
        </p:nvSpPr>
        <p:spPr>
          <a:xfrm>
            <a:off x="47752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7" name="object 1867"/>
          <p:cNvSpPr/>
          <p:nvPr/>
        </p:nvSpPr>
        <p:spPr>
          <a:xfrm>
            <a:off x="476885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8" name="object 1868"/>
          <p:cNvSpPr/>
          <p:nvPr/>
        </p:nvSpPr>
        <p:spPr>
          <a:xfrm>
            <a:off x="47618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9" name="object 1869"/>
          <p:cNvSpPr/>
          <p:nvPr/>
        </p:nvSpPr>
        <p:spPr>
          <a:xfrm>
            <a:off x="47548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0" name="object 1870"/>
          <p:cNvSpPr/>
          <p:nvPr/>
        </p:nvSpPr>
        <p:spPr>
          <a:xfrm>
            <a:off x="47478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1" name="object 1871"/>
          <p:cNvSpPr/>
          <p:nvPr/>
        </p:nvSpPr>
        <p:spPr>
          <a:xfrm>
            <a:off x="47409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2" name="object 1872"/>
          <p:cNvSpPr/>
          <p:nvPr/>
        </p:nvSpPr>
        <p:spPr>
          <a:xfrm>
            <a:off x="473455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3" name="object 1873"/>
          <p:cNvSpPr/>
          <p:nvPr/>
        </p:nvSpPr>
        <p:spPr>
          <a:xfrm>
            <a:off x="47275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4" name="object 1874"/>
          <p:cNvSpPr/>
          <p:nvPr/>
        </p:nvSpPr>
        <p:spPr>
          <a:xfrm>
            <a:off x="47205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5" name="object 1875"/>
          <p:cNvSpPr/>
          <p:nvPr/>
        </p:nvSpPr>
        <p:spPr>
          <a:xfrm>
            <a:off x="47136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6" name="object 1876"/>
          <p:cNvSpPr/>
          <p:nvPr/>
        </p:nvSpPr>
        <p:spPr>
          <a:xfrm>
            <a:off x="47066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7" name="object 1877"/>
          <p:cNvSpPr/>
          <p:nvPr/>
        </p:nvSpPr>
        <p:spPr>
          <a:xfrm>
            <a:off x="46996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8" name="object 1878"/>
          <p:cNvSpPr/>
          <p:nvPr/>
        </p:nvSpPr>
        <p:spPr>
          <a:xfrm>
            <a:off x="469328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9" name="object 1879"/>
          <p:cNvSpPr/>
          <p:nvPr/>
        </p:nvSpPr>
        <p:spPr>
          <a:xfrm>
            <a:off x="46863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0" name="object 1880"/>
          <p:cNvSpPr/>
          <p:nvPr/>
        </p:nvSpPr>
        <p:spPr>
          <a:xfrm>
            <a:off x="46793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1" name="object 1881"/>
          <p:cNvSpPr/>
          <p:nvPr/>
        </p:nvSpPr>
        <p:spPr>
          <a:xfrm>
            <a:off x="46723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2" name="object 1882"/>
          <p:cNvSpPr/>
          <p:nvPr/>
        </p:nvSpPr>
        <p:spPr>
          <a:xfrm>
            <a:off x="46653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3" name="object 1883"/>
          <p:cNvSpPr/>
          <p:nvPr/>
        </p:nvSpPr>
        <p:spPr>
          <a:xfrm>
            <a:off x="46583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4" name="object 1884"/>
          <p:cNvSpPr/>
          <p:nvPr/>
        </p:nvSpPr>
        <p:spPr>
          <a:xfrm>
            <a:off x="465200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5" name="object 1885"/>
          <p:cNvSpPr/>
          <p:nvPr/>
        </p:nvSpPr>
        <p:spPr>
          <a:xfrm>
            <a:off x="464502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6" name="object 1886"/>
          <p:cNvSpPr/>
          <p:nvPr/>
        </p:nvSpPr>
        <p:spPr>
          <a:xfrm>
            <a:off x="46380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7" name="object 1887"/>
          <p:cNvSpPr/>
          <p:nvPr/>
        </p:nvSpPr>
        <p:spPr>
          <a:xfrm>
            <a:off x="46310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8" name="object 1888"/>
          <p:cNvSpPr/>
          <p:nvPr/>
        </p:nvSpPr>
        <p:spPr>
          <a:xfrm>
            <a:off x="46240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9" name="object 1889"/>
          <p:cNvSpPr/>
          <p:nvPr/>
        </p:nvSpPr>
        <p:spPr>
          <a:xfrm>
            <a:off x="46170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0" name="object 1890"/>
          <p:cNvSpPr/>
          <p:nvPr/>
        </p:nvSpPr>
        <p:spPr>
          <a:xfrm>
            <a:off x="461073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1" name="object 1891"/>
          <p:cNvSpPr/>
          <p:nvPr/>
        </p:nvSpPr>
        <p:spPr>
          <a:xfrm>
            <a:off x="460375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2" name="object 1892"/>
          <p:cNvSpPr/>
          <p:nvPr/>
        </p:nvSpPr>
        <p:spPr>
          <a:xfrm>
            <a:off x="459676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3" name="object 1893"/>
          <p:cNvSpPr/>
          <p:nvPr/>
        </p:nvSpPr>
        <p:spPr>
          <a:xfrm>
            <a:off x="45897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4" name="object 1894"/>
          <p:cNvSpPr/>
          <p:nvPr/>
        </p:nvSpPr>
        <p:spPr>
          <a:xfrm>
            <a:off x="45827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5" name="object 1895"/>
          <p:cNvSpPr/>
          <p:nvPr/>
        </p:nvSpPr>
        <p:spPr>
          <a:xfrm>
            <a:off x="45758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6" name="object 1896"/>
          <p:cNvSpPr/>
          <p:nvPr/>
        </p:nvSpPr>
        <p:spPr>
          <a:xfrm>
            <a:off x="45688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7" name="object 1897"/>
          <p:cNvSpPr/>
          <p:nvPr/>
        </p:nvSpPr>
        <p:spPr>
          <a:xfrm>
            <a:off x="456247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8" name="object 1898"/>
          <p:cNvSpPr/>
          <p:nvPr/>
        </p:nvSpPr>
        <p:spPr>
          <a:xfrm>
            <a:off x="45554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9" name="object 1899"/>
          <p:cNvSpPr/>
          <p:nvPr/>
        </p:nvSpPr>
        <p:spPr>
          <a:xfrm>
            <a:off x="45485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0" name="object 1900"/>
          <p:cNvSpPr/>
          <p:nvPr/>
        </p:nvSpPr>
        <p:spPr>
          <a:xfrm>
            <a:off x="45415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1" name="object 1901"/>
          <p:cNvSpPr/>
          <p:nvPr/>
        </p:nvSpPr>
        <p:spPr>
          <a:xfrm>
            <a:off x="45345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2" name="object 1902"/>
          <p:cNvSpPr/>
          <p:nvPr/>
        </p:nvSpPr>
        <p:spPr>
          <a:xfrm>
            <a:off x="45275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3" name="object 1903"/>
          <p:cNvSpPr/>
          <p:nvPr/>
        </p:nvSpPr>
        <p:spPr>
          <a:xfrm>
            <a:off x="45205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4" name="object 1904"/>
          <p:cNvSpPr/>
          <p:nvPr/>
        </p:nvSpPr>
        <p:spPr>
          <a:xfrm>
            <a:off x="45142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5" name="object 1905"/>
          <p:cNvSpPr/>
          <p:nvPr/>
        </p:nvSpPr>
        <p:spPr>
          <a:xfrm>
            <a:off x="45072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6" name="object 1906"/>
          <p:cNvSpPr/>
          <p:nvPr/>
        </p:nvSpPr>
        <p:spPr>
          <a:xfrm>
            <a:off x="45002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7" name="object 1907"/>
          <p:cNvSpPr/>
          <p:nvPr/>
        </p:nvSpPr>
        <p:spPr>
          <a:xfrm>
            <a:off x="44932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8" name="object 1908"/>
          <p:cNvSpPr/>
          <p:nvPr/>
        </p:nvSpPr>
        <p:spPr>
          <a:xfrm>
            <a:off x="44862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9" name="object 1909"/>
          <p:cNvSpPr/>
          <p:nvPr/>
        </p:nvSpPr>
        <p:spPr>
          <a:xfrm>
            <a:off x="44792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0" name="object 1910"/>
          <p:cNvSpPr/>
          <p:nvPr/>
        </p:nvSpPr>
        <p:spPr>
          <a:xfrm>
            <a:off x="447294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1" name="object 1911"/>
          <p:cNvSpPr/>
          <p:nvPr/>
        </p:nvSpPr>
        <p:spPr>
          <a:xfrm>
            <a:off x="44659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2" name="object 1912"/>
          <p:cNvSpPr/>
          <p:nvPr/>
        </p:nvSpPr>
        <p:spPr>
          <a:xfrm>
            <a:off x="44589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3" name="object 1913"/>
          <p:cNvSpPr/>
          <p:nvPr/>
        </p:nvSpPr>
        <p:spPr>
          <a:xfrm>
            <a:off x="44519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4" name="object 1914"/>
          <p:cNvSpPr/>
          <p:nvPr/>
        </p:nvSpPr>
        <p:spPr>
          <a:xfrm>
            <a:off x="44450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5" name="object 1915"/>
          <p:cNvSpPr/>
          <p:nvPr/>
        </p:nvSpPr>
        <p:spPr>
          <a:xfrm>
            <a:off x="443865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6" name="object 1916"/>
          <p:cNvSpPr/>
          <p:nvPr/>
        </p:nvSpPr>
        <p:spPr>
          <a:xfrm>
            <a:off x="44316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7" name="object 1917"/>
          <p:cNvSpPr/>
          <p:nvPr/>
        </p:nvSpPr>
        <p:spPr>
          <a:xfrm>
            <a:off x="442467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8" name="object 1918"/>
          <p:cNvSpPr/>
          <p:nvPr/>
        </p:nvSpPr>
        <p:spPr>
          <a:xfrm>
            <a:off x="44176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9" name="object 1919"/>
          <p:cNvSpPr/>
          <p:nvPr/>
        </p:nvSpPr>
        <p:spPr>
          <a:xfrm>
            <a:off x="44107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0" name="object 1920"/>
          <p:cNvSpPr/>
          <p:nvPr/>
        </p:nvSpPr>
        <p:spPr>
          <a:xfrm>
            <a:off x="44037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1" name="object 1921"/>
          <p:cNvSpPr/>
          <p:nvPr/>
        </p:nvSpPr>
        <p:spPr>
          <a:xfrm>
            <a:off x="439737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2" name="object 1922"/>
          <p:cNvSpPr/>
          <p:nvPr/>
        </p:nvSpPr>
        <p:spPr>
          <a:xfrm>
            <a:off x="439039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3" name="object 1923"/>
          <p:cNvSpPr/>
          <p:nvPr/>
        </p:nvSpPr>
        <p:spPr>
          <a:xfrm>
            <a:off x="438340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4" name="object 1924"/>
          <p:cNvSpPr/>
          <p:nvPr/>
        </p:nvSpPr>
        <p:spPr>
          <a:xfrm>
            <a:off x="43764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5" name="object 1925"/>
          <p:cNvSpPr/>
          <p:nvPr/>
        </p:nvSpPr>
        <p:spPr>
          <a:xfrm>
            <a:off x="43694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6" name="object 1926"/>
          <p:cNvSpPr/>
          <p:nvPr/>
        </p:nvSpPr>
        <p:spPr>
          <a:xfrm>
            <a:off x="43624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7" name="object 1927"/>
          <p:cNvSpPr/>
          <p:nvPr/>
        </p:nvSpPr>
        <p:spPr>
          <a:xfrm>
            <a:off x="435610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8" name="object 1928"/>
          <p:cNvSpPr/>
          <p:nvPr/>
        </p:nvSpPr>
        <p:spPr>
          <a:xfrm>
            <a:off x="43491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9" name="object 1929"/>
          <p:cNvSpPr/>
          <p:nvPr/>
        </p:nvSpPr>
        <p:spPr>
          <a:xfrm>
            <a:off x="43421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0" name="object 1930"/>
          <p:cNvSpPr/>
          <p:nvPr/>
        </p:nvSpPr>
        <p:spPr>
          <a:xfrm>
            <a:off x="433514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1" name="object 1931"/>
          <p:cNvSpPr/>
          <p:nvPr/>
        </p:nvSpPr>
        <p:spPr>
          <a:xfrm>
            <a:off x="43281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2" name="object 1932"/>
          <p:cNvSpPr/>
          <p:nvPr/>
        </p:nvSpPr>
        <p:spPr>
          <a:xfrm>
            <a:off x="43211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3" name="object 1933"/>
          <p:cNvSpPr/>
          <p:nvPr/>
        </p:nvSpPr>
        <p:spPr>
          <a:xfrm>
            <a:off x="43141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4" name="object 1934"/>
          <p:cNvSpPr/>
          <p:nvPr/>
        </p:nvSpPr>
        <p:spPr>
          <a:xfrm>
            <a:off x="430720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5" name="object 1935"/>
          <p:cNvSpPr/>
          <p:nvPr/>
        </p:nvSpPr>
        <p:spPr>
          <a:xfrm>
            <a:off x="430085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6" name="object 1936"/>
          <p:cNvSpPr/>
          <p:nvPr/>
        </p:nvSpPr>
        <p:spPr>
          <a:xfrm>
            <a:off x="429387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7" name="object 1937"/>
          <p:cNvSpPr/>
          <p:nvPr/>
        </p:nvSpPr>
        <p:spPr>
          <a:xfrm>
            <a:off x="428688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8" name="object 1938"/>
          <p:cNvSpPr/>
          <p:nvPr/>
        </p:nvSpPr>
        <p:spPr>
          <a:xfrm>
            <a:off x="427990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9" name="object 1939"/>
          <p:cNvSpPr/>
          <p:nvPr/>
        </p:nvSpPr>
        <p:spPr>
          <a:xfrm>
            <a:off x="427291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0" name="object 1940"/>
          <p:cNvSpPr/>
          <p:nvPr/>
        </p:nvSpPr>
        <p:spPr>
          <a:xfrm>
            <a:off x="426592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1" name="object 1941"/>
          <p:cNvSpPr/>
          <p:nvPr/>
        </p:nvSpPr>
        <p:spPr>
          <a:xfrm>
            <a:off x="425957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2" name="object 1942"/>
          <p:cNvSpPr/>
          <p:nvPr/>
        </p:nvSpPr>
        <p:spPr>
          <a:xfrm>
            <a:off x="425259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3" name="object 1943"/>
          <p:cNvSpPr/>
          <p:nvPr/>
        </p:nvSpPr>
        <p:spPr>
          <a:xfrm>
            <a:off x="424560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4" name="object 1944"/>
          <p:cNvSpPr/>
          <p:nvPr/>
        </p:nvSpPr>
        <p:spPr>
          <a:xfrm>
            <a:off x="423862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5" name="object 1945"/>
          <p:cNvSpPr/>
          <p:nvPr/>
        </p:nvSpPr>
        <p:spPr>
          <a:xfrm>
            <a:off x="423164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6" name="object 1946"/>
          <p:cNvSpPr/>
          <p:nvPr/>
        </p:nvSpPr>
        <p:spPr>
          <a:xfrm>
            <a:off x="422465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7" name="object 1947"/>
          <p:cNvSpPr/>
          <p:nvPr/>
        </p:nvSpPr>
        <p:spPr>
          <a:xfrm>
            <a:off x="421830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8" name="object 1948"/>
          <p:cNvSpPr/>
          <p:nvPr/>
        </p:nvSpPr>
        <p:spPr>
          <a:xfrm>
            <a:off x="421132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9" name="object 1949"/>
          <p:cNvSpPr/>
          <p:nvPr/>
        </p:nvSpPr>
        <p:spPr>
          <a:xfrm>
            <a:off x="4204334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0" name="object 1950"/>
          <p:cNvSpPr/>
          <p:nvPr/>
        </p:nvSpPr>
        <p:spPr>
          <a:xfrm>
            <a:off x="419735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1" name="object 1951"/>
          <p:cNvSpPr/>
          <p:nvPr/>
        </p:nvSpPr>
        <p:spPr>
          <a:xfrm>
            <a:off x="419036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2" name="object 1952"/>
          <p:cNvSpPr/>
          <p:nvPr/>
        </p:nvSpPr>
        <p:spPr>
          <a:xfrm>
            <a:off x="4184015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3" name="object 1953"/>
          <p:cNvSpPr/>
          <p:nvPr/>
        </p:nvSpPr>
        <p:spPr>
          <a:xfrm>
            <a:off x="4177029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4" name="object 1954"/>
          <p:cNvSpPr/>
          <p:nvPr/>
        </p:nvSpPr>
        <p:spPr>
          <a:xfrm>
            <a:off x="417004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5" name="object 1955"/>
          <p:cNvSpPr/>
          <p:nvPr/>
        </p:nvSpPr>
        <p:spPr>
          <a:xfrm>
            <a:off x="4163059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6" name="object 1956"/>
          <p:cNvSpPr/>
          <p:nvPr/>
        </p:nvSpPr>
        <p:spPr>
          <a:xfrm>
            <a:off x="4156075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7" name="object 1957"/>
          <p:cNvSpPr/>
          <p:nvPr/>
        </p:nvSpPr>
        <p:spPr>
          <a:xfrm>
            <a:off x="4149090" y="11696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8" name="object 1958"/>
          <p:cNvSpPr/>
          <p:nvPr/>
        </p:nvSpPr>
        <p:spPr>
          <a:xfrm>
            <a:off x="414274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9" name="object 1959"/>
          <p:cNvSpPr/>
          <p:nvPr/>
        </p:nvSpPr>
        <p:spPr>
          <a:xfrm>
            <a:off x="4135754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0" name="object 1960"/>
          <p:cNvSpPr/>
          <p:nvPr/>
        </p:nvSpPr>
        <p:spPr>
          <a:xfrm>
            <a:off x="4128770" y="11696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1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1" name="object 1961"/>
          <p:cNvSpPr/>
          <p:nvPr/>
        </p:nvSpPr>
        <p:spPr>
          <a:xfrm>
            <a:off x="4126865" y="1172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2" name="object 1962"/>
          <p:cNvSpPr/>
          <p:nvPr/>
        </p:nvSpPr>
        <p:spPr>
          <a:xfrm>
            <a:off x="4126865" y="1177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3" name="object 1963"/>
          <p:cNvSpPr/>
          <p:nvPr/>
        </p:nvSpPr>
        <p:spPr>
          <a:xfrm>
            <a:off x="4126865" y="1182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4" name="object 1964"/>
          <p:cNvSpPr/>
          <p:nvPr/>
        </p:nvSpPr>
        <p:spPr>
          <a:xfrm>
            <a:off x="4126865" y="1187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5" name="object 1965"/>
          <p:cNvSpPr/>
          <p:nvPr/>
        </p:nvSpPr>
        <p:spPr>
          <a:xfrm>
            <a:off x="4126865" y="11925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6" name="object 1966"/>
          <p:cNvSpPr/>
          <p:nvPr/>
        </p:nvSpPr>
        <p:spPr>
          <a:xfrm>
            <a:off x="4126865" y="1197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7" name="object 1967"/>
          <p:cNvSpPr/>
          <p:nvPr/>
        </p:nvSpPr>
        <p:spPr>
          <a:xfrm>
            <a:off x="4126865" y="1202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8" name="object 1968"/>
          <p:cNvSpPr/>
          <p:nvPr/>
        </p:nvSpPr>
        <p:spPr>
          <a:xfrm>
            <a:off x="4126865" y="1207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9" name="object 1969"/>
          <p:cNvSpPr/>
          <p:nvPr/>
        </p:nvSpPr>
        <p:spPr>
          <a:xfrm>
            <a:off x="4126865" y="1212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0" name="object 1970"/>
          <p:cNvSpPr/>
          <p:nvPr/>
        </p:nvSpPr>
        <p:spPr>
          <a:xfrm>
            <a:off x="4126865" y="12179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1" name="object 1971"/>
          <p:cNvSpPr/>
          <p:nvPr/>
        </p:nvSpPr>
        <p:spPr>
          <a:xfrm>
            <a:off x="4126865" y="12223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2" name="object 1972"/>
          <p:cNvSpPr/>
          <p:nvPr/>
        </p:nvSpPr>
        <p:spPr>
          <a:xfrm>
            <a:off x="4126865" y="122746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3" name="object 1973"/>
          <p:cNvSpPr/>
          <p:nvPr/>
        </p:nvSpPr>
        <p:spPr>
          <a:xfrm>
            <a:off x="4126865" y="123254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4" name="object 1974"/>
          <p:cNvSpPr/>
          <p:nvPr/>
        </p:nvSpPr>
        <p:spPr>
          <a:xfrm>
            <a:off x="4126865" y="12376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5" name="object 1975"/>
          <p:cNvSpPr/>
          <p:nvPr/>
        </p:nvSpPr>
        <p:spPr>
          <a:xfrm>
            <a:off x="4126865" y="1242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6" name="object 1976"/>
          <p:cNvSpPr/>
          <p:nvPr/>
        </p:nvSpPr>
        <p:spPr>
          <a:xfrm>
            <a:off x="4126865" y="1247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7" name="object 1977"/>
          <p:cNvSpPr/>
          <p:nvPr/>
        </p:nvSpPr>
        <p:spPr>
          <a:xfrm>
            <a:off x="4126865" y="12535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8" name="object 1978"/>
          <p:cNvSpPr/>
          <p:nvPr/>
        </p:nvSpPr>
        <p:spPr>
          <a:xfrm>
            <a:off x="4126865" y="12585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9" name="object 1979"/>
          <p:cNvSpPr/>
          <p:nvPr/>
        </p:nvSpPr>
        <p:spPr>
          <a:xfrm>
            <a:off x="4126865" y="1263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0" name="object 1980"/>
          <p:cNvSpPr/>
          <p:nvPr/>
        </p:nvSpPr>
        <p:spPr>
          <a:xfrm>
            <a:off x="4126865" y="1268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1" name="object 1981"/>
          <p:cNvSpPr/>
          <p:nvPr/>
        </p:nvSpPr>
        <p:spPr>
          <a:xfrm>
            <a:off x="4126865" y="1273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2" name="object 1982"/>
          <p:cNvSpPr/>
          <p:nvPr/>
        </p:nvSpPr>
        <p:spPr>
          <a:xfrm>
            <a:off x="4126865" y="12782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3" name="object 1983"/>
          <p:cNvSpPr/>
          <p:nvPr/>
        </p:nvSpPr>
        <p:spPr>
          <a:xfrm>
            <a:off x="4126865" y="1283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4" name="object 1984"/>
          <p:cNvSpPr/>
          <p:nvPr/>
        </p:nvSpPr>
        <p:spPr>
          <a:xfrm>
            <a:off x="4126865" y="1288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5" name="object 1985"/>
          <p:cNvSpPr/>
          <p:nvPr/>
        </p:nvSpPr>
        <p:spPr>
          <a:xfrm>
            <a:off x="4126865" y="1293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6" name="object 1986"/>
          <p:cNvSpPr/>
          <p:nvPr/>
        </p:nvSpPr>
        <p:spPr>
          <a:xfrm>
            <a:off x="4126865" y="1298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7" name="object 1987"/>
          <p:cNvSpPr/>
          <p:nvPr/>
        </p:nvSpPr>
        <p:spPr>
          <a:xfrm>
            <a:off x="4126865" y="13036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8" name="object 1988"/>
          <p:cNvSpPr/>
          <p:nvPr/>
        </p:nvSpPr>
        <p:spPr>
          <a:xfrm>
            <a:off x="4126865" y="1308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9" name="object 1989"/>
          <p:cNvSpPr/>
          <p:nvPr/>
        </p:nvSpPr>
        <p:spPr>
          <a:xfrm>
            <a:off x="4126865" y="1313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0" name="object 1990"/>
          <p:cNvSpPr/>
          <p:nvPr/>
        </p:nvSpPr>
        <p:spPr>
          <a:xfrm>
            <a:off x="4126865" y="1318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1" name="object 1991"/>
          <p:cNvSpPr/>
          <p:nvPr/>
        </p:nvSpPr>
        <p:spPr>
          <a:xfrm>
            <a:off x="4126865" y="1323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2" name="object 1992"/>
          <p:cNvSpPr/>
          <p:nvPr/>
        </p:nvSpPr>
        <p:spPr>
          <a:xfrm>
            <a:off x="4126865" y="13290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3" name="object 1993"/>
          <p:cNvSpPr/>
          <p:nvPr/>
        </p:nvSpPr>
        <p:spPr>
          <a:xfrm>
            <a:off x="4126865" y="1334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4" name="object 1994"/>
          <p:cNvSpPr/>
          <p:nvPr/>
        </p:nvSpPr>
        <p:spPr>
          <a:xfrm>
            <a:off x="4126865" y="1339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5" name="object 1995"/>
          <p:cNvSpPr/>
          <p:nvPr/>
        </p:nvSpPr>
        <p:spPr>
          <a:xfrm>
            <a:off x="4126865" y="1344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6" name="object 1996"/>
          <p:cNvSpPr/>
          <p:nvPr/>
        </p:nvSpPr>
        <p:spPr>
          <a:xfrm>
            <a:off x="4126865" y="1349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7" name="object 1997"/>
          <p:cNvSpPr/>
          <p:nvPr/>
        </p:nvSpPr>
        <p:spPr>
          <a:xfrm>
            <a:off x="4126865" y="13544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8" name="object 1998"/>
          <p:cNvSpPr/>
          <p:nvPr/>
        </p:nvSpPr>
        <p:spPr>
          <a:xfrm>
            <a:off x="4126865" y="1359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9" name="object 1999"/>
          <p:cNvSpPr/>
          <p:nvPr/>
        </p:nvSpPr>
        <p:spPr>
          <a:xfrm>
            <a:off x="4126865" y="1364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0" name="object 2000"/>
          <p:cNvSpPr/>
          <p:nvPr/>
        </p:nvSpPr>
        <p:spPr>
          <a:xfrm>
            <a:off x="4126865" y="1369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1" name="object 2001"/>
          <p:cNvSpPr/>
          <p:nvPr/>
        </p:nvSpPr>
        <p:spPr>
          <a:xfrm>
            <a:off x="4126865" y="1374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2" name="object 2002"/>
          <p:cNvSpPr/>
          <p:nvPr/>
        </p:nvSpPr>
        <p:spPr>
          <a:xfrm>
            <a:off x="4126865" y="13798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3" name="object 2003"/>
          <p:cNvSpPr/>
          <p:nvPr/>
        </p:nvSpPr>
        <p:spPr>
          <a:xfrm>
            <a:off x="4126865" y="1384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4" name="object 2004"/>
          <p:cNvSpPr/>
          <p:nvPr/>
        </p:nvSpPr>
        <p:spPr>
          <a:xfrm>
            <a:off x="4126865" y="1390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5" name="object 2005"/>
          <p:cNvSpPr/>
          <p:nvPr/>
        </p:nvSpPr>
        <p:spPr>
          <a:xfrm>
            <a:off x="4126865" y="13951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6" name="object 2006"/>
          <p:cNvSpPr/>
          <p:nvPr/>
        </p:nvSpPr>
        <p:spPr>
          <a:xfrm>
            <a:off x="4126865" y="140018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7" name="object 2007"/>
          <p:cNvSpPr/>
          <p:nvPr/>
        </p:nvSpPr>
        <p:spPr>
          <a:xfrm>
            <a:off x="4126865" y="140526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8" name="object 2008"/>
          <p:cNvSpPr/>
          <p:nvPr/>
        </p:nvSpPr>
        <p:spPr>
          <a:xfrm>
            <a:off x="4126865" y="14103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9" name="object 2009"/>
          <p:cNvSpPr/>
          <p:nvPr/>
        </p:nvSpPr>
        <p:spPr>
          <a:xfrm>
            <a:off x="4126865" y="14147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0" name="object 2010"/>
          <p:cNvSpPr/>
          <p:nvPr/>
        </p:nvSpPr>
        <p:spPr>
          <a:xfrm>
            <a:off x="4126865" y="1419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1" name="object 2011"/>
          <p:cNvSpPr/>
          <p:nvPr/>
        </p:nvSpPr>
        <p:spPr>
          <a:xfrm>
            <a:off x="4126865" y="1424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2" name="object 2012"/>
          <p:cNvSpPr/>
          <p:nvPr/>
        </p:nvSpPr>
        <p:spPr>
          <a:xfrm>
            <a:off x="4126865" y="1430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3" name="object 2013"/>
          <p:cNvSpPr/>
          <p:nvPr/>
        </p:nvSpPr>
        <p:spPr>
          <a:xfrm>
            <a:off x="4126865" y="1435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4" name="object 2014"/>
          <p:cNvSpPr/>
          <p:nvPr/>
        </p:nvSpPr>
        <p:spPr>
          <a:xfrm>
            <a:off x="4126865" y="14401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5" name="object 2015"/>
          <p:cNvSpPr/>
          <p:nvPr/>
        </p:nvSpPr>
        <p:spPr>
          <a:xfrm>
            <a:off x="4126865" y="1445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6" name="object 2016"/>
          <p:cNvSpPr/>
          <p:nvPr/>
        </p:nvSpPr>
        <p:spPr>
          <a:xfrm>
            <a:off x="4126865" y="1450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7" name="object 2017"/>
          <p:cNvSpPr/>
          <p:nvPr/>
        </p:nvSpPr>
        <p:spPr>
          <a:xfrm>
            <a:off x="4126865" y="1455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8" name="object 2018"/>
          <p:cNvSpPr/>
          <p:nvPr/>
        </p:nvSpPr>
        <p:spPr>
          <a:xfrm>
            <a:off x="4126865" y="1460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9" name="object 2019"/>
          <p:cNvSpPr/>
          <p:nvPr/>
        </p:nvSpPr>
        <p:spPr>
          <a:xfrm>
            <a:off x="4126865" y="14655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0" name="object 2020"/>
          <p:cNvSpPr/>
          <p:nvPr/>
        </p:nvSpPr>
        <p:spPr>
          <a:xfrm>
            <a:off x="4126865" y="1470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1" name="object 2021"/>
          <p:cNvSpPr/>
          <p:nvPr/>
        </p:nvSpPr>
        <p:spPr>
          <a:xfrm>
            <a:off x="4126865" y="1475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2" name="object 2022"/>
          <p:cNvSpPr/>
          <p:nvPr/>
        </p:nvSpPr>
        <p:spPr>
          <a:xfrm>
            <a:off x="4126865" y="1480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3" name="object 2023"/>
          <p:cNvSpPr/>
          <p:nvPr/>
        </p:nvSpPr>
        <p:spPr>
          <a:xfrm>
            <a:off x="4126865" y="1485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4" name="object 2024"/>
          <p:cNvSpPr/>
          <p:nvPr/>
        </p:nvSpPr>
        <p:spPr>
          <a:xfrm>
            <a:off x="4126865" y="14909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5" name="object 2025"/>
          <p:cNvSpPr/>
          <p:nvPr/>
        </p:nvSpPr>
        <p:spPr>
          <a:xfrm>
            <a:off x="4126865" y="1496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6" name="object 2026"/>
          <p:cNvSpPr/>
          <p:nvPr/>
        </p:nvSpPr>
        <p:spPr>
          <a:xfrm>
            <a:off x="4126865" y="1501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7" name="object 2027"/>
          <p:cNvSpPr/>
          <p:nvPr/>
        </p:nvSpPr>
        <p:spPr>
          <a:xfrm>
            <a:off x="4126865" y="1506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8" name="object 2028"/>
          <p:cNvSpPr/>
          <p:nvPr/>
        </p:nvSpPr>
        <p:spPr>
          <a:xfrm>
            <a:off x="4126865" y="1511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9" name="object 2029"/>
          <p:cNvSpPr/>
          <p:nvPr/>
        </p:nvSpPr>
        <p:spPr>
          <a:xfrm>
            <a:off x="4126865" y="15163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0" name="object 2030"/>
          <p:cNvSpPr/>
          <p:nvPr/>
        </p:nvSpPr>
        <p:spPr>
          <a:xfrm>
            <a:off x="4126865" y="1521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1" name="object 2031"/>
          <p:cNvSpPr/>
          <p:nvPr/>
        </p:nvSpPr>
        <p:spPr>
          <a:xfrm>
            <a:off x="4126865" y="1526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2" name="object 2032"/>
          <p:cNvSpPr/>
          <p:nvPr/>
        </p:nvSpPr>
        <p:spPr>
          <a:xfrm>
            <a:off x="4126865" y="1531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3" name="object 2033"/>
          <p:cNvSpPr/>
          <p:nvPr/>
        </p:nvSpPr>
        <p:spPr>
          <a:xfrm>
            <a:off x="4126865" y="1536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4" name="object 2034"/>
          <p:cNvSpPr/>
          <p:nvPr/>
        </p:nvSpPr>
        <p:spPr>
          <a:xfrm>
            <a:off x="4126865" y="15417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5" name="object 2035"/>
          <p:cNvSpPr/>
          <p:nvPr/>
        </p:nvSpPr>
        <p:spPr>
          <a:xfrm>
            <a:off x="4126865" y="1546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6" name="object 2036"/>
          <p:cNvSpPr/>
          <p:nvPr/>
        </p:nvSpPr>
        <p:spPr>
          <a:xfrm>
            <a:off x="4126865" y="1551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7" name="object 2037"/>
          <p:cNvSpPr/>
          <p:nvPr/>
        </p:nvSpPr>
        <p:spPr>
          <a:xfrm>
            <a:off x="4126865" y="1557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8" name="object 2038"/>
          <p:cNvSpPr/>
          <p:nvPr/>
        </p:nvSpPr>
        <p:spPr>
          <a:xfrm>
            <a:off x="4126865" y="1562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9" name="object 2039"/>
          <p:cNvSpPr/>
          <p:nvPr/>
        </p:nvSpPr>
        <p:spPr>
          <a:xfrm>
            <a:off x="4126865" y="15665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0" name="object 2040"/>
          <p:cNvSpPr/>
          <p:nvPr/>
        </p:nvSpPr>
        <p:spPr>
          <a:xfrm>
            <a:off x="4126865" y="157163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1" name="object 2041"/>
          <p:cNvSpPr/>
          <p:nvPr/>
        </p:nvSpPr>
        <p:spPr>
          <a:xfrm>
            <a:off x="4126865" y="157671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2" name="object 2042"/>
          <p:cNvSpPr/>
          <p:nvPr/>
        </p:nvSpPr>
        <p:spPr>
          <a:xfrm>
            <a:off x="4126865" y="1581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3" name="object 2043"/>
          <p:cNvSpPr/>
          <p:nvPr/>
        </p:nvSpPr>
        <p:spPr>
          <a:xfrm>
            <a:off x="4126865" y="1586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4" name="object 2044"/>
          <p:cNvSpPr/>
          <p:nvPr/>
        </p:nvSpPr>
        <p:spPr>
          <a:xfrm>
            <a:off x="4126865" y="1591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5" name="object 2045"/>
          <p:cNvSpPr/>
          <p:nvPr/>
        </p:nvSpPr>
        <p:spPr>
          <a:xfrm>
            <a:off x="4126865" y="1597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6" name="object 2046"/>
          <p:cNvSpPr/>
          <p:nvPr/>
        </p:nvSpPr>
        <p:spPr>
          <a:xfrm>
            <a:off x="4126865" y="16021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7" name="object 2047"/>
          <p:cNvSpPr/>
          <p:nvPr/>
        </p:nvSpPr>
        <p:spPr>
          <a:xfrm>
            <a:off x="4126865" y="1607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8" name="object 2048"/>
          <p:cNvSpPr/>
          <p:nvPr/>
        </p:nvSpPr>
        <p:spPr>
          <a:xfrm>
            <a:off x="4126865" y="1612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9" name="object 2049"/>
          <p:cNvSpPr/>
          <p:nvPr/>
        </p:nvSpPr>
        <p:spPr>
          <a:xfrm>
            <a:off x="4126865" y="1617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0" name="object 2050"/>
          <p:cNvSpPr/>
          <p:nvPr/>
        </p:nvSpPr>
        <p:spPr>
          <a:xfrm>
            <a:off x="4126865" y="1622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1" name="object 2051"/>
          <p:cNvSpPr/>
          <p:nvPr/>
        </p:nvSpPr>
        <p:spPr>
          <a:xfrm>
            <a:off x="4126865" y="16275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2" name="object 2052"/>
          <p:cNvSpPr/>
          <p:nvPr/>
        </p:nvSpPr>
        <p:spPr>
          <a:xfrm>
            <a:off x="4126865" y="1632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3" name="object 2053"/>
          <p:cNvSpPr/>
          <p:nvPr/>
        </p:nvSpPr>
        <p:spPr>
          <a:xfrm>
            <a:off x="4126865" y="1637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4" name="object 2054"/>
          <p:cNvSpPr/>
          <p:nvPr/>
        </p:nvSpPr>
        <p:spPr>
          <a:xfrm>
            <a:off x="4126865" y="1642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5" name="object 2055"/>
          <p:cNvSpPr/>
          <p:nvPr/>
        </p:nvSpPr>
        <p:spPr>
          <a:xfrm>
            <a:off x="4126865" y="1647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6" name="object 2056"/>
          <p:cNvSpPr/>
          <p:nvPr/>
        </p:nvSpPr>
        <p:spPr>
          <a:xfrm>
            <a:off x="4126865" y="16529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7" name="object 2057"/>
          <p:cNvSpPr/>
          <p:nvPr/>
        </p:nvSpPr>
        <p:spPr>
          <a:xfrm>
            <a:off x="4126865" y="1657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8" name="object 2058"/>
          <p:cNvSpPr/>
          <p:nvPr/>
        </p:nvSpPr>
        <p:spPr>
          <a:xfrm>
            <a:off x="4126865" y="1663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9" name="object 2059"/>
          <p:cNvSpPr/>
          <p:nvPr/>
        </p:nvSpPr>
        <p:spPr>
          <a:xfrm>
            <a:off x="4126865" y="1668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0" name="object 2060"/>
          <p:cNvSpPr/>
          <p:nvPr/>
        </p:nvSpPr>
        <p:spPr>
          <a:xfrm>
            <a:off x="4126865" y="1673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1" name="object 2061"/>
          <p:cNvSpPr/>
          <p:nvPr/>
        </p:nvSpPr>
        <p:spPr>
          <a:xfrm>
            <a:off x="4126865" y="16783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2" name="object 2062"/>
          <p:cNvSpPr/>
          <p:nvPr/>
        </p:nvSpPr>
        <p:spPr>
          <a:xfrm>
            <a:off x="4126865" y="1683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3" name="object 2063"/>
          <p:cNvSpPr/>
          <p:nvPr/>
        </p:nvSpPr>
        <p:spPr>
          <a:xfrm>
            <a:off x="4126865" y="1688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4" name="object 2064"/>
          <p:cNvSpPr/>
          <p:nvPr/>
        </p:nvSpPr>
        <p:spPr>
          <a:xfrm>
            <a:off x="4126865" y="1693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5" name="object 2065"/>
          <p:cNvSpPr/>
          <p:nvPr/>
        </p:nvSpPr>
        <p:spPr>
          <a:xfrm>
            <a:off x="4126865" y="1698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6" name="object 2066"/>
          <p:cNvSpPr/>
          <p:nvPr/>
        </p:nvSpPr>
        <p:spPr>
          <a:xfrm>
            <a:off x="4126865" y="17037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7" name="object 2067"/>
          <p:cNvSpPr/>
          <p:nvPr/>
        </p:nvSpPr>
        <p:spPr>
          <a:xfrm>
            <a:off x="4126865" y="1708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8" name="object 2068"/>
          <p:cNvSpPr/>
          <p:nvPr/>
        </p:nvSpPr>
        <p:spPr>
          <a:xfrm>
            <a:off x="4126865" y="1713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9" name="object 2069"/>
          <p:cNvSpPr/>
          <p:nvPr/>
        </p:nvSpPr>
        <p:spPr>
          <a:xfrm>
            <a:off x="4126865" y="1718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0" name="object 2070"/>
          <p:cNvSpPr/>
          <p:nvPr/>
        </p:nvSpPr>
        <p:spPr>
          <a:xfrm>
            <a:off x="4126865" y="1724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1" name="object 2071"/>
          <p:cNvSpPr/>
          <p:nvPr/>
        </p:nvSpPr>
        <p:spPr>
          <a:xfrm>
            <a:off x="4126865" y="17291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2" name="object 2072"/>
          <p:cNvSpPr/>
          <p:nvPr/>
        </p:nvSpPr>
        <p:spPr>
          <a:xfrm>
            <a:off x="4126865" y="1734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3" name="object 2073"/>
          <p:cNvSpPr/>
          <p:nvPr/>
        </p:nvSpPr>
        <p:spPr>
          <a:xfrm>
            <a:off x="4126865" y="17392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4" name="object 2074"/>
          <p:cNvSpPr/>
          <p:nvPr/>
        </p:nvSpPr>
        <p:spPr>
          <a:xfrm>
            <a:off x="4126865" y="174435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5" name="object 2075"/>
          <p:cNvSpPr/>
          <p:nvPr/>
        </p:nvSpPr>
        <p:spPr>
          <a:xfrm>
            <a:off x="4126865" y="17494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6" name="object 2076"/>
          <p:cNvSpPr/>
          <p:nvPr/>
        </p:nvSpPr>
        <p:spPr>
          <a:xfrm>
            <a:off x="4126865" y="175451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7" name="object 2077"/>
          <p:cNvSpPr/>
          <p:nvPr/>
        </p:nvSpPr>
        <p:spPr>
          <a:xfrm>
            <a:off x="4126865" y="1758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8" name="object 2078"/>
          <p:cNvSpPr/>
          <p:nvPr/>
        </p:nvSpPr>
        <p:spPr>
          <a:xfrm>
            <a:off x="4126865" y="17640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9" name="object 2079"/>
          <p:cNvSpPr/>
          <p:nvPr/>
        </p:nvSpPr>
        <p:spPr>
          <a:xfrm>
            <a:off x="4126865" y="1769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0" name="object 2080"/>
          <p:cNvSpPr/>
          <p:nvPr/>
        </p:nvSpPr>
        <p:spPr>
          <a:xfrm>
            <a:off x="4126865" y="1774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1" name="object 2081"/>
          <p:cNvSpPr/>
          <p:nvPr/>
        </p:nvSpPr>
        <p:spPr>
          <a:xfrm>
            <a:off x="4126865" y="1779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2" name="object 2082"/>
          <p:cNvSpPr/>
          <p:nvPr/>
        </p:nvSpPr>
        <p:spPr>
          <a:xfrm>
            <a:off x="4126865" y="1784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3" name="object 2083"/>
          <p:cNvSpPr/>
          <p:nvPr/>
        </p:nvSpPr>
        <p:spPr>
          <a:xfrm>
            <a:off x="4126865" y="17894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4" name="object 2084"/>
          <p:cNvSpPr/>
          <p:nvPr/>
        </p:nvSpPr>
        <p:spPr>
          <a:xfrm>
            <a:off x="4126865" y="1794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5" name="object 2085"/>
          <p:cNvSpPr/>
          <p:nvPr/>
        </p:nvSpPr>
        <p:spPr>
          <a:xfrm>
            <a:off x="4126865" y="1799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6" name="object 2086"/>
          <p:cNvSpPr/>
          <p:nvPr/>
        </p:nvSpPr>
        <p:spPr>
          <a:xfrm>
            <a:off x="4126865" y="1804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7" name="object 2087"/>
          <p:cNvSpPr/>
          <p:nvPr/>
        </p:nvSpPr>
        <p:spPr>
          <a:xfrm>
            <a:off x="4126865" y="1809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8" name="object 2088"/>
          <p:cNvSpPr/>
          <p:nvPr/>
        </p:nvSpPr>
        <p:spPr>
          <a:xfrm>
            <a:off x="4126865" y="18148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9" name="object 2089"/>
          <p:cNvSpPr/>
          <p:nvPr/>
        </p:nvSpPr>
        <p:spPr>
          <a:xfrm>
            <a:off x="4126865" y="1819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0" name="object 2090"/>
          <p:cNvSpPr/>
          <p:nvPr/>
        </p:nvSpPr>
        <p:spPr>
          <a:xfrm>
            <a:off x="4126865" y="1825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1" name="object 2091"/>
          <p:cNvSpPr/>
          <p:nvPr/>
        </p:nvSpPr>
        <p:spPr>
          <a:xfrm>
            <a:off x="4126865" y="1830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2" name="object 2092"/>
          <p:cNvSpPr/>
          <p:nvPr/>
        </p:nvSpPr>
        <p:spPr>
          <a:xfrm>
            <a:off x="4126865" y="1835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3" name="object 2093"/>
          <p:cNvSpPr/>
          <p:nvPr/>
        </p:nvSpPr>
        <p:spPr>
          <a:xfrm>
            <a:off x="4126865" y="18402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4" name="object 2094"/>
          <p:cNvSpPr/>
          <p:nvPr/>
        </p:nvSpPr>
        <p:spPr>
          <a:xfrm>
            <a:off x="4126865" y="1845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5" name="object 2095"/>
          <p:cNvSpPr/>
          <p:nvPr/>
        </p:nvSpPr>
        <p:spPr>
          <a:xfrm>
            <a:off x="4126865" y="1850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6" name="object 2096"/>
          <p:cNvSpPr/>
          <p:nvPr/>
        </p:nvSpPr>
        <p:spPr>
          <a:xfrm>
            <a:off x="4126865" y="1855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7" name="object 2097"/>
          <p:cNvSpPr/>
          <p:nvPr/>
        </p:nvSpPr>
        <p:spPr>
          <a:xfrm>
            <a:off x="4126865" y="1860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8" name="object 2098"/>
          <p:cNvSpPr/>
          <p:nvPr/>
        </p:nvSpPr>
        <p:spPr>
          <a:xfrm>
            <a:off x="4126865" y="18656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9" name="object 2099"/>
          <p:cNvSpPr/>
          <p:nvPr/>
        </p:nvSpPr>
        <p:spPr>
          <a:xfrm>
            <a:off x="4126865" y="1870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0" name="object 2100"/>
          <p:cNvSpPr/>
          <p:nvPr/>
        </p:nvSpPr>
        <p:spPr>
          <a:xfrm>
            <a:off x="4126865" y="1875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1" name="object 2101"/>
          <p:cNvSpPr/>
          <p:nvPr/>
        </p:nvSpPr>
        <p:spPr>
          <a:xfrm>
            <a:off x="4126865" y="1880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2" name="object 2102"/>
          <p:cNvSpPr/>
          <p:nvPr/>
        </p:nvSpPr>
        <p:spPr>
          <a:xfrm>
            <a:off x="4126865" y="1885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3" name="object 2103"/>
          <p:cNvSpPr/>
          <p:nvPr/>
        </p:nvSpPr>
        <p:spPr>
          <a:xfrm>
            <a:off x="4126865" y="18910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4" name="object 2104"/>
          <p:cNvSpPr/>
          <p:nvPr/>
        </p:nvSpPr>
        <p:spPr>
          <a:xfrm>
            <a:off x="4126865" y="1896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5" name="object 2105"/>
          <p:cNvSpPr/>
          <p:nvPr/>
        </p:nvSpPr>
        <p:spPr>
          <a:xfrm>
            <a:off x="4126865" y="1901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6" name="object 2106"/>
          <p:cNvSpPr/>
          <p:nvPr/>
        </p:nvSpPr>
        <p:spPr>
          <a:xfrm>
            <a:off x="4126865" y="1906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7" name="object 2107"/>
          <p:cNvSpPr/>
          <p:nvPr/>
        </p:nvSpPr>
        <p:spPr>
          <a:xfrm>
            <a:off x="4126865" y="19107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8" name="object 2108"/>
          <p:cNvSpPr/>
          <p:nvPr/>
        </p:nvSpPr>
        <p:spPr>
          <a:xfrm>
            <a:off x="4126865" y="191580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9" name="object 2109"/>
          <p:cNvSpPr/>
          <p:nvPr/>
        </p:nvSpPr>
        <p:spPr>
          <a:xfrm>
            <a:off x="4126865" y="19208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0" name="object 2110"/>
          <p:cNvSpPr/>
          <p:nvPr/>
        </p:nvSpPr>
        <p:spPr>
          <a:xfrm>
            <a:off x="4126865" y="19259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1" name="object 2111"/>
          <p:cNvSpPr/>
          <p:nvPr/>
        </p:nvSpPr>
        <p:spPr>
          <a:xfrm>
            <a:off x="4126865" y="1931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2" name="object 2112"/>
          <p:cNvSpPr/>
          <p:nvPr/>
        </p:nvSpPr>
        <p:spPr>
          <a:xfrm>
            <a:off x="4126865" y="1936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3" name="object 2113"/>
          <p:cNvSpPr/>
          <p:nvPr/>
        </p:nvSpPr>
        <p:spPr>
          <a:xfrm>
            <a:off x="4126865" y="1941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4" name="object 2114"/>
          <p:cNvSpPr/>
          <p:nvPr/>
        </p:nvSpPr>
        <p:spPr>
          <a:xfrm>
            <a:off x="4126865" y="1946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5" name="object 2115"/>
          <p:cNvSpPr/>
          <p:nvPr/>
        </p:nvSpPr>
        <p:spPr>
          <a:xfrm>
            <a:off x="4126865" y="19513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6" name="object 2116"/>
          <p:cNvSpPr/>
          <p:nvPr/>
        </p:nvSpPr>
        <p:spPr>
          <a:xfrm>
            <a:off x="4126865" y="1956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7" name="object 2117"/>
          <p:cNvSpPr/>
          <p:nvPr/>
        </p:nvSpPr>
        <p:spPr>
          <a:xfrm>
            <a:off x="4126865" y="1961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8" name="object 2118"/>
          <p:cNvSpPr/>
          <p:nvPr/>
        </p:nvSpPr>
        <p:spPr>
          <a:xfrm>
            <a:off x="4126865" y="1966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9" name="object 2119"/>
          <p:cNvSpPr/>
          <p:nvPr/>
        </p:nvSpPr>
        <p:spPr>
          <a:xfrm>
            <a:off x="4126865" y="1971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0" name="object 2120"/>
          <p:cNvSpPr/>
          <p:nvPr/>
        </p:nvSpPr>
        <p:spPr>
          <a:xfrm>
            <a:off x="4126865" y="19767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1" name="object 2121"/>
          <p:cNvSpPr/>
          <p:nvPr/>
        </p:nvSpPr>
        <p:spPr>
          <a:xfrm>
            <a:off x="4126865" y="1981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2" name="object 2122"/>
          <p:cNvSpPr/>
          <p:nvPr/>
        </p:nvSpPr>
        <p:spPr>
          <a:xfrm>
            <a:off x="4126865" y="1986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3" name="object 2123"/>
          <p:cNvSpPr/>
          <p:nvPr/>
        </p:nvSpPr>
        <p:spPr>
          <a:xfrm>
            <a:off x="4126865" y="1992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4" name="object 2124"/>
          <p:cNvSpPr/>
          <p:nvPr/>
        </p:nvSpPr>
        <p:spPr>
          <a:xfrm>
            <a:off x="4126865" y="1997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5" name="object 2125"/>
          <p:cNvSpPr/>
          <p:nvPr/>
        </p:nvSpPr>
        <p:spPr>
          <a:xfrm>
            <a:off x="4126865" y="20021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6" name="object 2126"/>
          <p:cNvSpPr/>
          <p:nvPr/>
        </p:nvSpPr>
        <p:spPr>
          <a:xfrm>
            <a:off x="4126865" y="2007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7" name="object 2127"/>
          <p:cNvSpPr/>
          <p:nvPr/>
        </p:nvSpPr>
        <p:spPr>
          <a:xfrm>
            <a:off x="4126865" y="2012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8" name="object 2128"/>
          <p:cNvSpPr/>
          <p:nvPr/>
        </p:nvSpPr>
        <p:spPr>
          <a:xfrm>
            <a:off x="4126865" y="2017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9" name="object 2129"/>
          <p:cNvSpPr/>
          <p:nvPr/>
        </p:nvSpPr>
        <p:spPr>
          <a:xfrm>
            <a:off x="4126865" y="2022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0" name="object 2130"/>
          <p:cNvSpPr/>
          <p:nvPr/>
        </p:nvSpPr>
        <p:spPr>
          <a:xfrm>
            <a:off x="4126865" y="20275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1" name="object 2131"/>
          <p:cNvSpPr/>
          <p:nvPr/>
        </p:nvSpPr>
        <p:spPr>
          <a:xfrm>
            <a:off x="4126865" y="2032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2" name="object 2132"/>
          <p:cNvSpPr/>
          <p:nvPr/>
        </p:nvSpPr>
        <p:spPr>
          <a:xfrm>
            <a:off x="4126865" y="2037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3" name="object 2133"/>
          <p:cNvSpPr/>
          <p:nvPr/>
        </p:nvSpPr>
        <p:spPr>
          <a:xfrm>
            <a:off x="4126865" y="2042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4" name="object 2134"/>
          <p:cNvSpPr/>
          <p:nvPr/>
        </p:nvSpPr>
        <p:spPr>
          <a:xfrm>
            <a:off x="4126865" y="2047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5" name="object 2135"/>
          <p:cNvSpPr/>
          <p:nvPr/>
        </p:nvSpPr>
        <p:spPr>
          <a:xfrm>
            <a:off x="4126865" y="20529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6" name="object 2136"/>
          <p:cNvSpPr/>
          <p:nvPr/>
        </p:nvSpPr>
        <p:spPr>
          <a:xfrm>
            <a:off x="4126865" y="2058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7" name="object 2137"/>
          <p:cNvSpPr/>
          <p:nvPr/>
        </p:nvSpPr>
        <p:spPr>
          <a:xfrm>
            <a:off x="4126865" y="2063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8" name="object 2138"/>
          <p:cNvSpPr/>
          <p:nvPr/>
        </p:nvSpPr>
        <p:spPr>
          <a:xfrm>
            <a:off x="4126865" y="2068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9" name="object 2139"/>
          <p:cNvSpPr/>
          <p:nvPr/>
        </p:nvSpPr>
        <p:spPr>
          <a:xfrm>
            <a:off x="4126865" y="2073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0" name="object 2140"/>
          <p:cNvSpPr/>
          <p:nvPr/>
        </p:nvSpPr>
        <p:spPr>
          <a:xfrm>
            <a:off x="4126865" y="207836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1" name="object 2141"/>
          <p:cNvSpPr/>
          <p:nvPr/>
        </p:nvSpPr>
        <p:spPr>
          <a:xfrm>
            <a:off x="4126865" y="20834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2" name="object 2142"/>
          <p:cNvSpPr/>
          <p:nvPr/>
        </p:nvSpPr>
        <p:spPr>
          <a:xfrm>
            <a:off x="4126865" y="20885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3" name="object 2143"/>
          <p:cNvSpPr/>
          <p:nvPr/>
        </p:nvSpPr>
        <p:spPr>
          <a:xfrm>
            <a:off x="4126865" y="20936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4" name="object 2144"/>
          <p:cNvSpPr/>
          <p:nvPr/>
        </p:nvSpPr>
        <p:spPr>
          <a:xfrm>
            <a:off x="4126865" y="2098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5" name="object 2145"/>
          <p:cNvSpPr/>
          <p:nvPr/>
        </p:nvSpPr>
        <p:spPr>
          <a:xfrm>
            <a:off x="4126865" y="2103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6" name="object 2146"/>
          <p:cNvSpPr/>
          <p:nvPr/>
        </p:nvSpPr>
        <p:spPr>
          <a:xfrm>
            <a:off x="4126865" y="2108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7" name="object 2147"/>
          <p:cNvSpPr/>
          <p:nvPr/>
        </p:nvSpPr>
        <p:spPr>
          <a:xfrm>
            <a:off x="4126865" y="21132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8" name="object 2148"/>
          <p:cNvSpPr/>
          <p:nvPr/>
        </p:nvSpPr>
        <p:spPr>
          <a:xfrm>
            <a:off x="4126865" y="2118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9" name="object 2149"/>
          <p:cNvSpPr/>
          <p:nvPr/>
        </p:nvSpPr>
        <p:spPr>
          <a:xfrm>
            <a:off x="4126865" y="2123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0" name="object 2150"/>
          <p:cNvSpPr/>
          <p:nvPr/>
        </p:nvSpPr>
        <p:spPr>
          <a:xfrm>
            <a:off x="4126865" y="2128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1" name="object 2151"/>
          <p:cNvSpPr/>
          <p:nvPr/>
        </p:nvSpPr>
        <p:spPr>
          <a:xfrm>
            <a:off x="4126865" y="2133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2" name="object 2152"/>
          <p:cNvSpPr/>
          <p:nvPr/>
        </p:nvSpPr>
        <p:spPr>
          <a:xfrm>
            <a:off x="4126865" y="21386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3" name="object 2153"/>
          <p:cNvSpPr/>
          <p:nvPr/>
        </p:nvSpPr>
        <p:spPr>
          <a:xfrm>
            <a:off x="4126865" y="2143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4" name="object 2154"/>
          <p:cNvSpPr/>
          <p:nvPr/>
        </p:nvSpPr>
        <p:spPr>
          <a:xfrm>
            <a:off x="4126865" y="2148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5" name="object 2155"/>
          <p:cNvSpPr/>
          <p:nvPr/>
        </p:nvSpPr>
        <p:spPr>
          <a:xfrm>
            <a:off x="4126865" y="2153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6" name="object 2156"/>
          <p:cNvSpPr/>
          <p:nvPr/>
        </p:nvSpPr>
        <p:spPr>
          <a:xfrm>
            <a:off x="4126865" y="2159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7" name="object 2157"/>
          <p:cNvSpPr/>
          <p:nvPr/>
        </p:nvSpPr>
        <p:spPr>
          <a:xfrm>
            <a:off x="4126865" y="21640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8" name="object 2158"/>
          <p:cNvSpPr/>
          <p:nvPr/>
        </p:nvSpPr>
        <p:spPr>
          <a:xfrm>
            <a:off x="4126865" y="2169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9" name="object 2159"/>
          <p:cNvSpPr/>
          <p:nvPr/>
        </p:nvSpPr>
        <p:spPr>
          <a:xfrm>
            <a:off x="4126865" y="2174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0" name="object 2160"/>
          <p:cNvSpPr/>
          <p:nvPr/>
        </p:nvSpPr>
        <p:spPr>
          <a:xfrm>
            <a:off x="4126865" y="2179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1" name="object 2161"/>
          <p:cNvSpPr/>
          <p:nvPr/>
        </p:nvSpPr>
        <p:spPr>
          <a:xfrm>
            <a:off x="4126865" y="2184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2" name="object 2162"/>
          <p:cNvSpPr/>
          <p:nvPr/>
        </p:nvSpPr>
        <p:spPr>
          <a:xfrm>
            <a:off x="4126865" y="21894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3" name="object 2163"/>
          <p:cNvSpPr/>
          <p:nvPr/>
        </p:nvSpPr>
        <p:spPr>
          <a:xfrm>
            <a:off x="4126865" y="2194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4" name="object 2164"/>
          <p:cNvSpPr/>
          <p:nvPr/>
        </p:nvSpPr>
        <p:spPr>
          <a:xfrm>
            <a:off x="4126865" y="2199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5" name="object 2165"/>
          <p:cNvSpPr/>
          <p:nvPr/>
        </p:nvSpPr>
        <p:spPr>
          <a:xfrm>
            <a:off x="4126865" y="2204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6" name="object 2166"/>
          <p:cNvSpPr/>
          <p:nvPr/>
        </p:nvSpPr>
        <p:spPr>
          <a:xfrm>
            <a:off x="4126865" y="2209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7" name="object 2167"/>
          <p:cNvSpPr/>
          <p:nvPr/>
        </p:nvSpPr>
        <p:spPr>
          <a:xfrm>
            <a:off x="4126865" y="22148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8" name="object 2168"/>
          <p:cNvSpPr/>
          <p:nvPr/>
        </p:nvSpPr>
        <p:spPr>
          <a:xfrm>
            <a:off x="4126865" y="2219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9" name="object 2169"/>
          <p:cNvSpPr/>
          <p:nvPr/>
        </p:nvSpPr>
        <p:spPr>
          <a:xfrm>
            <a:off x="4126865" y="2225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0" name="object 2170"/>
          <p:cNvSpPr/>
          <p:nvPr/>
        </p:nvSpPr>
        <p:spPr>
          <a:xfrm>
            <a:off x="4126865" y="2230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1" name="object 2171"/>
          <p:cNvSpPr/>
          <p:nvPr/>
        </p:nvSpPr>
        <p:spPr>
          <a:xfrm>
            <a:off x="4126865" y="2235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2" name="object 2172"/>
          <p:cNvSpPr/>
          <p:nvPr/>
        </p:nvSpPr>
        <p:spPr>
          <a:xfrm>
            <a:off x="4126865" y="22402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3" name="object 2173"/>
          <p:cNvSpPr/>
          <p:nvPr/>
        </p:nvSpPr>
        <p:spPr>
          <a:xfrm>
            <a:off x="4126865" y="2245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4" name="object 2174"/>
          <p:cNvSpPr/>
          <p:nvPr/>
        </p:nvSpPr>
        <p:spPr>
          <a:xfrm>
            <a:off x="4126865" y="224981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5" name="object 2175"/>
          <p:cNvSpPr/>
          <p:nvPr/>
        </p:nvSpPr>
        <p:spPr>
          <a:xfrm>
            <a:off x="4126865" y="22548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6" name="object 2176"/>
          <p:cNvSpPr/>
          <p:nvPr/>
        </p:nvSpPr>
        <p:spPr>
          <a:xfrm>
            <a:off x="4126865" y="22599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7" name="object 2177"/>
          <p:cNvSpPr/>
          <p:nvPr/>
        </p:nvSpPr>
        <p:spPr>
          <a:xfrm>
            <a:off x="4126865" y="22650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8" name="object 2178"/>
          <p:cNvSpPr/>
          <p:nvPr/>
        </p:nvSpPr>
        <p:spPr>
          <a:xfrm>
            <a:off x="4126865" y="2270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9" name="object 2179"/>
          <p:cNvSpPr/>
          <p:nvPr/>
        </p:nvSpPr>
        <p:spPr>
          <a:xfrm>
            <a:off x="4126865" y="22752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0" name="object 2180"/>
          <p:cNvSpPr/>
          <p:nvPr/>
        </p:nvSpPr>
        <p:spPr>
          <a:xfrm>
            <a:off x="4126865" y="2280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1" name="object 2181"/>
          <p:cNvSpPr/>
          <p:nvPr/>
        </p:nvSpPr>
        <p:spPr>
          <a:xfrm>
            <a:off x="4126865" y="2285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2" name="object 2182"/>
          <p:cNvSpPr/>
          <p:nvPr/>
        </p:nvSpPr>
        <p:spPr>
          <a:xfrm>
            <a:off x="4126865" y="2290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3" name="object 2183"/>
          <p:cNvSpPr/>
          <p:nvPr/>
        </p:nvSpPr>
        <p:spPr>
          <a:xfrm>
            <a:off x="4126865" y="2295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4" name="object 2184"/>
          <p:cNvSpPr/>
          <p:nvPr/>
        </p:nvSpPr>
        <p:spPr>
          <a:xfrm>
            <a:off x="4126865" y="23006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5" name="object 2185"/>
          <p:cNvSpPr/>
          <p:nvPr/>
        </p:nvSpPr>
        <p:spPr>
          <a:xfrm>
            <a:off x="4126865" y="2305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6" name="object 2186"/>
          <p:cNvSpPr/>
          <p:nvPr/>
        </p:nvSpPr>
        <p:spPr>
          <a:xfrm>
            <a:off x="4126865" y="2310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7" name="object 2187"/>
          <p:cNvSpPr/>
          <p:nvPr/>
        </p:nvSpPr>
        <p:spPr>
          <a:xfrm>
            <a:off x="4126865" y="2315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8" name="object 2188"/>
          <p:cNvSpPr/>
          <p:nvPr/>
        </p:nvSpPr>
        <p:spPr>
          <a:xfrm>
            <a:off x="4126865" y="2320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9" name="object 2189"/>
          <p:cNvSpPr/>
          <p:nvPr/>
        </p:nvSpPr>
        <p:spPr>
          <a:xfrm>
            <a:off x="4126865" y="23260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0" name="object 2190"/>
          <p:cNvSpPr/>
          <p:nvPr/>
        </p:nvSpPr>
        <p:spPr>
          <a:xfrm>
            <a:off x="4126865" y="2331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1" name="object 2191"/>
          <p:cNvSpPr/>
          <p:nvPr/>
        </p:nvSpPr>
        <p:spPr>
          <a:xfrm>
            <a:off x="4126865" y="2336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2" name="object 2192"/>
          <p:cNvSpPr/>
          <p:nvPr/>
        </p:nvSpPr>
        <p:spPr>
          <a:xfrm>
            <a:off x="4126865" y="2341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3" name="object 2193"/>
          <p:cNvSpPr/>
          <p:nvPr/>
        </p:nvSpPr>
        <p:spPr>
          <a:xfrm>
            <a:off x="4126865" y="2346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4" name="object 2194"/>
          <p:cNvSpPr/>
          <p:nvPr/>
        </p:nvSpPr>
        <p:spPr>
          <a:xfrm>
            <a:off x="4126865" y="23514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5" name="object 2195"/>
          <p:cNvSpPr/>
          <p:nvPr/>
        </p:nvSpPr>
        <p:spPr>
          <a:xfrm>
            <a:off x="4126865" y="2356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6" name="object 2196"/>
          <p:cNvSpPr/>
          <p:nvPr/>
        </p:nvSpPr>
        <p:spPr>
          <a:xfrm>
            <a:off x="4126865" y="2361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7" name="object 2197"/>
          <p:cNvSpPr/>
          <p:nvPr/>
        </p:nvSpPr>
        <p:spPr>
          <a:xfrm>
            <a:off x="4126865" y="2366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8" name="object 2198"/>
          <p:cNvSpPr/>
          <p:nvPr/>
        </p:nvSpPr>
        <p:spPr>
          <a:xfrm>
            <a:off x="4126865" y="2371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9" name="object 2199"/>
          <p:cNvSpPr/>
          <p:nvPr/>
        </p:nvSpPr>
        <p:spPr>
          <a:xfrm>
            <a:off x="4126865" y="23768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0" name="object 2200"/>
          <p:cNvSpPr/>
          <p:nvPr/>
        </p:nvSpPr>
        <p:spPr>
          <a:xfrm>
            <a:off x="4126865" y="2381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1" name="object 2201"/>
          <p:cNvSpPr/>
          <p:nvPr/>
        </p:nvSpPr>
        <p:spPr>
          <a:xfrm>
            <a:off x="4126865" y="2386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2" name="object 2202"/>
          <p:cNvSpPr/>
          <p:nvPr/>
        </p:nvSpPr>
        <p:spPr>
          <a:xfrm>
            <a:off x="4126865" y="2392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3" name="object 2203"/>
          <p:cNvSpPr/>
          <p:nvPr/>
        </p:nvSpPr>
        <p:spPr>
          <a:xfrm>
            <a:off x="4126865" y="2397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4" name="object 2204"/>
          <p:cNvSpPr/>
          <p:nvPr/>
        </p:nvSpPr>
        <p:spPr>
          <a:xfrm>
            <a:off x="4126865" y="24022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5" name="object 2205"/>
          <p:cNvSpPr/>
          <p:nvPr/>
        </p:nvSpPr>
        <p:spPr>
          <a:xfrm>
            <a:off x="4126865" y="2407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6" name="object 2206"/>
          <p:cNvSpPr/>
          <p:nvPr/>
        </p:nvSpPr>
        <p:spPr>
          <a:xfrm>
            <a:off x="4126865" y="2412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7" name="object 2207"/>
          <p:cNvSpPr/>
          <p:nvPr/>
        </p:nvSpPr>
        <p:spPr>
          <a:xfrm>
            <a:off x="4126865" y="2417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8" name="object 2208"/>
          <p:cNvSpPr/>
          <p:nvPr/>
        </p:nvSpPr>
        <p:spPr>
          <a:xfrm>
            <a:off x="4126865" y="24225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9" name="object 2209"/>
          <p:cNvSpPr/>
          <p:nvPr/>
        </p:nvSpPr>
        <p:spPr>
          <a:xfrm>
            <a:off x="4126865" y="242761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0" name="object 2210"/>
          <p:cNvSpPr/>
          <p:nvPr/>
        </p:nvSpPr>
        <p:spPr>
          <a:xfrm>
            <a:off x="4126865" y="243269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1" name="object 2211"/>
          <p:cNvSpPr/>
          <p:nvPr/>
        </p:nvSpPr>
        <p:spPr>
          <a:xfrm>
            <a:off x="4126865" y="24377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2" name="object 2212"/>
          <p:cNvSpPr/>
          <p:nvPr/>
        </p:nvSpPr>
        <p:spPr>
          <a:xfrm>
            <a:off x="4126865" y="2442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3" name="object 2213"/>
          <p:cNvSpPr/>
          <p:nvPr/>
        </p:nvSpPr>
        <p:spPr>
          <a:xfrm>
            <a:off x="4126865" y="2447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4" name="object 2214"/>
          <p:cNvSpPr/>
          <p:nvPr/>
        </p:nvSpPr>
        <p:spPr>
          <a:xfrm>
            <a:off x="4126865" y="2452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5" name="object 2215"/>
          <p:cNvSpPr/>
          <p:nvPr/>
        </p:nvSpPr>
        <p:spPr>
          <a:xfrm>
            <a:off x="4126865" y="2457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6" name="object 2216"/>
          <p:cNvSpPr/>
          <p:nvPr/>
        </p:nvSpPr>
        <p:spPr>
          <a:xfrm>
            <a:off x="4126865" y="24625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7" name="object 2217"/>
          <p:cNvSpPr/>
          <p:nvPr/>
        </p:nvSpPr>
        <p:spPr>
          <a:xfrm>
            <a:off x="4126865" y="2467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8" name="object 2218"/>
          <p:cNvSpPr/>
          <p:nvPr/>
        </p:nvSpPr>
        <p:spPr>
          <a:xfrm>
            <a:off x="4126865" y="2472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9" name="object 2219"/>
          <p:cNvSpPr/>
          <p:nvPr/>
        </p:nvSpPr>
        <p:spPr>
          <a:xfrm>
            <a:off x="4126865" y="2477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0" name="object 2220"/>
          <p:cNvSpPr/>
          <p:nvPr/>
        </p:nvSpPr>
        <p:spPr>
          <a:xfrm>
            <a:off x="4126865" y="2482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1" name="object 2221"/>
          <p:cNvSpPr/>
          <p:nvPr/>
        </p:nvSpPr>
        <p:spPr>
          <a:xfrm>
            <a:off x="4126865" y="24879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2" name="object 2222"/>
          <p:cNvSpPr/>
          <p:nvPr/>
        </p:nvSpPr>
        <p:spPr>
          <a:xfrm>
            <a:off x="4126865" y="2493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3" name="object 2223"/>
          <p:cNvSpPr/>
          <p:nvPr/>
        </p:nvSpPr>
        <p:spPr>
          <a:xfrm>
            <a:off x="4126865" y="2498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4" name="object 2224"/>
          <p:cNvSpPr/>
          <p:nvPr/>
        </p:nvSpPr>
        <p:spPr>
          <a:xfrm>
            <a:off x="4126865" y="2503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5" name="object 2225"/>
          <p:cNvSpPr/>
          <p:nvPr/>
        </p:nvSpPr>
        <p:spPr>
          <a:xfrm>
            <a:off x="4126865" y="2508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6" name="object 2226"/>
          <p:cNvSpPr/>
          <p:nvPr/>
        </p:nvSpPr>
        <p:spPr>
          <a:xfrm>
            <a:off x="4126865" y="25133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7" name="object 2227"/>
          <p:cNvSpPr/>
          <p:nvPr/>
        </p:nvSpPr>
        <p:spPr>
          <a:xfrm>
            <a:off x="4126865" y="2518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8" name="object 2228"/>
          <p:cNvSpPr/>
          <p:nvPr/>
        </p:nvSpPr>
        <p:spPr>
          <a:xfrm>
            <a:off x="4126865" y="2523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9" name="object 2229"/>
          <p:cNvSpPr/>
          <p:nvPr/>
        </p:nvSpPr>
        <p:spPr>
          <a:xfrm>
            <a:off x="4126865" y="2528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0" name="object 2230"/>
          <p:cNvSpPr/>
          <p:nvPr/>
        </p:nvSpPr>
        <p:spPr>
          <a:xfrm>
            <a:off x="4126865" y="2533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1" name="object 2231"/>
          <p:cNvSpPr/>
          <p:nvPr/>
        </p:nvSpPr>
        <p:spPr>
          <a:xfrm>
            <a:off x="4126865" y="25387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2" name="object 2232"/>
          <p:cNvSpPr/>
          <p:nvPr/>
        </p:nvSpPr>
        <p:spPr>
          <a:xfrm>
            <a:off x="4126865" y="2543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3" name="object 2233"/>
          <p:cNvSpPr/>
          <p:nvPr/>
        </p:nvSpPr>
        <p:spPr>
          <a:xfrm>
            <a:off x="4126865" y="2548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4" name="object 2234"/>
          <p:cNvSpPr/>
          <p:nvPr/>
        </p:nvSpPr>
        <p:spPr>
          <a:xfrm>
            <a:off x="4126865" y="2553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5" name="object 2235"/>
          <p:cNvSpPr/>
          <p:nvPr/>
        </p:nvSpPr>
        <p:spPr>
          <a:xfrm>
            <a:off x="4126865" y="2559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6" name="object 2236"/>
          <p:cNvSpPr/>
          <p:nvPr/>
        </p:nvSpPr>
        <p:spPr>
          <a:xfrm>
            <a:off x="4126865" y="25641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7" name="object 2237"/>
          <p:cNvSpPr/>
          <p:nvPr/>
        </p:nvSpPr>
        <p:spPr>
          <a:xfrm>
            <a:off x="4126865" y="2569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8" name="object 2238"/>
          <p:cNvSpPr/>
          <p:nvPr/>
        </p:nvSpPr>
        <p:spPr>
          <a:xfrm>
            <a:off x="4126865" y="2574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9" name="object 2239"/>
          <p:cNvSpPr/>
          <p:nvPr/>
        </p:nvSpPr>
        <p:spPr>
          <a:xfrm>
            <a:off x="4126865" y="2579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0" name="object 2240"/>
          <p:cNvSpPr/>
          <p:nvPr/>
        </p:nvSpPr>
        <p:spPr>
          <a:xfrm>
            <a:off x="4126865" y="2584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1" name="object 2241"/>
          <p:cNvSpPr/>
          <p:nvPr/>
        </p:nvSpPr>
        <p:spPr>
          <a:xfrm>
            <a:off x="4126865" y="25895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2" name="object 2242"/>
          <p:cNvSpPr/>
          <p:nvPr/>
        </p:nvSpPr>
        <p:spPr>
          <a:xfrm>
            <a:off x="4126865" y="25939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3" name="object 2243"/>
          <p:cNvSpPr/>
          <p:nvPr/>
        </p:nvSpPr>
        <p:spPr>
          <a:xfrm>
            <a:off x="4126865" y="259906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4" name="object 2244"/>
          <p:cNvSpPr/>
          <p:nvPr/>
        </p:nvSpPr>
        <p:spPr>
          <a:xfrm>
            <a:off x="4126865" y="260414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5" name="object 2245"/>
          <p:cNvSpPr/>
          <p:nvPr/>
        </p:nvSpPr>
        <p:spPr>
          <a:xfrm>
            <a:off x="4126865" y="26092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6" name="object 2246"/>
          <p:cNvSpPr/>
          <p:nvPr/>
        </p:nvSpPr>
        <p:spPr>
          <a:xfrm>
            <a:off x="4126865" y="2614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7" name="object 2247"/>
          <p:cNvSpPr/>
          <p:nvPr/>
        </p:nvSpPr>
        <p:spPr>
          <a:xfrm>
            <a:off x="4126865" y="2619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8" name="object 2248"/>
          <p:cNvSpPr/>
          <p:nvPr/>
        </p:nvSpPr>
        <p:spPr>
          <a:xfrm>
            <a:off x="4126865" y="26244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9" name="object 2249"/>
          <p:cNvSpPr/>
          <p:nvPr/>
        </p:nvSpPr>
        <p:spPr>
          <a:xfrm>
            <a:off x="4126865" y="2629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0" name="object 2250"/>
          <p:cNvSpPr/>
          <p:nvPr/>
        </p:nvSpPr>
        <p:spPr>
          <a:xfrm>
            <a:off x="4126865" y="2634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1" name="object 2251"/>
          <p:cNvSpPr/>
          <p:nvPr/>
        </p:nvSpPr>
        <p:spPr>
          <a:xfrm>
            <a:off x="4126865" y="2639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2" name="object 2252"/>
          <p:cNvSpPr/>
          <p:nvPr/>
        </p:nvSpPr>
        <p:spPr>
          <a:xfrm>
            <a:off x="4126865" y="2644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3" name="object 2253"/>
          <p:cNvSpPr/>
          <p:nvPr/>
        </p:nvSpPr>
        <p:spPr>
          <a:xfrm>
            <a:off x="4126865" y="26498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4" name="object 2254"/>
          <p:cNvSpPr/>
          <p:nvPr/>
        </p:nvSpPr>
        <p:spPr>
          <a:xfrm>
            <a:off x="4126865" y="2654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5" name="object 2255"/>
          <p:cNvSpPr/>
          <p:nvPr/>
        </p:nvSpPr>
        <p:spPr>
          <a:xfrm>
            <a:off x="4126865" y="2660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6" name="object 2256"/>
          <p:cNvSpPr/>
          <p:nvPr/>
        </p:nvSpPr>
        <p:spPr>
          <a:xfrm>
            <a:off x="4126865" y="2665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7" name="object 2257"/>
          <p:cNvSpPr/>
          <p:nvPr/>
        </p:nvSpPr>
        <p:spPr>
          <a:xfrm>
            <a:off x="4126865" y="2670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8" name="object 2258"/>
          <p:cNvSpPr/>
          <p:nvPr/>
        </p:nvSpPr>
        <p:spPr>
          <a:xfrm>
            <a:off x="4126865" y="26752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9" name="object 2259"/>
          <p:cNvSpPr/>
          <p:nvPr/>
        </p:nvSpPr>
        <p:spPr>
          <a:xfrm>
            <a:off x="4126865" y="2680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0" name="object 2260"/>
          <p:cNvSpPr/>
          <p:nvPr/>
        </p:nvSpPr>
        <p:spPr>
          <a:xfrm>
            <a:off x="4126865" y="2685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1" name="object 2261"/>
          <p:cNvSpPr/>
          <p:nvPr/>
        </p:nvSpPr>
        <p:spPr>
          <a:xfrm>
            <a:off x="4126865" y="2690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2" name="object 2262"/>
          <p:cNvSpPr/>
          <p:nvPr/>
        </p:nvSpPr>
        <p:spPr>
          <a:xfrm>
            <a:off x="4126865" y="2695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3" name="object 2263"/>
          <p:cNvSpPr/>
          <p:nvPr/>
        </p:nvSpPr>
        <p:spPr>
          <a:xfrm>
            <a:off x="4126865" y="27006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4" name="object 2264"/>
          <p:cNvSpPr/>
          <p:nvPr/>
        </p:nvSpPr>
        <p:spPr>
          <a:xfrm>
            <a:off x="4126865" y="2705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5" name="object 2265"/>
          <p:cNvSpPr/>
          <p:nvPr/>
        </p:nvSpPr>
        <p:spPr>
          <a:xfrm>
            <a:off x="4126865" y="2710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6" name="object 2266"/>
          <p:cNvSpPr/>
          <p:nvPr/>
        </p:nvSpPr>
        <p:spPr>
          <a:xfrm>
            <a:off x="4126865" y="2715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7" name="object 2267"/>
          <p:cNvSpPr/>
          <p:nvPr/>
        </p:nvSpPr>
        <p:spPr>
          <a:xfrm>
            <a:off x="4126865" y="2720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8" name="object 2268"/>
          <p:cNvSpPr/>
          <p:nvPr/>
        </p:nvSpPr>
        <p:spPr>
          <a:xfrm>
            <a:off x="4126865" y="27260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9" name="object 2269"/>
          <p:cNvSpPr/>
          <p:nvPr/>
        </p:nvSpPr>
        <p:spPr>
          <a:xfrm>
            <a:off x="4126865" y="2731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0" name="object 2270"/>
          <p:cNvSpPr/>
          <p:nvPr/>
        </p:nvSpPr>
        <p:spPr>
          <a:xfrm>
            <a:off x="4126865" y="2736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1" name="object 2271"/>
          <p:cNvSpPr/>
          <p:nvPr/>
        </p:nvSpPr>
        <p:spPr>
          <a:xfrm>
            <a:off x="4126865" y="2741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2" name="object 2272"/>
          <p:cNvSpPr/>
          <p:nvPr/>
        </p:nvSpPr>
        <p:spPr>
          <a:xfrm>
            <a:off x="4126865" y="2746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3" name="object 2273"/>
          <p:cNvSpPr/>
          <p:nvPr/>
        </p:nvSpPr>
        <p:spPr>
          <a:xfrm>
            <a:off x="4126865" y="275146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4" name="object 2274"/>
          <p:cNvSpPr/>
          <p:nvPr/>
        </p:nvSpPr>
        <p:spPr>
          <a:xfrm>
            <a:off x="4126865" y="2756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5" name="object 2275"/>
          <p:cNvSpPr/>
          <p:nvPr/>
        </p:nvSpPr>
        <p:spPr>
          <a:xfrm>
            <a:off x="4126865" y="2761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6" name="object 2276"/>
          <p:cNvSpPr/>
          <p:nvPr/>
        </p:nvSpPr>
        <p:spPr>
          <a:xfrm>
            <a:off x="4126865" y="27667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7" name="object 2277"/>
          <p:cNvSpPr/>
          <p:nvPr/>
        </p:nvSpPr>
        <p:spPr>
          <a:xfrm>
            <a:off x="4126865" y="277178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8" name="object 2278"/>
          <p:cNvSpPr/>
          <p:nvPr/>
        </p:nvSpPr>
        <p:spPr>
          <a:xfrm>
            <a:off x="4126865" y="277686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9" name="object 2279"/>
          <p:cNvSpPr/>
          <p:nvPr/>
        </p:nvSpPr>
        <p:spPr>
          <a:xfrm>
            <a:off x="4126865" y="27819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0" name="object 2280"/>
          <p:cNvSpPr/>
          <p:nvPr/>
        </p:nvSpPr>
        <p:spPr>
          <a:xfrm>
            <a:off x="4126865" y="27863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1" name="object 2281"/>
          <p:cNvSpPr/>
          <p:nvPr/>
        </p:nvSpPr>
        <p:spPr>
          <a:xfrm>
            <a:off x="4126865" y="2791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2" name="object 2282"/>
          <p:cNvSpPr/>
          <p:nvPr/>
        </p:nvSpPr>
        <p:spPr>
          <a:xfrm>
            <a:off x="4126865" y="2796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3" name="object 2283"/>
          <p:cNvSpPr/>
          <p:nvPr/>
        </p:nvSpPr>
        <p:spPr>
          <a:xfrm>
            <a:off x="4126865" y="2801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4" name="object 2284"/>
          <p:cNvSpPr/>
          <p:nvPr/>
        </p:nvSpPr>
        <p:spPr>
          <a:xfrm>
            <a:off x="4126865" y="2806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5" name="object 2285"/>
          <p:cNvSpPr/>
          <p:nvPr/>
        </p:nvSpPr>
        <p:spPr>
          <a:xfrm>
            <a:off x="4126865" y="28117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6" name="object 2286"/>
          <p:cNvSpPr/>
          <p:nvPr/>
        </p:nvSpPr>
        <p:spPr>
          <a:xfrm>
            <a:off x="4126865" y="2816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7" name="object 2287"/>
          <p:cNvSpPr/>
          <p:nvPr/>
        </p:nvSpPr>
        <p:spPr>
          <a:xfrm>
            <a:off x="4126865" y="2821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8" name="object 2288"/>
          <p:cNvSpPr/>
          <p:nvPr/>
        </p:nvSpPr>
        <p:spPr>
          <a:xfrm>
            <a:off x="4126865" y="2827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9" name="object 2289"/>
          <p:cNvSpPr/>
          <p:nvPr/>
        </p:nvSpPr>
        <p:spPr>
          <a:xfrm>
            <a:off x="4126865" y="2832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0" name="object 2290"/>
          <p:cNvSpPr/>
          <p:nvPr/>
        </p:nvSpPr>
        <p:spPr>
          <a:xfrm>
            <a:off x="4126865" y="28371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1" name="object 2291"/>
          <p:cNvSpPr/>
          <p:nvPr/>
        </p:nvSpPr>
        <p:spPr>
          <a:xfrm>
            <a:off x="4126865" y="2842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2" name="object 2292"/>
          <p:cNvSpPr/>
          <p:nvPr/>
        </p:nvSpPr>
        <p:spPr>
          <a:xfrm>
            <a:off x="4126865" y="2847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3" name="object 2293"/>
          <p:cNvSpPr/>
          <p:nvPr/>
        </p:nvSpPr>
        <p:spPr>
          <a:xfrm>
            <a:off x="4126865" y="2852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4" name="object 2294"/>
          <p:cNvSpPr/>
          <p:nvPr/>
        </p:nvSpPr>
        <p:spPr>
          <a:xfrm>
            <a:off x="4126865" y="2857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5" name="object 2295"/>
          <p:cNvSpPr/>
          <p:nvPr/>
        </p:nvSpPr>
        <p:spPr>
          <a:xfrm>
            <a:off x="4126865" y="28625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6" name="object 2296"/>
          <p:cNvSpPr/>
          <p:nvPr/>
        </p:nvSpPr>
        <p:spPr>
          <a:xfrm>
            <a:off x="4126865" y="2867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7" name="object 2297"/>
          <p:cNvSpPr/>
          <p:nvPr/>
        </p:nvSpPr>
        <p:spPr>
          <a:xfrm>
            <a:off x="4126865" y="2872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8" name="object 2298"/>
          <p:cNvSpPr/>
          <p:nvPr/>
        </p:nvSpPr>
        <p:spPr>
          <a:xfrm>
            <a:off x="4126865" y="2877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9" name="object 2299"/>
          <p:cNvSpPr/>
          <p:nvPr/>
        </p:nvSpPr>
        <p:spPr>
          <a:xfrm>
            <a:off x="4126865" y="2882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0" name="object 2300"/>
          <p:cNvSpPr/>
          <p:nvPr/>
        </p:nvSpPr>
        <p:spPr>
          <a:xfrm>
            <a:off x="4126865" y="28879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1" name="object 2301"/>
          <p:cNvSpPr/>
          <p:nvPr/>
        </p:nvSpPr>
        <p:spPr>
          <a:xfrm>
            <a:off x="4126865" y="2893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2" name="object 2302"/>
          <p:cNvSpPr/>
          <p:nvPr/>
        </p:nvSpPr>
        <p:spPr>
          <a:xfrm>
            <a:off x="4126865" y="2898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3" name="object 2303"/>
          <p:cNvSpPr/>
          <p:nvPr/>
        </p:nvSpPr>
        <p:spPr>
          <a:xfrm>
            <a:off x="4126865" y="2903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4" name="object 2304"/>
          <p:cNvSpPr/>
          <p:nvPr/>
        </p:nvSpPr>
        <p:spPr>
          <a:xfrm>
            <a:off x="4126865" y="2908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5" name="object 2305"/>
          <p:cNvSpPr/>
          <p:nvPr/>
        </p:nvSpPr>
        <p:spPr>
          <a:xfrm>
            <a:off x="4126865" y="291339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6" name="object 2306"/>
          <p:cNvSpPr/>
          <p:nvPr/>
        </p:nvSpPr>
        <p:spPr>
          <a:xfrm>
            <a:off x="4126865" y="2918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7" name="object 2307"/>
          <p:cNvSpPr/>
          <p:nvPr/>
        </p:nvSpPr>
        <p:spPr>
          <a:xfrm>
            <a:off x="4126865" y="2923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8" name="object 2308"/>
          <p:cNvSpPr/>
          <p:nvPr/>
        </p:nvSpPr>
        <p:spPr>
          <a:xfrm>
            <a:off x="4126865" y="2928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9" name="object 2309"/>
          <p:cNvSpPr/>
          <p:nvPr/>
        </p:nvSpPr>
        <p:spPr>
          <a:xfrm>
            <a:off x="4126865" y="2933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0" name="object 2310"/>
          <p:cNvSpPr/>
          <p:nvPr/>
        </p:nvSpPr>
        <p:spPr>
          <a:xfrm>
            <a:off x="4126865" y="29381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1" name="object 2311"/>
          <p:cNvSpPr/>
          <p:nvPr/>
        </p:nvSpPr>
        <p:spPr>
          <a:xfrm>
            <a:off x="4126865" y="294323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2" name="object 2312"/>
          <p:cNvSpPr/>
          <p:nvPr/>
        </p:nvSpPr>
        <p:spPr>
          <a:xfrm>
            <a:off x="4126865" y="294831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3" name="object 2313"/>
          <p:cNvSpPr/>
          <p:nvPr/>
        </p:nvSpPr>
        <p:spPr>
          <a:xfrm>
            <a:off x="4126865" y="29533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4" name="object 2314"/>
          <p:cNvSpPr/>
          <p:nvPr/>
        </p:nvSpPr>
        <p:spPr>
          <a:xfrm>
            <a:off x="4126865" y="2958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5" name="object 2315"/>
          <p:cNvSpPr/>
          <p:nvPr/>
        </p:nvSpPr>
        <p:spPr>
          <a:xfrm>
            <a:off x="4126865" y="2963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6" name="object 2316"/>
          <p:cNvSpPr/>
          <p:nvPr/>
        </p:nvSpPr>
        <p:spPr>
          <a:xfrm>
            <a:off x="4126865" y="2968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7" name="object 2317"/>
          <p:cNvSpPr/>
          <p:nvPr/>
        </p:nvSpPr>
        <p:spPr>
          <a:xfrm>
            <a:off x="4126865" y="29737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8" name="object 2318"/>
          <p:cNvSpPr/>
          <p:nvPr/>
        </p:nvSpPr>
        <p:spPr>
          <a:xfrm>
            <a:off x="4126865" y="2978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9" name="object 2319"/>
          <p:cNvSpPr/>
          <p:nvPr/>
        </p:nvSpPr>
        <p:spPr>
          <a:xfrm>
            <a:off x="4126865" y="2983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0" name="object 2320"/>
          <p:cNvSpPr/>
          <p:nvPr/>
        </p:nvSpPr>
        <p:spPr>
          <a:xfrm>
            <a:off x="4126865" y="2988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1" name="object 2321"/>
          <p:cNvSpPr/>
          <p:nvPr/>
        </p:nvSpPr>
        <p:spPr>
          <a:xfrm>
            <a:off x="4126865" y="2994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2" name="object 2322"/>
          <p:cNvSpPr/>
          <p:nvPr/>
        </p:nvSpPr>
        <p:spPr>
          <a:xfrm>
            <a:off x="4126865" y="29991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3" name="object 2323"/>
          <p:cNvSpPr/>
          <p:nvPr/>
        </p:nvSpPr>
        <p:spPr>
          <a:xfrm>
            <a:off x="4126865" y="3004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4" name="object 2324"/>
          <p:cNvSpPr/>
          <p:nvPr/>
        </p:nvSpPr>
        <p:spPr>
          <a:xfrm>
            <a:off x="4126865" y="3009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5" name="object 2325"/>
          <p:cNvSpPr/>
          <p:nvPr/>
        </p:nvSpPr>
        <p:spPr>
          <a:xfrm>
            <a:off x="4126865" y="3014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6" name="object 2326"/>
          <p:cNvSpPr/>
          <p:nvPr/>
        </p:nvSpPr>
        <p:spPr>
          <a:xfrm>
            <a:off x="4126865" y="3019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7" name="object 2327"/>
          <p:cNvSpPr/>
          <p:nvPr/>
        </p:nvSpPr>
        <p:spPr>
          <a:xfrm>
            <a:off x="4126865" y="30245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8" name="object 2328"/>
          <p:cNvSpPr/>
          <p:nvPr/>
        </p:nvSpPr>
        <p:spPr>
          <a:xfrm>
            <a:off x="4126865" y="3029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9" name="object 2329"/>
          <p:cNvSpPr/>
          <p:nvPr/>
        </p:nvSpPr>
        <p:spPr>
          <a:xfrm>
            <a:off x="4126865" y="3034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0" name="object 2330"/>
          <p:cNvSpPr/>
          <p:nvPr/>
        </p:nvSpPr>
        <p:spPr>
          <a:xfrm>
            <a:off x="4126865" y="3039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1" name="object 2331"/>
          <p:cNvSpPr/>
          <p:nvPr/>
        </p:nvSpPr>
        <p:spPr>
          <a:xfrm>
            <a:off x="4126865" y="3044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2" name="object 2332"/>
          <p:cNvSpPr/>
          <p:nvPr/>
        </p:nvSpPr>
        <p:spPr>
          <a:xfrm>
            <a:off x="4126865" y="30499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3" name="object 2333"/>
          <p:cNvSpPr/>
          <p:nvPr/>
        </p:nvSpPr>
        <p:spPr>
          <a:xfrm>
            <a:off x="4126865" y="3054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4" name="object 2334"/>
          <p:cNvSpPr/>
          <p:nvPr/>
        </p:nvSpPr>
        <p:spPr>
          <a:xfrm>
            <a:off x="4126865" y="3060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5" name="object 2335"/>
          <p:cNvSpPr/>
          <p:nvPr/>
        </p:nvSpPr>
        <p:spPr>
          <a:xfrm>
            <a:off x="4126865" y="3065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6" name="object 2336"/>
          <p:cNvSpPr/>
          <p:nvPr/>
        </p:nvSpPr>
        <p:spPr>
          <a:xfrm>
            <a:off x="4126865" y="3070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7" name="object 2337"/>
          <p:cNvSpPr/>
          <p:nvPr/>
        </p:nvSpPr>
        <p:spPr>
          <a:xfrm>
            <a:off x="4126865" y="30753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8" name="object 2338"/>
          <p:cNvSpPr/>
          <p:nvPr/>
        </p:nvSpPr>
        <p:spPr>
          <a:xfrm>
            <a:off x="4126865" y="3080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9" name="object 2339"/>
          <p:cNvSpPr/>
          <p:nvPr/>
        </p:nvSpPr>
        <p:spPr>
          <a:xfrm>
            <a:off x="4126865" y="3085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0" name="object 2340"/>
          <p:cNvSpPr/>
          <p:nvPr/>
        </p:nvSpPr>
        <p:spPr>
          <a:xfrm>
            <a:off x="4126865" y="3090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1" name="object 2341"/>
          <p:cNvSpPr/>
          <p:nvPr/>
        </p:nvSpPr>
        <p:spPr>
          <a:xfrm>
            <a:off x="4126865" y="3095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2" name="object 2342"/>
          <p:cNvSpPr/>
          <p:nvPr/>
        </p:nvSpPr>
        <p:spPr>
          <a:xfrm>
            <a:off x="4126865" y="310071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3" name="object 2343"/>
          <p:cNvSpPr/>
          <p:nvPr/>
        </p:nvSpPr>
        <p:spPr>
          <a:xfrm>
            <a:off x="4126865" y="3105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4" name="object 2344"/>
          <p:cNvSpPr/>
          <p:nvPr/>
        </p:nvSpPr>
        <p:spPr>
          <a:xfrm>
            <a:off x="4126865" y="31108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5" name="object 2345"/>
          <p:cNvSpPr/>
          <p:nvPr/>
        </p:nvSpPr>
        <p:spPr>
          <a:xfrm>
            <a:off x="4126865" y="311595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6" name="object 2346"/>
          <p:cNvSpPr/>
          <p:nvPr/>
        </p:nvSpPr>
        <p:spPr>
          <a:xfrm>
            <a:off x="4126865" y="312103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7" name="object 2347"/>
          <p:cNvSpPr/>
          <p:nvPr/>
        </p:nvSpPr>
        <p:spPr>
          <a:xfrm>
            <a:off x="4126865" y="312611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8" name="object 2348"/>
          <p:cNvSpPr/>
          <p:nvPr/>
        </p:nvSpPr>
        <p:spPr>
          <a:xfrm>
            <a:off x="4126865" y="3130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9" name="object 2349"/>
          <p:cNvSpPr/>
          <p:nvPr/>
        </p:nvSpPr>
        <p:spPr>
          <a:xfrm>
            <a:off x="4126865" y="31356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0" name="object 2350"/>
          <p:cNvSpPr/>
          <p:nvPr/>
        </p:nvSpPr>
        <p:spPr>
          <a:xfrm>
            <a:off x="4126865" y="3140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1" name="object 2351"/>
          <p:cNvSpPr/>
          <p:nvPr/>
        </p:nvSpPr>
        <p:spPr>
          <a:xfrm>
            <a:off x="4126865" y="3145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2" name="object 2352"/>
          <p:cNvSpPr/>
          <p:nvPr/>
        </p:nvSpPr>
        <p:spPr>
          <a:xfrm>
            <a:off x="4126865" y="3150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3" name="object 2353"/>
          <p:cNvSpPr/>
          <p:nvPr/>
        </p:nvSpPr>
        <p:spPr>
          <a:xfrm>
            <a:off x="4126865" y="3155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4" name="object 2354"/>
          <p:cNvSpPr/>
          <p:nvPr/>
        </p:nvSpPr>
        <p:spPr>
          <a:xfrm>
            <a:off x="4126865" y="31610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5" name="object 2355"/>
          <p:cNvSpPr/>
          <p:nvPr/>
        </p:nvSpPr>
        <p:spPr>
          <a:xfrm>
            <a:off x="4126865" y="3166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6" name="object 2356"/>
          <p:cNvSpPr/>
          <p:nvPr/>
        </p:nvSpPr>
        <p:spPr>
          <a:xfrm>
            <a:off x="4126865" y="3171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7" name="object 2357"/>
          <p:cNvSpPr/>
          <p:nvPr/>
        </p:nvSpPr>
        <p:spPr>
          <a:xfrm>
            <a:off x="4126865" y="3176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8" name="object 2358"/>
          <p:cNvSpPr/>
          <p:nvPr/>
        </p:nvSpPr>
        <p:spPr>
          <a:xfrm>
            <a:off x="4126865" y="3181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9" name="object 2359"/>
          <p:cNvSpPr/>
          <p:nvPr/>
        </p:nvSpPr>
        <p:spPr>
          <a:xfrm>
            <a:off x="4126865" y="31864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0" name="object 2360"/>
          <p:cNvSpPr/>
          <p:nvPr/>
        </p:nvSpPr>
        <p:spPr>
          <a:xfrm>
            <a:off x="4126865" y="3191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1" name="object 2361"/>
          <p:cNvSpPr/>
          <p:nvPr/>
        </p:nvSpPr>
        <p:spPr>
          <a:xfrm>
            <a:off x="4126865" y="3196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2" name="object 2362"/>
          <p:cNvSpPr/>
          <p:nvPr/>
        </p:nvSpPr>
        <p:spPr>
          <a:xfrm>
            <a:off x="4126865" y="3201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3" name="object 2363"/>
          <p:cNvSpPr/>
          <p:nvPr/>
        </p:nvSpPr>
        <p:spPr>
          <a:xfrm>
            <a:off x="4126865" y="3206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4" name="object 2364"/>
          <p:cNvSpPr/>
          <p:nvPr/>
        </p:nvSpPr>
        <p:spPr>
          <a:xfrm>
            <a:off x="4126865" y="32118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5" name="object 2365"/>
          <p:cNvSpPr/>
          <p:nvPr/>
        </p:nvSpPr>
        <p:spPr>
          <a:xfrm>
            <a:off x="4126865" y="3216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6" name="object 2366"/>
          <p:cNvSpPr/>
          <p:nvPr/>
        </p:nvSpPr>
        <p:spPr>
          <a:xfrm>
            <a:off x="4126865" y="3222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7" name="object 2367"/>
          <p:cNvSpPr/>
          <p:nvPr/>
        </p:nvSpPr>
        <p:spPr>
          <a:xfrm>
            <a:off x="4126865" y="3227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8" name="object 2368"/>
          <p:cNvSpPr/>
          <p:nvPr/>
        </p:nvSpPr>
        <p:spPr>
          <a:xfrm>
            <a:off x="4126865" y="3232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9" name="object 2369"/>
          <p:cNvSpPr/>
          <p:nvPr/>
        </p:nvSpPr>
        <p:spPr>
          <a:xfrm>
            <a:off x="4126865" y="323724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0" name="object 2370"/>
          <p:cNvSpPr/>
          <p:nvPr/>
        </p:nvSpPr>
        <p:spPr>
          <a:xfrm>
            <a:off x="4126865" y="3242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1" name="object 2371"/>
          <p:cNvSpPr/>
          <p:nvPr/>
        </p:nvSpPr>
        <p:spPr>
          <a:xfrm>
            <a:off x="4126865" y="3247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2" name="object 2372"/>
          <p:cNvSpPr/>
          <p:nvPr/>
        </p:nvSpPr>
        <p:spPr>
          <a:xfrm>
            <a:off x="4126865" y="3252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3" name="object 2373"/>
          <p:cNvSpPr/>
          <p:nvPr/>
        </p:nvSpPr>
        <p:spPr>
          <a:xfrm>
            <a:off x="4126865" y="3257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4" name="object 2374"/>
          <p:cNvSpPr/>
          <p:nvPr/>
        </p:nvSpPr>
        <p:spPr>
          <a:xfrm>
            <a:off x="4126865" y="32626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5" name="object 2375"/>
          <p:cNvSpPr/>
          <p:nvPr/>
        </p:nvSpPr>
        <p:spPr>
          <a:xfrm>
            <a:off x="4126865" y="3267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6" name="object 2376"/>
          <p:cNvSpPr/>
          <p:nvPr/>
        </p:nvSpPr>
        <p:spPr>
          <a:xfrm>
            <a:off x="4126865" y="3272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7" name="object 2377"/>
          <p:cNvSpPr/>
          <p:nvPr/>
        </p:nvSpPr>
        <p:spPr>
          <a:xfrm>
            <a:off x="4126865" y="3277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8" name="object 2378"/>
          <p:cNvSpPr/>
          <p:nvPr/>
        </p:nvSpPr>
        <p:spPr>
          <a:xfrm>
            <a:off x="4126865" y="328232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9" name="object 2379"/>
          <p:cNvSpPr/>
          <p:nvPr/>
        </p:nvSpPr>
        <p:spPr>
          <a:xfrm>
            <a:off x="4126865" y="328740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0" name="object 2380"/>
          <p:cNvSpPr/>
          <p:nvPr/>
        </p:nvSpPr>
        <p:spPr>
          <a:xfrm>
            <a:off x="4126865" y="329248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1" name="object 2381"/>
          <p:cNvSpPr/>
          <p:nvPr/>
        </p:nvSpPr>
        <p:spPr>
          <a:xfrm>
            <a:off x="4126865" y="32975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2" name="object 2382"/>
          <p:cNvSpPr/>
          <p:nvPr/>
        </p:nvSpPr>
        <p:spPr>
          <a:xfrm>
            <a:off x="4126865" y="3302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3" name="object 2383"/>
          <p:cNvSpPr/>
          <p:nvPr/>
        </p:nvSpPr>
        <p:spPr>
          <a:xfrm>
            <a:off x="4126865" y="3307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4" name="object 2384"/>
          <p:cNvSpPr/>
          <p:nvPr/>
        </p:nvSpPr>
        <p:spPr>
          <a:xfrm>
            <a:off x="4126865" y="3312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5" name="object 2385"/>
          <p:cNvSpPr/>
          <p:nvPr/>
        </p:nvSpPr>
        <p:spPr>
          <a:xfrm>
            <a:off x="4126865" y="3317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6" name="object 2386"/>
          <p:cNvSpPr/>
          <p:nvPr/>
        </p:nvSpPr>
        <p:spPr>
          <a:xfrm>
            <a:off x="4126865" y="3322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7" name="object 2387"/>
          <p:cNvSpPr/>
          <p:nvPr/>
        </p:nvSpPr>
        <p:spPr>
          <a:xfrm>
            <a:off x="4126865" y="3328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8" name="object 2388"/>
          <p:cNvSpPr/>
          <p:nvPr/>
        </p:nvSpPr>
        <p:spPr>
          <a:xfrm>
            <a:off x="4126865" y="3333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9" name="object 2389"/>
          <p:cNvSpPr/>
          <p:nvPr/>
        </p:nvSpPr>
        <p:spPr>
          <a:xfrm>
            <a:off x="4126865" y="3338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0" name="object 2390"/>
          <p:cNvSpPr/>
          <p:nvPr/>
        </p:nvSpPr>
        <p:spPr>
          <a:xfrm>
            <a:off x="4126865" y="3343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1" name="object 2391"/>
          <p:cNvSpPr/>
          <p:nvPr/>
        </p:nvSpPr>
        <p:spPr>
          <a:xfrm>
            <a:off x="4126865" y="33483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2" name="object 2392"/>
          <p:cNvSpPr/>
          <p:nvPr/>
        </p:nvSpPr>
        <p:spPr>
          <a:xfrm>
            <a:off x="4126865" y="3353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3" name="object 2393"/>
          <p:cNvSpPr/>
          <p:nvPr/>
        </p:nvSpPr>
        <p:spPr>
          <a:xfrm>
            <a:off x="4126865" y="3358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4" name="object 2394"/>
          <p:cNvSpPr/>
          <p:nvPr/>
        </p:nvSpPr>
        <p:spPr>
          <a:xfrm>
            <a:off x="4126865" y="3363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5" name="object 2395"/>
          <p:cNvSpPr/>
          <p:nvPr/>
        </p:nvSpPr>
        <p:spPr>
          <a:xfrm>
            <a:off x="4126865" y="3368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6" name="object 2396"/>
          <p:cNvSpPr/>
          <p:nvPr/>
        </p:nvSpPr>
        <p:spPr>
          <a:xfrm>
            <a:off x="4126865" y="33737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7" name="object 2397"/>
          <p:cNvSpPr/>
          <p:nvPr/>
        </p:nvSpPr>
        <p:spPr>
          <a:xfrm>
            <a:off x="4126865" y="3378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8" name="object 2398"/>
          <p:cNvSpPr/>
          <p:nvPr/>
        </p:nvSpPr>
        <p:spPr>
          <a:xfrm>
            <a:off x="4126865" y="3383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9" name="object 2399"/>
          <p:cNvSpPr/>
          <p:nvPr/>
        </p:nvSpPr>
        <p:spPr>
          <a:xfrm>
            <a:off x="4126865" y="3389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0" name="object 2400"/>
          <p:cNvSpPr/>
          <p:nvPr/>
        </p:nvSpPr>
        <p:spPr>
          <a:xfrm>
            <a:off x="4126865" y="3394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1" name="object 2401"/>
          <p:cNvSpPr/>
          <p:nvPr/>
        </p:nvSpPr>
        <p:spPr>
          <a:xfrm>
            <a:off x="4126865" y="33991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2" name="object 2402"/>
          <p:cNvSpPr/>
          <p:nvPr/>
        </p:nvSpPr>
        <p:spPr>
          <a:xfrm>
            <a:off x="4126865" y="3404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3" name="object 2403"/>
          <p:cNvSpPr/>
          <p:nvPr/>
        </p:nvSpPr>
        <p:spPr>
          <a:xfrm>
            <a:off x="4126865" y="3409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4" name="object 2404"/>
          <p:cNvSpPr/>
          <p:nvPr/>
        </p:nvSpPr>
        <p:spPr>
          <a:xfrm>
            <a:off x="4126865" y="3414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5" name="object 2405"/>
          <p:cNvSpPr/>
          <p:nvPr/>
        </p:nvSpPr>
        <p:spPr>
          <a:xfrm>
            <a:off x="4126865" y="3419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6" name="object 2406"/>
          <p:cNvSpPr/>
          <p:nvPr/>
        </p:nvSpPr>
        <p:spPr>
          <a:xfrm>
            <a:off x="4126865" y="34245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7" name="object 2407"/>
          <p:cNvSpPr/>
          <p:nvPr/>
        </p:nvSpPr>
        <p:spPr>
          <a:xfrm>
            <a:off x="4126865" y="3429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8" name="object 2408"/>
          <p:cNvSpPr/>
          <p:nvPr/>
        </p:nvSpPr>
        <p:spPr>
          <a:xfrm>
            <a:off x="4126865" y="3434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9" name="object 2409"/>
          <p:cNvSpPr/>
          <p:nvPr/>
        </p:nvSpPr>
        <p:spPr>
          <a:xfrm>
            <a:off x="4126865" y="3439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0" name="object 2410"/>
          <p:cNvSpPr/>
          <p:nvPr/>
        </p:nvSpPr>
        <p:spPr>
          <a:xfrm>
            <a:off x="4126865" y="3444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1" name="object 2411"/>
          <p:cNvSpPr/>
          <p:nvPr/>
        </p:nvSpPr>
        <p:spPr>
          <a:xfrm>
            <a:off x="4126865" y="3449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2" name="object 2412"/>
          <p:cNvSpPr/>
          <p:nvPr/>
        </p:nvSpPr>
        <p:spPr>
          <a:xfrm>
            <a:off x="4126865" y="34550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3" name="object 2413"/>
          <p:cNvSpPr/>
          <p:nvPr/>
        </p:nvSpPr>
        <p:spPr>
          <a:xfrm>
            <a:off x="4126865" y="34601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4" name="object 2414"/>
          <p:cNvSpPr/>
          <p:nvPr/>
        </p:nvSpPr>
        <p:spPr>
          <a:xfrm>
            <a:off x="4126865" y="34652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5" name="object 2415"/>
          <p:cNvSpPr/>
          <p:nvPr/>
        </p:nvSpPr>
        <p:spPr>
          <a:xfrm>
            <a:off x="4126865" y="347028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6" name="object 2416"/>
          <p:cNvSpPr/>
          <p:nvPr/>
        </p:nvSpPr>
        <p:spPr>
          <a:xfrm>
            <a:off x="4126865" y="3474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7" name="object 2417"/>
          <p:cNvSpPr/>
          <p:nvPr/>
        </p:nvSpPr>
        <p:spPr>
          <a:xfrm>
            <a:off x="4126865" y="3479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8" name="object 2418"/>
          <p:cNvSpPr/>
          <p:nvPr/>
        </p:nvSpPr>
        <p:spPr>
          <a:xfrm>
            <a:off x="4126865" y="34848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9" name="object 2419"/>
          <p:cNvSpPr/>
          <p:nvPr/>
        </p:nvSpPr>
        <p:spPr>
          <a:xfrm>
            <a:off x="4126865" y="3489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0" name="object 2420"/>
          <p:cNvSpPr/>
          <p:nvPr/>
        </p:nvSpPr>
        <p:spPr>
          <a:xfrm>
            <a:off x="4126865" y="3495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1" name="object 2421"/>
          <p:cNvSpPr/>
          <p:nvPr/>
        </p:nvSpPr>
        <p:spPr>
          <a:xfrm>
            <a:off x="4126865" y="3500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2" name="object 2422"/>
          <p:cNvSpPr/>
          <p:nvPr/>
        </p:nvSpPr>
        <p:spPr>
          <a:xfrm>
            <a:off x="4126865" y="3505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3" name="object 2423"/>
          <p:cNvSpPr/>
          <p:nvPr/>
        </p:nvSpPr>
        <p:spPr>
          <a:xfrm>
            <a:off x="4126865" y="35102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4" name="object 2424"/>
          <p:cNvSpPr/>
          <p:nvPr/>
        </p:nvSpPr>
        <p:spPr>
          <a:xfrm>
            <a:off x="4126865" y="3515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5" name="object 2425"/>
          <p:cNvSpPr/>
          <p:nvPr/>
        </p:nvSpPr>
        <p:spPr>
          <a:xfrm>
            <a:off x="4126865" y="3520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6" name="object 2426"/>
          <p:cNvSpPr/>
          <p:nvPr/>
        </p:nvSpPr>
        <p:spPr>
          <a:xfrm>
            <a:off x="4126865" y="3525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7" name="object 2427"/>
          <p:cNvSpPr/>
          <p:nvPr/>
        </p:nvSpPr>
        <p:spPr>
          <a:xfrm>
            <a:off x="4126865" y="3530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8" name="object 2428"/>
          <p:cNvSpPr/>
          <p:nvPr/>
        </p:nvSpPr>
        <p:spPr>
          <a:xfrm>
            <a:off x="4126865" y="35356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9" name="object 2429"/>
          <p:cNvSpPr/>
          <p:nvPr/>
        </p:nvSpPr>
        <p:spPr>
          <a:xfrm>
            <a:off x="4126865" y="3540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0" name="object 2430"/>
          <p:cNvSpPr/>
          <p:nvPr/>
        </p:nvSpPr>
        <p:spPr>
          <a:xfrm>
            <a:off x="4126865" y="3545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1" name="object 2431"/>
          <p:cNvSpPr/>
          <p:nvPr/>
        </p:nvSpPr>
        <p:spPr>
          <a:xfrm>
            <a:off x="4126865" y="3550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2" name="object 2432"/>
          <p:cNvSpPr/>
          <p:nvPr/>
        </p:nvSpPr>
        <p:spPr>
          <a:xfrm>
            <a:off x="4126865" y="3556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3" name="object 2433"/>
          <p:cNvSpPr/>
          <p:nvPr/>
        </p:nvSpPr>
        <p:spPr>
          <a:xfrm>
            <a:off x="4126865" y="35610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4" name="object 2434"/>
          <p:cNvSpPr/>
          <p:nvPr/>
        </p:nvSpPr>
        <p:spPr>
          <a:xfrm>
            <a:off x="4126865" y="3566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5" name="object 2435"/>
          <p:cNvSpPr/>
          <p:nvPr/>
        </p:nvSpPr>
        <p:spPr>
          <a:xfrm>
            <a:off x="4126865" y="3571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6" name="object 2436"/>
          <p:cNvSpPr/>
          <p:nvPr/>
        </p:nvSpPr>
        <p:spPr>
          <a:xfrm>
            <a:off x="4126865" y="3576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7" name="object 2437"/>
          <p:cNvSpPr/>
          <p:nvPr/>
        </p:nvSpPr>
        <p:spPr>
          <a:xfrm>
            <a:off x="4126865" y="3581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8" name="object 2438"/>
          <p:cNvSpPr/>
          <p:nvPr/>
        </p:nvSpPr>
        <p:spPr>
          <a:xfrm>
            <a:off x="4126865" y="35864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9" name="object 2439"/>
          <p:cNvSpPr/>
          <p:nvPr/>
        </p:nvSpPr>
        <p:spPr>
          <a:xfrm>
            <a:off x="4126865" y="3591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0" name="object 2440"/>
          <p:cNvSpPr/>
          <p:nvPr/>
        </p:nvSpPr>
        <p:spPr>
          <a:xfrm>
            <a:off x="4126865" y="3596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1" name="object 2441"/>
          <p:cNvSpPr/>
          <p:nvPr/>
        </p:nvSpPr>
        <p:spPr>
          <a:xfrm>
            <a:off x="4126865" y="3601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2" name="object 2442"/>
          <p:cNvSpPr/>
          <p:nvPr/>
        </p:nvSpPr>
        <p:spPr>
          <a:xfrm>
            <a:off x="4126865" y="3606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3" name="object 2443"/>
          <p:cNvSpPr/>
          <p:nvPr/>
        </p:nvSpPr>
        <p:spPr>
          <a:xfrm>
            <a:off x="4126865" y="36118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4" name="object 2444"/>
          <p:cNvSpPr/>
          <p:nvPr/>
        </p:nvSpPr>
        <p:spPr>
          <a:xfrm>
            <a:off x="4126865" y="3616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5" name="object 2445"/>
          <p:cNvSpPr/>
          <p:nvPr/>
        </p:nvSpPr>
        <p:spPr>
          <a:xfrm>
            <a:off x="4126865" y="3622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6" name="object 2446"/>
          <p:cNvSpPr/>
          <p:nvPr/>
        </p:nvSpPr>
        <p:spPr>
          <a:xfrm>
            <a:off x="4126865" y="36264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7" name="object 2447"/>
          <p:cNvSpPr/>
          <p:nvPr/>
        </p:nvSpPr>
        <p:spPr>
          <a:xfrm>
            <a:off x="4126865" y="36315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8" name="object 2448"/>
          <p:cNvSpPr/>
          <p:nvPr/>
        </p:nvSpPr>
        <p:spPr>
          <a:xfrm>
            <a:off x="4126865" y="363665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9" name="object 2449"/>
          <p:cNvSpPr/>
          <p:nvPr/>
        </p:nvSpPr>
        <p:spPr>
          <a:xfrm>
            <a:off x="4126865" y="3641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0" name="object 2450"/>
          <p:cNvSpPr/>
          <p:nvPr/>
        </p:nvSpPr>
        <p:spPr>
          <a:xfrm>
            <a:off x="4126865" y="36468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1" name="object 2451"/>
          <p:cNvSpPr/>
          <p:nvPr/>
        </p:nvSpPr>
        <p:spPr>
          <a:xfrm>
            <a:off x="4126865" y="3651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2" name="object 2452"/>
          <p:cNvSpPr/>
          <p:nvPr/>
        </p:nvSpPr>
        <p:spPr>
          <a:xfrm>
            <a:off x="4126865" y="3656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3" name="object 2453"/>
          <p:cNvSpPr/>
          <p:nvPr/>
        </p:nvSpPr>
        <p:spPr>
          <a:xfrm>
            <a:off x="4126865" y="3662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4" name="object 2454"/>
          <p:cNvSpPr/>
          <p:nvPr/>
        </p:nvSpPr>
        <p:spPr>
          <a:xfrm>
            <a:off x="4126865" y="3667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5" name="object 2455"/>
          <p:cNvSpPr/>
          <p:nvPr/>
        </p:nvSpPr>
        <p:spPr>
          <a:xfrm>
            <a:off x="4126865" y="36722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6" name="object 2456"/>
          <p:cNvSpPr/>
          <p:nvPr/>
        </p:nvSpPr>
        <p:spPr>
          <a:xfrm>
            <a:off x="4126865" y="3677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7" name="object 2457"/>
          <p:cNvSpPr/>
          <p:nvPr/>
        </p:nvSpPr>
        <p:spPr>
          <a:xfrm>
            <a:off x="4126865" y="3682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8" name="object 2458"/>
          <p:cNvSpPr/>
          <p:nvPr/>
        </p:nvSpPr>
        <p:spPr>
          <a:xfrm>
            <a:off x="4126865" y="3687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9" name="object 2459"/>
          <p:cNvSpPr/>
          <p:nvPr/>
        </p:nvSpPr>
        <p:spPr>
          <a:xfrm>
            <a:off x="4126865" y="3692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0" name="object 2460"/>
          <p:cNvSpPr/>
          <p:nvPr/>
        </p:nvSpPr>
        <p:spPr>
          <a:xfrm>
            <a:off x="4126865" y="36976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1" name="object 2461"/>
          <p:cNvSpPr/>
          <p:nvPr/>
        </p:nvSpPr>
        <p:spPr>
          <a:xfrm>
            <a:off x="4126865" y="3702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2" name="object 2462"/>
          <p:cNvSpPr/>
          <p:nvPr/>
        </p:nvSpPr>
        <p:spPr>
          <a:xfrm>
            <a:off x="4126865" y="3707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3" name="object 2463"/>
          <p:cNvSpPr/>
          <p:nvPr/>
        </p:nvSpPr>
        <p:spPr>
          <a:xfrm>
            <a:off x="4126865" y="3712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4" name="object 2464"/>
          <p:cNvSpPr/>
          <p:nvPr/>
        </p:nvSpPr>
        <p:spPr>
          <a:xfrm>
            <a:off x="4126865" y="3717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5" name="object 2465"/>
          <p:cNvSpPr/>
          <p:nvPr/>
        </p:nvSpPr>
        <p:spPr>
          <a:xfrm>
            <a:off x="4126865" y="37230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6" name="object 2466"/>
          <p:cNvSpPr/>
          <p:nvPr/>
        </p:nvSpPr>
        <p:spPr>
          <a:xfrm>
            <a:off x="4126865" y="3728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7" name="object 2467"/>
          <p:cNvSpPr/>
          <p:nvPr/>
        </p:nvSpPr>
        <p:spPr>
          <a:xfrm>
            <a:off x="4126865" y="3733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8" name="object 2468"/>
          <p:cNvSpPr/>
          <p:nvPr/>
        </p:nvSpPr>
        <p:spPr>
          <a:xfrm>
            <a:off x="4126865" y="3738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9" name="object 2469"/>
          <p:cNvSpPr/>
          <p:nvPr/>
        </p:nvSpPr>
        <p:spPr>
          <a:xfrm>
            <a:off x="4126865" y="3743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0" name="object 2470"/>
          <p:cNvSpPr/>
          <p:nvPr/>
        </p:nvSpPr>
        <p:spPr>
          <a:xfrm>
            <a:off x="4126865" y="37484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1" name="object 2471"/>
          <p:cNvSpPr/>
          <p:nvPr/>
        </p:nvSpPr>
        <p:spPr>
          <a:xfrm>
            <a:off x="4126865" y="3753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2" name="object 2472"/>
          <p:cNvSpPr/>
          <p:nvPr/>
        </p:nvSpPr>
        <p:spPr>
          <a:xfrm>
            <a:off x="4126865" y="3758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3" name="object 2473"/>
          <p:cNvSpPr/>
          <p:nvPr/>
        </p:nvSpPr>
        <p:spPr>
          <a:xfrm>
            <a:off x="4126865" y="3763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4" name="object 2474"/>
          <p:cNvSpPr/>
          <p:nvPr/>
        </p:nvSpPr>
        <p:spPr>
          <a:xfrm>
            <a:off x="4126865" y="3768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5" name="object 2475"/>
          <p:cNvSpPr/>
          <p:nvPr/>
        </p:nvSpPr>
        <p:spPr>
          <a:xfrm>
            <a:off x="4126865" y="37738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6" name="object 2476"/>
          <p:cNvSpPr/>
          <p:nvPr/>
        </p:nvSpPr>
        <p:spPr>
          <a:xfrm>
            <a:off x="4126865" y="37782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7" name="object 2477"/>
          <p:cNvSpPr/>
          <p:nvPr/>
        </p:nvSpPr>
        <p:spPr>
          <a:xfrm>
            <a:off x="4126865" y="378334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8" name="object 2478"/>
          <p:cNvSpPr/>
          <p:nvPr/>
        </p:nvSpPr>
        <p:spPr>
          <a:xfrm>
            <a:off x="4126865" y="378842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9" name="object 2479"/>
          <p:cNvSpPr/>
          <p:nvPr/>
        </p:nvSpPr>
        <p:spPr>
          <a:xfrm>
            <a:off x="4126865" y="3793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0" name="object 2480"/>
          <p:cNvSpPr/>
          <p:nvPr/>
        </p:nvSpPr>
        <p:spPr>
          <a:xfrm>
            <a:off x="4126865" y="3798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1" name="object 2481"/>
          <p:cNvSpPr/>
          <p:nvPr/>
        </p:nvSpPr>
        <p:spPr>
          <a:xfrm>
            <a:off x="4126865" y="3803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2" name="object 2482"/>
          <p:cNvSpPr/>
          <p:nvPr/>
        </p:nvSpPr>
        <p:spPr>
          <a:xfrm>
            <a:off x="4126865" y="380937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3" name="object 2483"/>
          <p:cNvSpPr/>
          <p:nvPr/>
        </p:nvSpPr>
        <p:spPr>
          <a:xfrm>
            <a:off x="4126865" y="3813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4" name="object 2484"/>
          <p:cNvSpPr/>
          <p:nvPr/>
        </p:nvSpPr>
        <p:spPr>
          <a:xfrm>
            <a:off x="4126865" y="3818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5" name="object 2485"/>
          <p:cNvSpPr/>
          <p:nvPr/>
        </p:nvSpPr>
        <p:spPr>
          <a:xfrm>
            <a:off x="4126865" y="3823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6" name="object 2486"/>
          <p:cNvSpPr/>
          <p:nvPr/>
        </p:nvSpPr>
        <p:spPr>
          <a:xfrm>
            <a:off x="4126865" y="3829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7" name="object 2487"/>
          <p:cNvSpPr/>
          <p:nvPr/>
        </p:nvSpPr>
        <p:spPr>
          <a:xfrm>
            <a:off x="4126865" y="38341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8" name="object 2488"/>
          <p:cNvSpPr/>
          <p:nvPr/>
        </p:nvSpPr>
        <p:spPr>
          <a:xfrm>
            <a:off x="4126865" y="3839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9" name="object 2489"/>
          <p:cNvSpPr/>
          <p:nvPr/>
        </p:nvSpPr>
        <p:spPr>
          <a:xfrm>
            <a:off x="4126865" y="3844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0" name="object 2490"/>
          <p:cNvSpPr/>
          <p:nvPr/>
        </p:nvSpPr>
        <p:spPr>
          <a:xfrm>
            <a:off x="4126865" y="3849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1" name="object 2491"/>
          <p:cNvSpPr/>
          <p:nvPr/>
        </p:nvSpPr>
        <p:spPr>
          <a:xfrm>
            <a:off x="4126865" y="3854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2" name="object 2492"/>
          <p:cNvSpPr/>
          <p:nvPr/>
        </p:nvSpPr>
        <p:spPr>
          <a:xfrm>
            <a:off x="4126865" y="38595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3" name="object 2493"/>
          <p:cNvSpPr/>
          <p:nvPr/>
        </p:nvSpPr>
        <p:spPr>
          <a:xfrm>
            <a:off x="4126865" y="3864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4" name="object 2494"/>
          <p:cNvSpPr/>
          <p:nvPr/>
        </p:nvSpPr>
        <p:spPr>
          <a:xfrm>
            <a:off x="4126865" y="3869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5" name="object 2495"/>
          <p:cNvSpPr/>
          <p:nvPr/>
        </p:nvSpPr>
        <p:spPr>
          <a:xfrm>
            <a:off x="4126865" y="3874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6" name="object 2496"/>
          <p:cNvSpPr/>
          <p:nvPr/>
        </p:nvSpPr>
        <p:spPr>
          <a:xfrm>
            <a:off x="4126865" y="3879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7" name="object 2497"/>
          <p:cNvSpPr/>
          <p:nvPr/>
        </p:nvSpPr>
        <p:spPr>
          <a:xfrm>
            <a:off x="4126865" y="38849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8" name="object 2498"/>
          <p:cNvSpPr/>
          <p:nvPr/>
        </p:nvSpPr>
        <p:spPr>
          <a:xfrm>
            <a:off x="4126865" y="3890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9" name="object 2499"/>
          <p:cNvSpPr/>
          <p:nvPr/>
        </p:nvSpPr>
        <p:spPr>
          <a:xfrm>
            <a:off x="4126865" y="3895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0" name="object 2500"/>
          <p:cNvSpPr/>
          <p:nvPr/>
        </p:nvSpPr>
        <p:spPr>
          <a:xfrm>
            <a:off x="4126865" y="3900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1" name="object 2501"/>
          <p:cNvSpPr/>
          <p:nvPr/>
        </p:nvSpPr>
        <p:spPr>
          <a:xfrm>
            <a:off x="4126865" y="3905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2" name="object 2502"/>
          <p:cNvSpPr/>
          <p:nvPr/>
        </p:nvSpPr>
        <p:spPr>
          <a:xfrm>
            <a:off x="4126865" y="39103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3" name="object 2503"/>
          <p:cNvSpPr/>
          <p:nvPr/>
        </p:nvSpPr>
        <p:spPr>
          <a:xfrm>
            <a:off x="4126865" y="3915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4" name="object 2504"/>
          <p:cNvSpPr/>
          <p:nvPr/>
        </p:nvSpPr>
        <p:spPr>
          <a:xfrm>
            <a:off x="4126865" y="3920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5" name="object 2505"/>
          <p:cNvSpPr/>
          <p:nvPr/>
        </p:nvSpPr>
        <p:spPr>
          <a:xfrm>
            <a:off x="4126865" y="3925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6" name="object 2506"/>
          <p:cNvSpPr/>
          <p:nvPr/>
        </p:nvSpPr>
        <p:spPr>
          <a:xfrm>
            <a:off x="4126865" y="3930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7" name="object 2507"/>
          <p:cNvSpPr/>
          <p:nvPr/>
        </p:nvSpPr>
        <p:spPr>
          <a:xfrm>
            <a:off x="4126865" y="39357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8" name="object 2508"/>
          <p:cNvSpPr/>
          <p:nvPr/>
        </p:nvSpPr>
        <p:spPr>
          <a:xfrm>
            <a:off x="4126865" y="3940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9" name="object 2509"/>
          <p:cNvSpPr/>
          <p:nvPr/>
        </p:nvSpPr>
        <p:spPr>
          <a:xfrm>
            <a:off x="4126865" y="3945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0" name="object 2510"/>
          <p:cNvSpPr/>
          <p:nvPr/>
        </p:nvSpPr>
        <p:spPr>
          <a:xfrm>
            <a:off x="4126865" y="39509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1" name="object 2511"/>
          <p:cNvSpPr/>
          <p:nvPr/>
        </p:nvSpPr>
        <p:spPr>
          <a:xfrm>
            <a:off x="4126865" y="395606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2" name="object 2512"/>
          <p:cNvSpPr/>
          <p:nvPr/>
        </p:nvSpPr>
        <p:spPr>
          <a:xfrm>
            <a:off x="4126865" y="39611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3" name="object 2513"/>
          <p:cNvSpPr/>
          <p:nvPr/>
        </p:nvSpPr>
        <p:spPr>
          <a:xfrm>
            <a:off x="4126865" y="39662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4" name="object 2514"/>
          <p:cNvSpPr/>
          <p:nvPr/>
        </p:nvSpPr>
        <p:spPr>
          <a:xfrm>
            <a:off x="4126865" y="39706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5" name="object 2515"/>
          <p:cNvSpPr/>
          <p:nvPr/>
        </p:nvSpPr>
        <p:spPr>
          <a:xfrm>
            <a:off x="4126865" y="3975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6" name="object 2516"/>
          <p:cNvSpPr/>
          <p:nvPr/>
        </p:nvSpPr>
        <p:spPr>
          <a:xfrm>
            <a:off x="4126865" y="3980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7" name="object 2517"/>
          <p:cNvSpPr/>
          <p:nvPr/>
        </p:nvSpPr>
        <p:spPr>
          <a:xfrm>
            <a:off x="4126865" y="3985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8" name="object 2518"/>
          <p:cNvSpPr/>
          <p:nvPr/>
        </p:nvSpPr>
        <p:spPr>
          <a:xfrm>
            <a:off x="4126865" y="3990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9" name="object 2519"/>
          <p:cNvSpPr/>
          <p:nvPr/>
        </p:nvSpPr>
        <p:spPr>
          <a:xfrm>
            <a:off x="4126865" y="39960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0" name="object 2520"/>
          <p:cNvSpPr/>
          <p:nvPr/>
        </p:nvSpPr>
        <p:spPr>
          <a:xfrm>
            <a:off x="4126865" y="4001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1" name="object 2521"/>
          <p:cNvSpPr/>
          <p:nvPr/>
        </p:nvSpPr>
        <p:spPr>
          <a:xfrm>
            <a:off x="4126865" y="4006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2" name="object 2522"/>
          <p:cNvSpPr/>
          <p:nvPr/>
        </p:nvSpPr>
        <p:spPr>
          <a:xfrm>
            <a:off x="4126865" y="4011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3" name="object 2523"/>
          <p:cNvSpPr/>
          <p:nvPr/>
        </p:nvSpPr>
        <p:spPr>
          <a:xfrm>
            <a:off x="4126865" y="4016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4" name="object 2524"/>
          <p:cNvSpPr/>
          <p:nvPr/>
        </p:nvSpPr>
        <p:spPr>
          <a:xfrm>
            <a:off x="4126865" y="40214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5" name="object 2525"/>
          <p:cNvSpPr/>
          <p:nvPr/>
        </p:nvSpPr>
        <p:spPr>
          <a:xfrm>
            <a:off x="4126865" y="4026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6" name="object 2526"/>
          <p:cNvSpPr/>
          <p:nvPr/>
        </p:nvSpPr>
        <p:spPr>
          <a:xfrm>
            <a:off x="4126865" y="4031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7" name="object 2527"/>
          <p:cNvSpPr/>
          <p:nvPr/>
        </p:nvSpPr>
        <p:spPr>
          <a:xfrm>
            <a:off x="4126865" y="4036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8" name="object 2528"/>
          <p:cNvSpPr/>
          <p:nvPr/>
        </p:nvSpPr>
        <p:spPr>
          <a:xfrm>
            <a:off x="4126865" y="4041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9" name="object 2529"/>
          <p:cNvSpPr/>
          <p:nvPr/>
        </p:nvSpPr>
        <p:spPr>
          <a:xfrm>
            <a:off x="4126865" y="40468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0" name="object 2530"/>
          <p:cNvSpPr/>
          <p:nvPr/>
        </p:nvSpPr>
        <p:spPr>
          <a:xfrm>
            <a:off x="4126865" y="4051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1" name="object 2531"/>
          <p:cNvSpPr/>
          <p:nvPr/>
        </p:nvSpPr>
        <p:spPr>
          <a:xfrm>
            <a:off x="4126865" y="4057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2" name="object 2532"/>
          <p:cNvSpPr/>
          <p:nvPr/>
        </p:nvSpPr>
        <p:spPr>
          <a:xfrm>
            <a:off x="4126865" y="4062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3" name="object 2533"/>
          <p:cNvSpPr/>
          <p:nvPr/>
        </p:nvSpPr>
        <p:spPr>
          <a:xfrm>
            <a:off x="4126865" y="4067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4" name="object 2534"/>
          <p:cNvSpPr/>
          <p:nvPr/>
        </p:nvSpPr>
        <p:spPr>
          <a:xfrm>
            <a:off x="4126865" y="4072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5" name="object 2535"/>
          <p:cNvSpPr/>
          <p:nvPr/>
        </p:nvSpPr>
        <p:spPr>
          <a:xfrm>
            <a:off x="4126865" y="4077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6" name="object 2536"/>
          <p:cNvSpPr/>
          <p:nvPr/>
        </p:nvSpPr>
        <p:spPr>
          <a:xfrm>
            <a:off x="4126865" y="4082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7" name="object 2537"/>
          <p:cNvSpPr/>
          <p:nvPr/>
        </p:nvSpPr>
        <p:spPr>
          <a:xfrm>
            <a:off x="4126865" y="4087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8" name="object 2538"/>
          <p:cNvSpPr/>
          <p:nvPr/>
        </p:nvSpPr>
        <p:spPr>
          <a:xfrm>
            <a:off x="4126865" y="4092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9" name="object 2539"/>
          <p:cNvSpPr/>
          <p:nvPr/>
        </p:nvSpPr>
        <p:spPr>
          <a:xfrm>
            <a:off x="4126865" y="40976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0" name="object 2540"/>
          <p:cNvSpPr/>
          <p:nvPr/>
        </p:nvSpPr>
        <p:spPr>
          <a:xfrm>
            <a:off x="4126865" y="4102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1" name="object 2541"/>
          <p:cNvSpPr/>
          <p:nvPr/>
        </p:nvSpPr>
        <p:spPr>
          <a:xfrm>
            <a:off x="4126865" y="4107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2" name="object 2542"/>
          <p:cNvSpPr/>
          <p:nvPr/>
        </p:nvSpPr>
        <p:spPr>
          <a:xfrm>
            <a:off x="4126865" y="4112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3" name="object 2543"/>
          <p:cNvSpPr/>
          <p:nvPr/>
        </p:nvSpPr>
        <p:spPr>
          <a:xfrm>
            <a:off x="4126865" y="4117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4" name="object 2544"/>
          <p:cNvSpPr/>
          <p:nvPr/>
        </p:nvSpPr>
        <p:spPr>
          <a:xfrm>
            <a:off x="4126865" y="41224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5" name="object 2545"/>
          <p:cNvSpPr/>
          <p:nvPr/>
        </p:nvSpPr>
        <p:spPr>
          <a:xfrm>
            <a:off x="4126865" y="412751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6" name="object 2546"/>
          <p:cNvSpPr/>
          <p:nvPr/>
        </p:nvSpPr>
        <p:spPr>
          <a:xfrm>
            <a:off x="4126865" y="41325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7" name="object 2547"/>
          <p:cNvSpPr/>
          <p:nvPr/>
        </p:nvSpPr>
        <p:spPr>
          <a:xfrm>
            <a:off x="4126865" y="4137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8" name="object 2548"/>
          <p:cNvSpPr/>
          <p:nvPr/>
        </p:nvSpPr>
        <p:spPr>
          <a:xfrm>
            <a:off x="4126865" y="4142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9" name="object 2549"/>
          <p:cNvSpPr/>
          <p:nvPr/>
        </p:nvSpPr>
        <p:spPr>
          <a:xfrm>
            <a:off x="4126865" y="4147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0" name="object 2550"/>
          <p:cNvSpPr/>
          <p:nvPr/>
        </p:nvSpPr>
        <p:spPr>
          <a:xfrm>
            <a:off x="4126865" y="4152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1" name="object 2551"/>
          <p:cNvSpPr/>
          <p:nvPr/>
        </p:nvSpPr>
        <p:spPr>
          <a:xfrm>
            <a:off x="4126865" y="41579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2" name="object 2552"/>
          <p:cNvSpPr/>
          <p:nvPr/>
        </p:nvSpPr>
        <p:spPr>
          <a:xfrm>
            <a:off x="4126865" y="4163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3" name="object 2553"/>
          <p:cNvSpPr/>
          <p:nvPr/>
        </p:nvSpPr>
        <p:spPr>
          <a:xfrm>
            <a:off x="4126865" y="4168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4" name="object 2554"/>
          <p:cNvSpPr/>
          <p:nvPr/>
        </p:nvSpPr>
        <p:spPr>
          <a:xfrm>
            <a:off x="4126865" y="4173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5" name="object 2555"/>
          <p:cNvSpPr/>
          <p:nvPr/>
        </p:nvSpPr>
        <p:spPr>
          <a:xfrm>
            <a:off x="4126865" y="4178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6" name="object 2556"/>
          <p:cNvSpPr/>
          <p:nvPr/>
        </p:nvSpPr>
        <p:spPr>
          <a:xfrm>
            <a:off x="4126865" y="41833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7" name="object 2557"/>
          <p:cNvSpPr/>
          <p:nvPr/>
        </p:nvSpPr>
        <p:spPr>
          <a:xfrm>
            <a:off x="4126865" y="4188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8" name="object 2558"/>
          <p:cNvSpPr/>
          <p:nvPr/>
        </p:nvSpPr>
        <p:spPr>
          <a:xfrm>
            <a:off x="4126865" y="4193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9" name="object 2559"/>
          <p:cNvSpPr/>
          <p:nvPr/>
        </p:nvSpPr>
        <p:spPr>
          <a:xfrm>
            <a:off x="4126865" y="4198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0" name="object 2560"/>
          <p:cNvSpPr/>
          <p:nvPr/>
        </p:nvSpPr>
        <p:spPr>
          <a:xfrm>
            <a:off x="4126865" y="4203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1" name="object 2561"/>
          <p:cNvSpPr/>
          <p:nvPr/>
        </p:nvSpPr>
        <p:spPr>
          <a:xfrm>
            <a:off x="4126865" y="42087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2" name="object 2562"/>
          <p:cNvSpPr/>
          <p:nvPr/>
        </p:nvSpPr>
        <p:spPr>
          <a:xfrm>
            <a:off x="4126865" y="4213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3" name="object 2563"/>
          <p:cNvSpPr/>
          <p:nvPr/>
        </p:nvSpPr>
        <p:spPr>
          <a:xfrm>
            <a:off x="4126865" y="4218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4" name="object 2564"/>
          <p:cNvSpPr/>
          <p:nvPr/>
        </p:nvSpPr>
        <p:spPr>
          <a:xfrm>
            <a:off x="4126865" y="4224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5" name="object 2565"/>
          <p:cNvSpPr/>
          <p:nvPr/>
        </p:nvSpPr>
        <p:spPr>
          <a:xfrm>
            <a:off x="4126865" y="4229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6" name="object 2566"/>
          <p:cNvSpPr/>
          <p:nvPr/>
        </p:nvSpPr>
        <p:spPr>
          <a:xfrm>
            <a:off x="4126865" y="42341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7" name="object 2567"/>
          <p:cNvSpPr/>
          <p:nvPr/>
        </p:nvSpPr>
        <p:spPr>
          <a:xfrm>
            <a:off x="4126865" y="4239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8" name="object 2568"/>
          <p:cNvSpPr/>
          <p:nvPr/>
        </p:nvSpPr>
        <p:spPr>
          <a:xfrm>
            <a:off x="4126865" y="4244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9" name="object 2569"/>
          <p:cNvSpPr/>
          <p:nvPr/>
        </p:nvSpPr>
        <p:spPr>
          <a:xfrm>
            <a:off x="4126865" y="4249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0" name="object 2570"/>
          <p:cNvSpPr/>
          <p:nvPr/>
        </p:nvSpPr>
        <p:spPr>
          <a:xfrm>
            <a:off x="4126865" y="4254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1" name="object 2571"/>
          <p:cNvSpPr/>
          <p:nvPr/>
        </p:nvSpPr>
        <p:spPr>
          <a:xfrm>
            <a:off x="4126865" y="42595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2" name="object 2572"/>
          <p:cNvSpPr/>
          <p:nvPr/>
        </p:nvSpPr>
        <p:spPr>
          <a:xfrm>
            <a:off x="4126865" y="4264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3" name="object 2573"/>
          <p:cNvSpPr/>
          <p:nvPr/>
        </p:nvSpPr>
        <p:spPr>
          <a:xfrm>
            <a:off x="4126865" y="4269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4" name="object 2574"/>
          <p:cNvSpPr/>
          <p:nvPr/>
        </p:nvSpPr>
        <p:spPr>
          <a:xfrm>
            <a:off x="4126865" y="4274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5" name="object 2575"/>
          <p:cNvSpPr/>
          <p:nvPr/>
        </p:nvSpPr>
        <p:spPr>
          <a:xfrm>
            <a:off x="4126865" y="4279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6" name="object 2576"/>
          <p:cNvSpPr/>
          <p:nvPr/>
        </p:nvSpPr>
        <p:spPr>
          <a:xfrm>
            <a:off x="4126865" y="42849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7" name="object 2577"/>
          <p:cNvSpPr/>
          <p:nvPr/>
        </p:nvSpPr>
        <p:spPr>
          <a:xfrm>
            <a:off x="4126865" y="429007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8" name="object 2578"/>
          <p:cNvSpPr/>
          <p:nvPr/>
        </p:nvSpPr>
        <p:spPr>
          <a:xfrm>
            <a:off x="4126865" y="429515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9" name="object 2579"/>
          <p:cNvSpPr/>
          <p:nvPr/>
        </p:nvSpPr>
        <p:spPr>
          <a:xfrm>
            <a:off x="4126865" y="430023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0" name="object 2580"/>
          <p:cNvSpPr/>
          <p:nvPr/>
        </p:nvSpPr>
        <p:spPr>
          <a:xfrm>
            <a:off x="4126865" y="430531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1" name="object 2581"/>
          <p:cNvSpPr/>
          <p:nvPr/>
        </p:nvSpPr>
        <p:spPr>
          <a:xfrm>
            <a:off x="4126865" y="4309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2" name="object 2582"/>
          <p:cNvSpPr/>
          <p:nvPr/>
        </p:nvSpPr>
        <p:spPr>
          <a:xfrm>
            <a:off x="4126865" y="4314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3" name="object 2583"/>
          <p:cNvSpPr/>
          <p:nvPr/>
        </p:nvSpPr>
        <p:spPr>
          <a:xfrm>
            <a:off x="4126865" y="43199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4" name="object 2584"/>
          <p:cNvSpPr/>
          <p:nvPr/>
        </p:nvSpPr>
        <p:spPr>
          <a:xfrm>
            <a:off x="4126865" y="4324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5" name="object 2585"/>
          <p:cNvSpPr/>
          <p:nvPr/>
        </p:nvSpPr>
        <p:spPr>
          <a:xfrm>
            <a:off x="4126865" y="4330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6" name="object 2586"/>
          <p:cNvSpPr/>
          <p:nvPr/>
        </p:nvSpPr>
        <p:spPr>
          <a:xfrm>
            <a:off x="4126865" y="4335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7" name="object 2587"/>
          <p:cNvSpPr/>
          <p:nvPr/>
        </p:nvSpPr>
        <p:spPr>
          <a:xfrm>
            <a:off x="4126865" y="4340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8" name="object 2588"/>
          <p:cNvSpPr/>
          <p:nvPr/>
        </p:nvSpPr>
        <p:spPr>
          <a:xfrm>
            <a:off x="4126865" y="43453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9" name="object 2589"/>
          <p:cNvSpPr/>
          <p:nvPr/>
        </p:nvSpPr>
        <p:spPr>
          <a:xfrm>
            <a:off x="4126865" y="4350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0" name="object 2590"/>
          <p:cNvSpPr/>
          <p:nvPr/>
        </p:nvSpPr>
        <p:spPr>
          <a:xfrm>
            <a:off x="4126865" y="4355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1" name="object 2591"/>
          <p:cNvSpPr/>
          <p:nvPr/>
        </p:nvSpPr>
        <p:spPr>
          <a:xfrm>
            <a:off x="4126865" y="4360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2" name="object 2592"/>
          <p:cNvSpPr/>
          <p:nvPr/>
        </p:nvSpPr>
        <p:spPr>
          <a:xfrm>
            <a:off x="4126865" y="4365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3" name="object 2593"/>
          <p:cNvSpPr/>
          <p:nvPr/>
        </p:nvSpPr>
        <p:spPr>
          <a:xfrm>
            <a:off x="4126865" y="43707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4" name="object 2594"/>
          <p:cNvSpPr/>
          <p:nvPr/>
        </p:nvSpPr>
        <p:spPr>
          <a:xfrm>
            <a:off x="4126865" y="4375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5" name="object 2595"/>
          <p:cNvSpPr/>
          <p:nvPr/>
        </p:nvSpPr>
        <p:spPr>
          <a:xfrm>
            <a:off x="4126865" y="4380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6" name="object 2596"/>
          <p:cNvSpPr/>
          <p:nvPr/>
        </p:nvSpPr>
        <p:spPr>
          <a:xfrm>
            <a:off x="4126865" y="4385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7" name="object 2597"/>
          <p:cNvSpPr/>
          <p:nvPr/>
        </p:nvSpPr>
        <p:spPr>
          <a:xfrm>
            <a:off x="4126865" y="4391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8" name="object 2598"/>
          <p:cNvSpPr/>
          <p:nvPr/>
        </p:nvSpPr>
        <p:spPr>
          <a:xfrm>
            <a:off x="4126865" y="43961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9" name="object 2599"/>
          <p:cNvSpPr/>
          <p:nvPr/>
        </p:nvSpPr>
        <p:spPr>
          <a:xfrm>
            <a:off x="4126865" y="4401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0" name="object 2600"/>
          <p:cNvSpPr/>
          <p:nvPr/>
        </p:nvSpPr>
        <p:spPr>
          <a:xfrm>
            <a:off x="4126865" y="4406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1" name="object 2601"/>
          <p:cNvSpPr/>
          <p:nvPr/>
        </p:nvSpPr>
        <p:spPr>
          <a:xfrm>
            <a:off x="4126865" y="4411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2" name="object 2602"/>
          <p:cNvSpPr/>
          <p:nvPr/>
        </p:nvSpPr>
        <p:spPr>
          <a:xfrm>
            <a:off x="4126865" y="4416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3" name="object 2603"/>
          <p:cNvSpPr/>
          <p:nvPr/>
        </p:nvSpPr>
        <p:spPr>
          <a:xfrm>
            <a:off x="4126865" y="44215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4" name="object 2604"/>
          <p:cNvSpPr/>
          <p:nvPr/>
        </p:nvSpPr>
        <p:spPr>
          <a:xfrm>
            <a:off x="4126865" y="4426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5" name="object 2605"/>
          <p:cNvSpPr/>
          <p:nvPr/>
        </p:nvSpPr>
        <p:spPr>
          <a:xfrm>
            <a:off x="4126865" y="4431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6" name="object 2606"/>
          <p:cNvSpPr/>
          <p:nvPr/>
        </p:nvSpPr>
        <p:spPr>
          <a:xfrm>
            <a:off x="4126865" y="4436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7" name="object 2607"/>
          <p:cNvSpPr/>
          <p:nvPr/>
        </p:nvSpPr>
        <p:spPr>
          <a:xfrm>
            <a:off x="4126865" y="4441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8" name="object 2608"/>
          <p:cNvSpPr/>
          <p:nvPr/>
        </p:nvSpPr>
        <p:spPr>
          <a:xfrm>
            <a:off x="4126865" y="44469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9" name="object 2609"/>
          <p:cNvSpPr/>
          <p:nvPr/>
        </p:nvSpPr>
        <p:spPr>
          <a:xfrm>
            <a:off x="4126865" y="4451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0" name="object 2610"/>
          <p:cNvSpPr/>
          <p:nvPr/>
        </p:nvSpPr>
        <p:spPr>
          <a:xfrm>
            <a:off x="4126865" y="4457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1" name="object 2611"/>
          <p:cNvSpPr/>
          <p:nvPr/>
        </p:nvSpPr>
        <p:spPr>
          <a:xfrm>
            <a:off x="4126865" y="446152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2" name="object 2612"/>
          <p:cNvSpPr/>
          <p:nvPr/>
        </p:nvSpPr>
        <p:spPr>
          <a:xfrm>
            <a:off x="4126865" y="44666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3" name="object 2613"/>
          <p:cNvSpPr/>
          <p:nvPr/>
        </p:nvSpPr>
        <p:spPr>
          <a:xfrm>
            <a:off x="4126865" y="447168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4" name="object 2614"/>
          <p:cNvSpPr/>
          <p:nvPr/>
        </p:nvSpPr>
        <p:spPr>
          <a:xfrm>
            <a:off x="4126865" y="44767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5" name="object 2615"/>
          <p:cNvSpPr/>
          <p:nvPr/>
        </p:nvSpPr>
        <p:spPr>
          <a:xfrm>
            <a:off x="4126865" y="44818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6" name="object 2616"/>
          <p:cNvSpPr/>
          <p:nvPr/>
        </p:nvSpPr>
        <p:spPr>
          <a:xfrm>
            <a:off x="4126865" y="4486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7" name="object 2617"/>
          <p:cNvSpPr/>
          <p:nvPr/>
        </p:nvSpPr>
        <p:spPr>
          <a:xfrm>
            <a:off x="4126865" y="4492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8" name="object 2618"/>
          <p:cNvSpPr/>
          <p:nvPr/>
        </p:nvSpPr>
        <p:spPr>
          <a:xfrm>
            <a:off x="4126865" y="4497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9" name="object 2619"/>
          <p:cNvSpPr/>
          <p:nvPr/>
        </p:nvSpPr>
        <p:spPr>
          <a:xfrm>
            <a:off x="4126865" y="4502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0" name="object 2620"/>
          <p:cNvSpPr/>
          <p:nvPr/>
        </p:nvSpPr>
        <p:spPr>
          <a:xfrm>
            <a:off x="4126865" y="45072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1" name="object 2621"/>
          <p:cNvSpPr/>
          <p:nvPr/>
        </p:nvSpPr>
        <p:spPr>
          <a:xfrm>
            <a:off x="4126865" y="4512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2" name="object 2622"/>
          <p:cNvSpPr/>
          <p:nvPr/>
        </p:nvSpPr>
        <p:spPr>
          <a:xfrm>
            <a:off x="4126865" y="4517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3" name="object 2623"/>
          <p:cNvSpPr/>
          <p:nvPr/>
        </p:nvSpPr>
        <p:spPr>
          <a:xfrm>
            <a:off x="4126865" y="4522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4" name="object 2624"/>
          <p:cNvSpPr/>
          <p:nvPr/>
        </p:nvSpPr>
        <p:spPr>
          <a:xfrm>
            <a:off x="4126865" y="4527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5" name="object 2625"/>
          <p:cNvSpPr/>
          <p:nvPr/>
        </p:nvSpPr>
        <p:spPr>
          <a:xfrm>
            <a:off x="4126865" y="45326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6" name="object 2626"/>
          <p:cNvSpPr/>
          <p:nvPr/>
        </p:nvSpPr>
        <p:spPr>
          <a:xfrm>
            <a:off x="4126865" y="4537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7" name="object 2627"/>
          <p:cNvSpPr/>
          <p:nvPr/>
        </p:nvSpPr>
        <p:spPr>
          <a:xfrm>
            <a:off x="4126865" y="4542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8" name="object 2628"/>
          <p:cNvSpPr/>
          <p:nvPr/>
        </p:nvSpPr>
        <p:spPr>
          <a:xfrm>
            <a:off x="4126865" y="4547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9" name="object 2629"/>
          <p:cNvSpPr/>
          <p:nvPr/>
        </p:nvSpPr>
        <p:spPr>
          <a:xfrm>
            <a:off x="4126865" y="4552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0" name="object 2630"/>
          <p:cNvSpPr/>
          <p:nvPr/>
        </p:nvSpPr>
        <p:spPr>
          <a:xfrm>
            <a:off x="4126865" y="45580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1" name="object 2631"/>
          <p:cNvSpPr/>
          <p:nvPr/>
        </p:nvSpPr>
        <p:spPr>
          <a:xfrm>
            <a:off x="4126865" y="4563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2" name="object 2632"/>
          <p:cNvSpPr/>
          <p:nvPr/>
        </p:nvSpPr>
        <p:spPr>
          <a:xfrm>
            <a:off x="4126865" y="4568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3" name="object 2633"/>
          <p:cNvSpPr/>
          <p:nvPr/>
        </p:nvSpPr>
        <p:spPr>
          <a:xfrm>
            <a:off x="4126865" y="4573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4" name="object 2634"/>
          <p:cNvSpPr/>
          <p:nvPr/>
        </p:nvSpPr>
        <p:spPr>
          <a:xfrm>
            <a:off x="4126865" y="4578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5" name="object 2635"/>
          <p:cNvSpPr/>
          <p:nvPr/>
        </p:nvSpPr>
        <p:spPr>
          <a:xfrm>
            <a:off x="4126865" y="45834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6" name="object 2636"/>
          <p:cNvSpPr/>
          <p:nvPr/>
        </p:nvSpPr>
        <p:spPr>
          <a:xfrm>
            <a:off x="4126865" y="4588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7" name="object 2637"/>
          <p:cNvSpPr/>
          <p:nvPr/>
        </p:nvSpPr>
        <p:spPr>
          <a:xfrm>
            <a:off x="4126865" y="4593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8" name="object 2638"/>
          <p:cNvSpPr/>
          <p:nvPr/>
        </p:nvSpPr>
        <p:spPr>
          <a:xfrm>
            <a:off x="4126865" y="4598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9" name="object 2639"/>
          <p:cNvSpPr/>
          <p:nvPr/>
        </p:nvSpPr>
        <p:spPr>
          <a:xfrm>
            <a:off x="4126865" y="4603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0" name="object 2640"/>
          <p:cNvSpPr/>
          <p:nvPr/>
        </p:nvSpPr>
        <p:spPr>
          <a:xfrm>
            <a:off x="4126865" y="46088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1" name="object 2641"/>
          <p:cNvSpPr/>
          <p:nvPr/>
        </p:nvSpPr>
        <p:spPr>
          <a:xfrm>
            <a:off x="4126865" y="4613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2" name="object 2642"/>
          <p:cNvSpPr/>
          <p:nvPr/>
        </p:nvSpPr>
        <p:spPr>
          <a:xfrm>
            <a:off x="4126865" y="4619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3" name="object 2643"/>
          <p:cNvSpPr/>
          <p:nvPr/>
        </p:nvSpPr>
        <p:spPr>
          <a:xfrm>
            <a:off x="4126865" y="4624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4" name="object 2644"/>
          <p:cNvSpPr/>
          <p:nvPr/>
        </p:nvSpPr>
        <p:spPr>
          <a:xfrm>
            <a:off x="4126865" y="4629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5" name="object 2645"/>
          <p:cNvSpPr/>
          <p:nvPr/>
        </p:nvSpPr>
        <p:spPr>
          <a:xfrm>
            <a:off x="4126865" y="46342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6" name="object 2646"/>
          <p:cNvSpPr/>
          <p:nvPr/>
        </p:nvSpPr>
        <p:spPr>
          <a:xfrm>
            <a:off x="4126865" y="46393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7" name="object 2647"/>
          <p:cNvSpPr/>
          <p:nvPr/>
        </p:nvSpPr>
        <p:spPr>
          <a:xfrm>
            <a:off x="4126865" y="46444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8" name="object 2648"/>
          <p:cNvSpPr/>
          <p:nvPr/>
        </p:nvSpPr>
        <p:spPr>
          <a:xfrm>
            <a:off x="4126865" y="46494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9" name="object 2649"/>
          <p:cNvSpPr/>
          <p:nvPr/>
        </p:nvSpPr>
        <p:spPr>
          <a:xfrm>
            <a:off x="4126865" y="4653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0" name="object 2650"/>
          <p:cNvSpPr/>
          <p:nvPr/>
        </p:nvSpPr>
        <p:spPr>
          <a:xfrm>
            <a:off x="4126865" y="4659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1" name="object 2651"/>
          <p:cNvSpPr/>
          <p:nvPr/>
        </p:nvSpPr>
        <p:spPr>
          <a:xfrm>
            <a:off x="4126865" y="4664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2" name="object 2652"/>
          <p:cNvSpPr/>
          <p:nvPr/>
        </p:nvSpPr>
        <p:spPr>
          <a:xfrm>
            <a:off x="4126865" y="46691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3" name="object 2653"/>
          <p:cNvSpPr/>
          <p:nvPr/>
        </p:nvSpPr>
        <p:spPr>
          <a:xfrm>
            <a:off x="4126865" y="4674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4" name="object 2654"/>
          <p:cNvSpPr/>
          <p:nvPr/>
        </p:nvSpPr>
        <p:spPr>
          <a:xfrm>
            <a:off x="4126865" y="4679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5" name="object 2655"/>
          <p:cNvSpPr/>
          <p:nvPr/>
        </p:nvSpPr>
        <p:spPr>
          <a:xfrm>
            <a:off x="4126865" y="4684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6" name="object 2656"/>
          <p:cNvSpPr/>
          <p:nvPr/>
        </p:nvSpPr>
        <p:spPr>
          <a:xfrm>
            <a:off x="4126865" y="4689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7" name="object 2657"/>
          <p:cNvSpPr/>
          <p:nvPr/>
        </p:nvSpPr>
        <p:spPr>
          <a:xfrm>
            <a:off x="4126865" y="46945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8" name="object 2658"/>
          <p:cNvSpPr/>
          <p:nvPr/>
        </p:nvSpPr>
        <p:spPr>
          <a:xfrm>
            <a:off x="4126865" y="4699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9" name="object 2659"/>
          <p:cNvSpPr/>
          <p:nvPr/>
        </p:nvSpPr>
        <p:spPr>
          <a:xfrm>
            <a:off x="4126865" y="4704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0" name="object 2660"/>
          <p:cNvSpPr/>
          <p:nvPr/>
        </p:nvSpPr>
        <p:spPr>
          <a:xfrm>
            <a:off x="4126865" y="4709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1" name="object 2661"/>
          <p:cNvSpPr/>
          <p:nvPr/>
        </p:nvSpPr>
        <p:spPr>
          <a:xfrm>
            <a:off x="4126865" y="4714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2" name="object 2662"/>
          <p:cNvSpPr/>
          <p:nvPr/>
        </p:nvSpPr>
        <p:spPr>
          <a:xfrm>
            <a:off x="4126865" y="4719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3" name="object 2663"/>
          <p:cNvSpPr/>
          <p:nvPr/>
        </p:nvSpPr>
        <p:spPr>
          <a:xfrm>
            <a:off x="4126865" y="4725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4" name="object 2664"/>
          <p:cNvSpPr/>
          <p:nvPr/>
        </p:nvSpPr>
        <p:spPr>
          <a:xfrm>
            <a:off x="4126865" y="4730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5" name="object 2665"/>
          <p:cNvSpPr/>
          <p:nvPr/>
        </p:nvSpPr>
        <p:spPr>
          <a:xfrm>
            <a:off x="4126865" y="4735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6" name="object 2666"/>
          <p:cNvSpPr/>
          <p:nvPr/>
        </p:nvSpPr>
        <p:spPr>
          <a:xfrm>
            <a:off x="4126865" y="4740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7" name="object 2667"/>
          <p:cNvSpPr/>
          <p:nvPr/>
        </p:nvSpPr>
        <p:spPr>
          <a:xfrm>
            <a:off x="4126865" y="47453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8" name="object 2668"/>
          <p:cNvSpPr/>
          <p:nvPr/>
        </p:nvSpPr>
        <p:spPr>
          <a:xfrm>
            <a:off x="4126865" y="4750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9" name="object 2669"/>
          <p:cNvSpPr/>
          <p:nvPr/>
        </p:nvSpPr>
        <p:spPr>
          <a:xfrm>
            <a:off x="4126865" y="4755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0" name="object 2670"/>
          <p:cNvSpPr/>
          <p:nvPr/>
        </p:nvSpPr>
        <p:spPr>
          <a:xfrm>
            <a:off x="4126865" y="4760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1" name="object 2671"/>
          <p:cNvSpPr/>
          <p:nvPr/>
        </p:nvSpPr>
        <p:spPr>
          <a:xfrm>
            <a:off x="4126865" y="4765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2" name="object 2672"/>
          <p:cNvSpPr/>
          <p:nvPr/>
        </p:nvSpPr>
        <p:spPr>
          <a:xfrm>
            <a:off x="4126865" y="47707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3" name="object 2673"/>
          <p:cNvSpPr/>
          <p:nvPr/>
        </p:nvSpPr>
        <p:spPr>
          <a:xfrm>
            <a:off x="4126865" y="4775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4" name="object 2674"/>
          <p:cNvSpPr/>
          <p:nvPr/>
        </p:nvSpPr>
        <p:spPr>
          <a:xfrm>
            <a:off x="4126865" y="4780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5" name="object 2675"/>
          <p:cNvSpPr/>
          <p:nvPr/>
        </p:nvSpPr>
        <p:spPr>
          <a:xfrm>
            <a:off x="4126865" y="4786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6" name="object 2676"/>
          <p:cNvSpPr/>
          <p:nvPr/>
        </p:nvSpPr>
        <p:spPr>
          <a:xfrm>
            <a:off x="4126865" y="4791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7" name="object 2677"/>
          <p:cNvSpPr/>
          <p:nvPr/>
        </p:nvSpPr>
        <p:spPr>
          <a:xfrm>
            <a:off x="4126865" y="47961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8" name="object 2678"/>
          <p:cNvSpPr/>
          <p:nvPr/>
        </p:nvSpPr>
        <p:spPr>
          <a:xfrm>
            <a:off x="4126865" y="4801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9" name="object 2679"/>
          <p:cNvSpPr/>
          <p:nvPr/>
        </p:nvSpPr>
        <p:spPr>
          <a:xfrm>
            <a:off x="4126865" y="48056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0" name="object 2680"/>
          <p:cNvSpPr/>
          <p:nvPr/>
        </p:nvSpPr>
        <p:spPr>
          <a:xfrm>
            <a:off x="4126865" y="481077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1" name="object 2681"/>
          <p:cNvSpPr/>
          <p:nvPr/>
        </p:nvSpPr>
        <p:spPr>
          <a:xfrm>
            <a:off x="4126865" y="481585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2" name="object 2682"/>
          <p:cNvSpPr/>
          <p:nvPr/>
        </p:nvSpPr>
        <p:spPr>
          <a:xfrm>
            <a:off x="4126865" y="48209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3" name="object 2683"/>
          <p:cNvSpPr/>
          <p:nvPr/>
        </p:nvSpPr>
        <p:spPr>
          <a:xfrm>
            <a:off x="4126865" y="4826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4" name="object 2684"/>
          <p:cNvSpPr/>
          <p:nvPr/>
        </p:nvSpPr>
        <p:spPr>
          <a:xfrm>
            <a:off x="4126865" y="48310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5" name="object 2685"/>
          <p:cNvSpPr/>
          <p:nvPr/>
        </p:nvSpPr>
        <p:spPr>
          <a:xfrm>
            <a:off x="4126865" y="4836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6" name="object 2686"/>
          <p:cNvSpPr/>
          <p:nvPr/>
        </p:nvSpPr>
        <p:spPr>
          <a:xfrm>
            <a:off x="4126865" y="4841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7" name="object 2687"/>
          <p:cNvSpPr/>
          <p:nvPr/>
        </p:nvSpPr>
        <p:spPr>
          <a:xfrm>
            <a:off x="4126865" y="4846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8" name="object 2688"/>
          <p:cNvSpPr/>
          <p:nvPr/>
        </p:nvSpPr>
        <p:spPr>
          <a:xfrm>
            <a:off x="4126865" y="4851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9" name="object 2689"/>
          <p:cNvSpPr/>
          <p:nvPr/>
        </p:nvSpPr>
        <p:spPr>
          <a:xfrm>
            <a:off x="4126865" y="48564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0" name="object 2690"/>
          <p:cNvSpPr/>
          <p:nvPr/>
        </p:nvSpPr>
        <p:spPr>
          <a:xfrm>
            <a:off x="4126865" y="48615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1" name="object 2691"/>
          <p:cNvSpPr/>
          <p:nvPr/>
        </p:nvSpPr>
        <p:spPr>
          <a:xfrm>
            <a:off x="4126865" y="48666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2" name="object 2692"/>
          <p:cNvSpPr/>
          <p:nvPr/>
        </p:nvSpPr>
        <p:spPr>
          <a:xfrm>
            <a:off x="4126865" y="48717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3" name="object 2693"/>
          <p:cNvSpPr/>
          <p:nvPr/>
        </p:nvSpPr>
        <p:spPr>
          <a:xfrm>
            <a:off x="4126865" y="48768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4" name="object 2694"/>
          <p:cNvSpPr/>
          <p:nvPr/>
        </p:nvSpPr>
        <p:spPr>
          <a:xfrm>
            <a:off x="4126865" y="48818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5" name="object 2695"/>
          <p:cNvSpPr/>
          <p:nvPr/>
        </p:nvSpPr>
        <p:spPr>
          <a:xfrm>
            <a:off x="4126865" y="48869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6" name="object 2696"/>
          <p:cNvSpPr/>
          <p:nvPr/>
        </p:nvSpPr>
        <p:spPr>
          <a:xfrm>
            <a:off x="4126865" y="48920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7" name="object 2697"/>
          <p:cNvSpPr/>
          <p:nvPr/>
        </p:nvSpPr>
        <p:spPr>
          <a:xfrm>
            <a:off x="4126865" y="48971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8" name="object 2698"/>
          <p:cNvSpPr/>
          <p:nvPr/>
        </p:nvSpPr>
        <p:spPr>
          <a:xfrm>
            <a:off x="4126865" y="49022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9" name="object 2699"/>
          <p:cNvSpPr/>
          <p:nvPr/>
        </p:nvSpPr>
        <p:spPr>
          <a:xfrm>
            <a:off x="4126865" y="49072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0" name="object 2700"/>
          <p:cNvSpPr/>
          <p:nvPr/>
        </p:nvSpPr>
        <p:spPr>
          <a:xfrm>
            <a:off x="4126865" y="49123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1" name="object 2701"/>
          <p:cNvSpPr/>
          <p:nvPr/>
        </p:nvSpPr>
        <p:spPr>
          <a:xfrm>
            <a:off x="4126865" y="49174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2" name="object 2702"/>
          <p:cNvSpPr/>
          <p:nvPr/>
        </p:nvSpPr>
        <p:spPr>
          <a:xfrm>
            <a:off x="4126865" y="49225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3" name="object 2703"/>
          <p:cNvSpPr/>
          <p:nvPr/>
        </p:nvSpPr>
        <p:spPr>
          <a:xfrm>
            <a:off x="4126865" y="4927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4" name="object 2704"/>
          <p:cNvSpPr/>
          <p:nvPr/>
        </p:nvSpPr>
        <p:spPr>
          <a:xfrm>
            <a:off x="4126865" y="49326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5" name="object 2705"/>
          <p:cNvSpPr/>
          <p:nvPr/>
        </p:nvSpPr>
        <p:spPr>
          <a:xfrm>
            <a:off x="4126865" y="4937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6" name="object 2706"/>
          <p:cNvSpPr/>
          <p:nvPr/>
        </p:nvSpPr>
        <p:spPr>
          <a:xfrm>
            <a:off x="4126865" y="4942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7" name="object 2707"/>
          <p:cNvSpPr/>
          <p:nvPr/>
        </p:nvSpPr>
        <p:spPr>
          <a:xfrm>
            <a:off x="4126865" y="4947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8" name="object 2708"/>
          <p:cNvSpPr/>
          <p:nvPr/>
        </p:nvSpPr>
        <p:spPr>
          <a:xfrm>
            <a:off x="4126865" y="4953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9" name="object 2709"/>
          <p:cNvSpPr/>
          <p:nvPr/>
        </p:nvSpPr>
        <p:spPr>
          <a:xfrm>
            <a:off x="4126865" y="49580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0" name="object 2710"/>
          <p:cNvSpPr/>
          <p:nvPr/>
        </p:nvSpPr>
        <p:spPr>
          <a:xfrm>
            <a:off x="4126865" y="4963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1" name="object 2711"/>
          <p:cNvSpPr/>
          <p:nvPr/>
        </p:nvSpPr>
        <p:spPr>
          <a:xfrm>
            <a:off x="4126865" y="4968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2" name="object 2712"/>
          <p:cNvSpPr/>
          <p:nvPr/>
        </p:nvSpPr>
        <p:spPr>
          <a:xfrm>
            <a:off x="4126865" y="4973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3" name="object 2713"/>
          <p:cNvSpPr/>
          <p:nvPr/>
        </p:nvSpPr>
        <p:spPr>
          <a:xfrm>
            <a:off x="4126865" y="497841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4" name="object 2714"/>
          <p:cNvSpPr/>
          <p:nvPr/>
        </p:nvSpPr>
        <p:spPr>
          <a:xfrm>
            <a:off x="4126865" y="498349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5" name="object 2715"/>
          <p:cNvSpPr/>
          <p:nvPr/>
        </p:nvSpPr>
        <p:spPr>
          <a:xfrm>
            <a:off x="4126865" y="498857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6" name="object 2716"/>
          <p:cNvSpPr/>
          <p:nvPr/>
        </p:nvSpPr>
        <p:spPr>
          <a:xfrm>
            <a:off x="4126865" y="499365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7" name="object 2717"/>
          <p:cNvSpPr/>
          <p:nvPr/>
        </p:nvSpPr>
        <p:spPr>
          <a:xfrm>
            <a:off x="4126865" y="4998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8" name="object 2718"/>
          <p:cNvSpPr/>
          <p:nvPr/>
        </p:nvSpPr>
        <p:spPr>
          <a:xfrm>
            <a:off x="4126865" y="5003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9" name="object 2719"/>
          <p:cNvSpPr/>
          <p:nvPr/>
        </p:nvSpPr>
        <p:spPr>
          <a:xfrm>
            <a:off x="4126865" y="5008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0" name="object 2720"/>
          <p:cNvSpPr/>
          <p:nvPr/>
        </p:nvSpPr>
        <p:spPr>
          <a:xfrm>
            <a:off x="4126865" y="5013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1" name="object 2721"/>
          <p:cNvSpPr/>
          <p:nvPr/>
        </p:nvSpPr>
        <p:spPr>
          <a:xfrm>
            <a:off x="4126865" y="50184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2" name="object 2722"/>
          <p:cNvSpPr/>
          <p:nvPr/>
        </p:nvSpPr>
        <p:spPr>
          <a:xfrm>
            <a:off x="4126865" y="50234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3" name="object 2723"/>
          <p:cNvSpPr/>
          <p:nvPr/>
        </p:nvSpPr>
        <p:spPr>
          <a:xfrm>
            <a:off x="4126865" y="50285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4" name="object 2724"/>
          <p:cNvSpPr/>
          <p:nvPr/>
        </p:nvSpPr>
        <p:spPr>
          <a:xfrm>
            <a:off x="4126865" y="50336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5" name="object 2725"/>
          <p:cNvSpPr/>
          <p:nvPr/>
        </p:nvSpPr>
        <p:spPr>
          <a:xfrm>
            <a:off x="4126865" y="50387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6" name="object 2726"/>
          <p:cNvSpPr/>
          <p:nvPr/>
        </p:nvSpPr>
        <p:spPr>
          <a:xfrm>
            <a:off x="4126865" y="50438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7" name="object 2727"/>
          <p:cNvSpPr/>
          <p:nvPr/>
        </p:nvSpPr>
        <p:spPr>
          <a:xfrm>
            <a:off x="4126865" y="50488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8" name="object 2728"/>
          <p:cNvSpPr/>
          <p:nvPr/>
        </p:nvSpPr>
        <p:spPr>
          <a:xfrm>
            <a:off x="4126865" y="50539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9" name="object 2729"/>
          <p:cNvSpPr/>
          <p:nvPr/>
        </p:nvSpPr>
        <p:spPr>
          <a:xfrm>
            <a:off x="4126865" y="50590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0" name="object 2730"/>
          <p:cNvSpPr/>
          <p:nvPr/>
        </p:nvSpPr>
        <p:spPr>
          <a:xfrm>
            <a:off x="4126865" y="50641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1" name="object 2731"/>
          <p:cNvSpPr/>
          <p:nvPr/>
        </p:nvSpPr>
        <p:spPr>
          <a:xfrm>
            <a:off x="4126865" y="50692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2" name="object 2732"/>
          <p:cNvSpPr/>
          <p:nvPr/>
        </p:nvSpPr>
        <p:spPr>
          <a:xfrm>
            <a:off x="4126865" y="50742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3" name="object 2733"/>
          <p:cNvSpPr/>
          <p:nvPr/>
        </p:nvSpPr>
        <p:spPr>
          <a:xfrm>
            <a:off x="4126865" y="50793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4" name="object 2734"/>
          <p:cNvSpPr/>
          <p:nvPr/>
        </p:nvSpPr>
        <p:spPr>
          <a:xfrm>
            <a:off x="4126865" y="50844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5" name="object 2735"/>
          <p:cNvSpPr/>
          <p:nvPr/>
        </p:nvSpPr>
        <p:spPr>
          <a:xfrm>
            <a:off x="4126865" y="50895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6" name="object 2736"/>
          <p:cNvSpPr/>
          <p:nvPr/>
        </p:nvSpPr>
        <p:spPr>
          <a:xfrm>
            <a:off x="4126865" y="50946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7" name="object 2737"/>
          <p:cNvSpPr/>
          <p:nvPr/>
        </p:nvSpPr>
        <p:spPr>
          <a:xfrm>
            <a:off x="4126865" y="50996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8" name="object 2738"/>
          <p:cNvSpPr/>
          <p:nvPr/>
        </p:nvSpPr>
        <p:spPr>
          <a:xfrm>
            <a:off x="4126865" y="5104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9" name="object 2739"/>
          <p:cNvSpPr/>
          <p:nvPr/>
        </p:nvSpPr>
        <p:spPr>
          <a:xfrm>
            <a:off x="4126865" y="51098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0" name="object 2740"/>
          <p:cNvSpPr/>
          <p:nvPr/>
        </p:nvSpPr>
        <p:spPr>
          <a:xfrm>
            <a:off x="4126865" y="51149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1" name="object 2741"/>
          <p:cNvSpPr/>
          <p:nvPr/>
        </p:nvSpPr>
        <p:spPr>
          <a:xfrm>
            <a:off x="4126865" y="51200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2" name="object 2742"/>
          <p:cNvSpPr/>
          <p:nvPr/>
        </p:nvSpPr>
        <p:spPr>
          <a:xfrm>
            <a:off x="4126865" y="51250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3" name="object 2743"/>
          <p:cNvSpPr/>
          <p:nvPr/>
        </p:nvSpPr>
        <p:spPr>
          <a:xfrm>
            <a:off x="4126865" y="51301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4" name="object 2744"/>
          <p:cNvSpPr/>
          <p:nvPr/>
        </p:nvSpPr>
        <p:spPr>
          <a:xfrm>
            <a:off x="4126865" y="51352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5" name="object 2745"/>
          <p:cNvSpPr/>
          <p:nvPr/>
        </p:nvSpPr>
        <p:spPr>
          <a:xfrm>
            <a:off x="4126865" y="51403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6" name="object 2746"/>
          <p:cNvSpPr/>
          <p:nvPr/>
        </p:nvSpPr>
        <p:spPr>
          <a:xfrm>
            <a:off x="4126865" y="51454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7" name="object 2747"/>
          <p:cNvSpPr/>
          <p:nvPr/>
        </p:nvSpPr>
        <p:spPr>
          <a:xfrm>
            <a:off x="4126865" y="51498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8" name="object 2748"/>
          <p:cNvSpPr/>
          <p:nvPr/>
        </p:nvSpPr>
        <p:spPr>
          <a:xfrm>
            <a:off x="4126865" y="515494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9" name="object 2749"/>
          <p:cNvSpPr/>
          <p:nvPr/>
        </p:nvSpPr>
        <p:spPr>
          <a:xfrm>
            <a:off x="4126865" y="516002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0" name="object 2750"/>
          <p:cNvSpPr/>
          <p:nvPr/>
        </p:nvSpPr>
        <p:spPr>
          <a:xfrm>
            <a:off x="4126865" y="51651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1" name="object 2751"/>
          <p:cNvSpPr/>
          <p:nvPr/>
        </p:nvSpPr>
        <p:spPr>
          <a:xfrm>
            <a:off x="4126865" y="5170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2" name="object 2752"/>
          <p:cNvSpPr/>
          <p:nvPr/>
        </p:nvSpPr>
        <p:spPr>
          <a:xfrm>
            <a:off x="4126865" y="5175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3" name="object 2753"/>
          <p:cNvSpPr/>
          <p:nvPr/>
        </p:nvSpPr>
        <p:spPr>
          <a:xfrm>
            <a:off x="4126865" y="51803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4" name="object 2754"/>
          <p:cNvSpPr/>
          <p:nvPr/>
        </p:nvSpPr>
        <p:spPr>
          <a:xfrm>
            <a:off x="4126865" y="5185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5" name="object 2755"/>
          <p:cNvSpPr/>
          <p:nvPr/>
        </p:nvSpPr>
        <p:spPr>
          <a:xfrm>
            <a:off x="4126865" y="5190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6" name="object 2756"/>
          <p:cNvSpPr/>
          <p:nvPr/>
        </p:nvSpPr>
        <p:spPr>
          <a:xfrm>
            <a:off x="4126865" y="51955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7" name="object 2757"/>
          <p:cNvSpPr/>
          <p:nvPr/>
        </p:nvSpPr>
        <p:spPr>
          <a:xfrm>
            <a:off x="4126865" y="52006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8" name="object 2758"/>
          <p:cNvSpPr/>
          <p:nvPr/>
        </p:nvSpPr>
        <p:spPr>
          <a:xfrm>
            <a:off x="4126865" y="52057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9" name="object 2759"/>
          <p:cNvSpPr/>
          <p:nvPr/>
        </p:nvSpPr>
        <p:spPr>
          <a:xfrm>
            <a:off x="4126865" y="52108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0" name="object 2760"/>
          <p:cNvSpPr/>
          <p:nvPr/>
        </p:nvSpPr>
        <p:spPr>
          <a:xfrm>
            <a:off x="4126865" y="52159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1" name="object 2761"/>
          <p:cNvSpPr/>
          <p:nvPr/>
        </p:nvSpPr>
        <p:spPr>
          <a:xfrm>
            <a:off x="4126865" y="52209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2" name="object 2762"/>
          <p:cNvSpPr/>
          <p:nvPr/>
        </p:nvSpPr>
        <p:spPr>
          <a:xfrm>
            <a:off x="4126865" y="52260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3" name="object 2763"/>
          <p:cNvSpPr/>
          <p:nvPr/>
        </p:nvSpPr>
        <p:spPr>
          <a:xfrm>
            <a:off x="4126865" y="52311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4" name="object 2764"/>
          <p:cNvSpPr/>
          <p:nvPr/>
        </p:nvSpPr>
        <p:spPr>
          <a:xfrm>
            <a:off x="4126865" y="52362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5" name="object 2765"/>
          <p:cNvSpPr/>
          <p:nvPr/>
        </p:nvSpPr>
        <p:spPr>
          <a:xfrm>
            <a:off x="4126865" y="52413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6" name="object 2766"/>
          <p:cNvSpPr/>
          <p:nvPr/>
        </p:nvSpPr>
        <p:spPr>
          <a:xfrm>
            <a:off x="4126865" y="52463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7" name="object 2767"/>
          <p:cNvSpPr/>
          <p:nvPr/>
        </p:nvSpPr>
        <p:spPr>
          <a:xfrm>
            <a:off x="4126865" y="52514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8" name="object 2768"/>
          <p:cNvSpPr/>
          <p:nvPr/>
        </p:nvSpPr>
        <p:spPr>
          <a:xfrm>
            <a:off x="4126865" y="52565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9" name="object 2769"/>
          <p:cNvSpPr/>
          <p:nvPr/>
        </p:nvSpPr>
        <p:spPr>
          <a:xfrm>
            <a:off x="4126865" y="52616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0" name="object 2770"/>
          <p:cNvSpPr/>
          <p:nvPr/>
        </p:nvSpPr>
        <p:spPr>
          <a:xfrm>
            <a:off x="4126865" y="52667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1" name="object 2771"/>
          <p:cNvSpPr/>
          <p:nvPr/>
        </p:nvSpPr>
        <p:spPr>
          <a:xfrm>
            <a:off x="4126865" y="52717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2" name="object 2772"/>
          <p:cNvSpPr/>
          <p:nvPr/>
        </p:nvSpPr>
        <p:spPr>
          <a:xfrm>
            <a:off x="4126865" y="52768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3" name="object 2773"/>
          <p:cNvSpPr/>
          <p:nvPr/>
        </p:nvSpPr>
        <p:spPr>
          <a:xfrm>
            <a:off x="4126865" y="52819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4" name="object 2774"/>
          <p:cNvSpPr/>
          <p:nvPr/>
        </p:nvSpPr>
        <p:spPr>
          <a:xfrm>
            <a:off x="4126865" y="52870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5" name="object 2775"/>
          <p:cNvSpPr/>
          <p:nvPr/>
        </p:nvSpPr>
        <p:spPr>
          <a:xfrm>
            <a:off x="4126865" y="52921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6" name="object 2776"/>
          <p:cNvSpPr/>
          <p:nvPr/>
        </p:nvSpPr>
        <p:spPr>
          <a:xfrm>
            <a:off x="4126865" y="52971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7" name="object 2777"/>
          <p:cNvSpPr/>
          <p:nvPr/>
        </p:nvSpPr>
        <p:spPr>
          <a:xfrm>
            <a:off x="4126865" y="53022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8" name="object 2778"/>
          <p:cNvSpPr/>
          <p:nvPr/>
        </p:nvSpPr>
        <p:spPr>
          <a:xfrm>
            <a:off x="4126865" y="53073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9" name="object 2779"/>
          <p:cNvSpPr/>
          <p:nvPr/>
        </p:nvSpPr>
        <p:spPr>
          <a:xfrm>
            <a:off x="4126865" y="53124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0" name="object 2780"/>
          <p:cNvSpPr/>
          <p:nvPr/>
        </p:nvSpPr>
        <p:spPr>
          <a:xfrm>
            <a:off x="4126865" y="53175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1" name="object 2781"/>
          <p:cNvSpPr/>
          <p:nvPr/>
        </p:nvSpPr>
        <p:spPr>
          <a:xfrm>
            <a:off x="4126865" y="53225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2" name="object 2782"/>
          <p:cNvSpPr/>
          <p:nvPr/>
        </p:nvSpPr>
        <p:spPr>
          <a:xfrm>
            <a:off x="4126865" y="532766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3" name="object 2783"/>
          <p:cNvSpPr/>
          <p:nvPr/>
        </p:nvSpPr>
        <p:spPr>
          <a:xfrm>
            <a:off x="4126865" y="53327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4" name="object 2784"/>
          <p:cNvSpPr/>
          <p:nvPr/>
        </p:nvSpPr>
        <p:spPr>
          <a:xfrm>
            <a:off x="4126865" y="53378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5" name="object 2785"/>
          <p:cNvSpPr/>
          <p:nvPr/>
        </p:nvSpPr>
        <p:spPr>
          <a:xfrm>
            <a:off x="4126865" y="5342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6" name="object 2786"/>
          <p:cNvSpPr/>
          <p:nvPr/>
        </p:nvSpPr>
        <p:spPr>
          <a:xfrm>
            <a:off x="4126865" y="5347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7" name="object 2787"/>
          <p:cNvSpPr/>
          <p:nvPr/>
        </p:nvSpPr>
        <p:spPr>
          <a:xfrm>
            <a:off x="4126865" y="5352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8" name="object 2788"/>
          <p:cNvSpPr/>
          <p:nvPr/>
        </p:nvSpPr>
        <p:spPr>
          <a:xfrm>
            <a:off x="4126865" y="5357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9" name="object 2789"/>
          <p:cNvSpPr/>
          <p:nvPr/>
        </p:nvSpPr>
        <p:spPr>
          <a:xfrm>
            <a:off x="4126865" y="5362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0" name="object 2790"/>
          <p:cNvSpPr/>
          <p:nvPr/>
        </p:nvSpPr>
        <p:spPr>
          <a:xfrm>
            <a:off x="4126865" y="53676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1" name="object 2791"/>
          <p:cNvSpPr/>
          <p:nvPr/>
        </p:nvSpPr>
        <p:spPr>
          <a:xfrm>
            <a:off x="4126865" y="53727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2" name="object 2792"/>
          <p:cNvSpPr/>
          <p:nvPr/>
        </p:nvSpPr>
        <p:spPr>
          <a:xfrm>
            <a:off x="4126865" y="53778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3" name="object 2793"/>
          <p:cNvSpPr/>
          <p:nvPr/>
        </p:nvSpPr>
        <p:spPr>
          <a:xfrm>
            <a:off x="4126865" y="53829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4" name="object 2794"/>
          <p:cNvSpPr/>
          <p:nvPr/>
        </p:nvSpPr>
        <p:spPr>
          <a:xfrm>
            <a:off x="4126865" y="53879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5" name="object 2795"/>
          <p:cNvSpPr/>
          <p:nvPr/>
        </p:nvSpPr>
        <p:spPr>
          <a:xfrm>
            <a:off x="4126865" y="53930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6" name="object 2796"/>
          <p:cNvSpPr/>
          <p:nvPr/>
        </p:nvSpPr>
        <p:spPr>
          <a:xfrm>
            <a:off x="4126865" y="53981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7" name="object 2797"/>
          <p:cNvSpPr/>
          <p:nvPr/>
        </p:nvSpPr>
        <p:spPr>
          <a:xfrm>
            <a:off x="4126865" y="54032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8" name="object 2798"/>
          <p:cNvSpPr/>
          <p:nvPr/>
        </p:nvSpPr>
        <p:spPr>
          <a:xfrm>
            <a:off x="4126865" y="54083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9" name="object 2799"/>
          <p:cNvSpPr/>
          <p:nvPr/>
        </p:nvSpPr>
        <p:spPr>
          <a:xfrm>
            <a:off x="4126865" y="54133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0" name="object 2800"/>
          <p:cNvSpPr/>
          <p:nvPr/>
        </p:nvSpPr>
        <p:spPr>
          <a:xfrm>
            <a:off x="4126865" y="54184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1" name="object 2801"/>
          <p:cNvSpPr/>
          <p:nvPr/>
        </p:nvSpPr>
        <p:spPr>
          <a:xfrm>
            <a:off x="4126865" y="54235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2" name="object 2802"/>
          <p:cNvSpPr/>
          <p:nvPr/>
        </p:nvSpPr>
        <p:spPr>
          <a:xfrm>
            <a:off x="4126865" y="54286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3" name="object 2803"/>
          <p:cNvSpPr/>
          <p:nvPr/>
        </p:nvSpPr>
        <p:spPr>
          <a:xfrm>
            <a:off x="4126865" y="54337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4" name="object 2804"/>
          <p:cNvSpPr/>
          <p:nvPr/>
        </p:nvSpPr>
        <p:spPr>
          <a:xfrm>
            <a:off x="4126865" y="54387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5" name="object 2805"/>
          <p:cNvSpPr/>
          <p:nvPr/>
        </p:nvSpPr>
        <p:spPr>
          <a:xfrm>
            <a:off x="4126865" y="54438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6" name="object 2806"/>
          <p:cNvSpPr/>
          <p:nvPr/>
        </p:nvSpPr>
        <p:spPr>
          <a:xfrm>
            <a:off x="4126865" y="54489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7" name="object 2807"/>
          <p:cNvSpPr/>
          <p:nvPr/>
        </p:nvSpPr>
        <p:spPr>
          <a:xfrm>
            <a:off x="4126865" y="54540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8" name="object 2808"/>
          <p:cNvSpPr/>
          <p:nvPr/>
        </p:nvSpPr>
        <p:spPr>
          <a:xfrm>
            <a:off x="4126865" y="54591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9" name="object 2809"/>
          <p:cNvSpPr/>
          <p:nvPr/>
        </p:nvSpPr>
        <p:spPr>
          <a:xfrm>
            <a:off x="4126865" y="54641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0" name="object 2810"/>
          <p:cNvSpPr/>
          <p:nvPr/>
        </p:nvSpPr>
        <p:spPr>
          <a:xfrm>
            <a:off x="4126865" y="54692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1" name="object 2811"/>
          <p:cNvSpPr/>
          <p:nvPr/>
        </p:nvSpPr>
        <p:spPr>
          <a:xfrm>
            <a:off x="4126865" y="54743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2" name="object 2812"/>
          <p:cNvSpPr/>
          <p:nvPr/>
        </p:nvSpPr>
        <p:spPr>
          <a:xfrm>
            <a:off x="4126865" y="54794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3" name="object 2813"/>
          <p:cNvSpPr/>
          <p:nvPr/>
        </p:nvSpPr>
        <p:spPr>
          <a:xfrm>
            <a:off x="4126865" y="54845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4" name="object 2814"/>
          <p:cNvSpPr/>
          <p:nvPr/>
        </p:nvSpPr>
        <p:spPr>
          <a:xfrm>
            <a:off x="4126865" y="54895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5" name="object 2815"/>
          <p:cNvSpPr/>
          <p:nvPr/>
        </p:nvSpPr>
        <p:spPr>
          <a:xfrm>
            <a:off x="4126865" y="54940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6" name="object 2816"/>
          <p:cNvSpPr/>
          <p:nvPr/>
        </p:nvSpPr>
        <p:spPr>
          <a:xfrm>
            <a:off x="4126865" y="549911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7" name="object 2817"/>
          <p:cNvSpPr/>
          <p:nvPr/>
        </p:nvSpPr>
        <p:spPr>
          <a:xfrm>
            <a:off x="4126865" y="5504191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8" name="object 2818"/>
          <p:cNvSpPr/>
          <p:nvPr/>
        </p:nvSpPr>
        <p:spPr>
          <a:xfrm>
            <a:off x="4126865" y="5509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9" name="object 2819"/>
          <p:cNvSpPr/>
          <p:nvPr/>
        </p:nvSpPr>
        <p:spPr>
          <a:xfrm>
            <a:off x="4126865" y="5514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0" name="object 2820"/>
          <p:cNvSpPr/>
          <p:nvPr/>
        </p:nvSpPr>
        <p:spPr>
          <a:xfrm>
            <a:off x="4126865" y="5519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1" name="object 2821"/>
          <p:cNvSpPr/>
          <p:nvPr/>
        </p:nvSpPr>
        <p:spPr>
          <a:xfrm>
            <a:off x="4126865" y="5524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2" name="object 2822"/>
          <p:cNvSpPr/>
          <p:nvPr/>
        </p:nvSpPr>
        <p:spPr>
          <a:xfrm>
            <a:off x="4126865" y="55295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3" name="object 2823"/>
          <p:cNvSpPr/>
          <p:nvPr/>
        </p:nvSpPr>
        <p:spPr>
          <a:xfrm>
            <a:off x="4126865" y="5534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4" name="object 2824"/>
          <p:cNvSpPr/>
          <p:nvPr/>
        </p:nvSpPr>
        <p:spPr>
          <a:xfrm>
            <a:off x="4126865" y="55397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5" name="object 2825"/>
          <p:cNvSpPr/>
          <p:nvPr/>
        </p:nvSpPr>
        <p:spPr>
          <a:xfrm>
            <a:off x="4126865" y="55448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6" name="object 2826"/>
          <p:cNvSpPr/>
          <p:nvPr/>
        </p:nvSpPr>
        <p:spPr>
          <a:xfrm>
            <a:off x="4126865" y="55499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7" name="object 2827"/>
          <p:cNvSpPr/>
          <p:nvPr/>
        </p:nvSpPr>
        <p:spPr>
          <a:xfrm>
            <a:off x="4126865" y="55549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8" name="object 2828"/>
          <p:cNvSpPr/>
          <p:nvPr/>
        </p:nvSpPr>
        <p:spPr>
          <a:xfrm>
            <a:off x="4126865" y="55600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9" name="object 2829"/>
          <p:cNvSpPr/>
          <p:nvPr/>
        </p:nvSpPr>
        <p:spPr>
          <a:xfrm>
            <a:off x="4126865" y="55651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0" name="object 2830"/>
          <p:cNvSpPr/>
          <p:nvPr/>
        </p:nvSpPr>
        <p:spPr>
          <a:xfrm>
            <a:off x="4126865" y="55702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1" name="object 2831"/>
          <p:cNvSpPr/>
          <p:nvPr/>
        </p:nvSpPr>
        <p:spPr>
          <a:xfrm>
            <a:off x="4126865" y="55753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2" name="object 2832"/>
          <p:cNvSpPr/>
          <p:nvPr/>
        </p:nvSpPr>
        <p:spPr>
          <a:xfrm>
            <a:off x="4126865" y="55803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3" name="object 2833"/>
          <p:cNvSpPr/>
          <p:nvPr/>
        </p:nvSpPr>
        <p:spPr>
          <a:xfrm>
            <a:off x="4126865" y="55854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4" name="object 2834"/>
          <p:cNvSpPr/>
          <p:nvPr/>
        </p:nvSpPr>
        <p:spPr>
          <a:xfrm>
            <a:off x="4126865" y="55905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5" name="object 2835"/>
          <p:cNvSpPr/>
          <p:nvPr/>
        </p:nvSpPr>
        <p:spPr>
          <a:xfrm>
            <a:off x="4126865" y="55956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6" name="object 2836"/>
          <p:cNvSpPr/>
          <p:nvPr/>
        </p:nvSpPr>
        <p:spPr>
          <a:xfrm>
            <a:off x="4126865" y="56007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7" name="object 2837"/>
          <p:cNvSpPr/>
          <p:nvPr/>
        </p:nvSpPr>
        <p:spPr>
          <a:xfrm>
            <a:off x="4126865" y="56057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8" name="object 2838"/>
          <p:cNvSpPr/>
          <p:nvPr/>
        </p:nvSpPr>
        <p:spPr>
          <a:xfrm>
            <a:off x="4126865" y="56108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9" name="object 2839"/>
          <p:cNvSpPr/>
          <p:nvPr/>
        </p:nvSpPr>
        <p:spPr>
          <a:xfrm>
            <a:off x="4126865" y="56159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0" name="object 2840"/>
          <p:cNvSpPr/>
          <p:nvPr/>
        </p:nvSpPr>
        <p:spPr>
          <a:xfrm>
            <a:off x="4126865" y="56210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1" name="object 2841"/>
          <p:cNvSpPr/>
          <p:nvPr/>
        </p:nvSpPr>
        <p:spPr>
          <a:xfrm>
            <a:off x="4126865" y="56261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2" name="object 2842"/>
          <p:cNvSpPr/>
          <p:nvPr/>
        </p:nvSpPr>
        <p:spPr>
          <a:xfrm>
            <a:off x="4126865" y="56311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3" name="object 2843"/>
          <p:cNvSpPr/>
          <p:nvPr/>
        </p:nvSpPr>
        <p:spPr>
          <a:xfrm>
            <a:off x="4126865" y="56362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4" name="object 2844"/>
          <p:cNvSpPr/>
          <p:nvPr/>
        </p:nvSpPr>
        <p:spPr>
          <a:xfrm>
            <a:off x="4126865" y="56413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5" name="object 2845"/>
          <p:cNvSpPr/>
          <p:nvPr/>
        </p:nvSpPr>
        <p:spPr>
          <a:xfrm>
            <a:off x="4126865" y="56464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6" name="object 2846"/>
          <p:cNvSpPr/>
          <p:nvPr/>
        </p:nvSpPr>
        <p:spPr>
          <a:xfrm>
            <a:off x="4126865" y="56515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7" name="object 2847"/>
          <p:cNvSpPr/>
          <p:nvPr/>
        </p:nvSpPr>
        <p:spPr>
          <a:xfrm>
            <a:off x="4126865" y="56565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8" name="object 2848"/>
          <p:cNvSpPr/>
          <p:nvPr/>
        </p:nvSpPr>
        <p:spPr>
          <a:xfrm>
            <a:off x="4126865" y="56616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9" name="object 2849"/>
          <p:cNvSpPr/>
          <p:nvPr/>
        </p:nvSpPr>
        <p:spPr>
          <a:xfrm>
            <a:off x="4126865" y="566675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0" name="object 2850"/>
          <p:cNvSpPr/>
          <p:nvPr/>
        </p:nvSpPr>
        <p:spPr>
          <a:xfrm>
            <a:off x="4126865" y="567183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1" name="object 2851"/>
          <p:cNvSpPr/>
          <p:nvPr/>
        </p:nvSpPr>
        <p:spPr>
          <a:xfrm>
            <a:off x="4126865" y="567691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2" name="object 2852"/>
          <p:cNvSpPr/>
          <p:nvPr/>
        </p:nvSpPr>
        <p:spPr>
          <a:xfrm>
            <a:off x="4126865" y="568199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3" name="object 2853"/>
          <p:cNvSpPr/>
          <p:nvPr/>
        </p:nvSpPr>
        <p:spPr>
          <a:xfrm>
            <a:off x="4126865" y="5686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4" name="object 2854"/>
          <p:cNvSpPr/>
          <p:nvPr/>
        </p:nvSpPr>
        <p:spPr>
          <a:xfrm>
            <a:off x="4126865" y="56915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5" name="object 2855"/>
          <p:cNvSpPr/>
          <p:nvPr/>
        </p:nvSpPr>
        <p:spPr>
          <a:xfrm>
            <a:off x="4126865" y="5696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6" name="object 2856"/>
          <p:cNvSpPr/>
          <p:nvPr/>
        </p:nvSpPr>
        <p:spPr>
          <a:xfrm>
            <a:off x="4126865" y="5701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7" name="object 2857"/>
          <p:cNvSpPr/>
          <p:nvPr/>
        </p:nvSpPr>
        <p:spPr>
          <a:xfrm>
            <a:off x="4126865" y="5706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8" name="object 2858"/>
          <p:cNvSpPr/>
          <p:nvPr/>
        </p:nvSpPr>
        <p:spPr>
          <a:xfrm>
            <a:off x="4126865" y="57118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9" name="object 2859"/>
          <p:cNvSpPr/>
          <p:nvPr/>
        </p:nvSpPr>
        <p:spPr>
          <a:xfrm>
            <a:off x="4126865" y="57169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0" name="object 2860"/>
          <p:cNvSpPr/>
          <p:nvPr/>
        </p:nvSpPr>
        <p:spPr>
          <a:xfrm>
            <a:off x="4126865" y="57219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1" name="object 2861"/>
          <p:cNvSpPr/>
          <p:nvPr/>
        </p:nvSpPr>
        <p:spPr>
          <a:xfrm>
            <a:off x="4126865" y="57270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2" name="object 2862"/>
          <p:cNvSpPr/>
          <p:nvPr/>
        </p:nvSpPr>
        <p:spPr>
          <a:xfrm>
            <a:off x="4126865" y="57321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3" name="object 2863"/>
          <p:cNvSpPr/>
          <p:nvPr/>
        </p:nvSpPr>
        <p:spPr>
          <a:xfrm>
            <a:off x="4126865" y="57372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4" name="object 2864"/>
          <p:cNvSpPr/>
          <p:nvPr/>
        </p:nvSpPr>
        <p:spPr>
          <a:xfrm>
            <a:off x="4126865" y="57423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5" name="object 2865"/>
          <p:cNvSpPr/>
          <p:nvPr/>
        </p:nvSpPr>
        <p:spPr>
          <a:xfrm>
            <a:off x="4126865" y="57473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6" name="object 2866"/>
          <p:cNvSpPr/>
          <p:nvPr/>
        </p:nvSpPr>
        <p:spPr>
          <a:xfrm>
            <a:off x="4126865" y="57524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7" name="object 2867"/>
          <p:cNvSpPr/>
          <p:nvPr/>
        </p:nvSpPr>
        <p:spPr>
          <a:xfrm>
            <a:off x="4126865" y="57575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8" name="object 2868"/>
          <p:cNvSpPr/>
          <p:nvPr/>
        </p:nvSpPr>
        <p:spPr>
          <a:xfrm>
            <a:off x="4126865" y="57626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9" name="object 2869"/>
          <p:cNvSpPr/>
          <p:nvPr/>
        </p:nvSpPr>
        <p:spPr>
          <a:xfrm>
            <a:off x="4126865" y="57677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0" name="object 2870"/>
          <p:cNvSpPr/>
          <p:nvPr/>
        </p:nvSpPr>
        <p:spPr>
          <a:xfrm>
            <a:off x="4126865" y="57727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1" name="object 2871"/>
          <p:cNvSpPr/>
          <p:nvPr/>
        </p:nvSpPr>
        <p:spPr>
          <a:xfrm>
            <a:off x="4126865" y="57778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2" name="object 2872"/>
          <p:cNvSpPr/>
          <p:nvPr/>
        </p:nvSpPr>
        <p:spPr>
          <a:xfrm>
            <a:off x="4126865" y="57829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3" name="object 2873"/>
          <p:cNvSpPr/>
          <p:nvPr/>
        </p:nvSpPr>
        <p:spPr>
          <a:xfrm>
            <a:off x="4126865" y="57880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4" name="object 2874"/>
          <p:cNvSpPr/>
          <p:nvPr/>
        </p:nvSpPr>
        <p:spPr>
          <a:xfrm>
            <a:off x="4126865" y="57931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5" name="object 2875"/>
          <p:cNvSpPr/>
          <p:nvPr/>
        </p:nvSpPr>
        <p:spPr>
          <a:xfrm>
            <a:off x="4126865" y="57981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6" name="object 2876"/>
          <p:cNvSpPr/>
          <p:nvPr/>
        </p:nvSpPr>
        <p:spPr>
          <a:xfrm>
            <a:off x="4126865" y="58032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7" name="object 2877"/>
          <p:cNvSpPr/>
          <p:nvPr/>
        </p:nvSpPr>
        <p:spPr>
          <a:xfrm>
            <a:off x="4126865" y="5808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8" name="object 2878"/>
          <p:cNvSpPr/>
          <p:nvPr/>
        </p:nvSpPr>
        <p:spPr>
          <a:xfrm>
            <a:off x="4126865" y="581343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9" name="object 2879"/>
          <p:cNvSpPr/>
          <p:nvPr/>
        </p:nvSpPr>
        <p:spPr>
          <a:xfrm>
            <a:off x="4126865" y="581851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0" name="object 2880"/>
          <p:cNvSpPr/>
          <p:nvPr/>
        </p:nvSpPr>
        <p:spPr>
          <a:xfrm>
            <a:off x="4126865" y="582359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1" name="object 2881"/>
          <p:cNvSpPr/>
          <p:nvPr/>
        </p:nvSpPr>
        <p:spPr>
          <a:xfrm>
            <a:off x="4126865" y="58286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2" name="object 2882"/>
          <p:cNvSpPr/>
          <p:nvPr/>
        </p:nvSpPr>
        <p:spPr>
          <a:xfrm>
            <a:off x="4126865" y="58337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3" name="object 2883"/>
          <p:cNvSpPr/>
          <p:nvPr/>
        </p:nvSpPr>
        <p:spPr>
          <a:xfrm>
            <a:off x="4126865" y="583820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4" name="object 2884"/>
          <p:cNvSpPr/>
          <p:nvPr/>
        </p:nvSpPr>
        <p:spPr>
          <a:xfrm>
            <a:off x="4126865" y="584328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5" name="object 2885"/>
          <p:cNvSpPr/>
          <p:nvPr/>
        </p:nvSpPr>
        <p:spPr>
          <a:xfrm>
            <a:off x="4126865" y="584836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6" name="object 2886"/>
          <p:cNvSpPr/>
          <p:nvPr/>
        </p:nvSpPr>
        <p:spPr>
          <a:xfrm>
            <a:off x="4126865" y="58534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7" name="object 2887"/>
          <p:cNvSpPr/>
          <p:nvPr/>
        </p:nvSpPr>
        <p:spPr>
          <a:xfrm>
            <a:off x="4126865" y="5858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8" name="object 2888"/>
          <p:cNvSpPr/>
          <p:nvPr/>
        </p:nvSpPr>
        <p:spPr>
          <a:xfrm>
            <a:off x="4126865" y="5863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9" name="object 2889"/>
          <p:cNvSpPr/>
          <p:nvPr/>
        </p:nvSpPr>
        <p:spPr>
          <a:xfrm>
            <a:off x="4126865" y="5868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0" name="object 2890"/>
          <p:cNvSpPr/>
          <p:nvPr/>
        </p:nvSpPr>
        <p:spPr>
          <a:xfrm>
            <a:off x="4126865" y="5873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1" name="object 2891"/>
          <p:cNvSpPr/>
          <p:nvPr/>
        </p:nvSpPr>
        <p:spPr>
          <a:xfrm>
            <a:off x="4126865" y="58788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2" name="object 2892"/>
          <p:cNvSpPr/>
          <p:nvPr/>
        </p:nvSpPr>
        <p:spPr>
          <a:xfrm>
            <a:off x="4126865" y="58839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3" name="object 2893"/>
          <p:cNvSpPr/>
          <p:nvPr/>
        </p:nvSpPr>
        <p:spPr>
          <a:xfrm>
            <a:off x="4126865" y="58890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4" name="object 2894"/>
          <p:cNvSpPr/>
          <p:nvPr/>
        </p:nvSpPr>
        <p:spPr>
          <a:xfrm>
            <a:off x="4126865" y="58940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5" name="object 2895"/>
          <p:cNvSpPr/>
          <p:nvPr/>
        </p:nvSpPr>
        <p:spPr>
          <a:xfrm>
            <a:off x="4126865" y="58991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6" name="object 2896"/>
          <p:cNvSpPr/>
          <p:nvPr/>
        </p:nvSpPr>
        <p:spPr>
          <a:xfrm>
            <a:off x="4126865" y="59042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7" name="object 2897"/>
          <p:cNvSpPr/>
          <p:nvPr/>
        </p:nvSpPr>
        <p:spPr>
          <a:xfrm>
            <a:off x="4126865" y="59093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8" name="object 2898"/>
          <p:cNvSpPr/>
          <p:nvPr/>
        </p:nvSpPr>
        <p:spPr>
          <a:xfrm>
            <a:off x="4126865" y="59144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9" name="object 2899"/>
          <p:cNvSpPr/>
          <p:nvPr/>
        </p:nvSpPr>
        <p:spPr>
          <a:xfrm>
            <a:off x="4126865" y="59194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0" name="object 2900"/>
          <p:cNvSpPr/>
          <p:nvPr/>
        </p:nvSpPr>
        <p:spPr>
          <a:xfrm>
            <a:off x="4126865" y="59245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1" name="object 2901"/>
          <p:cNvSpPr/>
          <p:nvPr/>
        </p:nvSpPr>
        <p:spPr>
          <a:xfrm>
            <a:off x="4126865" y="59296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2" name="object 2902"/>
          <p:cNvSpPr/>
          <p:nvPr/>
        </p:nvSpPr>
        <p:spPr>
          <a:xfrm>
            <a:off x="4126865" y="59347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3" name="object 2903"/>
          <p:cNvSpPr/>
          <p:nvPr/>
        </p:nvSpPr>
        <p:spPr>
          <a:xfrm>
            <a:off x="4126865" y="59398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4" name="object 2904"/>
          <p:cNvSpPr/>
          <p:nvPr/>
        </p:nvSpPr>
        <p:spPr>
          <a:xfrm>
            <a:off x="4126865" y="59448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5" name="object 2905"/>
          <p:cNvSpPr/>
          <p:nvPr/>
        </p:nvSpPr>
        <p:spPr>
          <a:xfrm>
            <a:off x="4126865" y="59499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6" name="object 2906"/>
          <p:cNvSpPr/>
          <p:nvPr/>
        </p:nvSpPr>
        <p:spPr>
          <a:xfrm>
            <a:off x="4126865" y="59550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7" name="object 2907"/>
          <p:cNvSpPr/>
          <p:nvPr/>
        </p:nvSpPr>
        <p:spPr>
          <a:xfrm>
            <a:off x="4126865" y="59601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8" name="object 2908"/>
          <p:cNvSpPr/>
          <p:nvPr/>
        </p:nvSpPr>
        <p:spPr>
          <a:xfrm>
            <a:off x="4126865" y="59652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9" name="object 2909"/>
          <p:cNvSpPr/>
          <p:nvPr/>
        </p:nvSpPr>
        <p:spPr>
          <a:xfrm>
            <a:off x="4126865" y="59702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0" name="object 2910"/>
          <p:cNvSpPr/>
          <p:nvPr/>
        </p:nvSpPr>
        <p:spPr>
          <a:xfrm>
            <a:off x="4126865" y="59753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1" name="object 2911"/>
          <p:cNvSpPr/>
          <p:nvPr/>
        </p:nvSpPr>
        <p:spPr>
          <a:xfrm>
            <a:off x="4126865" y="598044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2" name="object 2912"/>
          <p:cNvSpPr/>
          <p:nvPr/>
        </p:nvSpPr>
        <p:spPr>
          <a:xfrm>
            <a:off x="4126865" y="598552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3" name="object 2913"/>
          <p:cNvSpPr/>
          <p:nvPr/>
        </p:nvSpPr>
        <p:spPr>
          <a:xfrm>
            <a:off x="4126865" y="599060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4" name="object 2914"/>
          <p:cNvSpPr/>
          <p:nvPr/>
        </p:nvSpPr>
        <p:spPr>
          <a:xfrm>
            <a:off x="4126865" y="599568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5" name="object 2915"/>
          <p:cNvSpPr/>
          <p:nvPr/>
        </p:nvSpPr>
        <p:spPr>
          <a:xfrm>
            <a:off x="4126865" y="600076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6" name="object 2916"/>
          <p:cNvSpPr/>
          <p:nvPr/>
        </p:nvSpPr>
        <p:spPr>
          <a:xfrm>
            <a:off x="4126865" y="600584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7" name="object 2917"/>
          <p:cNvSpPr/>
          <p:nvPr/>
        </p:nvSpPr>
        <p:spPr>
          <a:xfrm>
            <a:off x="4126865" y="601092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8" name="object 2918"/>
          <p:cNvSpPr/>
          <p:nvPr/>
        </p:nvSpPr>
        <p:spPr>
          <a:xfrm>
            <a:off x="4126865" y="60160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9" name="object 2919"/>
          <p:cNvSpPr/>
          <p:nvPr/>
        </p:nvSpPr>
        <p:spPr>
          <a:xfrm>
            <a:off x="4126865" y="602108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812" y="317"/>
                </a:moveTo>
                <a:lnTo>
                  <a:pt x="812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0" name="object 2920"/>
          <p:cNvSpPr/>
          <p:nvPr/>
        </p:nvSpPr>
        <p:spPr>
          <a:xfrm>
            <a:off x="4126865" y="6025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1" name="object 2921"/>
          <p:cNvSpPr/>
          <p:nvPr/>
        </p:nvSpPr>
        <p:spPr>
          <a:xfrm>
            <a:off x="4126865" y="6030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2" name="object 2922"/>
          <p:cNvSpPr/>
          <p:nvPr/>
        </p:nvSpPr>
        <p:spPr>
          <a:xfrm>
            <a:off x="4126865" y="6035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3" name="object 2923"/>
          <p:cNvSpPr/>
          <p:nvPr/>
        </p:nvSpPr>
        <p:spPr>
          <a:xfrm>
            <a:off x="4126865" y="60407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4" name="object 2924"/>
          <p:cNvSpPr/>
          <p:nvPr/>
        </p:nvSpPr>
        <p:spPr>
          <a:xfrm>
            <a:off x="4126865" y="6045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5" name="object 2925"/>
          <p:cNvSpPr/>
          <p:nvPr/>
        </p:nvSpPr>
        <p:spPr>
          <a:xfrm>
            <a:off x="4126865" y="6050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6" name="object 2926"/>
          <p:cNvSpPr/>
          <p:nvPr/>
        </p:nvSpPr>
        <p:spPr>
          <a:xfrm>
            <a:off x="4126865" y="60560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7" name="object 2927"/>
          <p:cNvSpPr/>
          <p:nvPr/>
        </p:nvSpPr>
        <p:spPr>
          <a:xfrm>
            <a:off x="4126865" y="60610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8" name="object 2928"/>
          <p:cNvSpPr/>
          <p:nvPr/>
        </p:nvSpPr>
        <p:spPr>
          <a:xfrm>
            <a:off x="4126865" y="60661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9" name="object 2929"/>
          <p:cNvSpPr/>
          <p:nvPr/>
        </p:nvSpPr>
        <p:spPr>
          <a:xfrm>
            <a:off x="4126865" y="60712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0" name="object 2930"/>
          <p:cNvSpPr/>
          <p:nvPr/>
        </p:nvSpPr>
        <p:spPr>
          <a:xfrm>
            <a:off x="4126865" y="60763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1" name="object 2931"/>
          <p:cNvSpPr/>
          <p:nvPr/>
        </p:nvSpPr>
        <p:spPr>
          <a:xfrm>
            <a:off x="4126865" y="60814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2" name="object 2932"/>
          <p:cNvSpPr/>
          <p:nvPr/>
        </p:nvSpPr>
        <p:spPr>
          <a:xfrm>
            <a:off x="4126865" y="60864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3" name="object 2933"/>
          <p:cNvSpPr/>
          <p:nvPr/>
        </p:nvSpPr>
        <p:spPr>
          <a:xfrm>
            <a:off x="4126865" y="60915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4" name="object 2934"/>
          <p:cNvSpPr/>
          <p:nvPr/>
        </p:nvSpPr>
        <p:spPr>
          <a:xfrm>
            <a:off x="4126865" y="60966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5" name="object 2935"/>
          <p:cNvSpPr/>
          <p:nvPr/>
        </p:nvSpPr>
        <p:spPr>
          <a:xfrm>
            <a:off x="4126865" y="61017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6" name="object 2936"/>
          <p:cNvSpPr/>
          <p:nvPr/>
        </p:nvSpPr>
        <p:spPr>
          <a:xfrm>
            <a:off x="4126865" y="61068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7" name="object 2937"/>
          <p:cNvSpPr/>
          <p:nvPr/>
        </p:nvSpPr>
        <p:spPr>
          <a:xfrm>
            <a:off x="4126865" y="61118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8" name="object 2938"/>
          <p:cNvSpPr/>
          <p:nvPr/>
        </p:nvSpPr>
        <p:spPr>
          <a:xfrm>
            <a:off x="4126865" y="61169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9" name="object 2939"/>
          <p:cNvSpPr/>
          <p:nvPr/>
        </p:nvSpPr>
        <p:spPr>
          <a:xfrm>
            <a:off x="4126865" y="61220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0" name="object 2940"/>
          <p:cNvSpPr/>
          <p:nvPr/>
        </p:nvSpPr>
        <p:spPr>
          <a:xfrm>
            <a:off x="4126865" y="61271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1" name="object 2941"/>
          <p:cNvSpPr/>
          <p:nvPr/>
        </p:nvSpPr>
        <p:spPr>
          <a:xfrm>
            <a:off x="4126865" y="61322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2" name="object 2942"/>
          <p:cNvSpPr/>
          <p:nvPr/>
        </p:nvSpPr>
        <p:spPr>
          <a:xfrm>
            <a:off x="4126865" y="61372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3" name="object 2943"/>
          <p:cNvSpPr/>
          <p:nvPr/>
        </p:nvSpPr>
        <p:spPr>
          <a:xfrm>
            <a:off x="4126865" y="61423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4" name="object 2944"/>
          <p:cNvSpPr/>
          <p:nvPr/>
        </p:nvSpPr>
        <p:spPr>
          <a:xfrm>
            <a:off x="4126865" y="61474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5" name="object 2945"/>
          <p:cNvSpPr/>
          <p:nvPr/>
        </p:nvSpPr>
        <p:spPr>
          <a:xfrm>
            <a:off x="4126865" y="61525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6" name="object 2946"/>
          <p:cNvSpPr/>
          <p:nvPr/>
        </p:nvSpPr>
        <p:spPr>
          <a:xfrm>
            <a:off x="4126865" y="615760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7" name="object 2947"/>
          <p:cNvSpPr/>
          <p:nvPr/>
        </p:nvSpPr>
        <p:spPr>
          <a:xfrm>
            <a:off x="4126865" y="616268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8" name="object 2948"/>
          <p:cNvSpPr/>
          <p:nvPr/>
        </p:nvSpPr>
        <p:spPr>
          <a:xfrm>
            <a:off x="4126865" y="6167766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9" name="object 2949"/>
          <p:cNvSpPr/>
          <p:nvPr/>
        </p:nvSpPr>
        <p:spPr>
          <a:xfrm>
            <a:off x="4126865" y="617284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0" name="object 2950"/>
          <p:cNvSpPr/>
          <p:nvPr/>
        </p:nvSpPr>
        <p:spPr>
          <a:xfrm>
            <a:off x="4126865" y="617792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1" name="object 2951"/>
          <p:cNvSpPr/>
          <p:nvPr/>
        </p:nvSpPr>
        <p:spPr>
          <a:xfrm>
            <a:off x="4126865" y="618237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2" name="object 2952"/>
          <p:cNvSpPr/>
          <p:nvPr/>
        </p:nvSpPr>
        <p:spPr>
          <a:xfrm>
            <a:off x="4126865" y="618745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3" name="object 2953"/>
          <p:cNvSpPr/>
          <p:nvPr/>
        </p:nvSpPr>
        <p:spPr>
          <a:xfrm>
            <a:off x="4126865" y="61925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812" y="952"/>
                </a:moveTo>
                <a:lnTo>
                  <a:pt x="81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4" name="object 2954"/>
          <p:cNvSpPr/>
          <p:nvPr/>
        </p:nvSpPr>
        <p:spPr>
          <a:xfrm>
            <a:off x="4126865" y="61976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5" name="object 2955"/>
          <p:cNvSpPr/>
          <p:nvPr/>
        </p:nvSpPr>
        <p:spPr>
          <a:xfrm>
            <a:off x="4126865" y="62026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6" name="object 2956"/>
          <p:cNvSpPr/>
          <p:nvPr/>
        </p:nvSpPr>
        <p:spPr>
          <a:xfrm>
            <a:off x="4126865" y="62077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7" name="object 2957"/>
          <p:cNvSpPr/>
          <p:nvPr/>
        </p:nvSpPr>
        <p:spPr>
          <a:xfrm>
            <a:off x="4126865" y="62128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8" name="object 2958"/>
          <p:cNvSpPr/>
          <p:nvPr/>
        </p:nvSpPr>
        <p:spPr>
          <a:xfrm>
            <a:off x="4126865" y="62179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9" name="object 2959"/>
          <p:cNvSpPr/>
          <p:nvPr/>
        </p:nvSpPr>
        <p:spPr>
          <a:xfrm>
            <a:off x="4126865" y="62230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0" name="object 2960"/>
          <p:cNvSpPr/>
          <p:nvPr/>
        </p:nvSpPr>
        <p:spPr>
          <a:xfrm>
            <a:off x="4126865" y="622809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1" name="object 2961"/>
          <p:cNvSpPr/>
          <p:nvPr/>
        </p:nvSpPr>
        <p:spPr>
          <a:xfrm>
            <a:off x="4126865" y="623317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2" name="object 2962"/>
          <p:cNvSpPr/>
          <p:nvPr/>
        </p:nvSpPr>
        <p:spPr>
          <a:xfrm>
            <a:off x="4126865" y="623825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5"/>
                </a:moveTo>
                <a:lnTo>
                  <a:pt x="81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3" name="object 2963"/>
          <p:cNvSpPr/>
          <p:nvPr/>
        </p:nvSpPr>
        <p:spPr>
          <a:xfrm>
            <a:off x="4126865" y="624333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4" name="object 2964"/>
          <p:cNvSpPr/>
          <p:nvPr/>
        </p:nvSpPr>
        <p:spPr>
          <a:xfrm>
            <a:off x="4126865" y="6248412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812" y="634"/>
                </a:moveTo>
                <a:lnTo>
                  <a:pt x="81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5" name="object 2965"/>
          <p:cNvSpPr txBox="1"/>
          <p:nvPr/>
        </p:nvSpPr>
        <p:spPr>
          <a:xfrm>
            <a:off x="4921250" y="1143012"/>
            <a:ext cx="950594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114" b="1">
                <a:latin typeface="Times New Roman"/>
                <a:cs typeface="Times New Roman"/>
              </a:rPr>
              <a:t>Permutation</a:t>
            </a:r>
            <a:r>
              <a:rPr dirty="0" sz="550" spc="5" b="1">
                <a:latin typeface="Times New Roman"/>
                <a:cs typeface="Times New Roman"/>
              </a:rPr>
              <a:t> </a:t>
            </a:r>
            <a:r>
              <a:rPr dirty="0" sz="550" spc="105" b="1">
                <a:latin typeface="Times New Roman"/>
                <a:cs typeface="Times New Roman"/>
              </a:rPr>
              <a:t>function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966" name="object 2966"/>
          <p:cNvSpPr/>
          <p:nvPr/>
        </p:nvSpPr>
        <p:spPr>
          <a:xfrm>
            <a:off x="4330065" y="1393202"/>
            <a:ext cx="2032000" cy="598170"/>
          </a:xfrm>
          <a:custGeom>
            <a:avLst/>
            <a:gdLst/>
            <a:ahLst/>
            <a:cxnLst/>
            <a:rect l="l" t="t" r="r" b="b"/>
            <a:pathLst>
              <a:path w="2032000" h="598169">
                <a:moveTo>
                  <a:pt x="0" y="0"/>
                </a:moveTo>
                <a:lnTo>
                  <a:pt x="2032000" y="59817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7" name="object 2967"/>
          <p:cNvSpPr/>
          <p:nvPr/>
        </p:nvSpPr>
        <p:spPr>
          <a:xfrm>
            <a:off x="4330065" y="1468132"/>
            <a:ext cx="2032000" cy="224790"/>
          </a:xfrm>
          <a:custGeom>
            <a:avLst/>
            <a:gdLst/>
            <a:ahLst/>
            <a:cxnLst/>
            <a:rect l="l" t="t" r="r" b="b"/>
            <a:pathLst>
              <a:path w="2032000" h="224789">
                <a:moveTo>
                  <a:pt x="0" y="0"/>
                </a:moveTo>
                <a:lnTo>
                  <a:pt x="2032000" y="224789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8" name="object 2968"/>
          <p:cNvSpPr/>
          <p:nvPr/>
        </p:nvSpPr>
        <p:spPr>
          <a:xfrm>
            <a:off x="4330065" y="1543062"/>
            <a:ext cx="2032000" cy="1195705"/>
          </a:xfrm>
          <a:custGeom>
            <a:avLst/>
            <a:gdLst/>
            <a:ahLst/>
            <a:cxnLst/>
            <a:rect l="l" t="t" r="r" b="b"/>
            <a:pathLst>
              <a:path w="2032000" h="1195705">
                <a:moveTo>
                  <a:pt x="0" y="0"/>
                </a:moveTo>
                <a:lnTo>
                  <a:pt x="2032000" y="119570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9" name="object 2969"/>
          <p:cNvSpPr/>
          <p:nvPr/>
        </p:nvSpPr>
        <p:spPr>
          <a:xfrm>
            <a:off x="4330065" y="1617992"/>
            <a:ext cx="2032000" cy="1494790"/>
          </a:xfrm>
          <a:custGeom>
            <a:avLst/>
            <a:gdLst/>
            <a:ahLst/>
            <a:cxnLst/>
            <a:rect l="l" t="t" r="r" b="b"/>
            <a:pathLst>
              <a:path w="2032000" h="1494789">
                <a:moveTo>
                  <a:pt x="0" y="0"/>
                </a:moveTo>
                <a:lnTo>
                  <a:pt x="2032000" y="149479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0" name="object 2970"/>
          <p:cNvSpPr/>
          <p:nvPr/>
        </p:nvSpPr>
        <p:spPr>
          <a:xfrm>
            <a:off x="4319904" y="1692922"/>
            <a:ext cx="2042160" cy="74295"/>
          </a:xfrm>
          <a:custGeom>
            <a:avLst/>
            <a:gdLst/>
            <a:ahLst/>
            <a:cxnLst/>
            <a:rect l="l" t="t" r="r" b="b"/>
            <a:pathLst>
              <a:path w="2042160" h="74294">
                <a:moveTo>
                  <a:pt x="0" y="0"/>
                </a:moveTo>
                <a:lnTo>
                  <a:pt x="2042160" y="7429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1" name="object 2971"/>
          <p:cNvSpPr/>
          <p:nvPr/>
        </p:nvSpPr>
        <p:spPr>
          <a:xfrm>
            <a:off x="4330065" y="1767217"/>
            <a:ext cx="2032000" cy="2839720"/>
          </a:xfrm>
          <a:custGeom>
            <a:avLst/>
            <a:gdLst/>
            <a:ahLst/>
            <a:cxnLst/>
            <a:rect l="l" t="t" r="r" b="b"/>
            <a:pathLst>
              <a:path w="2032000" h="2839720">
                <a:moveTo>
                  <a:pt x="0" y="0"/>
                </a:moveTo>
                <a:lnTo>
                  <a:pt x="2032000" y="283972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2" name="object 2972"/>
          <p:cNvSpPr/>
          <p:nvPr/>
        </p:nvSpPr>
        <p:spPr>
          <a:xfrm>
            <a:off x="4318000" y="1842147"/>
            <a:ext cx="2044064" cy="2466340"/>
          </a:xfrm>
          <a:custGeom>
            <a:avLst/>
            <a:gdLst/>
            <a:ahLst/>
            <a:cxnLst/>
            <a:rect l="l" t="t" r="r" b="b"/>
            <a:pathLst>
              <a:path w="2044064" h="2466340">
                <a:moveTo>
                  <a:pt x="0" y="0"/>
                </a:moveTo>
                <a:lnTo>
                  <a:pt x="2044064" y="246634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3" name="object 2973"/>
          <p:cNvSpPr/>
          <p:nvPr/>
        </p:nvSpPr>
        <p:spPr>
          <a:xfrm>
            <a:off x="4330065" y="1842147"/>
            <a:ext cx="2032000" cy="74295"/>
          </a:xfrm>
          <a:custGeom>
            <a:avLst/>
            <a:gdLst/>
            <a:ahLst/>
            <a:cxnLst/>
            <a:rect l="l" t="t" r="r" b="b"/>
            <a:pathLst>
              <a:path w="2032000" h="74294">
                <a:moveTo>
                  <a:pt x="0" y="7429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4" name="object 2974"/>
          <p:cNvSpPr/>
          <p:nvPr/>
        </p:nvSpPr>
        <p:spPr>
          <a:xfrm>
            <a:off x="4330065" y="1991372"/>
            <a:ext cx="2032000" cy="2540635"/>
          </a:xfrm>
          <a:custGeom>
            <a:avLst/>
            <a:gdLst/>
            <a:ahLst/>
            <a:cxnLst/>
            <a:rect l="l" t="t" r="r" b="b"/>
            <a:pathLst>
              <a:path w="2032000" h="2540635">
                <a:moveTo>
                  <a:pt x="0" y="0"/>
                </a:moveTo>
                <a:lnTo>
                  <a:pt x="2032000" y="254063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5" name="object 2975"/>
          <p:cNvSpPr/>
          <p:nvPr/>
        </p:nvSpPr>
        <p:spPr>
          <a:xfrm>
            <a:off x="4330065" y="2066302"/>
            <a:ext cx="2032000" cy="3587115"/>
          </a:xfrm>
          <a:custGeom>
            <a:avLst/>
            <a:gdLst/>
            <a:ahLst/>
            <a:cxnLst/>
            <a:rect l="l" t="t" r="r" b="b"/>
            <a:pathLst>
              <a:path w="2032000" h="3587115">
                <a:moveTo>
                  <a:pt x="0" y="0"/>
                </a:moveTo>
                <a:lnTo>
                  <a:pt x="2032000" y="358711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6" name="object 2976"/>
          <p:cNvSpPr/>
          <p:nvPr/>
        </p:nvSpPr>
        <p:spPr>
          <a:xfrm>
            <a:off x="4323079" y="2140597"/>
            <a:ext cx="2038985" cy="1718945"/>
          </a:xfrm>
          <a:custGeom>
            <a:avLst/>
            <a:gdLst/>
            <a:ahLst/>
            <a:cxnLst/>
            <a:rect l="l" t="t" r="r" b="b"/>
            <a:pathLst>
              <a:path w="2038985" h="1718945">
                <a:moveTo>
                  <a:pt x="0" y="0"/>
                </a:moveTo>
                <a:lnTo>
                  <a:pt x="2038985" y="171894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7" name="object 2977"/>
          <p:cNvSpPr/>
          <p:nvPr/>
        </p:nvSpPr>
        <p:spPr>
          <a:xfrm>
            <a:off x="4318000" y="2216162"/>
            <a:ext cx="2044064" cy="3213100"/>
          </a:xfrm>
          <a:custGeom>
            <a:avLst/>
            <a:gdLst/>
            <a:ahLst/>
            <a:cxnLst/>
            <a:rect l="l" t="t" r="r" b="b"/>
            <a:pathLst>
              <a:path w="2044064" h="3213100">
                <a:moveTo>
                  <a:pt x="0" y="0"/>
                </a:moveTo>
                <a:lnTo>
                  <a:pt x="2044064" y="321310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8" name="object 2978"/>
          <p:cNvSpPr/>
          <p:nvPr/>
        </p:nvSpPr>
        <p:spPr>
          <a:xfrm>
            <a:off x="4330065" y="2290457"/>
            <a:ext cx="2032000" cy="1943100"/>
          </a:xfrm>
          <a:custGeom>
            <a:avLst/>
            <a:gdLst/>
            <a:ahLst/>
            <a:cxnLst/>
            <a:rect l="l" t="t" r="r" b="b"/>
            <a:pathLst>
              <a:path w="2032000" h="1943100">
                <a:moveTo>
                  <a:pt x="0" y="0"/>
                </a:moveTo>
                <a:lnTo>
                  <a:pt x="2032000" y="194310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9" name="object 2979"/>
          <p:cNvSpPr/>
          <p:nvPr/>
        </p:nvSpPr>
        <p:spPr>
          <a:xfrm>
            <a:off x="4330065" y="2365387"/>
            <a:ext cx="2032000" cy="1569085"/>
          </a:xfrm>
          <a:custGeom>
            <a:avLst/>
            <a:gdLst/>
            <a:ahLst/>
            <a:cxnLst/>
            <a:rect l="l" t="t" r="r" b="b"/>
            <a:pathLst>
              <a:path w="2032000" h="1569085">
                <a:moveTo>
                  <a:pt x="0" y="0"/>
                </a:moveTo>
                <a:lnTo>
                  <a:pt x="2032000" y="156908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0" name="object 2980"/>
          <p:cNvSpPr/>
          <p:nvPr/>
        </p:nvSpPr>
        <p:spPr>
          <a:xfrm>
            <a:off x="4323079" y="1468132"/>
            <a:ext cx="2038985" cy="972185"/>
          </a:xfrm>
          <a:custGeom>
            <a:avLst/>
            <a:gdLst/>
            <a:ahLst/>
            <a:cxnLst/>
            <a:rect l="l" t="t" r="r" b="b"/>
            <a:pathLst>
              <a:path w="2038985" h="972185">
                <a:moveTo>
                  <a:pt x="0" y="972184"/>
                </a:moveTo>
                <a:lnTo>
                  <a:pt x="203898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1" name="object 2981"/>
          <p:cNvSpPr/>
          <p:nvPr/>
        </p:nvSpPr>
        <p:spPr>
          <a:xfrm>
            <a:off x="4330065" y="2514612"/>
            <a:ext cx="2032000" cy="448309"/>
          </a:xfrm>
          <a:custGeom>
            <a:avLst/>
            <a:gdLst/>
            <a:ahLst/>
            <a:cxnLst/>
            <a:rect l="l" t="t" r="r" b="b"/>
            <a:pathLst>
              <a:path w="2032000" h="448310">
                <a:moveTo>
                  <a:pt x="0" y="0"/>
                </a:moveTo>
                <a:lnTo>
                  <a:pt x="2032000" y="44831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2" name="object 2982"/>
          <p:cNvSpPr/>
          <p:nvPr/>
        </p:nvSpPr>
        <p:spPr>
          <a:xfrm>
            <a:off x="4330065" y="2589542"/>
            <a:ext cx="2032000" cy="746760"/>
          </a:xfrm>
          <a:custGeom>
            <a:avLst/>
            <a:gdLst/>
            <a:ahLst/>
            <a:cxnLst/>
            <a:rect l="l" t="t" r="r" b="b"/>
            <a:pathLst>
              <a:path w="2032000" h="746760">
                <a:moveTo>
                  <a:pt x="0" y="0"/>
                </a:moveTo>
                <a:lnTo>
                  <a:pt x="2032000" y="74676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3" name="object 2983"/>
          <p:cNvSpPr/>
          <p:nvPr/>
        </p:nvSpPr>
        <p:spPr>
          <a:xfrm>
            <a:off x="4330065" y="2663837"/>
            <a:ext cx="2032000" cy="3138805"/>
          </a:xfrm>
          <a:custGeom>
            <a:avLst/>
            <a:gdLst/>
            <a:ahLst/>
            <a:cxnLst/>
            <a:rect l="l" t="t" r="r" b="b"/>
            <a:pathLst>
              <a:path w="2032000" h="3138804">
                <a:moveTo>
                  <a:pt x="0" y="0"/>
                </a:moveTo>
                <a:lnTo>
                  <a:pt x="2032000" y="313880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4" name="object 2984"/>
          <p:cNvSpPr/>
          <p:nvPr/>
        </p:nvSpPr>
        <p:spPr>
          <a:xfrm>
            <a:off x="4319904" y="2738767"/>
            <a:ext cx="2042160" cy="3288029"/>
          </a:xfrm>
          <a:custGeom>
            <a:avLst/>
            <a:gdLst/>
            <a:ahLst/>
            <a:cxnLst/>
            <a:rect l="l" t="t" r="r" b="b"/>
            <a:pathLst>
              <a:path w="2042160" h="3288029">
                <a:moveTo>
                  <a:pt x="0" y="0"/>
                </a:moveTo>
                <a:lnTo>
                  <a:pt x="2042160" y="328803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5" name="object 2985"/>
          <p:cNvSpPr/>
          <p:nvPr/>
        </p:nvSpPr>
        <p:spPr>
          <a:xfrm>
            <a:off x="4330065" y="2813697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 h="0">
                <a:moveTo>
                  <a:pt x="0" y="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6" name="object 2986"/>
          <p:cNvSpPr/>
          <p:nvPr/>
        </p:nvSpPr>
        <p:spPr>
          <a:xfrm>
            <a:off x="4330065" y="2365387"/>
            <a:ext cx="2032000" cy="523240"/>
          </a:xfrm>
          <a:custGeom>
            <a:avLst/>
            <a:gdLst/>
            <a:ahLst/>
            <a:cxnLst/>
            <a:rect l="l" t="t" r="r" b="b"/>
            <a:pathLst>
              <a:path w="2032000" h="523239">
                <a:moveTo>
                  <a:pt x="0" y="523239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7" name="object 2987"/>
          <p:cNvSpPr/>
          <p:nvPr/>
        </p:nvSpPr>
        <p:spPr>
          <a:xfrm>
            <a:off x="4330065" y="2962922"/>
            <a:ext cx="2032000" cy="2540635"/>
          </a:xfrm>
          <a:custGeom>
            <a:avLst/>
            <a:gdLst/>
            <a:ahLst/>
            <a:cxnLst/>
            <a:rect l="l" t="t" r="r" b="b"/>
            <a:pathLst>
              <a:path w="2032000" h="2540635">
                <a:moveTo>
                  <a:pt x="0" y="0"/>
                </a:moveTo>
                <a:lnTo>
                  <a:pt x="2032000" y="254063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8" name="object 2988"/>
          <p:cNvSpPr/>
          <p:nvPr/>
        </p:nvSpPr>
        <p:spPr>
          <a:xfrm>
            <a:off x="4330065" y="3037852"/>
            <a:ext cx="2032000" cy="1344930"/>
          </a:xfrm>
          <a:custGeom>
            <a:avLst/>
            <a:gdLst/>
            <a:ahLst/>
            <a:cxnLst/>
            <a:rect l="l" t="t" r="r" b="b"/>
            <a:pathLst>
              <a:path w="2032000" h="1344929">
                <a:moveTo>
                  <a:pt x="0" y="0"/>
                </a:moveTo>
                <a:lnTo>
                  <a:pt x="2032000" y="134493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9" name="object 2989"/>
          <p:cNvSpPr/>
          <p:nvPr/>
        </p:nvSpPr>
        <p:spPr>
          <a:xfrm>
            <a:off x="4330065" y="3112782"/>
            <a:ext cx="2032000" cy="2614930"/>
          </a:xfrm>
          <a:custGeom>
            <a:avLst/>
            <a:gdLst/>
            <a:ahLst/>
            <a:cxnLst/>
            <a:rect l="l" t="t" r="r" b="b"/>
            <a:pathLst>
              <a:path w="2032000" h="2614929">
                <a:moveTo>
                  <a:pt x="0" y="0"/>
                </a:moveTo>
                <a:lnTo>
                  <a:pt x="2032000" y="2614929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0" name="object 2990"/>
          <p:cNvSpPr/>
          <p:nvPr/>
        </p:nvSpPr>
        <p:spPr>
          <a:xfrm>
            <a:off x="4330065" y="3037852"/>
            <a:ext cx="2032000" cy="149225"/>
          </a:xfrm>
          <a:custGeom>
            <a:avLst/>
            <a:gdLst/>
            <a:ahLst/>
            <a:cxnLst/>
            <a:rect l="l" t="t" r="r" b="b"/>
            <a:pathLst>
              <a:path w="2032000" h="149225">
                <a:moveTo>
                  <a:pt x="0" y="14922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1" name="object 2991"/>
          <p:cNvSpPr/>
          <p:nvPr/>
        </p:nvSpPr>
        <p:spPr>
          <a:xfrm>
            <a:off x="4330065" y="3262007"/>
            <a:ext cx="2032000" cy="1569085"/>
          </a:xfrm>
          <a:custGeom>
            <a:avLst/>
            <a:gdLst/>
            <a:ahLst/>
            <a:cxnLst/>
            <a:rect l="l" t="t" r="r" b="b"/>
            <a:pathLst>
              <a:path w="2032000" h="1569085">
                <a:moveTo>
                  <a:pt x="0" y="0"/>
                </a:moveTo>
                <a:lnTo>
                  <a:pt x="2032000" y="156908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2" name="object 2992"/>
          <p:cNvSpPr/>
          <p:nvPr/>
        </p:nvSpPr>
        <p:spPr>
          <a:xfrm>
            <a:off x="4330065" y="3336302"/>
            <a:ext cx="2032000" cy="2242185"/>
          </a:xfrm>
          <a:custGeom>
            <a:avLst/>
            <a:gdLst/>
            <a:ahLst/>
            <a:cxnLst/>
            <a:rect l="l" t="t" r="r" b="b"/>
            <a:pathLst>
              <a:path w="2032000" h="2242185">
                <a:moveTo>
                  <a:pt x="0" y="0"/>
                </a:moveTo>
                <a:lnTo>
                  <a:pt x="2032000" y="224218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3" name="object 2993"/>
          <p:cNvSpPr/>
          <p:nvPr/>
        </p:nvSpPr>
        <p:spPr>
          <a:xfrm>
            <a:off x="4330065" y="2216162"/>
            <a:ext cx="2032000" cy="1195070"/>
          </a:xfrm>
          <a:custGeom>
            <a:avLst/>
            <a:gdLst/>
            <a:ahLst/>
            <a:cxnLst/>
            <a:rect l="l" t="t" r="r" b="b"/>
            <a:pathLst>
              <a:path w="2032000" h="1195070">
                <a:moveTo>
                  <a:pt x="0" y="119507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4" name="object 2994"/>
          <p:cNvSpPr/>
          <p:nvPr/>
        </p:nvSpPr>
        <p:spPr>
          <a:xfrm>
            <a:off x="4330065" y="3486162"/>
            <a:ext cx="2032000" cy="522605"/>
          </a:xfrm>
          <a:custGeom>
            <a:avLst/>
            <a:gdLst/>
            <a:ahLst/>
            <a:cxnLst/>
            <a:rect l="l" t="t" r="r" b="b"/>
            <a:pathLst>
              <a:path w="2032000" h="522604">
                <a:moveTo>
                  <a:pt x="0" y="0"/>
                </a:moveTo>
                <a:lnTo>
                  <a:pt x="2032000" y="52260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5" name="object 2995"/>
          <p:cNvSpPr/>
          <p:nvPr/>
        </p:nvSpPr>
        <p:spPr>
          <a:xfrm>
            <a:off x="4330065" y="3187077"/>
            <a:ext cx="2032000" cy="374015"/>
          </a:xfrm>
          <a:custGeom>
            <a:avLst/>
            <a:gdLst/>
            <a:ahLst/>
            <a:cxnLst/>
            <a:rect l="l" t="t" r="r" b="b"/>
            <a:pathLst>
              <a:path w="2032000" h="374014">
                <a:moveTo>
                  <a:pt x="0" y="37401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6" name="object 2996"/>
          <p:cNvSpPr/>
          <p:nvPr/>
        </p:nvSpPr>
        <p:spPr>
          <a:xfrm>
            <a:off x="4330065" y="2663837"/>
            <a:ext cx="2032000" cy="972185"/>
          </a:xfrm>
          <a:custGeom>
            <a:avLst/>
            <a:gdLst/>
            <a:ahLst/>
            <a:cxnLst/>
            <a:rect l="l" t="t" r="r" b="b"/>
            <a:pathLst>
              <a:path w="2032000" h="972185">
                <a:moveTo>
                  <a:pt x="0" y="97218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7" name="object 2997"/>
          <p:cNvSpPr/>
          <p:nvPr/>
        </p:nvSpPr>
        <p:spPr>
          <a:xfrm>
            <a:off x="4330065" y="2066302"/>
            <a:ext cx="2032000" cy="1644014"/>
          </a:xfrm>
          <a:custGeom>
            <a:avLst/>
            <a:gdLst/>
            <a:ahLst/>
            <a:cxnLst/>
            <a:rect l="l" t="t" r="r" b="b"/>
            <a:pathLst>
              <a:path w="2032000" h="1644014">
                <a:moveTo>
                  <a:pt x="0" y="164401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8" name="object 2998"/>
          <p:cNvSpPr/>
          <p:nvPr/>
        </p:nvSpPr>
        <p:spPr>
          <a:xfrm>
            <a:off x="4330065" y="3785247"/>
            <a:ext cx="2032000" cy="2092325"/>
          </a:xfrm>
          <a:custGeom>
            <a:avLst/>
            <a:gdLst/>
            <a:ahLst/>
            <a:cxnLst/>
            <a:rect l="l" t="t" r="r" b="b"/>
            <a:pathLst>
              <a:path w="2032000" h="2092325">
                <a:moveTo>
                  <a:pt x="0" y="0"/>
                </a:moveTo>
                <a:lnTo>
                  <a:pt x="2032000" y="209232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9" name="object 2999"/>
          <p:cNvSpPr/>
          <p:nvPr/>
        </p:nvSpPr>
        <p:spPr>
          <a:xfrm>
            <a:off x="4330065" y="2290457"/>
            <a:ext cx="2040889" cy="1569085"/>
          </a:xfrm>
          <a:custGeom>
            <a:avLst/>
            <a:gdLst/>
            <a:ahLst/>
            <a:cxnLst/>
            <a:rect l="l" t="t" r="r" b="b"/>
            <a:pathLst>
              <a:path w="2040889" h="1569085">
                <a:moveTo>
                  <a:pt x="0" y="1569084"/>
                </a:moveTo>
                <a:lnTo>
                  <a:pt x="204088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0" name="object 3000"/>
          <p:cNvSpPr/>
          <p:nvPr/>
        </p:nvSpPr>
        <p:spPr>
          <a:xfrm>
            <a:off x="4330065" y="1617992"/>
            <a:ext cx="2032000" cy="2316480"/>
          </a:xfrm>
          <a:custGeom>
            <a:avLst/>
            <a:gdLst/>
            <a:ahLst/>
            <a:cxnLst/>
            <a:rect l="l" t="t" r="r" b="b"/>
            <a:pathLst>
              <a:path w="2032000" h="2316479">
                <a:moveTo>
                  <a:pt x="0" y="231648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1" name="object 3001"/>
          <p:cNvSpPr/>
          <p:nvPr/>
        </p:nvSpPr>
        <p:spPr>
          <a:xfrm>
            <a:off x="4330065" y="2888627"/>
            <a:ext cx="2032000" cy="1120140"/>
          </a:xfrm>
          <a:custGeom>
            <a:avLst/>
            <a:gdLst/>
            <a:ahLst/>
            <a:cxnLst/>
            <a:rect l="l" t="t" r="r" b="b"/>
            <a:pathLst>
              <a:path w="2032000" h="1120139">
                <a:moveTo>
                  <a:pt x="0" y="1120139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2" name="object 3002"/>
          <p:cNvSpPr/>
          <p:nvPr/>
        </p:nvSpPr>
        <p:spPr>
          <a:xfrm>
            <a:off x="4330065" y="3486162"/>
            <a:ext cx="2032000" cy="598170"/>
          </a:xfrm>
          <a:custGeom>
            <a:avLst/>
            <a:gdLst/>
            <a:ahLst/>
            <a:cxnLst/>
            <a:rect l="l" t="t" r="r" b="b"/>
            <a:pathLst>
              <a:path w="2032000" h="598170">
                <a:moveTo>
                  <a:pt x="0" y="59817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3" name="object 3003"/>
          <p:cNvSpPr/>
          <p:nvPr/>
        </p:nvSpPr>
        <p:spPr>
          <a:xfrm>
            <a:off x="4330065" y="3411232"/>
            <a:ext cx="2032000" cy="747395"/>
          </a:xfrm>
          <a:custGeom>
            <a:avLst/>
            <a:gdLst/>
            <a:ahLst/>
            <a:cxnLst/>
            <a:rect l="l" t="t" r="r" b="b"/>
            <a:pathLst>
              <a:path w="2032000" h="747395">
                <a:moveTo>
                  <a:pt x="0" y="74739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4" name="object 3004"/>
          <p:cNvSpPr/>
          <p:nvPr/>
        </p:nvSpPr>
        <p:spPr>
          <a:xfrm>
            <a:off x="4330065" y="4233557"/>
            <a:ext cx="2032000" cy="747395"/>
          </a:xfrm>
          <a:custGeom>
            <a:avLst/>
            <a:gdLst/>
            <a:ahLst/>
            <a:cxnLst/>
            <a:rect l="l" t="t" r="r" b="b"/>
            <a:pathLst>
              <a:path w="2032000" h="747395">
                <a:moveTo>
                  <a:pt x="0" y="0"/>
                </a:moveTo>
                <a:lnTo>
                  <a:pt x="2032000" y="74739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5" name="object 3005"/>
          <p:cNvSpPr/>
          <p:nvPr/>
        </p:nvSpPr>
        <p:spPr>
          <a:xfrm>
            <a:off x="4330065" y="2589542"/>
            <a:ext cx="2032000" cy="1718945"/>
          </a:xfrm>
          <a:custGeom>
            <a:avLst/>
            <a:gdLst/>
            <a:ahLst/>
            <a:cxnLst/>
            <a:rect l="l" t="t" r="r" b="b"/>
            <a:pathLst>
              <a:path w="2032000" h="1718945">
                <a:moveTo>
                  <a:pt x="0" y="171894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6" name="object 3006"/>
          <p:cNvSpPr/>
          <p:nvPr/>
        </p:nvSpPr>
        <p:spPr>
          <a:xfrm>
            <a:off x="4330065" y="4382782"/>
            <a:ext cx="2032000" cy="971550"/>
          </a:xfrm>
          <a:custGeom>
            <a:avLst/>
            <a:gdLst/>
            <a:ahLst/>
            <a:cxnLst/>
            <a:rect l="l" t="t" r="r" b="b"/>
            <a:pathLst>
              <a:path w="2032000" h="971550">
                <a:moveTo>
                  <a:pt x="0" y="0"/>
                </a:moveTo>
                <a:lnTo>
                  <a:pt x="2032000" y="971549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7" name="object 3007"/>
          <p:cNvSpPr/>
          <p:nvPr/>
        </p:nvSpPr>
        <p:spPr>
          <a:xfrm>
            <a:off x="4330065" y="3785247"/>
            <a:ext cx="2032000" cy="672465"/>
          </a:xfrm>
          <a:custGeom>
            <a:avLst/>
            <a:gdLst/>
            <a:ahLst/>
            <a:cxnLst/>
            <a:rect l="l" t="t" r="r" b="b"/>
            <a:pathLst>
              <a:path w="2032000" h="672464">
                <a:moveTo>
                  <a:pt x="0" y="67246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8" name="object 3008"/>
          <p:cNvSpPr/>
          <p:nvPr/>
        </p:nvSpPr>
        <p:spPr>
          <a:xfrm>
            <a:off x="4330065" y="3561091"/>
            <a:ext cx="2032000" cy="970915"/>
          </a:xfrm>
          <a:custGeom>
            <a:avLst/>
            <a:gdLst/>
            <a:ahLst/>
            <a:cxnLst/>
            <a:rect l="l" t="t" r="r" b="b"/>
            <a:pathLst>
              <a:path w="2032000" h="970914">
                <a:moveTo>
                  <a:pt x="0" y="97091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9" name="object 3009"/>
          <p:cNvSpPr/>
          <p:nvPr/>
        </p:nvSpPr>
        <p:spPr>
          <a:xfrm>
            <a:off x="4330065" y="4457712"/>
            <a:ext cx="2040889" cy="149225"/>
          </a:xfrm>
          <a:custGeom>
            <a:avLst/>
            <a:gdLst/>
            <a:ahLst/>
            <a:cxnLst/>
            <a:rect l="l" t="t" r="r" b="b"/>
            <a:pathLst>
              <a:path w="2040889" h="149225">
                <a:moveTo>
                  <a:pt x="0" y="149225"/>
                </a:moveTo>
                <a:lnTo>
                  <a:pt x="204088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0" name="object 3010"/>
          <p:cNvSpPr/>
          <p:nvPr/>
        </p:nvSpPr>
        <p:spPr>
          <a:xfrm>
            <a:off x="4330065" y="4681866"/>
            <a:ext cx="2040889" cy="74930"/>
          </a:xfrm>
          <a:custGeom>
            <a:avLst/>
            <a:gdLst/>
            <a:ahLst/>
            <a:cxnLst/>
            <a:rect l="l" t="t" r="r" b="b"/>
            <a:pathLst>
              <a:path w="2040889" h="74929">
                <a:moveTo>
                  <a:pt x="0" y="0"/>
                </a:moveTo>
                <a:lnTo>
                  <a:pt x="2040889" y="7493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1" name="object 3011"/>
          <p:cNvSpPr/>
          <p:nvPr/>
        </p:nvSpPr>
        <p:spPr>
          <a:xfrm>
            <a:off x="4330065" y="4158627"/>
            <a:ext cx="2032000" cy="598170"/>
          </a:xfrm>
          <a:custGeom>
            <a:avLst/>
            <a:gdLst/>
            <a:ahLst/>
            <a:cxnLst/>
            <a:rect l="l" t="t" r="r" b="b"/>
            <a:pathLst>
              <a:path w="2032000" h="598170">
                <a:moveTo>
                  <a:pt x="0" y="59817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2" name="object 3012"/>
          <p:cNvSpPr/>
          <p:nvPr/>
        </p:nvSpPr>
        <p:spPr>
          <a:xfrm>
            <a:off x="4330065" y="3710316"/>
            <a:ext cx="2032000" cy="1120775"/>
          </a:xfrm>
          <a:custGeom>
            <a:avLst/>
            <a:gdLst/>
            <a:ahLst/>
            <a:cxnLst/>
            <a:rect l="l" t="t" r="r" b="b"/>
            <a:pathLst>
              <a:path w="2032000" h="1120775">
                <a:moveTo>
                  <a:pt x="0" y="112077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3" name="object 3013"/>
          <p:cNvSpPr/>
          <p:nvPr/>
        </p:nvSpPr>
        <p:spPr>
          <a:xfrm>
            <a:off x="4330065" y="4084332"/>
            <a:ext cx="2032000" cy="821690"/>
          </a:xfrm>
          <a:custGeom>
            <a:avLst/>
            <a:gdLst/>
            <a:ahLst/>
            <a:cxnLst/>
            <a:rect l="l" t="t" r="r" b="b"/>
            <a:pathLst>
              <a:path w="2032000" h="821689">
                <a:moveTo>
                  <a:pt x="0" y="821689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4" name="object 3014"/>
          <p:cNvSpPr/>
          <p:nvPr/>
        </p:nvSpPr>
        <p:spPr>
          <a:xfrm>
            <a:off x="4330065" y="4980952"/>
            <a:ext cx="2032000" cy="299085"/>
          </a:xfrm>
          <a:custGeom>
            <a:avLst/>
            <a:gdLst/>
            <a:ahLst/>
            <a:cxnLst/>
            <a:rect l="l" t="t" r="r" b="b"/>
            <a:pathLst>
              <a:path w="2032000" h="299085">
                <a:moveTo>
                  <a:pt x="0" y="0"/>
                </a:moveTo>
                <a:lnTo>
                  <a:pt x="2032000" y="29908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5" name="object 3015"/>
          <p:cNvSpPr/>
          <p:nvPr/>
        </p:nvSpPr>
        <p:spPr>
          <a:xfrm>
            <a:off x="4330065" y="4681866"/>
            <a:ext cx="2032000" cy="373380"/>
          </a:xfrm>
          <a:custGeom>
            <a:avLst/>
            <a:gdLst/>
            <a:ahLst/>
            <a:cxnLst/>
            <a:rect l="l" t="t" r="r" b="b"/>
            <a:pathLst>
              <a:path w="2032000" h="373379">
                <a:moveTo>
                  <a:pt x="0" y="37338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6" name="object 3016"/>
          <p:cNvSpPr/>
          <p:nvPr/>
        </p:nvSpPr>
        <p:spPr>
          <a:xfrm>
            <a:off x="4330065" y="4906022"/>
            <a:ext cx="2032000" cy="224154"/>
          </a:xfrm>
          <a:custGeom>
            <a:avLst/>
            <a:gdLst/>
            <a:ahLst/>
            <a:cxnLst/>
            <a:rect l="l" t="t" r="r" b="b"/>
            <a:pathLst>
              <a:path w="2032000" h="224154">
                <a:moveTo>
                  <a:pt x="0" y="22415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7" name="object 3017"/>
          <p:cNvSpPr/>
          <p:nvPr/>
        </p:nvSpPr>
        <p:spPr>
          <a:xfrm>
            <a:off x="4330065" y="5130177"/>
            <a:ext cx="2032000" cy="74295"/>
          </a:xfrm>
          <a:custGeom>
            <a:avLst/>
            <a:gdLst/>
            <a:ahLst/>
            <a:cxnLst/>
            <a:rect l="l" t="t" r="r" b="b"/>
            <a:pathLst>
              <a:path w="2032000" h="74295">
                <a:moveTo>
                  <a:pt x="0" y="7429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8" name="object 3018"/>
          <p:cNvSpPr/>
          <p:nvPr/>
        </p:nvSpPr>
        <p:spPr>
          <a:xfrm>
            <a:off x="4330065" y="2440317"/>
            <a:ext cx="2032000" cy="2839720"/>
          </a:xfrm>
          <a:custGeom>
            <a:avLst/>
            <a:gdLst/>
            <a:ahLst/>
            <a:cxnLst/>
            <a:rect l="l" t="t" r="r" b="b"/>
            <a:pathLst>
              <a:path w="2032000" h="2839720">
                <a:moveTo>
                  <a:pt x="0" y="283972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9" name="object 3019"/>
          <p:cNvSpPr/>
          <p:nvPr/>
        </p:nvSpPr>
        <p:spPr>
          <a:xfrm>
            <a:off x="4330065" y="5055247"/>
            <a:ext cx="2038985" cy="299085"/>
          </a:xfrm>
          <a:custGeom>
            <a:avLst/>
            <a:gdLst/>
            <a:ahLst/>
            <a:cxnLst/>
            <a:rect l="l" t="t" r="r" b="b"/>
            <a:pathLst>
              <a:path w="2038985" h="299085">
                <a:moveTo>
                  <a:pt x="0" y="299084"/>
                </a:moveTo>
                <a:lnTo>
                  <a:pt x="203898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0" name="object 3020"/>
          <p:cNvSpPr/>
          <p:nvPr/>
        </p:nvSpPr>
        <p:spPr>
          <a:xfrm>
            <a:off x="4330065" y="2514612"/>
            <a:ext cx="2032000" cy="2914650"/>
          </a:xfrm>
          <a:custGeom>
            <a:avLst/>
            <a:gdLst/>
            <a:ahLst/>
            <a:cxnLst/>
            <a:rect l="l" t="t" r="r" b="b"/>
            <a:pathLst>
              <a:path w="2032000" h="2914650">
                <a:moveTo>
                  <a:pt x="0" y="291465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1" name="object 3021"/>
          <p:cNvSpPr/>
          <p:nvPr/>
        </p:nvSpPr>
        <p:spPr>
          <a:xfrm>
            <a:off x="4330065" y="5204472"/>
            <a:ext cx="2032000" cy="299085"/>
          </a:xfrm>
          <a:custGeom>
            <a:avLst/>
            <a:gdLst/>
            <a:ahLst/>
            <a:cxnLst/>
            <a:rect l="l" t="t" r="r" b="b"/>
            <a:pathLst>
              <a:path w="2032000" h="299085">
                <a:moveTo>
                  <a:pt x="0" y="299084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2" name="object 3022"/>
          <p:cNvSpPr/>
          <p:nvPr/>
        </p:nvSpPr>
        <p:spPr>
          <a:xfrm>
            <a:off x="4330065" y="2140597"/>
            <a:ext cx="2040889" cy="3437890"/>
          </a:xfrm>
          <a:custGeom>
            <a:avLst/>
            <a:gdLst/>
            <a:ahLst/>
            <a:cxnLst/>
            <a:rect l="l" t="t" r="r" b="b"/>
            <a:pathLst>
              <a:path w="2040889" h="3437890">
                <a:moveTo>
                  <a:pt x="0" y="3437890"/>
                </a:moveTo>
                <a:lnTo>
                  <a:pt x="204088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3" name="object 3023"/>
          <p:cNvSpPr/>
          <p:nvPr/>
        </p:nvSpPr>
        <p:spPr>
          <a:xfrm>
            <a:off x="4330065" y="1916442"/>
            <a:ext cx="2032000" cy="3736975"/>
          </a:xfrm>
          <a:custGeom>
            <a:avLst/>
            <a:gdLst/>
            <a:ahLst/>
            <a:cxnLst/>
            <a:rect l="l" t="t" r="r" b="b"/>
            <a:pathLst>
              <a:path w="2032000" h="3736975">
                <a:moveTo>
                  <a:pt x="0" y="373697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4" name="object 3024"/>
          <p:cNvSpPr/>
          <p:nvPr/>
        </p:nvSpPr>
        <p:spPr>
          <a:xfrm>
            <a:off x="4330065" y="1543062"/>
            <a:ext cx="2032000" cy="4184650"/>
          </a:xfrm>
          <a:custGeom>
            <a:avLst/>
            <a:gdLst/>
            <a:ahLst/>
            <a:cxnLst/>
            <a:rect l="l" t="t" r="r" b="b"/>
            <a:pathLst>
              <a:path w="2032000" h="4184650">
                <a:moveTo>
                  <a:pt x="0" y="418465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5" name="object 3025"/>
          <p:cNvSpPr/>
          <p:nvPr/>
        </p:nvSpPr>
        <p:spPr>
          <a:xfrm>
            <a:off x="4330065" y="3636022"/>
            <a:ext cx="2032000" cy="2166620"/>
          </a:xfrm>
          <a:custGeom>
            <a:avLst/>
            <a:gdLst/>
            <a:ahLst/>
            <a:cxnLst/>
            <a:rect l="l" t="t" r="r" b="b"/>
            <a:pathLst>
              <a:path w="2032000" h="2166620">
                <a:moveTo>
                  <a:pt x="0" y="216662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6" name="object 3026"/>
          <p:cNvSpPr/>
          <p:nvPr/>
        </p:nvSpPr>
        <p:spPr>
          <a:xfrm>
            <a:off x="4330065" y="5877572"/>
            <a:ext cx="2032000" cy="224154"/>
          </a:xfrm>
          <a:custGeom>
            <a:avLst/>
            <a:gdLst/>
            <a:ahLst/>
            <a:cxnLst/>
            <a:rect l="l" t="t" r="r" b="b"/>
            <a:pathLst>
              <a:path w="2032000" h="224154">
                <a:moveTo>
                  <a:pt x="0" y="0"/>
                </a:moveTo>
                <a:lnTo>
                  <a:pt x="2032000" y="22415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7" name="object 3027"/>
          <p:cNvSpPr/>
          <p:nvPr/>
        </p:nvSpPr>
        <p:spPr>
          <a:xfrm>
            <a:off x="4330065" y="595250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 h="0">
                <a:moveTo>
                  <a:pt x="0" y="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8" name="object 3028"/>
          <p:cNvSpPr/>
          <p:nvPr/>
        </p:nvSpPr>
        <p:spPr>
          <a:xfrm>
            <a:off x="4330065" y="3262007"/>
            <a:ext cx="2032000" cy="2764790"/>
          </a:xfrm>
          <a:custGeom>
            <a:avLst/>
            <a:gdLst/>
            <a:ahLst/>
            <a:cxnLst/>
            <a:rect l="l" t="t" r="r" b="b"/>
            <a:pathLst>
              <a:path w="2032000" h="2764790">
                <a:moveTo>
                  <a:pt x="0" y="2764790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9" name="object 3029"/>
          <p:cNvSpPr/>
          <p:nvPr/>
        </p:nvSpPr>
        <p:spPr>
          <a:xfrm>
            <a:off x="4330065" y="1393202"/>
            <a:ext cx="2032000" cy="4708525"/>
          </a:xfrm>
          <a:custGeom>
            <a:avLst/>
            <a:gdLst/>
            <a:ahLst/>
            <a:cxnLst/>
            <a:rect l="l" t="t" r="r" b="b"/>
            <a:pathLst>
              <a:path w="2032000" h="4708525">
                <a:moveTo>
                  <a:pt x="0" y="4708525"/>
                </a:moveTo>
                <a:lnTo>
                  <a:pt x="2032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0" name="object 30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13404" y="2673362"/>
            <a:ext cx="611505" cy="1440180"/>
          </a:xfrm>
          <a:custGeom>
            <a:avLst/>
            <a:gdLst/>
            <a:ahLst/>
            <a:cxnLst/>
            <a:rect l="l" t="t" r="r" b="b"/>
            <a:pathLst>
              <a:path w="611504" h="1440179">
                <a:moveTo>
                  <a:pt x="306069" y="1440179"/>
                </a:moveTo>
                <a:lnTo>
                  <a:pt x="0" y="1440179"/>
                </a:lnTo>
                <a:lnTo>
                  <a:pt x="0" y="0"/>
                </a:lnTo>
                <a:lnTo>
                  <a:pt x="611505" y="0"/>
                </a:lnTo>
                <a:lnTo>
                  <a:pt x="611505" y="1440179"/>
                </a:lnTo>
                <a:lnTo>
                  <a:pt x="306069" y="1440179"/>
                </a:lnTo>
                <a:close/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9792" y="3062158"/>
            <a:ext cx="224154" cy="660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раунд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5590" y="2673362"/>
            <a:ext cx="612140" cy="1440180"/>
          </a:xfrm>
          <a:custGeom>
            <a:avLst/>
            <a:gdLst/>
            <a:ahLst/>
            <a:cxnLst/>
            <a:rect l="l" t="t" r="r" b="b"/>
            <a:pathLst>
              <a:path w="612139" h="1440179">
                <a:moveTo>
                  <a:pt x="306070" y="1440179"/>
                </a:moveTo>
                <a:lnTo>
                  <a:pt x="0" y="1440179"/>
                </a:lnTo>
                <a:lnTo>
                  <a:pt x="0" y="0"/>
                </a:lnTo>
                <a:lnTo>
                  <a:pt x="612139" y="0"/>
                </a:lnTo>
                <a:lnTo>
                  <a:pt x="612139" y="1440179"/>
                </a:lnTo>
                <a:lnTo>
                  <a:pt x="306070" y="1440179"/>
                </a:lnTo>
                <a:close/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71342" y="3062158"/>
            <a:ext cx="224154" cy="660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раунд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7775" y="2673362"/>
            <a:ext cx="612140" cy="1440180"/>
          </a:xfrm>
          <a:custGeom>
            <a:avLst/>
            <a:gdLst/>
            <a:ahLst/>
            <a:cxnLst/>
            <a:rect l="l" t="t" r="r" b="b"/>
            <a:pathLst>
              <a:path w="612139" h="1440179">
                <a:moveTo>
                  <a:pt x="306070" y="1440179"/>
                </a:moveTo>
                <a:lnTo>
                  <a:pt x="0" y="1440179"/>
                </a:lnTo>
                <a:lnTo>
                  <a:pt x="0" y="0"/>
                </a:lnTo>
                <a:lnTo>
                  <a:pt x="612139" y="0"/>
                </a:lnTo>
                <a:lnTo>
                  <a:pt x="612139" y="1440179"/>
                </a:lnTo>
                <a:lnTo>
                  <a:pt x="306070" y="1440179"/>
                </a:lnTo>
                <a:close/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42892" y="3062158"/>
            <a:ext cx="224154" cy="660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раунд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65315" y="2673362"/>
            <a:ext cx="611505" cy="1440180"/>
          </a:xfrm>
          <a:custGeom>
            <a:avLst/>
            <a:gdLst/>
            <a:ahLst/>
            <a:cxnLst/>
            <a:rect l="l" t="t" r="r" b="b"/>
            <a:pathLst>
              <a:path w="611504" h="1440179">
                <a:moveTo>
                  <a:pt x="306069" y="1440179"/>
                </a:moveTo>
                <a:lnTo>
                  <a:pt x="0" y="1440179"/>
                </a:lnTo>
                <a:lnTo>
                  <a:pt x="0" y="0"/>
                </a:lnTo>
                <a:lnTo>
                  <a:pt x="611504" y="0"/>
                </a:lnTo>
                <a:lnTo>
                  <a:pt x="611504" y="1440179"/>
                </a:lnTo>
                <a:lnTo>
                  <a:pt x="306069" y="1440179"/>
                </a:lnTo>
                <a:close/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51702" y="3062158"/>
            <a:ext cx="224154" cy="660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раунд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5545" y="339345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609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8900" y="3331222"/>
            <a:ext cx="186690" cy="124460"/>
          </a:xfrm>
          <a:custGeom>
            <a:avLst/>
            <a:gdLst/>
            <a:ahLst/>
            <a:cxnLst/>
            <a:rect l="l" t="t" r="r" b="b"/>
            <a:pathLst>
              <a:path w="186689" h="124460">
                <a:moveTo>
                  <a:pt x="0" y="0"/>
                </a:moveTo>
                <a:lnTo>
                  <a:pt x="0" y="124460"/>
                </a:lnTo>
                <a:lnTo>
                  <a:pt x="186689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97729" y="339345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61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71084" y="3331222"/>
            <a:ext cx="186690" cy="124460"/>
          </a:xfrm>
          <a:custGeom>
            <a:avLst/>
            <a:gdLst/>
            <a:ahLst/>
            <a:cxnLst/>
            <a:rect l="l" t="t" r="r" b="b"/>
            <a:pathLst>
              <a:path w="186689" h="124460">
                <a:moveTo>
                  <a:pt x="0" y="0"/>
                </a:moveTo>
                <a:lnTo>
                  <a:pt x="0" y="124460"/>
                </a:lnTo>
                <a:lnTo>
                  <a:pt x="186689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53995" y="339345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61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7350" y="3331222"/>
            <a:ext cx="186690" cy="124460"/>
          </a:xfrm>
          <a:custGeom>
            <a:avLst/>
            <a:gdLst/>
            <a:ahLst/>
            <a:cxnLst/>
            <a:rect l="l" t="t" r="r" b="b"/>
            <a:pathLst>
              <a:path w="186689" h="124460">
                <a:moveTo>
                  <a:pt x="0" y="0"/>
                </a:moveTo>
                <a:lnTo>
                  <a:pt x="0" y="124460"/>
                </a:lnTo>
                <a:lnTo>
                  <a:pt x="186689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69915" y="339345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61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43270" y="3331222"/>
            <a:ext cx="186690" cy="124460"/>
          </a:xfrm>
          <a:custGeom>
            <a:avLst/>
            <a:gdLst/>
            <a:ahLst/>
            <a:cxnLst/>
            <a:rect l="l" t="t" r="r" b="b"/>
            <a:pathLst>
              <a:path w="186689" h="124460">
                <a:moveTo>
                  <a:pt x="0" y="0"/>
                </a:moveTo>
                <a:lnTo>
                  <a:pt x="0" y="124460"/>
                </a:lnTo>
                <a:lnTo>
                  <a:pt x="186689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05905" y="339345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 h="0">
                <a:moveTo>
                  <a:pt x="0" y="0"/>
                </a:moveTo>
                <a:lnTo>
                  <a:pt x="18161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79259" y="3331222"/>
            <a:ext cx="186690" cy="124460"/>
          </a:xfrm>
          <a:custGeom>
            <a:avLst/>
            <a:gdLst/>
            <a:ahLst/>
            <a:cxnLst/>
            <a:rect l="l" t="t" r="r" b="b"/>
            <a:pathLst>
              <a:path w="186690" h="124460">
                <a:moveTo>
                  <a:pt x="0" y="0"/>
                </a:moveTo>
                <a:lnTo>
                  <a:pt x="0" y="124460"/>
                </a:lnTo>
                <a:lnTo>
                  <a:pt x="18669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77455" y="339345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 h="0">
                <a:moveTo>
                  <a:pt x="0" y="0"/>
                </a:moveTo>
                <a:lnTo>
                  <a:pt x="18161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50809" y="3331222"/>
            <a:ext cx="186690" cy="124460"/>
          </a:xfrm>
          <a:custGeom>
            <a:avLst/>
            <a:gdLst/>
            <a:ahLst/>
            <a:cxnLst/>
            <a:rect l="l" t="t" r="r" b="b"/>
            <a:pathLst>
              <a:path w="186690" h="124460">
                <a:moveTo>
                  <a:pt x="0" y="0"/>
                </a:moveTo>
                <a:lnTo>
                  <a:pt x="0" y="124460"/>
                </a:lnTo>
                <a:lnTo>
                  <a:pt x="18669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37890" y="4291977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145415"/>
                </a:moveTo>
                <a:lnTo>
                  <a:pt x="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75659" y="4113541"/>
            <a:ext cx="124460" cy="186690"/>
          </a:xfrm>
          <a:custGeom>
            <a:avLst/>
            <a:gdLst/>
            <a:ahLst/>
            <a:cxnLst/>
            <a:rect l="l" t="t" r="r" b="b"/>
            <a:pathLst>
              <a:path w="124460" h="186689">
                <a:moveTo>
                  <a:pt x="62229" y="0"/>
                </a:moveTo>
                <a:lnTo>
                  <a:pt x="0" y="186690"/>
                </a:lnTo>
                <a:lnTo>
                  <a:pt x="124460" y="18669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9440" y="4291977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145415"/>
                </a:moveTo>
                <a:lnTo>
                  <a:pt x="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7209" y="4113541"/>
            <a:ext cx="124460" cy="186690"/>
          </a:xfrm>
          <a:custGeom>
            <a:avLst/>
            <a:gdLst/>
            <a:ahLst/>
            <a:cxnLst/>
            <a:rect l="l" t="t" r="r" b="b"/>
            <a:pathLst>
              <a:path w="124460" h="186689">
                <a:moveTo>
                  <a:pt x="62229" y="0"/>
                </a:moveTo>
                <a:lnTo>
                  <a:pt x="0" y="186690"/>
                </a:lnTo>
                <a:lnTo>
                  <a:pt x="124460" y="18669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46065" y="4291977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145415"/>
                </a:moveTo>
                <a:lnTo>
                  <a:pt x="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83834" y="4113541"/>
            <a:ext cx="124460" cy="186690"/>
          </a:xfrm>
          <a:custGeom>
            <a:avLst/>
            <a:gdLst/>
            <a:ahLst/>
            <a:cxnLst/>
            <a:rect l="l" t="t" r="r" b="b"/>
            <a:pathLst>
              <a:path w="124460" h="186689">
                <a:moveTo>
                  <a:pt x="62229" y="0"/>
                </a:moveTo>
                <a:lnTo>
                  <a:pt x="0" y="186690"/>
                </a:lnTo>
                <a:lnTo>
                  <a:pt x="124460" y="18669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89800" y="4291977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145415"/>
                </a:moveTo>
                <a:lnTo>
                  <a:pt x="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7569" y="4113541"/>
            <a:ext cx="124460" cy="186690"/>
          </a:xfrm>
          <a:custGeom>
            <a:avLst/>
            <a:gdLst/>
            <a:ahLst/>
            <a:cxnLst/>
            <a:rect l="l" t="t" r="r" b="b"/>
            <a:pathLst>
              <a:path w="124459" h="186689">
                <a:moveTo>
                  <a:pt x="62229" y="0"/>
                </a:moveTo>
                <a:lnTo>
                  <a:pt x="0" y="186690"/>
                </a:lnTo>
                <a:lnTo>
                  <a:pt x="124459" y="18669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83259" y="4458982"/>
            <a:ext cx="9317355" cy="213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6205">
              <a:lnSpc>
                <a:spcPct val="100000"/>
              </a:lnSpc>
              <a:spcBef>
                <a:spcPts val="100"/>
              </a:spcBef>
              <a:tabLst>
                <a:tab pos="1089025" algn="l"/>
                <a:tab pos="2025014" algn="l"/>
                <a:tab pos="3968115" algn="l"/>
              </a:tabLst>
            </a:pPr>
            <a:r>
              <a:rPr dirty="0" sz="1400" spc="5">
                <a:latin typeface="Arial"/>
                <a:cs typeface="Arial"/>
              </a:rPr>
              <a:t>K</a:t>
            </a:r>
            <a:r>
              <a:rPr dirty="0" baseline="-31250" sz="1200" spc="7">
                <a:latin typeface="Arial"/>
                <a:cs typeface="Arial"/>
              </a:rPr>
              <a:t>1	</a:t>
            </a:r>
            <a:r>
              <a:rPr dirty="0" sz="1400">
                <a:latin typeface="Arial"/>
                <a:cs typeface="Arial"/>
              </a:rPr>
              <a:t>K</a:t>
            </a:r>
            <a:r>
              <a:rPr dirty="0" baseline="-31250" sz="1200">
                <a:latin typeface="Arial"/>
                <a:cs typeface="Arial"/>
              </a:rPr>
              <a:t>2	</a:t>
            </a:r>
            <a:r>
              <a:rPr dirty="0" sz="1400">
                <a:latin typeface="Arial"/>
                <a:cs typeface="Arial"/>
              </a:rPr>
              <a:t>K</a:t>
            </a:r>
            <a:r>
              <a:rPr dirty="0" baseline="-31250" sz="1200">
                <a:latin typeface="Arial"/>
                <a:cs typeface="Arial"/>
              </a:rPr>
              <a:t>3	</a:t>
            </a:r>
            <a:r>
              <a:rPr dirty="0" sz="1400" spc="5">
                <a:latin typeface="Arial"/>
                <a:cs typeface="Arial"/>
              </a:rPr>
              <a:t>K</a:t>
            </a:r>
            <a:r>
              <a:rPr dirty="0" baseline="-31250" sz="1200" spc="7">
                <a:latin typeface="Arial"/>
                <a:cs typeface="Arial"/>
              </a:rPr>
              <a:t>8</a:t>
            </a:r>
            <a:endParaRPr baseline="-31250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Примеры </a:t>
            </a:r>
            <a:r>
              <a:rPr dirty="0" sz="1600" spc="-15">
                <a:latin typeface="Times New Roman"/>
                <a:cs typeface="Times New Roman"/>
              </a:rPr>
              <a:t>блочных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шифров:</a:t>
            </a:r>
            <a:endParaRPr sz="1600">
              <a:latin typeface="Times New Roman"/>
              <a:cs typeface="Times New Roman"/>
            </a:endParaRPr>
          </a:p>
          <a:p>
            <a:pPr marL="495300" marR="30480" indent="-228600">
              <a:lnSpc>
                <a:spcPct val="143800"/>
              </a:lnSpc>
              <a:buFont typeface="Lucida Sans Unicode"/>
              <a:buChar char="•"/>
              <a:tabLst>
                <a:tab pos="494665" algn="l"/>
                <a:tab pos="495300" algn="l"/>
                <a:tab pos="1183640" algn="l"/>
              </a:tabLst>
            </a:pPr>
            <a:r>
              <a:rPr dirty="0" sz="1600" spc="-5">
                <a:latin typeface="Times New Roman"/>
                <a:cs typeface="Times New Roman"/>
              </a:rPr>
              <a:t>AES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–	2000 </a:t>
            </a:r>
            <a:r>
              <a:rPr dirty="0" sz="1600" spc="-30">
                <a:latin typeface="Times New Roman"/>
                <a:cs typeface="Times New Roman"/>
              </a:rPr>
              <a:t>год </a:t>
            </a:r>
            <a:r>
              <a:rPr dirty="0" sz="1600" spc="-5">
                <a:latin typeface="Times New Roman"/>
                <a:cs typeface="Times New Roman"/>
              </a:rPr>
              <a:t>(Rijndael), SP-сеть, длина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>
                <a:latin typeface="Times New Roman"/>
                <a:cs typeface="Times New Roman"/>
              </a:rPr>
              <a:t>{128, 192, 256} </a:t>
            </a:r>
            <a:r>
              <a:rPr dirty="0" sz="1600" spc="-35">
                <a:latin typeface="Times New Roman"/>
                <a:cs typeface="Times New Roman"/>
              </a:rPr>
              <a:t>бит, </a:t>
            </a:r>
            <a:r>
              <a:rPr dirty="0" sz="1600" spc="-10">
                <a:latin typeface="Times New Roman"/>
                <a:cs typeface="Times New Roman"/>
              </a:rPr>
              <a:t>размер </a:t>
            </a:r>
            <a:r>
              <a:rPr dirty="0" sz="1600" spc="-15">
                <a:latin typeface="Times New Roman"/>
                <a:cs typeface="Times New Roman"/>
              </a:rPr>
              <a:t>блока </a:t>
            </a:r>
            <a:r>
              <a:rPr dirty="0" sz="1600">
                <a:latin typeface="Times New Roman"/>
                <a:cs typeface="Times New Roman"/>
              </a:rPr>
              <a:t>{128, 192, 256}  </a:t>
            </a:r>
            <a:r>
              <a:rPr dirty="0" sz="1600" spc="-35">
                <a:latin typeface="Times New Roman"/>
                <a:cs typeface="Times New Roman"/>
              </a:rPr>
              <a:t>бит, </a:t>
            </a:r>
            <a:r>
              <a:rPr dirty="0" sz="1600" spc="-15">
                <a:latin typeface="Times New Roman"/>
                <a:cs typeface="Times New Roman"/>
              </a:rPr>
              <a:t>количество раундов </a:t>
            </a:r>
            <a:r>
              <a:rPr dirty="0" sz="1600">
                <a:latin typeface="Times New Roman"/>
                <a:cs typeface="Times New Roman"/>
              </a:rPr>
              <a:t>– {12, 14,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16}.</a:t>
            </a:r>
            <a:endParaRPr sz="1600">
              <a:latin typeface="Times New Roman"/>
              <a:cs typeface="Times New Roman"/>
            </a:endParaRPr>
          </a:p>
          <a:p>
            <a:pPr marL="495300" marR="35560" indent="-228600">
              <a:lnSpc>
                <a:spcPct val="143800"/>
              </a:lnSpc>
              <a:buFont typeface="Lucida Sans Unicode"/>
              <a:buChar char="•"/>
              <a:tabLst>
                <a:tab pos="494665" algn="l"/>
                <a:tab pos="4953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Кузнечик </a:t>
            </a:r>
            <a:r>
              <a:rPr dirty="0" sz="1600">
                <a:latin typeface="Times New Roman"/>
                <a:cs typeface="Times New Roman"/>
              </a:rPr>
              <a:t>– 2015 </a:t>
            </a:r>
            <a:r>
              <a:rPr dirty="0" sz="1600" spc="-30">
                <a:latin typeface="Times New Roman"/>
                <a:cs typeface="Times New Roman"/>
              </a:rPr>
              <a:t>год </a:t>
            </a:r>
            <a:r>
              <a:rPr dirty="0" sz="1600" spc="-5">
                <a:latin typeface="Times New Roman"/>
                <a:cs typeface="Times New Roman"/>
              </a:rPr>
              <a:t>(tk26.ru), SP-сеть, длина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>
                <a:latin typeface="Times New Roman"/>
                <a:cs typeface="Times New Roman"/>
              </a:rPr>
              <a:t>256 </a:t>
            </a:r>
            <a:r>
              <a:rPr dirty="0" sz="1600" spc="-35">
                <a:latin typeface="Times New Roman"/>
                <a:cs typeface="Times New Roman"/>
              </a:rPr>
              <a:t>бит, </a:t>
            </a:r>
            <a:r>
              <a:rPr dirty="0" sz="1600" spc="-10">
                <a:latin typeface="Times New Roman"/>
                <a:cs typeface="Times New Roman"/>
              </a:rPr>
              <a:t>размер </a:t>
            </a:r>
            <a:r>
              <a:rPr dirty="0" sz="1600" spc="-15">
                <a:latin typeface="Times New Roman"/>
                <a:cs typeface="Times New Roman"/>
              </a:rPr>
              <a:t>блока </a:t>
            </a:r>
            <a:r>
              <a:rPr dirty="0" sz="1600">
                <a:latin typeface="Times New Roman"/>
                <a:cs typeface="Times New Roman"/>
              </a:rPr>
              <a:t>128 </a:t>
            </a:r>
            <a:r>
              <a:rPr dirty="0" sz="1600" spc="-35">
                <a:latin typeface="Times New Roman"/>
                <a:cs typeface="Times New Roman"/>
              </a:rPr>
              <a:t>бит, </a:t>
            </a:r>
            <a:r>
              <a:rPr dirty="0" sz="1600" spc="-15">
                <a:latin typeface="Times New Roman"/>
                <a:cs typeface="Times New Roman"/>
              </a:rPr>
              <a:t>количество  раундов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10.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27654" y="3357891"/>
            <a:ext cx="36195" cy="71755"/>
          </a:xfrm>
          <a:custGeom>
            <a:avLst/>
            <a:gdLst/>
            <a:ahLst/>
            <a:cxnLst/>
            <a:rect l="l" t="t" r="r" b="b"/>
            <a:pathLst>
              <a:path w="36194" h="71754">
                <a:moveTo>
                  <a:pt x="0" y="71755"/>
                </a:moveTo>
                <a:lnTo>
                  <a:pt x="36194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99840" y="3357891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60" h="71754">
                <a:moveTo>
                  <a:pt x="0" y="71755"/>
                </a:moveTo>
                <a:lnTo>
                  <a:pt x="3556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71390" y="3357891"/>
            <a:ext cx="36195" cy="71755"/>
          </a:xfrm>
          <a:custGeom>
            <a:avLst/>
            <a:gdLst/>
            <a:ahLst/>
            <a:cxnLst/>
            <a:rect l="l" t="t" r="r" b="b"/>
            <a:pathLst>
              <a:path w="36195" h="71754">
                <a:moveTo>
                  <a:pt x="0" y="71755"/>
                </a:moveTo>
                <a:lnTo>
                  <a:pt x="36195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43575" y="3357891"/>
            <a:ext cx="36195" cy="71755"/>
          </a:xfrm>
          <a:custGeom>
            <a:avLst/>
            <a:gdLst/>
            <a:ahLst/>
            <a:cxnLst/>
            <a:rect l="l" t="t" r="r" b="b"/>
            <a:pathLst>
              <a:path w="36195" h="71754">
                <a:moveTo>
                  <a:pt x="0" y="71755"/>
                </a:moveTo>
                <a:lnTo>
                  <a:pt x="36195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79565" y="3357891"/>
            <a:ext cx="36195" cy="71755"/>
          </a:xfrm>
          <a:custGeom>
            <a:avLst/>
            <a:gdLst/>
            <a:ahLst/>
            <a:cxnLst/>
            <a:rect l="l" t="t" r="r" b="b"/>
            <a:pathLst>
              <a:path w="36195" h="71754">
                <a:moveTo>
                  <a:pt x="0" y="71755"/>
                </a:moveTo>
                <a:lnTo>
                  <a:pt x="36194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03600" y="4329441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4">
                <a:moveTo>
                  <a:pt x="0" y="71755"/>
                </a:moveTo>
                <a:lnTo>
                  <a:pt x="6985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75784" y="432944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0" y="71755"/>
                </a:moveTo>
                <a:lnTo>
                  <a:pt x="70485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11775" y="432944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0" y="71755"/>
                </a:moveTo>
                <a:lnTo>
                  <a:pt x="70485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56144" y="4329441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4">
                <a:moveTo>
                  <a:pt x="0" y="71755"/>
                </a:moveTo>
                <a:lnTo>
                  <a:pt x="6985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51750" y="3357891"/>
            <a:ext cx="35560" cy="71755"/>
          </a:xfrm>
          <a:custGeom>
            <a:avLst/>
            <a:gdLst/>
            <a:ahLst/>
            <a:cxnLst/>
            <a:rect l="l" t="t" r="r" b="b"/>
            <a:pathLst>
              <a:path w="35559" h="71754">
                <a:moveTo>
                  <a:pt x="0" y="71755"/>
                </a:moveTo>
                <a:lnTo>
                  <a:pt x="35559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559050" y="3168662"/>
            <a:ext cx="393065" cy="34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>
              <a:lnSpc>
                <a:spcPts val="1065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dirty="0" sz="140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69250" y="3271532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43959" y="316866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5509" y="316866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87059" y="316866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23050" y="316866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95869" y="316866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4210" y="428372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75759" y="428372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11750" y="428372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56119" y="4283722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6</a:t>
            </a: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37909" y="339345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20154" y="339345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02400" y="339345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37909" y="432944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20154" y="432944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02400" y="432944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04820" y="2493657"/>
            <a:ext cx="864869" cy="108585"/>
          </a:xfrm>
          <a:custGeom>
            <a:avLst/>
            <a:gdLst/>
            <a:ahLst/>
            <a:cxnLst/>
            <a:rect l="l" t="t" r="r" b="b"/>
            <a:pathLst>
              <a:path w="864870" h="108585">
                <a:moveTo>
                  <a:pt x="0" y="108584"/>
                </a:moveTo>
                <a:lnTo>
                  <a:pt x="6121" y="88532"/>
                </a:lnTo>
                <a:lnTo>
                  <a:pt x="22304" y="71040"/>
                </a:lnTo>
                <a:lnTo>
                  <a:pt x="45273" y="58668"/>
                </a:lnTo>
                <a:lnTo>
                  <a:pt x="71755" y="53975"/>
                </a:lnTo>
                <a:lnTo>
                  <a:pt x="360044" y="53975"/>
                </a:lnTo>
                <a:lnTo>
                  <a:pt x="386625" y="49291"/>
                </a:lnTo>
                <a:lnTo>
                  <a:pt x="409813" y="36988"/>
                </a:lnTo>
                <a:lnTo>
                  <a:pt x="426213" y="19685"/>
                </a:lnTo>
                <a:lnTo>
                  <a:pt x="432434" y="0"/>
                </a:lnTo>
                <a:lnTo>
                  <a:pt x="438556" y="19685"/>
                </a:lnTo>
                <a:lnTo>
                  <a:pt x="454739" y="36988"/>
                </a:lnTo>
                <a:lnTo>
                  <a:pt x="477708" y="49291"/>
                </a:lnTo>
                <a:lnTo>
                  <a:pt x="504190" y="53975"/>
                </a:lnTo>
                <a:lnTo>
                  <a:pt x="792480" y="53975"/>
                </a:lnTo>
                <a:lnTo>
                  <a:pt x="819060" y="58668"/>
                </a:lnTo>
                <a:lnTo>
                  <a:pt x="842248" y="71040"/>
                </a:lnTo>
                <a:lnTo>
                  <a:pt x="858648" y="88532"/>
                </a:lnTo>
                <a:lnTo>
                  <a:pt x="864869" y="1085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41445" y="2493657"/>
            <a:ext cx="864869" cy="108585"/>
          </a:xfrm>
          <a:custGeom>
            <a:avLst/>
            <a:gdLst/>
            <a:ahLst/>
            <a:cxnLst/>
            <a:rect l="l" t="t" r="r" b="b"/>
            <a:pathLst>
              <a:path w="864870" h="108585">
                <a:moveTo>
                  <a:pt x="0" y="108584"/>
                </a:moveTo>
                <a:lnTo>
                  <a:pt x="6121" y="88532"/>
                </a:lnTo>
                <a:lnTo>
                  <a:pt x="22304" y="71040"/>
                </a:lnTo>
                <a:lnTo>
                  <a:pt x="45273" y="58668"/>
                </a:lnTo>
                <a:lnTo>
                  <a:pt x="71754" y="53975"/>
                </a:lnTo>
                <a:lnTo>
                  <a:pt x="360044" y="53975"/>
                </a:lnTo>
                <a:lnTo>
                  <a:pt x="386625" y="49291"/>
                </a:lnTo>
                <a:lnTo>
                  <a:pt x="409813" y="36988"/>
                </a:lnTo>
                <a:lnTo>
                  <a:pt x="426213" y="19685"/>
                </a:lnTo>
                <a:lnTo>
                  <a:pt x="432434" y="0"/>
                </a:lnTo>
                <a:lnTo>
                  <a:pt x="438556" y="19685"/>
                </a:lnTo>
                <a:lnTo>
                  <a:pt x="454739" y="36988"/>
                </a:lnTo>
                <a:lnTo>
                  <a:pt x="477708" y="49291"/>
                </a:lnTo>
                <a:lnTo>
                  <a:pt x="504189" y="53975"/>
                </a:lnTo>
                <a:lnTo>
                  <a:pt x="792479" y="53975"/>
                </a:lnTo>
                <a:lnTo>
                  <a:pt x="819060" y="58668"/>
                </a:lnTo>
                <a:lnTo>
                  <a:pt x="842248" y="71040"/>
                </a:lnTo>
                <a:lnTo>
                  <a:pt x="858648" y="88532"/>
                </a:lnTo>
                <a:lnTo>
                  <a:pt x="864869" y="1085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77434" y="2493657"/>
            <a:ext cx="864869" cy="108585"/>
          </a:xfrm>
          <a:custGeom>
            <a:avLst/>
            <a:gdLst/>
            <a:ahLst/>
            <a:cxnLst/>
            <a:rect l="l" t="t" r="r" b="b"/>
            <a:pathLst>
              <a:path w="864870" h="108585">
                <a:moveTo>
                  <a:pt x="0" y="108584"/>
                </a:moveTo>
                <a:lnTo>
                  <a:pt x="6121" y="88532"/>
                </a:lnTo>
                <a:lnTo>
                  <a:pt x="22304" y="71040"/>
                </a:lnTo>
                <a:lnTo>
                  <a:pt x="45273" y="58668"/>
                </a:lnTo>
                <a:lnTo>
                  <a:pt x="71754" y="53975"/>
                </a:lnTo>
                <a:lnTo>
                  <a:pt x="360044" y="53975"/>
                </a:lnTo>
                <a:lnTo>
                  <a:pt x="386625" y="49291"/>
                </a:lnTo>
                <a:lnTo>
                  <a:pt x="409813" y="36988"/>
                </a:lnTo>
                <a:lnTo>
                  <a:pt x="426213" y="19685"/>
                </a:lnTo>
                <a:lnTo>
                  <a:pt x="432435" y="0"/>
                </a:lnTo>
                <a:lnTo>
                  <a:pt x="438556" y="19685"/>
                </a:lnTo>
                <a:lnTo>
                  <a:pt x="454739" y="36988"/>
                </a:lnTo>
                <a:lnTo>
                  <a:pt x="477708" y="49291"/>
                </a:lnTo>
                <a:lnTo>
                  <a:pt x="504189" y="53975"/>
                </a:lnTo>
                <a:lnTo>
                  <a:pt x="792479" y="53975"/>
                </a:lnTo>
                <a:lnTo>
                  <a:pt x="819060" y="58668"/>
                </a:lnTo>
                <a:lnTo>
                  <a:pt x="842248" y="71040"/>
                </a:lnTo>
                <a:lnTo>
                  <a:pt x="858648" y="88532"/>
                </a:lnTo>
                <a:lnTo>
                  <a:pt x="864869" y="1085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86244" y="2493657"/>
            <a:ext cx="864235" cy="108585"/>
          </a:xfrm>
          <a:custGeom>
            <a:avLst/>
            <a:gdLst/>
            <a:ahLst/>
            <a:cxnLst/>
            <a:rect l="l" t="t" r="r" b="b"/>
            <a:pathLst>
              <a:path w="864234" h="108585">
                <a:moveTo>
                  <a:pt x="0" y="108584"/>
                </a:moveTo>
                <a:lnTo>
                  <a:pt x="6121" y="88532"/>
                </a:lnTo>
                <a:lnTo>
                  <a:pt x="22304" y="71040"/>
                </a:lnTo>
                <a:lnTo>
                  <a:pt x="45273" y="58668"/>
                </a:lnTo>
                <a:lnTo>
                  <a:pt x="71754" y="53975"/>
                </a:lnTo>
                <a:lnTo>
                  <a:pt x="360045" y="53975"/>
                </a:lnTo>
                <a:lnTo>
                  <a:pt x="386258" y="49291"/>
                </a:lnTo>
                <a:lnTo>
                  <a:pt x="409257" y="36988"/>
                </a:lnTo>
                <a:lnTo>
                  <a:pt x="425588" y="19685"/>
                </a:lnTo>
                <a:lnTo>
                  <a:pt x="431800" y="0"/>
                </a:lnTo>
                <a:lnTo>
                  <a:pt x="438011" y="19685"/>
                </a:lnTo>
                <a:lnTo>
                  <a:pt x="454342" y="36988"/>
                </a:lnTo>
                <a:lnTo>
                  <a:pt x="477341" y="49291"/>
                </a:lnTo>
                <a:lnTo>
                  <a:pt x="503554" y="53975"/>
                </a:lnTo>
                <a:lnTo>
                  <a:pt x="791845" y="53975"/>
                </a:lnTo>
                <a:lnTo>
                  <a:pt x="818425" y="58668"/>
                </a:lnTo>
                <a:lnTo>
                  <a:pt x="841613" y="71040"/>
                </a:lnTo>
                <a:lnTo>
                  <a:pt x="858013" y="88532"/>
                </a:lnTo>
                <a:lnTo>
                  <a:pt x="864234" y="1085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37909" y="260224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20154" y="260224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02400" y="260224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83259" y="1021092"/>
            <a:ext cx="7037705" cy="144526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подстановки </a:t>
            </a:r>
            <a:r>
              <a:rPr dirty="0" sz="1600" spc="-5">
                <a:latin typeface="Times New Roman"/>
                <a:cs typeface="Times New Roman"/>
              </a:rPr>
              <a:t>(4 бит </a:t>
            </a:r>
            <a:r>
              <a:rPr dirty="0" sz="1600" spc="-35">
                <a:latin typeface="Times New Roman"/>
                <a:cs typeface="Times New Roman"/>
              </a:rPr>
              <a:t>вход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выход):</a:t>
            </a:r>
            <a:endParaRPr sz="1600">
              <a:latin typeface="Times New Roman"/>
              <a:cs typeface="Times New Roman"/>
            </a:endParaRPr>
          </a:p>
          <a:p>
            <a:pPr marL="227965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sbox(X): </a:t>
            </a:r>
            <a:r>
              <a:rPr dirty="0" sz="1600">
                <a:latin typeface="Times New Roman"/>
                <a:cs typeface="Times New Roman"/>
              </a:rPr>
              <a:t>{14, 5, </a:t>
            </a:r>
            <a:r>
              <a:rPr dirty="0" sz="1600" spc="-25">
                <a:latin typeface="Times New Roman"/>
                <a:cs typeface="Times New Roman"/>
              </a:rPr>
              <a:t>11, </a:t>
            </a:r>
            <a:r>
              <a:rPr dirty="0" sz="1600">
                <a:latin typeface="Times New Roman"/>
                <a:cs typeface="Times New Roman"/>
              </a:rPr>
              <a:t>7, 4, 13, 3, 10, 9, 2, 1, 15, 8, 6, 0,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12}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 spc="-15">
                <a:latin typeface="Times New Roman"/>
                <a:cs typeface="Times New Roman"/>
              </a:rPr>
              <a:t>Раундовая </a:t>
            </a:r>
            <a:r>
              <a:rPr dirty="0" sz="1600" spc="-10">
                <a:latin typeface="Times New Roman"/>
                <a:cs typeface="Times New Roman"/>
              </a:rPr>
              <a:t>структура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шифра:</a:t>
            </a:r>
            <a:endParaRPr sz="1600">
              <a:latin typeface="Times New Roman"/>
              <a:cs typeface="Times New Roman"/>
            </a:endParaRPr>
          </a:p>
          <a:p>
            <a:pPr marL="2737485">
              <a:lnSpc>
                <a:spcPct val="100000"/>
              </a:lnSpc>
              <a:spcBef>
                <a:spcPts val="1220"/>
              </a:spcBef>
              <a:tabLst>
                <a:tab pos="3636645" algn="l"/>
                <a:tab pos="4572635" algn="l"/>
                <a:tab pos="6517005" algn="l"/>
              </a:tabLst>
            </a:pPr>
            <a:r>
              <a:rPr dirty="0" sz="1400">
                <a:latin typeface="Arial"/>
                <a:cs typeface="Arial"/>
              </a:rPr>
              <a:t>t</a:t>
            </a:r>
            <a:r>
              <a:rPr dirty="0" baseline="-31250" sz="1200">
                <a:latin typeface="Arial"/>
                <a:cs typeface="Arial"/>
              </a:rPr>
              <a:t>1	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baseline="-31250" sz="1200">
                <a:latin typeface="Arial"/>
                <a:cs typeface="Arial"/>
              </a:rPr>
              <a:t>2	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baseline="-31250" sz="1200">
                <a:latin typeface="Arial"/>
                <a:cs typeface="Arial"/>
              </a:rPr>
              <a:t>3	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baseline="-31250" sz="1200">
                <a:latin typeface="Arial"/>
                <a:cs typeface="Arial"/>
              </a:rPr>
              <a:t>8</a:t>
            </a:r>
            <a:endParaRPr baseline="-31250"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28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marL="358775" marR="356235" indent="25400">
              <a:lnSpc>
                <a:spcPct val="143700"/>
              </a:lnSpc>
              <a:spcBef>
                <a:spcPts val="740"/>
              </a:spcBef>
            </a:pPr>
            <a:r>
              <a:rPr dirty="0" sz="1600" b="1">
                <a:latin typeface="Times New Roman"/>
                <a:cs typeface="Times New Roman"/>
              </a:rPr>
              <a:t>1.8. </a:t>
            </a:r>
            <a:r>
              <a:rPr dirty="0" sz="1600" spc="-10" b="1">
                <a:latin typeface="Times New Roman"/>
                <a:cs typeface="Times New Roman"/>
              </a:rPr>
              <a:t>Российский </a:t>
            </a:r>
            <a:r>
              <a:rPr dirty="0" sz="1600" spc="-5" b="1">
                <a:latin typeface="Times New Roman"/>
                <a:cs typeface="Times New Roman"/>
              </a:rPr>
              <a:t>стандарт </a:t>
            </a:r>
            <a:r>
              <a:rPr dirty="0" sz="1600" spc="-20" b="1">
                <a:latin typeface="Times New Roman"/>
                <a:cs typeface="Times New Roman"/>
              </a:rPr>
              <a:t>блочного </a:t>
            </a:r>
            <a:r>
              <a:rPr dirty="0" sz="1600" spc="-10" b="1">
                <a:latin typeface="Times New Roman"/>
                <a:cs typeface="Times New Roman"/>
              </a:rPr>
              <a:t>шифрования «Кузнечик» (ГОСТ </a:t>
            </a:r>
            <a:r>
              <a:rPr dirty="0" sz="1600" b="1">
                <a:latin typeface="Times New Roman"/>
                <a:cs typeface="Times New Roman"/>
              </a:rPr>
              <a:t>Р </a:t>
            </a:r>
            <a:r>
              <a:rPr dirty="0" sz="1600" spc="-5" b="1">
                <a:latin typeface="Times New Roman"/>
                <a:cs typeface="Times New Roman"/>
              </a:rPr>
              <a:t>34.12-2015): </a:t>
            </a:r>
            <a:r>
              <a:rPr dirty="0" sz="1600" spc="-10" b="1">
                <a:latin typeface="Times New Roman"/>
                <a:cs typeface="Times New Roman"/>
              </a:rPr>
              <a:t>основные  </a:t>
            </a:r>
            <a:r>
              <a:rPr dirty="0" sz="1600" b="1">
                <a:latin typeface="Times New Roman"/>
                <a:cs typeface="Times New Roman"/>
              </a:rPr>
              <a:t>параметры, </a:t>
            </a:r>
            <a:r>
              <a:rPr dirty="0" sz="1600" spc="-5" b="1">
                <a:latin typeface="Times New Roman"/>
                <a:cs typeface="Times New Roman"/>
              </a:rPr>
              <a:t>структура </a:t>
            </a:r>
            <a:r>
              <a:rPr dirty="0" sz="1600" spc="-20" b="1">
                <a:latin typeface="Times New Roman"/>
                <a:cs typeface="Times New Roman"/>
              </a:rPr>
              <a:t>раунда </a:t>
            </a:r>
            <a:r>
              <a:rPr dirty="0" sz="1600" spc="-10" b="1">
                <a:latin typeface="Times New Roman"/>
                <a:cs typeface="Times New Roman"/>
              </a:rPr>
              <a:t>шифрования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принцип действия, </a:t>
            </a:r>
            <a:r>
              <a:rPr dirty="0" sz="1600" spc="-10" b="1">
                <a:latin typeface="Times New Roman"/>
                <a:cs typeface="Times New Roman"/>
              </a:rPr>
              <a:t>процедура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разворачивания</a:t>
            </a:r>
            <a:endParaRPr sz="1600">
              <a:latin typeface="Times New Roman"/>
              <a:cs typeface="Times New Roman"/>
            </a:endParaRPr>
          </a:p>
          <a:p>
            <a:pPr marL="1129665">
              <a:lnSpc>
                <a:spcPct val="100000"/>
              </a:lnSpc>
              <a:spcBef>
                <a:spcPts val="840"/>
              </a:spcBef>
            </a:pPr>
            <a:r>
              <a:rPr dirty="0" sz="1600" spc="-25" b="1">
                <a:latin typeface="Times New Roman"/>
                <a:cs typeface="Times New Roman"/>
              </a:rPr>
              <a:t>исходного </a:t>
            </a:r>
            <a:r>
              <a:rPr dirty="0" sz="1600" spc="-15" b="1">
                <a:latin typeface="Times New Roman"/>
                <a:cs typeface="Times New Roman"/>
              </a:rPr>
              <a:t>ключа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20" b="1">
                <a:latin typeface="Times New Roman"/>
                <a:cs typeface="Times New Roman"/>
              </a:rPr>
              <a:t>раундовые </a:t>
            </a:r>
            <a:r>
              <a:rPr dirty="0" sz="1600" spc="-15" b="1">
                <a:latin typeface="Times New Roman"/>
                <a:cs typeface="Times New Roman"/>
              </a:rPr>
              <a:t>(рабочие) </a:t>
            </a:r>
            <a:r>
              <a:rPr dirty="0" sz="1600" spc="-20" b="1">
                <a:latin typeface="Times New Roman"/>
                <a:cs typeface="Times New Roman"/>
              </a:rPr>
              <a:t>подключи, </a:t>
            </a:r>
            <a:r>
              <a:rPr dirty="0" sz="1600" spc="-5" b="1">
                <a:latin typeface="Times New Roman"/>
                <a:cs typeface="Times New Roman"/>
              </a:rPr>
              <a:t>режимы</a:t>
            </a:r>
            <a:r>
              <a:rPr dirty="0" sz="1600" spc="1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использования.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90415" y="2555252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19">
                <a:moveTo>
                  <a:pt x="90170" y="0"/>
                </a:moveTo>
                <a:lnTo>
                  <a:pt x="78392" y="813"/>
                </a:lnTo>
                <a:lnTo>
                  <a:pt x="66913" y="3175"/>
                </a:lnTo>
                <a:lnTo>
                  <a:pt x="26193" y="26193"/>
                </a:lnTo>
                <a:lnTo>
                  <a:pt x="3175" y="66913"/>
                </a:lnTo>
                <a:lnTo>
                  <a:pt x="0" y="90170"/>
                </a:lnTo>
                <a:lnTo>
                  <a:pt x="0" y="450850"/>
                </a:lnTo>
                <a:lnTo>
                  <a:pt x="12064" y="495935"/>
                </a:lnTo>
                <a:lnTo>
                  <a:pt x="45085" y="528955"/>
                </a:lnTo>
                <a:lnTo>
                  <a:pt x="90170" y="541020"/>
                </a:lnTo>
                <a:lnTo>
                  <a:pt x="1313814" y="540385"/>
                </a:lnTo>
                <a:lnTo>
                  <a:pt x="1314450" y="541020"/>
                </a:lnTo>
                <a:lnTo>
                  <a:pt x="1359535" y="528955"/>
                </a:lnTo>
                <a:lnTo>
                  <a:pt x="1392555" y="495935"/>
                </a:lnTo>
                <a:lnTo>
                  <a:pt x="1404620" y="450850"/>
                </a:lnTo>
                <a:lnTo>
                  <a:pt x="1403985" y="90170"/>
                </a:lnTo>
                <a:lnTo>
                  <a:pt x="1404620" y="90170"/>
                </a:lnTo>
                <a:lnTo>
                  <a:pt x="1403806" y="78392"/>
                </a:lnTo>
                <a:lnTo>
                  <a:pt x="1401445" y="66913"/>
                </a:lnTo>
                <a:lnTo>
                  <a:pt x="1378426" y="26193"/>
                </a:lnTo>
                <a:lnTo>
                  <a:pt x="1337706" y="3175"/>
                </a:lnTo>
                <a:lnTo>
                  <a:pt x="1314450" y="0"/>
                </a:lnTo>
                <a:lnTo>
                  <a:pt x="9017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82234" y="3521722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6534" y="3095637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29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53354" y="3406152"/>
            <a:ext cx="86995" cy="12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90415" y="3635387"/>
            <a:ext cx="482600" cy="635"/>
          </a:xfrm>
          <a:custGeom>
            <a:avLst/>
            <a:gdLst/>
            <a:ahLst/>
            <a:cxnLst/>
            <a:rect l="l" t="t" r="r" b="b"/>
            <a:pathLst>
              <a:path w="482600" h="635">
                <a:moveTo>
                  <a:pt x="0" y="0"/>
                </a:moveTo>
                <a:lnTo>
                  <a:pt x="482600" y="635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67300" y="3592207"/>
            <a:ext cx="121285" cy="86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22929" y="4526291"/>
            <a:ext cx="95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8679" y="4525022"/>
            <a:ext cx="95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1329" y="4445012"/>
            <a:ext cx="4580890" cy="37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93159" y="4531372"/>
            <a:ext cx="38074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583565" algn="l"/>
                <a:tab pos="869315" algn="l"/>
                <a:tab pos="1155065" algn="l"/>
                <a:tab pos="1439545" algn="l"/>
                <a:tab pos="1725295" algn="l"/>
                <a:tab pos="2011045" algn="l"/>
                <a:tab pos="2296795" algn="l"/>
                <a:tab pos="2582545" algn="l"/>
                <a:tab pos="2867025" algn="l"/>
                <a:tab pos="3152775" algn="l"/>
                <a:tab pos="3438525" algn="l"/>
                <a:tab pos="3724275" algn="l"/>
              </a:tabLst>
            </a:pPr>
            <a:r>
              <a:rPr dirty="0" baseline="2525" sz="1650" i="1">
                <a:latin typeface="Times New Roman"/>
                <a:cs typeface="Times New Roman"/>
              </a:rPr>
              <a:t>S	S	S	S	S	</a:t>
            </a:r>
            <a:r>
              <a:rPr dirty="0" sz="1100" i="1">
                <a:latin typeface="Times New Roman"/>
                <a:cs typeface="Times New Roman"/>
              </a:rPr>
              <a:t>S	</a:t>
            </a:r>
            <a:r>
              <a:rPr dirty="0" baseline="2525" sz="1650" i="1">
                <a:latin typeface="Times New Roman"/>
                <a:cs typeface="Times New Roman"/>
              </a:rPr>
              <a:t>S	</a:t>
            </a:r>
            <a:r>
              <a:rPr dirty="0" sz="1100" i="1">
                <a:latin typeface="Times New Roman"/>
                <a:cs typeface="Times New Roman"/>
              </a:rPr>
              <a:t>S	S	S	S	S	S	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3354" y="3743972"/>
            <a:ext cx="86995" cy="36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29585" y="4112272"/>
            <a:ext cx="4529455" cy="5080"/>
          </a:xfrm>
          <a:custGeom>
            <a:avLst/>
            <a:gdLst/>
            <a:ahLst/>
            <a:cxnLst/>
            <a:rect l="l" t="t" r="r" b="b"/>
            <a:pathLst>
              <a:path w="4529455" h="5079">
                <a:moveTo>
                  <a:pt x="0" y="0"/>
                </a:moveTo>
                <a:lnTo>
                  <a:pt x="4529455" y="5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4200" y="4117352"/>
            <a:ext cx="86994" cy="334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11854" y="4114812"/>
            <a:ext cx="86995" cy="334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0145" y="4114812"/>
            <a:ext cx="86994" cy="334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88434" y="4114812"/>
            <a:ext cx="86994" cy="334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6090" y="4114812"/>
            <a:ext cx="86995" cy="334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64379" y="4112272"/>
            <a:ext cx="86995" cy="334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2034" y="4112272"/>
            <a:ext cx="86994" cy="334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40325" y="4112272"/>
            <a:ext cx="86995" cy="334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92420" y="4114812"/>
            <a:ext cx="86994" cy="3340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80075" y="4112272"/>
            <a:ext cx="86995" cy="334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8365" y="4112272"/>
            <a:ext cx="86995" cy="3346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56020" y="4112272"/>
            <a:ext cx="86994" cy="334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44309" y="4112907"/>
            <a:ext cx="86995" cy="3340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31965" y="4110366"/>
            <a:ext cx="86994" cy="3340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20255" y="4110366"/>
            <a:ext cx="86995" cy="3340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07909" y="4110366"/>
            <a:ext cx="86995" cy="3340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24200" y="4799341"/>
            <a:ext cx="86994" cy="33400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11854" y="4796802"/>
            <a:ext cx="86995" cy="3340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00145" y="4796802"/>
            <a:ext cx="86994" cy="3340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88434" y="4796802"/>
            <a:ext cx="86994" cy="3340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76090" y="4796802"/>
            <a:ext cx="86995" cy="3340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64379" y="4794262"/>
            <a:ext cx="86995" cy="3340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52034" y="4794262"/>
            <a:ext cx="86994" cy="3340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40325" y="4794262"/>
            <a:ext cx="86995" cy="3340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92420" y="4796802"/>
            <a:ext cx="86994" cy="3340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80075" y="4794262"/>
            <a:ext cx="86995" cy="3340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68365" y="4794262"/>
            <a:ext cx="86995" cy="3340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4794262"/>
            <a:ext cx="86994" cy="3340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44309" y="4794897"/>
            <a:ext cx="86995" cy="33400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1965" y="4792357"/>
            <a:ext cx="86994" cy="3340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20255" y="4792357"/>
            <a:ext cx="86995" cy="3340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07909" y="4792357"/>
            <a:ext cx="86995" cy="33401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30220" y="5120652"/>
            <a:ext cx="4528820" cy="5080"/>
          </a:xfrm>
          <a:custGeom>
            <a:avLst/>
            <a:gdLst/>
            <a:ahLst/>
            <a:cxnLst/>
            <a:rect l="l" t="t" r="r" b="b"/>
            <a:pathLst>
              <a:path w="4528820" h="5079">
                <a:moveTo>
                  <a:pt x="0" y="0"/>
                </a:moveTo>
                <a:lnTo>
                  <a:pt x="4528820" y="5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62245" y="5125732"/>
            <a:ext cx="86994" cy="3524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70804" y="5462282"/>
            <a:ext cx="285750" cy="353695"/>
          </a:xfrm>
          <a:custGeom>
            <a:avLst/>
            <a:gdLst/>
            <a:ahLst/>
            <a:cxnLst/>
            <a:rect l="l" t="t" r="r" b="b"/>
            <a:pathLst>
              <a:path w="285750" h="353695">
                <a:moveTo>
                  <a:pt x="47625" y="0"/>
                </a:moveTo>
                <a:lnTo>
                  <a:pt x="39370" y="0"/>
                </a:lnTo>
                <a:lnTo>
                  <a:pt x="31115" y="1904"/>
                </a:lnTo>
                <a:lnTo>
                  <a:pt x="24130" y="6349"/>
                </a:lnTo>
                <a:lnTo>
                  <a:pt x="16510" y="10794"/>
                </a:lnTo>
                <a:lnTo>
                  <a:pt x="10795" y="16509"/>
                </a:lnTo>
                <a:lnTo>
                  <a:pt x="6350" y="24129"/>
                </a:lnTo>
                <a:lnTo>
                  <a:pt x="1905" y="31114"/>
                </a:lnTo>
                <a:lnTo>
                  <a:pt x="0" y="39369"/>
                </a:lnTo>
                <a:lnTo>
                  <a:pt x="0" y="47624"/>
                </a:lnTo>
                <a:lnTo>
                  <a:pt x="0" y="306069"/>
                </a:lnTo>
                <a:lnTo>
                  <a:pt x="0" y="314324"/>
                </a:lnTo>
                <a:lnTo>
                  <a:pt x="1905" y="322579"/>
                </a:lnTo>
                <a:lnTo>
                  <a:pt x="6350" y="329564"/>
                </a:lnTo>
                <a:lnTo>
                  <a:pt x="10795" y="337184"/>
                </a:lnTo>
                <a:lnTo>
                  <a:pt x="16510" y="342899"/>
                </a:lnTo>
                <a:lnTo>
                  <a:pt x="24130" y="347344"/>
                </a:lnTo>
                <a:lnTo>
                  <a:pt x="31115" y="351789"/>
                </a:lnTo>
                <a:lnTo>
                  <a:pt x="39370" y="353694"/>
                </a:lnTo>
                <a:lnTo>
                  <a:pt x="47625" y="353694"/>
                </a:lnTo>
                <a:lnTo>
                  <a:pt x="238125" y="353694"/>
                </a:lnTo>
                <a:lnTo>
                  <a:pt x="246380" y="353694"/>
                </a:lnTo>
                <a:lnTo>
                  <a:pt x="254635" y="351789"/>
                </a:lnTo>
                <a:lnTo>
                  <a:pt x="262255" y="347344"/>
                </a:lnTo>
                <a:lnTo>
                  <a:pt x="269240" y="342899"/>
                </a:lnTo>
                <a:lnTo>
                  <a:pt x="274955" y="337184"/>
                </a:lnTo>
                <a:lnTo>
                  <a:pt x="279400" y="329564"/>
                </a:lnTo>
                <a:lnTo>
                  <a:pt x="283845" y="322579"/>
                </a:lnTo>
                <a:lnTo>
                  <a:pt x="285750" y="314324"/>
                </a:lnTo>
                <a:lnTo>
                  <a:pt x="285750" y="306069"/>
                </a:lnTo>
                <a:lnTo>
                  <a:pt x="285750" y="47624"/>
                </a:lnTo>
                <a:lnTo>
                  <a:pt x="285750" y="39369"/>
                </a:lnTo>
                <a:lnTo>
                  <a:pt x="283845" y="31114"/>
                </a:lnTo>
                <a:lnTo>
                  <a:pt x="279400" y="24129"/>
                </a:lnTo>
                <a:lnTo>
                  <a:pt x="274955" y="16509"/>
                </a:lnTo>
                <a:lnTo>
                  <a:pt x="269240" y="10794"/>
                </a:lnTo>
                <a:lnTo>
                  <a:pt x="262255" y="6349"/>
                </a:lnTo>
                <a:lnTo>
                  <a:pt x="254635" y="1904"/>
                </a:lnTo>
                <a:lnTo>
                  <a:pt x="246380" y="0"/>
                </a:lnTo>
                <a:lnTo>
                  <a:pt x="238125" y="0"/>
                </a:lnTo>
                <a:lnTo>
                  <a:pt x="4762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261609" y="5537212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62245" y="5807722"/>
            <a:ext cx="86994" cy="3524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510279" y="2642882"/>
            <a:ext cx="4036060" cy="14147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5230" marR="1667510">
              <a:lnSpc>
                <a:spcPts val="1270"/>
              </a:lnSpc>
              <a:spcBef>
                <a:spcPts val="180"/>
              </a:spcBef>
            </a:pPr>
            <a:r>
              <a:rPr dirty="0" sz="1100" spc="-5" i="1">
                <a:latin typeface="Times New Roman"/>
                <a:cs typeface="Times New Roman"/>
              </a:rPr>
              <a:t>Открытый</a:t>
            </a:r>
            <a:r>
              <a:rPr dirty="0" sz="1100" spc="-7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текст,  </a:t>
            </a:r>
            <a:r>
              <a:rPr dirty="0" sz="1100" i="1">
                <a:latin typeface="Times New Roman"/>
                <a:cs typeface="Times New Roman"/>
              </a:rPr>
              <a:t>128</a:t>
            </a:r>
            <a:r>
              <a:rPr dirty="0" sz="1100" spc="-2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бит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273050" marR="3008630" indent="-260350">
              <a:lnSpc>
                <a:spcPts val="1260"/>
              </a:lnSpc>
              <a:spcBef>
                <a:spcPts val="5"/>
              </a:spcBef>
            </a:pPr>
            <a:r>
              <a:rPr dirty="0" sz="1100" spc="-10" i="1">
                <a:latin typeface="Times New Roman"/>
                <a:cs typeface="Times New Roman"/>
              </a:rPr>
              <a:t>Раундовый</a:t>
            </a:r>
            <a:r>
              <a:rPr dirty="0" sz="1100" spc="-6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ключ,  </a:t>
            </a:r>
            <a:r>
              <a:rPr dirty="0" sz="1100" i="1">
                <a:latin typeface="Times New Roman"/>
                <a:cs typeface="Times New Roman"/>
              </a:rPr>
              <a:t>128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бит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слова по 8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бит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28515" y="6151257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20">
                <a:moveTo>
                  <a:pt x="90170" y="0"/>
                </a:moveTo>
                <a:lnTo>
                  <a:pt x="78392" y="813"/>
                </a:lnTo>
                <a:lnTo>
                  <a:pt x="66913" y="3174"/>
                </a:lnTo>
                <a:lnTo>
                  <a:pt x="26193" y="26193"/>
                </a:lnTo>
                <a:lnTo>
                  <a:pt x="3175" y="66913"/>
                </a:lnTo>
                <a:lnTo>
                  <a:pt x="0" y="90169"/>
                </a:lnTo>
                <a:lnTo>
                  <a:pt x="0" y="450849"/>
                </a:lnTo>
                <a:lnTo>
                  <a:pt x="12064" y="495934"/>
                </a:lnTo>
                <a:lnTo>
                  <a:pt x="45085" y="528954"/>
                </a:lnTo>
                <a:lnTo>
                  <a:pt x="90170" y="541019"/>
                </a:lnTo>
                <a:lnTo>
                  <a:pt x="1313814" y="540384"/>
                </a:lnTo>
                <a:lnTo>
                  <a:pt x="1314450" y="541019"/>
                </a:lnTo>
                <a:lnTo>
                  <a:pt x="1359535" y="528954"/>
                </a:lnTo>
                <a:lnTo>
                  <a:pt x="1392555" y="495934"/>
                </a:lnTo>
                <a:lnTo>
                  <a:pt x="1404620" y="450849"/>
                </a:lnTo>
                <a:lnTo>
                  <a:pt x="1403985" y="90169"/>
                </a:lnTo>
                <a:lnTo>
                  <a:pt x="1404620" y="90169"/>
                </a:lnTo>
                <a:lnTo>
                  <a:pt x="1403806" y="78392"/>
                </a:lnTo>
                <a:lnTo>
                  <a:pt x="1401445" y="66913"/>
                </a:lnTo>
                <a:lnTo>
                  <a:pt x="1378426" y="26193"/>
                </a:lnTo>
                <a:lnTo>
                  <a:pt x="1337706" y="3174"/>
                </a:lnTo>
                <a:lnTo>
                  <a:pt x="1314450" y="0"/>
                </a:lnTo>
                <a:lnTo>
                  <a:pt x="9017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654550" y="6239522"/>
            <a:ext cx="1316355" cy="3530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47955" marR="5080" indent="-135890">
              <a:lnSpc>
                <a:spcPts val="1260"/>
              </a:lnSpc>
              <a:spcBef>
                <a:spcPts val="190"/>
              </a:spcBef>
            </a:pPr>
            <a:r>
              <a:rPr dirty="0" sz="1100" spc="-15" i="1">
                <a:latin typeface="Times New Roman"/>
                <a:cs typeface="Times New Roman"/>
              </a:rPr>
              <a:t>Результат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раундовой  </a:t>
            </a:r>
            <a:r>
              <a:rPr dirty="0" sz="1100" spc="-10" i="1">
                <a:latin typeface="Times New Roman"/>
                <a:cs typeface="Times New Roman"/>
              </a:rPr>
              <a:t>функции, </a:t>
            </a:r>
            <a:r>
              <a:rPr dirty="0" sz="1100" i="1">
                <a:latin typeface="Times New Roman"/>
                <a:cs typeface="Times New Roman"/>
              </a:rPr>
              <a:t>128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бит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6971665" cy="48094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dirty="0" sz="1600" spc="-20">
                <a:latin typeface="Times New Roman"/>
                <a:cs typeface="Times New Roman"/>
              </a:rPr>
              <a:t>Исходный </a:t>
            </a:r>
            <a:r>
              <a:rPr dirty="0" sz="1600" spc="-45">
                <a:latin typeface="Times New Roman"/>
                <a:cs typeface="Times New Roman"/>
              </a:rPr>
              <a:t>код </a:t>
            </a:r>
            <a:r>
              <a:rPr dirty="0" sz="1600" spc="-20">
                <a:latin typeface="Times New Roman"/>
                <a:cs typeface="Times New Roman"/>
              </a:rPr>
              <a:t>«Кузнечик» </a:t>
            </a:r>
            <a:r>
              <a:rPr dirty="0" sz="1600" spc="-5">
                <a:latin typeface="Times New Roman"/>
                <a:cs typeface="Times New Roman"/>
              </a:rPr>
              <a:t>на примере </a:t>
            </a:r>
            <a:r>
              <a:rPr dirty="0" sz="1600">
                <a:latin typeface="Times New Roman"/>
                <a:cs typeface="Times New Roman"/>
              </a:rPr>
              <a:t>реализации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Markku-Juhani </a:t>
            </a:r>
            <a:r>
              <a:rPr dirty="0" sz="1600">
                <a:latin typeface="Times New Roman"/>
                <a:cs typeface="Times New Roman"/>
              </a:rPr>
              <a:t>O. </a:t>
            </a:r>
            <a:r>
              <a:rPr dirty="0" sz="1600" spc="-5">
                <a:latin typeface="Times New Roman"/>
                <a:cs typeface="Times New Roman"/>
              </a:rPr>
              <a:t>Saarinen:  (</a:t>
            </a: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https://github.com/mjosaarinen/kuznechik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encrypt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a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block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- 8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bit</a:t>
            </a:r>
            <a:r>
              <a:rPr dirty="0" sz="1200" spc="-35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way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void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kuz_encrypt_block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kuz_key_t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void</a:t>
            </a:r>
            <a:r>
              <a:rPr dirty="0" sz="1200" spc="-1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5899150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int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w128_t</a:t>
            </a:r>
            <a:r>
              <a:rPr dirty="0" sz="1200" spc="-9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 marR="4207510" indent="-228600">
              <a:lnSpc>
                <a:spcPct val="1889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^=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^=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698500" marR="4070350" indent="-228600">
              <a:lnSpc>
                <a:spcPts val="1360"/>
              </a:lnSpc>
              <a:spcBef>
                <a:spcPts val="5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kuz_pi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kuz_l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(&amp;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51315" cy="488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88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3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430145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1. </a:t>
            </a:r>
            <a:r>
              <a:rPr dirty="0" sz="1600" spc="-5" b="1">
                <a:latin typeface="Times New Roman"/>
                <a:cs typeface="Times New Roman"/>
              </a:rPr>
              <a:t>Симметричные криптографические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системы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классы симметричных криптографических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систем.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 spc="-15">
                <a:latin typeface="Times New Roman"/>
                <a:cs typeface="Times New Roman"/>
              </a:rPr>
              <a:t>Стойкость </a:t>
            </a:r>
            <a:r>
              <a:rPr dirty="0" sz="1600" spc="-5">
                <a:latin typeface="Times New Roman"/>
                <a:cs typeface="Times New Roman"/>
              </a:rPr>
              <a:t>криптографических систем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алгоритмов.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5">
                <a:latin typeface="Times New Roman"/>
                <a:cs typeface="Times New Roman"/>
              </a:rPr>
              <a:t>методы </a:t>
            </a:r>
            <a:r>
              <a:rPr dirty="0" sz="1600" spc="-5">
                <a:latin typeface="Times New Roman"/>
                <a:cs typeface="Times New Roman"/>
              </a:rPr>
              <a:t>криптоанализа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шифров.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>
                <a:latin typeface="Times New Roman"/>
                <a:cs typeface="Times New Roman"/>
              </a:rPr>
              <a:t>Простейшие </a:t>
            </a:r>
            <a:r>
              <a:rPr dirty="0" sz="1600" spc="-5">
                <a:latin typeface="Times New Roman"/>
                <a:cs typeface="Times New Roman"/>
              </a:rPr>
              <a:t>шифры </a:t>
            </a:r>
            <a:r>
              <a:rPr dirty="0" sz="1600">
                <a:latin typeface="Times New Roman"/>
                <a:cs typeface="Times New Roman"/>
              </a:rPr>
              <a:t>и их основные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свойства.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Поточные </a:t>
            </a:r>
            <a:r>
              <a:rPr dirty="0" sz="1600" spc="-5">
                <a:latin typeface="Times New Roman"/>
                <a:cs typeface="Times New Roman"/>
              </a:rPr>
              <a:t>шифры: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требования, режимы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функционирования.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 spc="-15">
                <a:latin typeface="Times New Roman"/>
                <a:cs typeface="Times New Roman"/>
              </a:rPr>
              <a:t>Блочные </a:t>
            </a:r>
            <a:r>
              <a:rPr dirty="0" sz="1600" spc="-5">
                <a:latin typeface="Times New Roman"/>
                <a:cs typeface="Times New Roman"/>
              </a:rPr>
              <a:t>шифры: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требования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стойкости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режимы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функционирования.</a:t>
            </a:r>
            <a:endParaRPr sz="1600">
              <a:latin typeface="Times New Roman"/>
              <a:cs typeface="Times New Roman"/>
            </a:endParaRPr>
          </a:p>
          <a:p>
            <a:pPr marL="452120" indent="-22923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51484" algn="l"/>
                <a:tab pos="45212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0">
                <a:latin typeface="Times New Roman"/>
                <a:cs typeface="Times New Roman"/>
              </a:rPr>
              <a:t>структуры </a:t>
            </a:r>
            <a:r>
              <a:rPr dirty="0" sz="1600" spc="-15">
                <a:latin typeface="Times New Roman"/>
                <a:cs typeface="Times New Roman"/>
              </a:rPr>
              <a:t>блочных </a:t>
            </a:r>
            <a:r>
              <a:rPr dirty="0" sz="1600" spc="-5">
                <a:latin typeface="Times New Roman"/>
                <a:cs typeface="Times New Roman"/>
              </a:rPr>
              <a:t>шифров: SP-сети </a:t>
            </a:r>
            <a:r>
              <a:rPr dirty="0" sz="1600">
                <a:latin typeface="Times New Roman"/>
                <a:cs typeface="Times New Roman"/>
              </a:rPr>
              <a:t>и сети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Фейстеля.</a:t>
            </a:r>
            <a:endParaRPr sz="1600">
              <a:latin typeface="Times New Roman"/>
              <a:cs typeface="Times New Roman"/>
            </a:endParaRPr>
          </a:p>
          <a:p>
            <a:pPr algn="just" marL="451484" marR="7620" indent="-228600">
              <a:lnSpc>
                <a:spcPct val="143700"/>
              </a:lnSpc>
              <a:buFont typeface="Lucida Sans Unicode"/>
              <a:buChar char="•"/>
              <a:tabLst>
                <a:tab pos="45212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Российский стандарт </a:t>
            </a:r>
            <a:r>
              <a:rPr dirty="0" sz="1600" spc="-20">
                <a:latin typeface="Times New Roman"/>
                <a:cs typeface="Times New Roman"/>
              </a:rPr>
              <a:t>блочного </a:t>
            </a: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 spc="-20">
                <a:latin typeface="Times New Roman"/>
                <a:cs typeface="Times New Roman"/>
              </a:rPr>
              <a:t>«Кузнечик»: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параметры, </a:t>
            </a:r>
            <a:r>
              <a:rPr dirty="0" sz="1600" spc="-10">
                <a:latin typeface="Times New Roman"/>
                <a:cs typeface="Times New Roman"/>
              </a:rPr>
              <a:t>структура </a:t>
            </a:r>
            <a:r>
              <a:rPr dirty="0" sz="1600" spc="-20">
                <a:latin typeface="Times New Roman"/>
                <a:cs typeface="Times New Roman"/>
              </a:rPr>
              <a:t>раунда  </a:t>
            </a: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принцип действия, процедура </a:t>
            </a:r>
            <a:r>
              <a:rPr dirty="0" sz="1600" spc="-10">
                <a:latin typeface="Times New Roman"/>
                <a:cs typeface="Times New Roman"/>
              </a:rPr>
              <a:t>разворачивания </a:t>
            </a:r>
            <a:r>
              <a:rPr dirty="0" sz="1600" spc="-25">
                <a:latin typeface="Times New Roman"/>
                <a:cs typeface="Times New Roman"/>
              </a:rPr>
              <a:t>исходного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раундовые  </a:t>
            </a:r>
            <a:r>
              <a:rPr dirty="0" sz="1600" spc="-10">
                <a:latin typeface="Times New Roman"/>
                <a:cs typeface="Times New Roman"/>
              </a:rPr>
              <a:t>(рабочие) </a:t>
            </a:r>
            <a:r>
              <a:rPr dirty="0" sz="1600" spc="-15">
                <a:latin typeface="Times New Roman"/>
                <a:cs typeface="Times New Roman"/>
              </a:rPr>
              <a:t>подключи, </a:t>
            </a:r>
            <a:r>
              <a:rPr dirty="0" sz="1600" spc="-5">
                <a:latin typeface="Times New Roman"/>
                <a:cs typeface="Times New Roman"/>
              </a:rPr>
              <a:t>режимы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использования.</a:t>
            </a:r>
            <a:endParaRPr sz="1600">
              <a:latin typeface="Times New Roman"/>
              <a:cs typeface="Times New Roman"/>
            </a:endParaRPr>
          </a:p>
          <a:p>
            <a:pPr algn="just" marL="451484" marR="5080" indent="-228600">
              <a:lnSpc>
                <a:spcPct val="143800"/>
              </a:lnSpc>
              <a:buFont typeface="Lucida Sans Unicode"/>
              <a:buChar char="•"/>
              <a:tabLst>
                <a:tab pos="452120" algn="l"/>
              </a:tabLst>
            </a:pPr>
            <a:r>
              <a:rPr dirty="0" sz="1600" spc="-15">
                <a:latin typeface="Times New Roman"/>
                <a:cs typeface="Times New Roman"/>
              </a:rPr>
              <a:t>Стойкость, </a:t>
            </a:r>
            <a:r>
              <a:rPr dirty="0" sz="1600" spc="-10">
                <a:latin typeface="Times New Roman"/>
                <a:cs typeface="Times New Roman"/>
              </a:rPr>
              <a:t>обеспечиваемая </a:t>
            </a:r>
            <a:r>
              <a:rPr dirty="0" sz="1600" spc="-5">
                <a:latin typeface="Times New Roman"/>
                <a:cs typeface="Times New Roman"/>
              </a:rPr>
              <a:t>современными шифрами. Причины ненадёжности криптографических  систем.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16341"/>
            <a:ext cx="2860040" cy="36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The S-Box from section</a:t>
            </a:r>
            <a:r>
              <a:rPr dirty="0" sz="1200" spc="-80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5.1.1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</a:pPr>
            <a:r>
              <a:rPr dirty="0" sz="1100" spc="-5" b="1">
                <a:solidFill>
                  <a:srgbClr val="00007F"/>
                </a:solidFill>
                <a:latin typeface="Courier New"/>
                <a:cs typeface="Courier New"/>
              </a:rPr>
              <a:t>const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uint8_t kuz_pi</a:t>
            </a:r>
            <a:r>
              <a:rPr dirty="0" sz="11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100" spc="-5" b="1">
                <a:solidFill>
                  <a:srgbClr val="FF0000"/>
                </a:solidFill>
                <a:latin typeface="Courier New"/>
                <a:cs typeface="Courier New"/>
              </a:rPr>
              <a:t>0x100</a:t>
            </a:r>
            <a:r>
              <a:rPr dirty="0" sz="11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1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100" spc="-5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609" y="1485179"/>
          <a:ext cx="5161280" cy="521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/>
                <a:gridCol w="491490"/>
                <a:gridCol w="502920"/>
                <a:gridCol w="502919"/>
                <a:gridCol w="502919"/>
                <a:gridCol w="502919"/>
                <a:gridCol w="502919"/>
                <a:gridCol w="502919"/>
                <a:gridCol w="548639"/>
                <a:gridCol w="297179"/>
                <a:gridCol w="576579"/>
              </a:tblGrid>
              <a:tr h="157866">
                <a:tc row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0xCF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00..07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0x23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08..0F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0x93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10..17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0x14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18..1F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0xE2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20..27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0x8B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28..2F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0xE3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30..37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0x7F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38..3F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0xEA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40..47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0xFD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48..4F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0x08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50..57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0x9C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58..5F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0x10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60..67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0x9D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68..6F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0xFF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70..77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0xC3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78..7F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0x3E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80..87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0x7C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88..8F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0x7A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90..97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0x4E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98..9F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0x1E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A0..A7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0x64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A8..AF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0x27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B0..B7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0x69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B8..BF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0x86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C0..C7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0x88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C8..CF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0x1B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0x4C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0xFE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D0..D7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0x8D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0xAA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0xCA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0xD8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0x85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D8..DF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0x67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0x2D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0x09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E0..E7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0x9B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0x25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0xBE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0xE5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0x6C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E8..EF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0x59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0x74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0xE6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0xF4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0xB4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0xC0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F0..F7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0xD1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0xAF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0xC2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0x39</a:t>
                      </a:r>
                      <a:r>
                        <a:rPr dirty="0" sz="1100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0x4B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0x63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0xB6</a:t>
                      </a: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100" spc="-5" b="1">
                          <a:solidFill>
                            <a:srgbClr val="4B4B4B"/>
                          </a:solidFill>
                          <a:latin typeface="Courier New"/>
                          <a:cs typeface="Courier New"/>
                        </a:rPr>
                        <a:t>F8..FF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50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dirty="0" sz="1100" spc="-5" b="1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289062"/>
            <a:ext cx="5237480" cy="4180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Linear vector from sect</a:t>
            </a:r>
            <a:r>
              <a:rPr dirty="0" sz="1200" spc="-20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5.1.2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static const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 kuz_lvec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2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0x94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0x20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0x85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0x10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0xC2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0xC0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0x01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dirty="0" sz="1200" spc="-3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0xFB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0x01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0xC0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0xC2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0x10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0x85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0x20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0x94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dirty="0" sz="1200" spc="-3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0x01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poly multiplication mod p(x)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x^8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+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x^7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+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x^6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+ x +</a:t>
            </a:r>
            <a:r>
              <a:rPr dirty="0" sz="1200" spc="-90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totally not constant</a:t>
            </a:r>
            <a:r>
              <a:rPr dirty="0" sz="1200" spc="-15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static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 kuz_mul_gf256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 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</a:t>
            </a:r>
            <a:r>
              <a:rPr dirty="0" sz="1200" spc="-3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</a:t>
            </a:r>
            <a:r>
              <a:rPr dirty="0" sz="120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z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469900" marR="3844925" indent="-228600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while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 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if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&amp;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ts val="1290"/>
              </a:lnSpc>
            </a:pP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z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^=</a:t>
            </a:r>
            <a:r>
              <a:rPr dirty="0" sz="1200" spc="-1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469900" marR="1101725">
              <a:lnSpc>
                <a:spcPts val="1360"/>
              </a:lnSpc>
              <a:spcBef>
                <a:spcPts val="75"/>
              </a:spcBef>
            </a:pP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x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&lt;&lt;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&amp;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0x80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?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0xC3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: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0x00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); 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y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&gt;&gt;=</a:t>
            </a:r>
            <a:r>
              <a:rPr dirty="0" sz="1200" spc="-2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3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  <a:spcBef>
                <a:spcPts val="5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return</a:t>
            </a:r>
            <a:r>
              <a:rPr dirty="0" sz="1200" spc="-1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289062"/>
            <a:ext cx="4460240" cy="348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linear operation</a:t>
            </a:r>
            <a:r>
              <a:rPr dirty="0" sz="1200" spc="-15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l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static void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kuz_l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w128_t</a:t>
            </a:r>
            <a:r>
              <a:rPr dirty="0" sz="120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3296285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int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</a:t>
            </a:r>
            <a:r>
              <a:rPr dirty="0" sz="1200" spc="-9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16</a:t>
            </a:r>
            <a:r>
              <a:rPr dirty="0" sz="1200" spc="-10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rounds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</a:t>
            </a:r>
            <a:r>
              <a:rPr dirty="0" sz="1200" spc="-4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25120">
              <a:lnSpc>
                <a:spcPts val="1360"/>
              </a:lnSpc>
              <a:spcBef>
                <a:spcPts val="5"/>
              </a:spcBef>
              <a:tabLst>
                <a:tab pos="1840864" algn="l"/>
              </a:tabLst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An LFSR with 16 elements from GF(2^8) 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15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	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since lvec[15]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=</a:t>
            </a:r>
            <a:r>
              <a:rPr dirty="0" sz="1200" spc="-45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R="1043305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14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--)</a:t>
            </a:r>
            <a:r>
              <a:rPr dirty="0" sz="1200" spc="-6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algn="ctr" marR="104394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+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4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algn="ctr" marL="685165">
              <a:lnSpc>
                <a:spcPts val="1360"/>
              </a:lnSpc>
            </a:pP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x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^=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kuz_mul_gf256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],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kuz_lvec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]);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289062"/>
            <a:ext cx="578612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key</a:t>
            </a:r>
            <a:r>
              <a:rPr dirty="0" sz="1200" spc="-10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setup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void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kuz_set_encrypt_key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kuz_key_t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const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uint8_t</a:t>
            </a:r>
            <a:r>
              <a:rPr dirty="0" sz="1200" spc="-7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32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int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dirty="0" sz="1200" spc="-1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w128_t 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dirty="0" sz="1200" spc="-1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</a:t>
            </a:r>
            <a:r>
              <a:rPr dirty="0" sz="1200" spc="-3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 marR="96520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this will be have to changed for little-endian systems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29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dirty="0" sz="1200" spc="-2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&lt;=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32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</a:t>
            </a:r>
            <a:r>
              <a:rPr dirty="0" sz="1200" spc="-3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7460" y="5261622"/>
            <a:ext cx="1854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load round in</a:t>
            </a:r>
            <a:r>
              <a:rPr dirty="0" sz="1200" spc="-85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lsb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860" y="4743462"/>
            <a:ext cx="1123315" cy="89916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97155">
              <a:lnSpc>
                <a:spcPts val="1360"/>
              </a:lnSpc>
              <a:spcBef>
                <a:spcPts val="21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C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Value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9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15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kuz_l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(&amp;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5860" y="5779782"/>
            <a:ext cx="2448560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</a:t>
            </a:r>
            <a:r>
              <a:rPr dirty="0" sz="1200" spc="-7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2700" marR="142240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  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</a:t>
            </a:r>
            <a:endParaRPr sz="1200">
              <a:latin typeface="Courier New"/>
              <a:cs typeface="Courier New"/>
            </a:endParaRPr>
          </a:p>
          <a:p>
            <a:pPr marL="12700" marR="5080" indent="2286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kuz_pi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]];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kuz_l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(&amp;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16341"/>
            <a:ext cx="3911600" cy="297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ts val="14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^=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^=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10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if 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&amp;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 ==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dirty="0" sz="1200" spc="-3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&gt;&gt;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&gt;&gt;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&gt;&gt;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+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&gt;&gt;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+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16341"/>
            <a:ext cx="4643120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// decrypt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a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block </a:t>
            </a:r>
            <a:r>
              <a:rPr dirty="0" sz="1200" b="1">
                <a:solidFill>
                  <a:srgbClr val="4B4B4B"/>
                </a:solidFill>
                <a:latin typeface="Courier New"/>
                <a:cs typeface="Courier New"/>
              </a:rPr>
              <a:t>- 8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bit</a:t>
            </a:r>
            <a:r>
              <a:rPr dirty="0" sz="1200" spc="-40" b="1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4B4B4B"/>
                </a:solidFill>
                <a:latin typeface="Courier New"/>
                <a:cs typeface="Courier New"/>
              </a:rPr>
              <a:t>way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void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kuz_decrypt_block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kuz_key_t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 void</a:t>
            </a:r>
            <a:r>
              <a:rPr dirty="0" sz="1200" spc="-6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41300" marR="3570604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int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w128_t</a:t>
            </a:r>
            <a:r>
              <a:rPr dirty="0" sz="1200" spc="-9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^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 marR="2016125" indent="-228600">
              <a:lnSpc>
                <a:spcPct val="18890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i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&gt;=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--)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{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kuz_l_inv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(&amp;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698500" marR="1377315" indent="-228600">
              <a:lnSpc>
                <a:spcPts val="1360"/>
              </a:lnSpc>
              <a:spcBef>
                <a:spcPts val="35"/>
              </a:spcBef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for 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b="1">
                <a:solidFill>
                  <a:srgbClr val="007F00"/>
                </a:solidFill>
                <a:latin typeface="Courier New"/>
                <a:cs typeface="Courier New"/>
              </a:rPr>
              <a:t>j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&lt;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++) 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kuz_pi_inv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]];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ts val="140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^=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360"/>
              </a:lnSpc>
            </a:pP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^=</a:t>
            </a:r>
            <a:r>
              <a:rPr dirty="0" sz="1200" spc="-95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-&gt;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ts val="1360"/>
              </a:lnSpc>
            </a:pP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((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uint64_t 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*)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blk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)[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 </a:t>
            </a: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dirty="0" sz="1200" spc="-90" b="1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x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dirty="0" sz="1200" spc="-5" b="1">
                <a:solidFill>
                  <a:srgbClr val="007F00"/>
                </a:solidFill>
                <a:latin typeface="Courier New"/>
                <a:cs typeface="Courier New"/>
              </a:rPr>
              <a:t>q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-5" b="1">
                <a:solidFill>
                  <a:srgbClr val="00007F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 b="1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478291"/>
            <a:ext cx="4076700" cy="512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 шифрования </a:t>
            </a:r>
            <a:r>
              <a:rPr dirty="0" sz="1600" spc="-10">
                <a:latin typeface="Times New Roman"/>
                <a:cs typeface="Times New Roman"/>
              </a:rPr>
              <a:t>информации: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K_1	</a:t>
            </a:r>
            <a:r>
              <a:rPr dirty="0" sz="1100">
                <a:latin typeface="Times New Roman"/>
                <a:cs typeface="Times New Roman"/>
              </a:rPr>
              <a:t>= 88 99 </a:t>
            </a:r>
            <a:r>
              <a:rPr dirty="0" sz="1100" spc="-5">
                <a:latin typeface="Times New Roman"/>
                <a:cs typeface="Times New Roman"/>
              </a:rPr>
              <a:t>AA</a:t>
            </a:r>
            <a:r>
              <a:rPr dirty="0" sz="1100" spc="-20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BB CC </a:t>
            </a:r>
            <a:r>
              <a:rPr dirty="0" sz="1100">
                <a:latin typeface="Times New Roman"/>
                <a:cs typeface="Times New Roman"/>
              </a:rPr>
              <a:t>DD </a:t>
            </a:r>
            <a:r>
              <a:rPr dirty="0" sz="1100" spc="-5">
                <a:latin typeface="Times New Roman"/>
                <a:cs typeface="Times New Roman"/>
              </a:rPr>
              <a:t>EE FF </a:t>
            </a:r>
            <a:r>
              <a:rPr dirty="0" sz="1100">
                <a:latin typeface="Times New Roman"/>
                <a:cs typeface="Times New Roman"/>
              </a:rPr>
              <a:t>00 </a:t>
            </a:r>
            <a:r>
              <a:rPr dirty="0" sz="1100" spc="-20">
                <a:latin typeface="Times New Roman"/>
                <a:cs typeface="Times New Roman"/>
              </a:rPr>
              <a:t>11 </a:t>
            </a:r>
            <a:r>
              <a:rPr dirty="0" sz="1100">
                <a:latin typeface="Times New Roman"/>
                <a:cs typeface="Times New Roman"/>
              </a:rPr>
              <a:t>22 33 44 55 66 77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K_2	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FE DC BA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98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76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54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32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10 01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23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45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67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89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AB CD EF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K_3	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DB </a:t>
            </a:r>
            <a:r>
              <a:rPr dirty="0" sz="1100">
                <a:latin typeface="Times New Roman"/>
                <a:cs typeface="Times New Roman"/>
              </a:rPr>
              <a:t>31 48 53 15 69 43 43 22 8D 6A </a:t>
            </a:r>
            <a:r>
              <a:rPr dirty="0" sz="1100" spc="-5">
                <a:latin typeface="Times New Roman"/>
                <a:cs typeface="Times New Roman"/>
              </a:rPr>
              <a:t>EF </a:t>
            </a:r>
            <a:r>
              <a:rPr dirty="0" sz="1100">
                <a:latin typeface="Times New Roman"/>
                <a:cs typeface="Times New Roman"/>
              </a:rPr>
              <a:t>8C </a:t>
            </a:r>
            <a:r>
              <a:rPr dirty="0" sz="1100" spc="-5">
                <a:latin typeface="Times New Roman"/>
                <a:cs typeface="Times New Roman"/>
              </a:rPr>
              <a:t>C7 </a:t>
            </a:r>
            <a:r>
              <a:rPr dirty="0" sz="1100">
                <a:latin typeface="Times New Roman"/>
                <a:cs typeface="Times New Roman"/>
              </a:rPr>
              <a:t>8C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44</a:t>
            </a:r>
            <a:endParaRPr sz="1100">
              <a:latin typeface="Times New Roman"/>
              <a:cs typeface="Times New Roman"/>
            </a:endParaRPr>
          </a:p>
          <a:p>
            <a:pPr marL="12700" marR="399415">
              <a:lnSpc>
                <a:spcPct val="143200"/>
              </a:lnSpc>
              <a:spcBef>
                <a:spcPts val="1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K_4	</a:t>
            </a:r>
            <a:r>
              <a:rPr dirty="0" sz="1100">
                <a:latin typeface="Times New Roman"/>
                <a:cs typeface="Times New Roman"/>
              </a:rPr>
              <a:t>= 3D 45 53 </a:t>
            </a:r>
            <a:r>
              <a:rPr dirty="0" sz="1100" spc="-5">
                <a:latin typeface="Times New Roman"/>
                <a:cs typeface="Times New Roman"/>
              </a:rPr>
              <a:t>D8 E9 CF EC </a:t>
            </a:r>
            <a:r>
              <a:rPr dirty="0" sz="1100">
                <a:latin typeface="Times New Roman"/>
                <a:cs typeface="Times New Roman"/>
              </a:rPr>
              <a:t>68 15 </a:t>
            </a:r>
            <a:r>
              <a:rPr dirty="0" sz="1100" spc="-5">
                <a:latin typeface="Times New Roman"/>
                <a:cs typeface="Times New Roman"/>
              </a:rPr>
              <a:t>EB </a:t>
            </a:r>
            <a:r>
              <a:rPr dirty="0" sz="1100">
                <a:latin typeface="Times New Roman"/>
                <a:cs typeface="Times New Roman"/>
              </a:rPr>
              <a:t>AD </a:t>
            </a:r>
            <a:r>
              <a:rPr dirty="0" sz="1100" spc="-5">
                <a:latin typeface="Times New Roman"/>
                <a:cs typeface="Times New Roman"/>
              </a:rPr>
              <a:t>C4 </a:t>
            </a:r>
            <a:r>
              <a:rPr dirty="0" sz="1100">
                <a:latin typeface="Times New Roman"/>
                <a:cs typeface="Times New Roman"/>
              </a:rPr>
              <a:t>0A</a:t>
            </a:r>
            <a:r>
              <a:rPr dirty="0" sz="1100" spc="-2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9F </a:t>
            </a:r>
            <a:r>
              <a:rPr dirty="0" sz="1100" spc="-5">
                <a:latin typeface="Times New Roman"/>
                <a:cs typeface="Times New Roman"/>
              </a:rPr>
              <a:t>FD </a:t>
            </a:r>
            <a:r>
              <a:rPr dirty="0" sz="1100">
                <a:latin typeface="Times New Roman"/>
                <a:cs typeface="Times New Roman"/>
              </a:rPr>
              <a:t>04  </a:t>
            </a:r>
            <a:r>
              <a:rPr dirty="0" sz="1100" spc="-5">
                <a:latin typeface="Times New Roman"/>
                <a:cs typeface="Times New Roman"/>
              </a:rPr>
              <a:t>K_5	</a:t>
            </a:r>
            <a:r>
              <a:rPr dirty="0" sz="1100">
                <a:latin typeface="Times New Roman"/>
                <a:cs typeface="Times New Roman"/>
              </a:rPr>
              <a:t>= 57 64 64 68 </a:t>
            </a:r>
            <a:r>
              <a:rPr dirty="0" sz="1100" spc="-5">
                <a:latin typeface="Times New Roman"/>
                <a:cs typeface="Times New Roman"/>
              </a:rPr>
              <a:t>C4 </a:t>
            </a:r>
            <a:r>
              <a:rPr dirty="0" sz="1100">
                <a:latin typeface="Times New Roman"/>
                <a:cs typeface="Times New Roman"/>
              </a:rPr>
              <a:t>4A</a:t>
            </a:r>
            <a:r>
              <a:rPr dirty="0" sz="1100" spc="-2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5E 28 </a:t>
            </a:r>
            <a:r>
              <a:rPr dirty="0" sz="1100" spc="-5">
                <a:latin typeface="Times New Roman"/>
                <a:cs typeface="Times New Roman"/>
              </a:rPr>
              <a:t>D3 E5 </a:t>
            </a:r>
            <a:r>
              <a:rPr dirty="0" sz="1100">
                <a:latin typeface="Times New Roman"/>
                <a:cs typeface="Times New Roman"/>
              </a:rPr>
              <a:t>92 46 </a:t>
            </a:r>
            <a:r>
              <a:rPr dirty="0" sz="1100" spc="-5">
                <a:latin typeface="Times New Roman"/>
                <a:cs typeface="Times New Roman"/>
              </a:rPr>
              <a:t>F4 </a:t>
            </a:r>
            <a:r>
              <a:rPr dirty="0" sz="1100">
                <a:latin typeface="Times New Roman"/>
                <a:cs typeface="Times New Roman"/>
              </a:rPr>
              <a:t>29 </a:t>
            </a:r>
            <a:r>
              <a:rPr dirty="0" sz="1100" spc="-5">
                <a:latin typeface="Times New Roman"/>
                <a:cs typeface="Times New Roman"/>
              </a:rPr>
              <a:t>F1 AC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K_6	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BD </a:t>
            </a:r>
            <a:r>
              <a:rPr dirty="0" sz="1100">
                <a:latin typeface="Times New Roman"/>
                <a:cs typeface="Times New Roman"/>
              </a:rPr>
              <a:t>07 94 35 16 5C 64 32 </a:t>
            </a:r>
            <a:r>
              <a:rPr dirty="0" sz="1100" spc="-5">
                <a:latin typeface="Times New Roman"/>
                <a:cs typeface="Times New Roman"/>
              </a:rPr>
              <a:t>B5 </a:t>
            </a:r>
            <a:r>
              <a:rPr dirty="0" sz="1100">
                <a:latin typeface="Times New Roman"/>
                <a:cs typeface="Times New Roman"/>
              </a:rPr>
              <a:t>32 </a:t>
            </a:r>
            <a:r>
              <a:rPr dirty="0" sz="1100" spc="-5">
                <a:latin typeface="Times New Roman"/>
                <a:cs typeface="Times New Roman"/>
              </a:rPr>
              <a:t>E8 </a:t>
            </a:r>
            <a:r>
              <a:rPr dirty="0" sz="1100">
                <a:latin typeface="Times New Roman"/>
                <a:cs typeface="Times New Roman"/>
              </a:rPr>
              <a:t>28 34 </a:t>
            </a:r>
            <a:r>
              <a:rPr dirty="0" sz="1100" spc="-5">
                <a:latin typeface="Times New Roman"/>
                <a:cs typeface="Times New Roman"/>
              </a:rPr>
              <a:t>DA </a:t>
            </a:r>
            <a:r>
              <a:rPr dirty="0" sz="1100">
                <a:latin typeface="Times New Roman"/>
                <a:cs typeface="Times New Roman"/>
              </a:rPr>
              <a:t>58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1B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K_7	</a:t>
            </a:r>
            <a:r>
              <a:rPr dirty="0" sz="1100">
                <a:latin typeface="Times New Roman"/>
                <a:cs typeface="Times New Roman"/>
              </a:rPr>
              <a:t>= 51 </a:t>
            </a:r>
            <a:r>
              <a:rPr dirty="0" sz="1100" spc="-5">
                <a:latin typeface="Times New Roman"/>
                <a:cs typeface="Times New Roman"/>
              </a:rPr>
              <a:t>E6 </a:t>
            </a:r>
            <a:r>
              <a:rPr dirty="0" sz="1100">
                <a:latin typeface="Times New Roman"/>
                <a:cs typeface="Times New Roman"/>
              </a:rPr>
              <a:t>40 75 7E 87 45 </a:t>
            </a:r>
            <a:r>
              <a:rPr dirty="0" sz="1100" spc="-5">
                <a:latin typeface="Times New Roman"/>
                <a:cs typeface="Times New Roman"/>
              </a:rPr>
              <a:t>DE </a:t>
            </a:r>
            <a:r>
              <a:rPr dirty="0" sz="1100">
                <a:latin typeface="Times New Roman"/>
                <a:cs typeface="Times New Roman"/>
              </a:rPr>
              <a:t>70 57 27 26 5A 00 98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K_8	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79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25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01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7B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9F</a:t>
            </a:r>
            <a:r>
              <a:rPr dirty="0" sz="1100" spc="-5">
                <a:latin typeface="Times New Roman"/>
                <a:cs typeface="Times New Roman"/>
              </a:rPr>
              <a:t> DD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3E</a:t>
            </a:r>
            <a:r>
              <a:rPr dirty="0" sz="1100" spc="-5">
                <a:latin typeface="Times New Roman"/>
                <a:cs typeface="Times New Roman"/>
              </a:rPr>
              <a:t> D7 </a:t>
            </a:r>
            <a:r>
              <a:rPr dirty="0" sz="1100">
                <a:latin typeface="Times New Roman"/>
                <a:cs typeface="Times New Roman"/>
              </a:rPr>
              <a:t>2A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91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A2 </a:t>
            </a:r>
            <a:r>
              <a:rPr dirty="0" sz="1100">
                <a:latin typeface="Times New Roman"/>
                <a:cs typeface="Times New Roman"/>
              </a:rPr>
              <a:t>22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86</a:t>
            </a:r>
            <a:r>
              <a:rPr dirty="0" sz="1100" spc="-5">
                <a:latin typeface="Times New Roman"/>
                <a:cs typeface="Times New Roman"/>
              </a:rPr>
              <a:t> F9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K_9	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BB </a:t>
            </a:r>
            <a:r>
              <a:rPr dirty="0" sz="1100">
                <a:latin typeface="Times New Roman"/>
                <a:cs typeface="Times New Roman"/>
              </a:rPr>
              <a:t>44 </a:t>
            </a:r>
            <a:r>
              <a:rPr dirty="0" sz="1100" spc="-5">
                <a:latin typeface="Times New Roman"/>
                <a:cs typeface="Times New Roman"/>
              </a:rPr>
              <a:t>E2 </a:t>
            </a:r>
            <a:r>
              <a:rPr dirty="0" sz="1100">
                <a:latin typeface="Times New Roman"/>
                <a:cs typeface="Times New Roman"/>
              </a:rPr>
              <a:t>53 78 </a:t>
            </a:r>
            <a:r>
              <a:rPr dirty="0" sz="1100" spc="-5">
                <a:latin typeface="Times New Roman"/>
                <a:cs typeface="Times New Roman"/>
              </a:rPr>
              <a:t>C7 </a:t>
            </a:r>
            <a:r>
              <a:rPr dirty="0" sz="1100">
                <a:latin typeface="Times New Roman"/>
                <a:cs typeface="Times New Roman"/>
              </a:rPr>
              <a:t>31 23 </a:t>
            </a:r>
            <a:r>
              <a:rPr dirty="0" sz="1100" spc="-5">
                <a:latin typeface="Times New Roman"/>
                <a:cs typeface="Times New Roman"/>
              </a:rPr>
              <a:t>A5 F3 </a:t>
            </a:r>
            <a:r>
              <a:rPr dirty="0" sz="1100">
                <a:latin typeface="Times New Roman"/>
                <a:cs typeface="Times New Roman"/>
              </a:rPr>
              <a:t>2F 73 </a:t>
            </a:r>
            <a:r>
              <a:rPr dirty="0" sz="1100" spc="-5">
                <a:latin typeface="Times New Roman"/>
                <a:cs typeface="Times New Roman"/>
              </a:rPr>
              <a:t>CD B6 E5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17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2915" algn="l"/>
              </a:tabLst>
            </a:pPr>
            <a:r>
              <a:rPr dirty="0" sz="1100" spc="-5">
                <a:latin typeface="Times New Roman"/>
                <a:cs typeface="Times New Roman"/>
              </a:rPr>
              <a:t>K_10	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72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E9 DD </a:t>
            </a:r>
            <a:r>
              <a:rPr dirty="0" sz="1100">
                <a:latin typeface="Times New Roman"/>
                <a:cs typeface="Times New Roman"/>
              </a:rPr>
              <a:t>74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16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BC F4</a:t>
            </a:r>
            <a:r>
              <a:rPr dirty="0" sz="1100">
                <a:latin typeface="Times New Roman"/>
                <a:cs typeface="Times New Roman"/>
              </a:rPr>
              <a:t> 5B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75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A8 </a:t>
            </a:r>
            <a:r>
              <a:rPr dirty="0" sz="1100">
                <a:latin typeface="Times New Roman"/>
                <a:cs typeface="Times New Roman"/>
              </a:rPr>
              <a:t>8E 4A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40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462915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PT	</a:t>
            </a:r>
            <a:r>
              <a:rPr dirty="0" sz="1100" b="1">
                <a:latin typeface="Times New Roman"/>
                <a:cs typeface="Times New Roman"/>
              </a:rPr>
              <a:t>= 00 00 00 00 00 00 00 00 00 00 00 00 00 00 00</a:t>
            </a:r>
            <a:r>
              <a:rPr dirty="0" sz="1100" spc="-1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15">
                <a:latin typeface="Times New Roman"/>
                <a:cs typeface="Times New Roman"/>
              </a:rPr>
              <a:t>ENCRYPT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948690" algn="l"/>
              </a:tabLst>
            </a:pPr>
            <a:r>
              <a:rPr dirty="0" sz="1100" spc="-5">
                <a:latin typeface="Times New Roman"/>
                <a:cs typeface="Times New Roman"/>
              </a:rPr>
              <a:t>PLAIN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TEXT	</a:t>
            </a:r>
            <a:r>
              <a:rPr dirty="0" sz="1100">
                <a:latin typeface="Times New Roman"/>
                <a:cs typeface="Times New Roman"/>
              </a:rPr>
              <a:t>00 00 00 00 00 00 00 00 00 00 00 00 00 00 00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ROUND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(0) </a:t>
            </a:r>
            <a:r>
              <a:rPr dirty="0" sz="1100">
                <a:latin typeface="Times New Roman"/>
                <a:cs typeface="Times New Roman"/>
              </a:rPr>
              <a:t>88 99 AA</a:t>
            </a:r>
            <a:r>
              <a:rPr dirty="0" sz="1100" spc="-2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BB CC DD EE FF </a:t>
            </a:r>
            <a:r>
              <a:rPr dirty="0" sz="1100">
                <a:latin typeface="Times New Roman"/>
                <a:cs typeface="Times New Roman"/>
              </a:rPr>
              <a:t>00 </a:t>
            </a:r>
            <a:r>
              <a:rPr dirty="0" sz="1100" spc="-25">
                <a:latin typeface="Times New Roman"/>
                <a:cs typeface="Times New Roman"/>
              </a:rPr>
              <a:t>11 </a:t>
            </a:r>
            <a:r>
              <a:rPr dirty="0" sz="1100">
                <a:latin typeface="Times New Roman"/>
                <a:cs typeface="Times New Roman"/>
              </a:rPr>
              <a:t>22 33 44 55 66 77</a:t>
            </a:r>
            <a:endParaRPr sz="1100">
              <a:latin typeface="Times New Roman"/>
              <a:cs typeface="Times New Roman"/>
            </a:endParaRPr>
          </a:p>
          <a:p>
            <a:pPr marL="151765" marR="328930">
              <a:lnSpc>
                <a:spcPts val="1900"/>
              </a:lnSpc>
              <a:spcBef>
                <a:spcPts val="15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88 99 </a:t>
            </a:r>
            <a:r>
              <a:rPr dirty="0" sz="1100" spc="-5">
                <a:latin typeface="Times New Roman"/>
                <a:cs typeface="Times New Roman"/>
              </a:rPr>
              <a:t>AA </a:t>
            </a:r>
            <a:r>
              <a:rPr dirty="0" sz="1100">
                <a:latin typeface="Times New Roman"/>
                <a:cs typeface="Times New Roman"/>
              </a:rPr>
              <a:t>BB </a:t>
            </a:r>
            <a:r>
              <a:rPr dirty="0" sz="1100" spc="-5">
                <a:latin typeface="Times New Roman"/>
                <a:cs typeface="Times New Roman"/>
              </a:rPr>
              <a:t>CC DD EE FF </a:t>
            </a:r>
            <a:r>
              <a:rPr dirty="0" sz="1100">
                <a:latin typeface="Times New Roman"/>
                <a:cs typeface="Times New Roman"/>
              </a:rPr>
              <a:t>00 </a:t>
            </a:r>
            <a:r>
              <a:rPr dirty="0" sz="1100" spc="-20">
                <a:latin typeface="Times New Roman"/>
                <a:cs typeface="Times New Roman"/>
              </a:rPr>
              <a:t>11 </a:t>
            </a:r>
            <a:r>
              <a:rPr dirty="0" sz="1100">
                <a:latin typeface="Times New Roman"/>
                <a:cs typeface="Times New Roman"/>
              </a:rPr>
              <a:t>22 33 44 55 66 77  </a:t>
            </a:r>
            <a:r>
              <a:rPr dirty="0" sz="1100" spc="-5">
                <a:latin typeface="Times New Roman"/>
                <a:cs typeface="Times New Roman"/>
              </a:rPr>
              <a:t>result PI D7 E8 </a:t>
            </a:r>
            <a:r>
              <a:rPr dirty="0" sz="1100">
                <a:latin typeface="Times New Roman"/>
                <a:cs typeface="Times New Roman"/>
              </a:rPr>
              <a:t>38 7D 88 </a:t>
            </a:r>
            <a:r>
              <a:rPr dirty="0" sz="1100" spc="-5">
                <a:latin typeface="Times New Roman"/>
                <a:cs typeface="Times New Roman"/>
              </a:rPr>
              <a:t>D8 </a:t>
            </a:r>
            <a:r>
              <a:rPr dirty="0" sz="1100">
                <a:latin typeface="Times New Roman"/>
                <a:cs typeface="Times New Roman"/>
              </a:rPr>
              <a:t>6C </a:t>
            </a:r>
            <a:r>
              <a:rPr dirty="0" sz="1100" spc="-5">
                <a:latin typeface="Times New Roman"/>
                <a:cs typeface="Times New Roman"/>
              </a:rPr>
              <a:t>B6 FC </a:t>
            </a:r>
            <a:r>
              <a:rPr dirty="0" sz="1100">
                <a:latin typeface="Times New Roman"/>
                <a:cs typeface="Times New Roman"/>
              </a:rPr>
              <a:t>77 65 </a:t>
            </a:r>
            <a:r>
              <a:rPr dirty="0" sz="1100" spc="-5">
                <a:latin typeface="Times New Roman"/>
                <a:cs typeface="Times New Roman"/>
              </a:rPr>
              <a:t>AE EA </a:t>
            </a:r>
            <a:r>
              <a:rPr dirty="0" sz="1100">
                <a:latin typeface="Times New Roman"/>
                <a:cs typeface="Times New Roman"/>
              </a:rPr>
              <a:t>0C 9A</a:t>
            </a:r>
            <a:r>
              <a:rPr dirty="0" sz="1100" spc="-2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r" marR="461645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Times New Roman"/>
                <a:cs typeface="Times New Roman"/>
              </a:rPr>
              <a:t>L </a:t>
            </a:r>
            <a:r>
              <a:rPr dirty="0" sz="1100" spc="-5">
                <a:latin typeface="Times New Roman"/>
                <a:cs typeface="Times New Roman"/>
              </a:rPr>
              <a:t>(15) </a:t>
            </a:r>
            <a:r>
              <a:rPr dirty="0" sz="1100">
                <a:latin typeface="Times New Roman"/>
                <a:cs typeface="Times New Roman"/>
              </a:rPr>
              <a:t>57 </a:t>
            </a:r>
            <a:r>
              <a:rPr dirty="0" sz="1100" spc="-5">
                <a:latin typeface="Times New Roman"/>
                <a:cs typeface="Times New Roman"/>
              </a:rPr>
              <a:t>E3 </a:t>
            </a:r>
            <a:r>
              <a:rPr dirty="0" sz="1100">
                <a:latin typeface="Times New Roman"/>
                <a:cs typeface="Times New Roman"/>
              </a:rPr>
              <a:t>90 2E </a:t>
            </a:r>
            <a:r>
              <a:rPr dirty="0" sz="1100" spc="-5">
                <a:latin typeface="Times New Roman"/>
                <a:cs typeface="Times New Roman"/>
              </a:rPr>
              <a:t>CA </a:t>
            </a:r>
            <a:r>
              <a:rPr dirty="0" sz="1100">
                <a:latin typeface="Times New Roman"/>
                <a:cs typeface="Times New Roman"/>
              </a:rPr>
              <a:t>85 </a:t>
            </a:r>
            <a:r>
              <a:rPr dirty="0" sz="1100" spc="-5">
                <a:latin typeface="Times New Roman"/>
                <a:cs typeface="Times New Roman"/>
              </a:rPr>
              <a:t>E9 FF </a:t>
            </a:r>
            <a:r>
              <a:rPr dirty="0" sz="1100">
                <a:latin typeface="Times New Roman"/>
                <a:cs typeface="Times New Roman"/>
              </a:rPr>
              <a:t>92 8F </a:t>
            </a:r>
            <a:r>
              <a:rPr dirty="0" sz="1100" spc="-5">
                <a:latin typeface="Times New Roman"/>
                <a:cs typeface="Times New Roman"/>
              </a:rPr>
              <a:t>B3 E7 </a:t>
            </a:r>
            <a:r>
              <a:rPr dirty="0" sz="1100">
                <a:latin typeface="Times New Roman"/>
                <a:cs typeface="Times New Roman"/>
              </a:rPr>
              <a:t>08 6F 50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BC</a:t>
            </a:r>
            <a:endParaRPr sz="1100">
              <a:latin typeface="Times New Roman"/>
              <a:cs typeface="Times New Roman"/>
            </a:endParaRPr>
          </a:p>
          <a:p>
            <a:pPr algn="r" marR="45339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 57 </a:t>
            </a:r>
            <a:r>
              <a:rPr dirty="0" sz="1100" spc="-5">
                <a:latin typeface="Times New Roman"/>
                <a:cs typeface="Times New Roman"/>
              </a:rPr>
              <a:t>E3 </a:t>
            </a:r>
            <a:r>
              <a:rPr dirty="0" sz="1100">
                <a:latin typeface="Times New Roman"/>
                <a:cs typeface="Times New Roman"/>
              </a:rPr>
              <a:t>90 2E </a:t>
            </a:r>
            <a:r>
              <a:rPr dirty="0" sz="1100" spc="-5">
                <a:latin typeface="Times New Roman"/>
                <a:cs typeface="Times New Roman"/>
              </a:rPr>
              <a:t>CA </a:t>
            </a:r>
            <a:r>
              <a:rPr dirty="0" sz="1100">
                <a:latin typeface="Times New Roman"/>
                <a:cs typeface="Times New Roman"/>
              </a:rPr>
              <a:t>85 </a:t>
            </a:r>
            <a:r>
              <a:rPr dirty="0" sz="1100" spc="-5">
                <a:latin typeface="Times New Roman"/>
                <a:cs typeface="Times New Roman"/>
              </a:rPr>
              <a:t>E9 FF </a:t>
            </a:r>
            <a:r>
              <a:rPr dirty="0" sz="1100">
                <a:latin typeface="Times New Roman"/>
                <a:cs typeface="Times New Roman"/>
              </a:rPr>
              <a:t>92 8F </a:t>
            </a:r>
            <a:r>
              <a:rPr dirty="0" sz="1100" spc="-5">
                <a:latin typeface="Times New Roman"/>
                <a:cs typeface="Times New Roman"/>
              </a:rPr>
              <a:t>B3 E7 </a:t>
            </a:r>
            <a:r>
              <a:rPr dirty="0" sz="1100">
                <a:latin typeface="Times New Roman"/>
                <a:cs typeface="Times New Roman"/>
              </a:rPr>
              <a:t>08 6F 50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ROUND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DC</a:t>
            </a:r>
            <a:r>
              <a:rPr dirty="0" sz="1100" spc="-5">
                <a:latin typeface="Times New Roman"/>
                <a:cs typeface="Times New Roman"/>
              </a:rPr>
              <a:t> BA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98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76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32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01 23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45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67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89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AB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57922"/>
            <a:ext cx="4161790" cy="556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765" marR="386080">
              <a:lnSpc>
                <a:spcPct val="1439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A9 </a:t>
            </a:r>
            <a:r>
              <a:rPr dirty="0" sz="1100">
                <a:latin typeface="Times New Roman"/>
                <a:cs typeface="Times New Roman"/>
              </a:rPr>
              <a:t>3F 2A </a:t>
            </a:r>
            <a:r>
              <a:rPr dirty="0" sz="1100" spc="-5">
                <a:latin typeface="Times New Roman"/>
                <a:cs typeface="Times New Roman"/>
              </a:rPr>
              <a:t>B6 </a:t>
            </a:r>
            <a:r>
              <a:rPr dirty="0" sz="1100">
                <a:latin typeface="Times New Roman"/>
                <a:cs typeface="Times New Roman"/>
              </a:rPr>
              <a:t>BC </a:t>
            </a:r>
            <a:r>
              <a:rPr dirty="0" sz="1100" spc="-5">
                <a:latin typeface="Times New Roman"/>
                <a:cs typeface="Times New Roman"/>
              </a:rPr>
              <a:t>D1 </a:t>
            </a:r>
            <a:r>
              <a:rPr dirty="0" sz="1100">
                <a:latin typeface="Times New Roman"/>
                <a:cs typeface="Times New Roman"/>
              </a:rPr>
              <a:t>DB </a:t>
            </a:r>
            <a:r>
              <a:rPr dirty="0" sz="1100" spc="-5">
                <a:latin typeface="Times New Roman"/>
                <a:cs typeface="Times New Roman"/>
              </a:rPr>
              <a:t>EF </a:t>
            </a:r>
            <a:r>
              <a:rPr dirty="0" sz="1100">
                <a:latin typeface="Times New Roman"/>
                <a:cs typeface="Times New Roman"/>
              </a:rPr>
              <a:t>93 </a:t>
            </a:r>
            <a:r>
              <a:rPr dirty="0" sz="1100" spc="-5">
                <a:latin typeface="Times New Roman"/>
                <a:cs typeface="Times New Roman"/>
              </a:rPr>
              <a:t>AC F6 </a:t>
            </a:r>
            <a:r>
              <a:rPr dirty="0" sz="1100">
                <a:latin typeface="Times New Roman"/>
                <a:cs typeface="Times New Roman"/>
              </a:rPr>
              <a:t>80 81 </a:t>
            </a:r>
            <a:r>
              <a:rPr dirty="0" sz="1100" spc="-5">
                <a:latin typeface="Times New Roman"/>
                <a:cs typeface="Times New Roman"/>
              </a:rPr>
              <a:t>C4 </a:t>
            </a:r>
            <a:r>
              <a:rPr dirty="0" sz="1100">
                <a:latin typeface="Times New Roman"/>
                <a:cs typeface="Times New Roman"/>
              </a:rPr>
              <a:t>9D 53  </a:t>
            </a:r>
            <a:r>
              <a:rPr dirty="0" sz="1100" spc="-5">
                <a:latin typeface="Times New Roman"/>
                <a:cs typeface="Times New Roman"/>
              </a:rPr>
              <a:t>result PI B8 </a:t>
            </a:r>
            <a:r>
              <a:rPr dirty="0" sz="1100">
                <a:latin typeface="Times New Roman"/>
                <a:cs typeface="Times New Roman"/>
              </a:rPr>
              <a:t>1F 3C 55 69 1B 90 52 </a:t>
            </a:r>
            <a:r>
              <a:rPr dirty="0" sz="1100" spc="-5">
                <a:latin typeface="Times New Roman"/>
                <a:cs typeface="Times New Roman"/>
              </a:rPr>
              <a:t>DE </a:t>
            </a:r>
            <a:r>
              <a:rPr dirty="0" sz="1100">
                <a:latin typeface="Times New Roman"/>
                <a:cs typeface="Times New Roman"/>
              </a:rPr>
              <a:t>64 </a:t>
            </a:r>
            <a:r>
              <a:rPr dirty="0" sz="1100" spc="-5">
                <a:latin typeface="Times New Roman"/>
                <a:cs typeface="Times New Roman"/>
              </a:rPr>
              <a:t>B4 DF F5 </a:t>
            </a:r>
            <a:r>
              <a:rPr dirty="0" sz="1100">
                <a:latin typeface="Times New Roman"/>
                <a:cs typeface="Times New Roman"/>
              </a:rPr>
              <a:t>86 33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56</a:t>
            </a:r>
            <a:endParaRPr sz="1100">
              <a:latin typeface="Times New Roman"/>
              <a:cs typeface="Times New Roman"/>
            </a:endParaRPr>
          </a:p>
          <a:p>
            <a:pPr algn="r" marR="53213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(15)</a:t>
            </a:r>
            <a:r>
              <a:rPr dirty="0" sz="1100">
                <a:latin typeface="Times New Roman"/>
                <a:cs typeface="Times New Roman"/>
              </a:rPr>
              <a:t> 36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51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A1</a:t>
            </a:r>
            <a:r>
              <a:rPr dirty="0" sz="1100">
                <a:latin typeface="Times New Roman"/>
                <a:cs typeface="Times New Roman"/>
              </a:rPr>
              <a:t> 85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AE</a:t>
            </a:r>
            <a:r>
              <a:rPr dirty="0" sz="1100">
                <a:latin typeface="Times New Roman"/>
                <a:cs typeface="Times New Roman"/>
              </a:rPr>
              <a:t> 81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7B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79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1C </a:t>
            </a:r>
            <a:r>
              <a:rPr dirty="0" sz="1100" spc="-5">
                <a:latin typeface="Times New Roman"/>
                <a:cs typeface="Times New Roman"/>
              </a:rPr>
              <a:t>E6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D5 B5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C4</a:t>
            </a:r>
            <a:endParaRPr sz="1100">
              <a:latin typeface="Times New Roman"/>
              <a:cs typeface="Times New Roman"/>
            </a:endParaRPr>
          </a:p>
          <a:p>
            <a:pPr algn="r" marR="52451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36 4A 31 51 </a:t>
            </a:r>
            <a:r>
              <a:rPr dirty="0" sz="1100" spc="-5">
                <a:latin typeface="Times New Roman"/>
                <a:cs typeface="Times New Roman"/>
              </a:rPr>
              <a:t>A1 </a:t>
            </a:r>
            <a:r>
              <a:rPr dirty="0" sz="1100">
                <a:latin typeface="Times New Roman"/>
                <a:cs typeface="Times New Roman"/>
              </a:rPr>
              <a:t>85 50 </a:t>
            </a:r>
            <a:r>
              <a:rPr dirty="0" sz="1100" spc="-5">
                <a:latin typeface="Times New Roman"/>
                <a:cs typeface="Times New Roman"/>
              </a:rPr>
              <a:t>AE </a:t>
            </a:r>
            <a:r>
              <a:rPr dirty="0" sz="1100">
                <a:latin typeface="Times New Roman"/>
                <a:cs typeface="Times New Roman"/>
              </a:rPr>
              <a:t>81 7B 79 1C </a:t>
            </a:r>
            <a:r>
              <a:rPr dirty="0" sz="1100" spc="-5">
                <a:latin typeface="Times New Roman"/>
                <a:cs typeface="Times New Roman"/>
              </a:rPr>
              <a:t>E6 D5 B5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ROUND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(2) DB </a:t>
            </a:r>
            <a:r>
              <a:rPr dirty="0" sz="1100">
                <a:latin typeface="Times New Roman"/>
                <a:cs typeface="Times New Roman"/>
              </a:rPr>
              <a:t>31 48 53 15 69 43 43 22 8D 6A </a:t>
            </a:r>
            <a:r>
              <a:rPr dirty="0" sz="1100" spc="-5">
                <a:latin typeface="Times New Roman"/>
                <a:cs typeface="Times New Roman"/>
              </a:rPr>
              <a:t>EF </a:t>
            </a:r>
            <a:r>
              <a:rPr dirty="0" sz="1100">
                <a:latin typeface="Times New Roman"/>
                <a:cs typeface="Times New Roman"/>
              </a:rPr>
              <a:t>8C </a:t>
            </a:r>
            <a:r>
              <a:rPr dirty="0" sz="1100" spc="-5">
                <a:latin typeface="Times New Roman"/>
                <a:cs typeface="Times New Roman"/>
              </a:rPr>
              <a:t>C7 </a:t>
            </a:r>
            <a:r>
              <a:rPr dirty="0" sz="1100">
                <a:latin typeface="Times New Roman"/>
                <a:cs typeface="Times New Roman"/>
              </a:rPr>
              <a:t>8C</a:t>
            </a:r>
            <a:r>
              <a:rPr dirty="0" sz="1100" spc="-1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44</a:t>
            </a:r>
            <a:endParaRPr sz="1100">
              <a:latin typeface="Times New Roman"/>
              <a:cs typeface="Times New Roman"/>
            </a:endParaRPr>
          </a:p>
          <a:p>
            <a:pPr marL="151765" marR="376555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ED </a:t>
            </a:r>
            <a:r>
              <a:rPr dirty="0" sz="1100">
                <a:latin typeface="Times New Roman"/>
                <a:cs typeface="Times New Roman"/>
              </a:rPr>
              <a:t>7B 79 02 </a:t>
            </a:r>
            <a:r>
              <a:rPr dirty="0" sz="1100" spc="-5">
                <a:latin typeface="Times New Roman"/>
                <a:cs typeface="Times New Roman"/>
              </a:rPr>
              <a:t>B4 EC </a:t>
            </a:r>
            <a:r>
              <a:rPr dirty="0" sz="1100">
                <a:latin typeface="Times New Roman"/>
                <a:cs typeface="Times New Roman"/>
              </a:rPr>
              <a:t>13 ED </a:t>
            </a:r>
            <a:r>
              <a:rPr dirty="0" sz="1100" spc="-5">
                <a:latin typeface="Times New Roman"/>
                <a:cs typeface="Times New Roman"/>
              </a:rPr>
              <a:t>A3 F6 </a:t>
            </a:r>
            <a:r>
              <a:rPr dirty="0" sz="1100">
                <a:latin typeface="Times New Roman"/>
                <a:cs typeface="Times New Roman"/>
              </a:rPr>
              <a:t>13 </a:t>
            </a:r>
            <a:r>
              <a:rPr dirty="0" sz="1100" spc="-5">
                <a:latin typeface="Times New Roman"/>
                <a:cs typeface="Times New Roman"/>
              </a:rPr>
              <a:t>F3 </a:t>
            </a:r>
            <a:r>
              <a:rPr dirty="0" sz="1100">
                <a:latin typeface="Times New Roman"/>
                <a:cs typeface="Times New Roman"/>
              </a:rPr>
              <a:t>6A 12 39 80  </a:t>
            </a:r>
            <a:r>
              <a:rPr dirty="0" sz="1100" spc="-5">
                <a:latin typeface="Times New Roman"/>
                <a:cs typeface="Times New Roman"/>
              </a:rPr>
              <a:t>result PI E5 </a:t>
            </a:r>
            <a:r>
              <a:rPr dirty="0" sz="1100">
                <a:latin typeface="Times New Roman"/>
                <a:cs typeface="Times New Roman"/>
              </a:rPr>
              <a:t>80 54 </a:t>
            </a:r>
            <a:r>
              <a:rPr dirty="0" sz="1100" spc="-5">
                <a:latin typeface="Times New Roman"/>
                <a:cs typeface="Times New Roman"/>
              </a:rPr>
              <a:t>DD </a:t>
            </a:r>
            <a:r>
              <a:rPr dirty="0" sz="1100">
                <a:latin typeface="Times New Roman"/>
                <a:cs typeface="Times New Roman"/>
              </a:rPr>
              <a:t>27 </a:t>
            </a:r>
            <a:r>
              <a:rPr dirty="0" sz="1100" spc="-5">
                <a:latin typeface="Times New Roman"/>
                <a:cs typeface="Times New Roman"/>
              </a:rPr>
              <a:t>BE DB E5 </a:t>
            </a:r>
            <a:r>
              <a:rPr dirty="0" sz="1100">
                <a:latin typeface="Times New Roman"/>
                <a:cs typeface="Times New Roman"/>
              </a:rPr>
              <a:t>73 </a:t>
            </a:r>
            <a:r>
              <a:rPr dirty="0" sz="1100" spc="-5">
                <a:latin typeface="Times New Roman"/>
                <a:cs typeface="Times New Roman"/>
              </a:rPr>
              <a:t>B4 DB D2 </a:t>
            </a:r>
            <a:r>
              <a:rPr dirty="0" sz="1100">
                <a:latin typeface="Times New Roman"/>
                <a:cs typeface="Times New Roman"/>
              </a:rPr>
              <a:t>78 </a:t>
            </a:r>
            <a:r>
              <a:rPr dirty="0" sz="1100" spc="-5">
                <a:latin typeface="Times New Roman"/>
                <a:cs typeface="Times New Roman"/>
              </a:rPr>
              <a:t>F0 </a:t>
            </a:r>
            <a:r>
              <a:rPr dirty="0" sz="1100">
                <a:latin typeface="Times New Roman"/>
                <a:cs typeface="Times New Roman"/>
              </a:rPr>
              <a:t>0B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DF</a:t>
            </a:r>
            <a:endParaRPr sz="1100">
              <a:latin typeface="Times New Roman"/>
              <a:cs typeface="Times New Roman"/>
            </a:endParaRPr>
          </a:p>
          <a:p>
            <a:pPr marL="151765" marR="385445" indent="103505">
              <a:lnSpc>
                <a:spcPct val="1432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(15)</a:t>
            </a:r>
            <a:r>
              <a:rPr dirty="0" sz="1100">
                <a:latin typeface="Times New Roman"/>
                <a:cs typeface="Times New Roman"/>
              </a:rPr>
              <a:t> 13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8D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A9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A1 </a:t>
            </a:r>
            <a:r>
              <a:rPr dirty="0" sz="1100">
                <a:latin typeface="Times New Roman"/>
                <a:cs typeface="Times New Roman"/>
              </a:rPr>
              <a:t>82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EE </a:t>
            </a:r>
            <a:r>
              <a:rPr dirty="0" sz="1100">
                <a:latin typeface="Times New Roman"/>
                <a:cs typeface="Times New Roman"/>
              </a:rPr>
              <a:t>9C</a:t>
            </a:r>
            <a:r>
              <a:rPr dirty="0" sz="1100" spc="-5">
                <a:latin typeface="Times New Roman"/>
                <a:cs typeface="Times New Roman"/>
              </a:rPr>
              <a:t> D4</a:t>
            </a:r>
            <a:r>
              <a:rPr dirty="0" sz="1100">
                <a:latin typeface="Times New Roman"/>
                <a:cs typeface="Times New Roman"/>
              </a:rPr>
              <a:t> 04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E2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42</a:t>
            </a:r>
            <a:r>
              <a:rPr dirty="0" sz="1100" spc="-5">
                <a:latin typeface="Times New Roman"/>
                <a:cs typeface="Times New Roman"/>
              </a:rPr>
              <a:t> CE</a:t>
            </a:r>
            <a:r>
              <a:rPr dirty="0" sz="1100">
                <a:latin typeface="Times New Roman"/>
                <a:cs typeface="Times New Roman"/>
              </a:rPr>
              <a:t> 5E  </a:t>
            </a: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13 8D </a:t>
            </a:r>
            <a:r>
              <a:rPr dirty="0" sz="1100" spc="-5">
                <a:latin typeface="Times New Roman"/>
                <a:cs typeface="Times New Roman"/>
              </a:rPr>
              <a:t>A9 BA D0 A1 </a:t>
            </a:r>
            <a:r>
              <a:rPr dirty="0" sz="1100">
                <a:latin typeface="Times New Roman"/>
                <a:cs typeface="Times New Roman"/>
              </a:rPr>
              <a:t>82 </a:t>
            </a:r>
            <a:r>
              <a:rPr dirty="0" sz="1100" spc="-5">
                <a:latin typeface="Times New Roman"/>
                <a:cs typeface="Times New Roman"/>
              </a:rPr>
              <a:t>EE </a:t>
            </a:r>
            <a:r>
              <a:rPr dirty="0" sz="1100">
                <a:latin typeface="Times New Roman"/>
                <a:cs typeface="Times New Roman"/>
              </a:rPr>
              <a:t>9C </a:t>
            </a:r>
            <a:r>
              <a:rPr dirty="0" sz="1100" spc="-5">
                <a:latin typeface="Times New Roman"/>
                <a:cs typeface="Times New Roman"/>
              </a:rPr>
              <a:t>D4 </a:t>
            </a:r>
            <a:r>
              <a:rPr dirty="0" sz="1100">
                <a:latin typeface="Times New Roman"/>
                <a:cs typeface="Times New Roman"/>
              </a:rPr>
              <a:t>04 </a:t>
            </a:r>
            <a:r>
              <a:rPr dirty="0" sz="1100" spc="-5">
                <a:latin typeface="Times New Roman"/>
                <a:cs typeface="Times New Roman"/>
              </a:rPr>
              <a:t>DA E2 </a:t>
            </a:r>
            <a:r>
              <a:rPr dirty="0" sz="1100">
                <a:latin typeface="Times New Roman"/>
                <a:cs typeface="Times New Roman"/>
              </a:rPr>
              <a:t>42 </a:t>
            </a:r>
            <a:r>
              <a:rPr dirty="0" sz="1100" spc="-5">
                <a:latin typeface="Times New Roman"/>
                <a:cs typeface="Times New Roman"/>
              </a:rPr>
              <a:t>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5E</a:t>
            </a:r>
            <a:endParaRPr sz="1100">
              <a:latin typeface="Times New Roman"/>
              <a:cs typeface="Times New Roman"/>
            </a:endParaRPr>
          </a:p>
          <a:p>
            <a:pPr marL="151765" marR="5080" indent="-139700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ROUND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(3) </a:t>
            </a:r>
            <a:r>
              <a:rPr dirty="0" sz="1100">
                <a:latin typeface="Times New Roman"/>
                <a:cs typeface="Times New Roman"/>
              </a:rPr>
              <a:t>3D 45 53 </a:t>
            </a:r>
            <a:r>
              <a:rPr dirty="0" sz="1100" spc="-5">
                <a:latin typeface="Times New Roman"/>
                <a:cs typeface="Times New Roman"/>
              </a:rPr>
              <a:t>D8 E9 CF EC </a:t>
            </a:r>
            <a:r>
              <a:rPr dirty="0" sz="1100">
                <a:latin typeface="Times New Roman"/>
                <a:cs typeface="Times New Roman"/>
              </a:rPr>
              <a:t>68 15 </a:t>
            </a:r>
            <a:r>
              <a:rPr dirty="0" sz="1100" spc="-5">
                <a:latin typeface="Times New Roman"/>
                <a:cs typeface="Times New Roman"/>
              </a:rPr>
              <a:t>EB AD C4 </a:t>
            </a:r>
            <a:r>
              <a:rPr dirty="0" sz="1100">
                <a:latin typeface="Times New Roman"/>
                <a:cs typeface="Times New Roman"/>
              </a:rPr>
              <a:t>0A</a:t>
            </a:r>
            <a:r>
              <a:rPr dirty="0" sz="1100" spc="-1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9F </a:t>
            </a:r>
            <a:r>
              <a:rPr dirty="0" sz="1100" spc="-5">
                <a:latin typeface="Times New Roman"/>
                <a:cs typeface="Times New Roman"/>
              </a:rPr>
              <a:t>FD </a:t>
            </a:r>
            <a:r>
              <a:rPr dirty="0" sz="1100">
                <a:latin typeface="Times New Roman"/>
                <a:cs typeface="Times New Roman"/>
              </a:rPr>
              <a:t>04  </a:t>
            </a: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2E </a:t>
            </a:r>
            <a:r>
              <a:rPr dirty="0" sz="1100" spc="-5">
                <a:latin typeface="Times New Roman"/>
                <a:cs typeface="Times New Roman"/>
              </a:rPr>
              <a:t>C8 </a:t>
            </a:r>
            <a:r>
              <a:rPr dirty="0" sz="1100" spc="-45">
                <a:latin typeface="Times New Roman"/>
                <a:cs typeface="Times New Roman"/>
              </a:rPr>
              <a:t>FA </a:t>
            </a:r>
            <a:r>
              <a:rPr dirty="0" sz="1100">
                <a:latin typeface="Times New Roman"/>
                <a:cs typeface="Times New Roman"/>
              </a:rPr>
              <a:t>62 39 6E 6E 86 89 3F </a:t>
            </a:r>
            <a:r>
              <a:rPr dirty="0" sz="1100" spc="-5">
                <a:latin typeface="Times New Roman"/>
                <a:cs typeface="Times New Roman"/>
              </a:rPr>
              <a:t>A9 </a:t>
            </a:r>
            <a:r>
              <a:rPr dirty="0" sz="1100">
                <a:latin typeface="Times New Roman"/>
                <a:cs typeface="Times New Roman"/>
              </a:rPr>
              <a:t>1E </a:t>
            </a:r>
            <a:r>
              <a:rPr dirty="0" sz="1100" spc="-5">
                <a:latin typeface="Times New Roman"/>
                <a:cs typeface="Times New Roman"/>
              </a:rPr>
              <a:t>E8 DD </a:t>
            </a:r>
            <a:r>
              <a:rPr dirty="0" sz="1100">
                <a:latin typeface="Times New Roman"/>
                <a:cs typeface="Times New Roman"/>
              </a:rPr>
              <a:t>33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5A</a:t>
            </a:r>
            <a:endParaRPr sz="1100">
              <a:latin typeface="Times New Roman"/>
              <a:cs typeface="Times New Roman"/>
            </a:endParaRPr>
          </a:p>
          <a:p>
            <a:pPr marL="255904" marR="467359" indent="-104139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result PI </a:t>
            </a:r>
            <a:r>
              <a:rPr dirty="0" sz="1100">
                <a:latin typeface="Times New Roman"/>
                <a:cs typeface="Times New Roman"/>
              </a:rPr>
              <a:t>8E 30 </a:t>
            </a:r>
            <a:r>
              <a:rPr dirty="0" sz="1100" spc="-5">
                <a:latin typeface="Times New Roman"/>
                <a:cs typeface="Times New Roman"/>
              </a:rPr>
              <a:t>AF </a:t>
            </a:r>
            <a:r>
              <a:rPr dirty="0" sz="1100">
                <a:latin typeface="Times New Roman"/>
                <a:cs typeface="Times New Roman"/>
              </a:rPr>
              <a:t>96 0B </a:t>
            </a:r>
            <a:r>
              <a:rPr dirty="0" sz="1100" spc="-5">
                <a:latin typeface="Times New Roman"/>
                <a:cs typeface="Times New Roman"/>
              </a:rPr>
              <a:t>B2 B2 </a:t>
            </a:r>
            <a:r>
              <a:rPr dirty="0" sz="1100">
                <a:latin typeface="Times New Roman"/>
                <a:cs typeface="Times New Roman"/>
              </a:rPr>
              <a:t>43 79 1F </a:t>
            </a:r>
            <a:r>
              <a:rPr dirty="0" sz="1100" spc="-5">
                <a:latin typeface="Times New Roman"/>
                <a:cs typeface="Times New Roman"/>
              </a:rPr>
              <a:t>B8 </a:t>
            </a:r>
            <a:r>
              <a:rPr dirty="0" sz="1100">
                <a:latin typeface="Times New Roman"/>
                <a:cs typeface="Times New Roman"/>
              </a:rPr>
              <a:t>5F CB </a:t>
            </a:r>
            <a:r>
              <a:rPr dirty="0" sz="1100" spc="-5">
                <a:latin typeface="Times New Roman"/>
                <a:cs typeface="Times New Roman"/>
              </a:rPr>
              <a:t>D8 </a:t>
            </a:r>
            <a:r>
              <a:rPr dirty="0" sz="1100">
                <a:latin typeface="Times New Roman"/>
                <a:cs typeface="Times New Roman"/>
              </a:rPr>
              <a:t>AE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13  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(15)</a:t>
            </a:r>
            <a:r>
              <a:rPr dirty="0" sz="1100">
                <a:latin typeface="Times New Roman"/>
                <a:cs typeface="Times New Roman"/>
              </a:rPr>
              <a:t> 5B</a:t>
            </a:r>
            <a:r>
              <a:rPr dirty="0" sz="1100" spc="-5">
                <a:latin typeface="Times New Roman"/>
                <a:cs typeface="Times New Roman"/>
              </a:rPr>
              <a:t> E4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73 84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54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3A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72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03 </a:t>
            </a:r>
            <a:r>
              <a:rPr dirty="0" sz="1100" spc="-5">
                <a:latin typeface="Times New Roman"/>
                <a:cs typeface="Times New Roman"/>
              </a:rPr>
              <a:t>BC </a:t>
            </a:r>
            <a:r>
              <a:rPr dirty="0" sz="1100">
                <a:latin typeface="Times New Roman"/>
                <a:cs typeface="Times New Roman"/>
              </a:rPr>
              <a:t>09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86</a:t>
            </a:r>
            <a:r>
              <a:rPr dirty="0" sz="1100" spc="-5">
                <a:latin typeface="Times New Roman"/>
                <a:cs typeface="Times New Roman"/>
              </a:rPr>
              <a:t> D8</a:t>
            </a:r>
            <a:endParaRPr sz="11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5B </a:t>
            </a:r>
            <a:r>
              <a:rPr dirty="0" sz="1100" spc="-5">
                <a:latin typeface="Times New Roman"/>
                <a:cs typeface="Times New Roman"/>
              </a:rPr>
              <a:t>E4 </a:t>
            </a:r>
            <a:r>
              <a:rPr dirty="0" sz="1100">
                <a:latin typeface="Times New Roman"/>
                <a:cs typeface="Times New Roman"/>
              </a:rPr>
              <a:t>73 84 7E 54 AC 3A 91 72 5D 03 </a:t>
            </a:r>
            <a:r>
              <a:rPr dirty="0" sz="1100" spc="-5">
                <a:latin typeface="Times New Roman"/>
                <a:cs typeface="Times New Roman"/>
              </a:rPr>
              <a:t>BC </a:t>
            </a:r>
            <a:r>
              <a:rPr dirty="0" sz="1100">
                <a:latin typeface="Times New Roman"/>
                <a:cs typeface="Times New Roman"/>
              </a:rPr>
              <a:t>09 86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D8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ROUND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(4)</a:t>
            </a:r>
            <a:r>
              <a:rPr dirty="0" sz="1100">
                <a:latin typeface="Times New Roman"/>
                <a:cs typeface="Times New Roman"/>
              </a:rPr>
              <a:t> 57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64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68</a:t>
            </a:r>
            <a:r>
              <a:rPr dirty="0" sz="1100" spc="-5">
                <a:latin typeface="Times New Roman"/>
                <a:cs typeface="Times New Roman"/>
              </a:rPr>
              <a:t> C4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5E 28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D3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E5 </a:t>
            </a:r>
            <a:r>
              <a:rPr dirty="0" sz="1100">
                <a:latin typeface="Times New Roman"/>
                <a:cs typeface="Times New Roman"/>
              </a:rPr>
              <a:t>92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46</a:t>
            </a:r>
            <a:r>
              <a:rPr dirty="0" sz="1100" spc="-5">
                <a:latin typeface="Times New Roman"/>
                <a:cs typeface="Times New Roman"/>
              </a:rPr>
              <a:t> F4</a:t>
            </a:r>
            <a:r>
              <a:rPr dirty="0" sz="1100">
                <a:latin typeface="Times New Roman"/>
                <a:cs typeface="Times New Roman"/>
              </a:rPr>
              <a:t> 29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F1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</a:t>
            </a:r>
            <a:endParaRPr sz="1100">
              <a:latin typeface="Times New Roman"/>
              <a:cs typeface="Times New Roman"/>
            </a:endParaRPr>
          </a:p>
          <a:p>
            <a:pPr marL="151765" marR="436245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0C 80 17 </a:t>
            </a:r>
            <a:r>
              <a:rPr dirty="0" sz="1100" spc="-5">
                <a:latin typeface="Times New Roman"/>
                <a:cs typeface="Times New Roman"/>
              </a:rPr>
              <a:t>EC BA </a:t>
            </a:r>
            <a:r>
              <a:rPr dirty="0" sz="1100">
                <a:latin typeface="Times New Roman"/>
                <a:cs typeface="Times New Roman"/>
              </a:rPr>
              <a:t>1E </a:t>
            </a:r>
            <a:r>
              <a:rPr dirty="0" sz="1100" spc="-5">
                <a:latin typeface="Times New Roman"/>
                <a:cs typeface="Times New Roman"/>
              </a:rPr>
              <a:t>F2 </a:t>
            </a:r>
            <a:r>
              <a:rPr dirty="0" sz="1100">
                <a:latin typeface="Times New Roman"/>
                <a:cs typeface="Times New Roman"/>
              </a:rPr>
              <a:t>12 42 97 </a:t>
            </a:r>
            <a:r>
              <a:rPr dirty="0" sz="1100" spc="-5">
                <a:latin typeface="Times New Roman"/>
                <a:cs typeface="Times New Roman"/>
              </a:rPr>
              <a:t>CF </a:t>
            </a:r>
            <a:r>
              <a:rPr dirty="0" sz="1100">
                <a:latin typeface="Times New Roman"/>
                <a:cs typeface="Times New Roman"/>
              </a:rPr>
              <a:t>45 48 20 77 74  </a:t>
            </a:r>
            <a:r>
              <a:rPr dirty="0" sz="1100" spc="-5">
                <a:latin typeface="Times New Roman"/>
                <a:cs typeface="Times New Roman"/>
              </a:rPr>
              <a:t>result PI </a:t>
            </a:r>
            <a:r>
              <a:rPr dirty="0" sz="1100">
                <a:latin typeface="Times New Roman"/>
                <a:cs typeface="Times New Roman"/>
              </a:rPr>
              <a:t>23 </a:t>
            </a:r>
            <a:r>
              <a:rPr dirty="0" sz="1100" spc="-5">
                <a:latin typeface="Times New Roman"/>
                <a:cs typeface="Times New Roman"/>
              </a:rPr>
              <a:t>DF BA BE A5 </a:t>
            </a:r>
            <a:r>
              <a:rPr dirty="0" sz="1100">
                <a:latin typeface="Times New Roman"/>
                <a:cs typeface="Times New Roman"/>
              </a:rPr>
              <a:t>5F 74 </a:t>
            </a:r>
            <a:r>
              <a:rPr dirty="0" sz="1100" spc="-5">
                <a:latin typeface="Times New Roman"/>
                <a:cs typeface="Times New Roman"/>
              </a:rPr>
              <a:t>F0 </a:t>
            </a:r>
            <a:r>
              <a:rPr dirty="0" sz="1100">
                <a:latin typeface="Times New Roman"/>
                <a:cs typeface="Times New Roman"/>
              </a:rPr>
              <a:t>2C BC 89 </a:t>
            </a:r>
            <a:r>
              <a:rPr dirty="0" sz="1100" spc="-5">
                <a:latin typeface="Times New Roman"/>
                <a:cs typeface="Times New Roman"/>
              </a:rPr>
              <a:t>C8 F2 F9 </a:t>
            </a:r>
            <a:r>
              <a:rPr dirty="0" sz="1100">
                <a:latin typeface="Times New Roman"/>
                <a:cs typeface="Times New Roman"/>
              </a:rPr>
              <a:t>7E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FF</a:t>
            </a:r>
            <a:endParaRPr sz="1100">
              <a:latin typeface="Times New Roman"/>
              <a:cs typeface="Times New Roman"/>
            </a:endParaRPr>
          </a:p>
          <a:p>
            <a:pPr algn="r" marR="59817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L </a:t>
            </a:r>
            <a:r>
              <a:rPr dirty="0" sz="1100" spc="-5">
                <a:latin typeface="Times New Roman"/>
                <a:cs typeface="Times New Roman"/>
              </a:rPr>
              <a:t>(15) </a:t>
            </a:r>
            <a:r>
              <a:rPr dirty="0" sz="1100">
                <a:latin typeface="Times New Roman"/>
                <a:cs typeface="Times New Roman"/>
              </a:rPr>
              <a:t>8F 79 60 </a:t>
            </a:r>
            <a:r>
              <a:rPr dirty="0" sz="1100" spc="-5">
                <a:latin typeface="Times New Roman"/>
                <a:cs typeface="Times New Roman"/>
              </a:rPr>
              <a:t>C6 C0 </a:t>
            </a:r>
            <a:r>
              <a:rPr dirty="0" sz="1100">
                <a:latin typeface="Times New Roman"/>
                <a:cs typeface="Times New Roman"/>
              </a:rPr>
              <a:t>60 80 </a:t>
            </a:r>
            <a:r>
              <a:rPr dirty="0" sz="1100" spc="-5">
                <a:latin typeface="Times New Roman"/>
                <a:cs typeface="Times New Roman"/>
              </a:rPr>
              <a:t>EA </a:t>
            </a:r>
            <a:r>
              <a:rPr dirty="0" sz="1100">
                <a:latin typeface="Times New Roman"/>
                <a:cs typeface="Times New Roman"/>
              </a:rPr>
              <a:t>47 </a:t>
            </a:r>
            <a:r>
              <a:rPr dirty="0" sz="1100" spc="-5">
                <a:latin typeface="Times New Roman"/>
                <a:cs typeface="Times New Roman"/>
              </a:rPr>
              <a:t>FC F3 </a:t>
            </a:r>
            <a:r>
              <a:rPr dirty="0" sz="1100">
                <a:latin typeface="Times New Roman"/>
                <a:cs typeface="Times New Roman"/>
              </a:rPr>
              <a:t>5B 3F 60 </a:t>
            </a:r>
            <a:r>
              <a:rPr dirty="0" sz="1100" spc="-20">
                <a:latin typeface="Times New Roman"/>
                <a:cs typeface="Times New Roman"/>
              </a:rPr>
              <a:t>11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92</a:t>
            </a:r>
            <a:endParaRPr sz="1100">
              <a:latin typeface="Times New Roman"/>
              <a:cs typeface="Times New Roman"/>
            </a:endParaRPr>
          </a:p>
          <a:p>
            <a:pPr algn="r" marR="59055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 8F 79 60 </a:t>
            </a:r>
            <a:r>
              <a:rPr dirty="0" sz="1100" spc="-5">
                <a:latin typeface="Times New Roman"/>
                <a:cs typeface="Times New Roman"/>
              </a:rPr>
              <a:t>C6 C0 </a:t>
            </a:r>
            <a:r>
              <a:rPr dirty="0" sz="1100">
                <a:latin typeface="Times New Roman"/>
                <a:cs typeface="Times New Roman"/>
              </a:rPr>
              <a:t>60 80 </a:t>
            </a:r>
            <a:r>
              <a:rPr dirty="0" sz="1100" spc="-5">
                <a:latin typeface="Times New Roman"/>
                <a:cs typeface="Times New Roman"/>
              </a:rPr>
              <a:t>EA </a:t>
            </a:r>
            <a:r>
              <a:rPr dirty="0" sz="1100">
                <a:latin typeface="Times New Roman"/>
                <a:cs typeface="Times New Roman"/>
              </a:rPr>
              <a:t>47 </a:t>
            </a:r>
            <a:r>
              <a:rPr dirty="0" sz="1100" spc="-5">
                <a:latin typeface="Times New Roman"/>
                <a:cs typeface="Times New Roman"/>
              </a:rPr>
              <a:t>FC F3 </a:t>
            </a:r>
            <a:r>
              <a:rPr dirty="0" sz="1100">
                <a:latin typeface="Times New Roman"/>
                <a:cs typeface="Times New Roman"/>
              </a:rPr>
              <a:t>5B 3F 60 </a:t>
            </a:r>
            <a:r>
              <a:rPr dirty="0" sz="1100" spc="-20">
                <a:latin typeface="Times New Roman"/>
                <a:cs typeface="Times New Roman"/>
              </a:rPr>
              <a:t>11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92</a:t>
            </a:r>
            <a:endParaRPr sz="1100">
              <a:latin typeface="Times New Roman"/>
              <a:cs typeface="Times New Roman"/>
            </a:endParaRPr>
          </a:p>
          <a:p>
            <a:pPr marL="151765" marR="144145" indent="-139700">
              <a:lnSpc>
                <a:spcPct val="143600"/>
              </a:lnSpc>
            </a:pPr>
            <a:r>
              <a:rPr dirty="0" sz="1100" spc="-5">
                <a:latin typeface="Times New Roman"/>
                <a:cs typeface="Times New Roman"/>
              </a:rPr>
              <a:t>ROUND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(5) BD </a:t>
            </a:r>
            <a:r>
              <a:rPr dirty="0" sz="1100">
                <a:latin typeface="Times New Roman"/>
                <a:cs typeface="Times New Roman"/>
              </a:rPr>
              <a:t>07 94 35 16 5C 64 32 </a:t>
            </a:r>
            <a:r>
              <a:rPr dirty="0" sz="1100" spc="-5">
                <a:latin typeface="Times New Roman"/>
                <a:cs typeface="Times New Roman"/>
              </a:rPr>
              <a:t>B5 </a:t>
            </a:r>
            <a:r>
              <a:rPr dirty="0" sz="1100">
                <a:latin typeface="Times New Roman"/>
                <a:cs typeface="Times New Roman"/>
              </a:rPr>
              <a:t>32 </a:t>
            </a:r>
            <a:r>
              <a:rPr dirty="0" sz="1100" spc="-5">
                <a:latin typeface="Times New Roman"/>
                <a:cs typeface="Times New Roman"/>
              </a:rPr>
              <a:t>E8 </a:t>
            </a:r>
            <a:r>
              <a:rPr dirty="0" sz="1100">
                <a:latin typeface="Times New Roman"/>
                <a:cs typeface="Times New Roman"/>
              </a:rPr>
              <a:t>28 34 </a:t>
            </a:r>
            <a:r>
              <a:rPr dirty="0" sz="1100" spc="-5">
                <a:latin typeface="Times New Roman"/>
                <a:cs typeface="Times New Roman"/>
              </a:rPr>
              <a:t>DA</a:t>
            </a:r>
            <a:r>
              <a:rPr dirty="0" sz="1100" spc="-20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58 1B  </a:t>
            </a: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32 7E </a:t>
            </a:r>
            <a:r>
              <a:rPr dirty="0" sz="1100" spc="-5">
                <a:latin typeface="Times New Roman"/>
                <a:cs typeface="Times New Roman"/>
              </a:rPr>
              <a:t>F4 F3 D6 </a:t>
            </a:r>
            <a:r>
              <a:rPr dirty="0" sz="1100">
                <a:latin typeface="Times New Roman"/>
                <a:cs typeface="Times New Roman"/>
              </a:rPr>
              <a:t>3C </a:t>
            </a:r>
            <a:r>
              <a:rPr dirty="0" sz="1100" spc="-5">
                <a:latin typeface="Times New Roman"/>
                <a:cs typeface="Times New Roman"/>
              </a:rPr>
              <a:t>E4 D8 F2 CE </a:t>
            </a:r>
            <a:r>
              <a:rPr dirty="0" sz="1100">
                <a:latin typeface="Times New Roman"/>
                <a:cs typeface="Times New Roman"/>
              </a:rPr>
              <a:t>1B 73 0B </a:t>
            </a:r>
            <a:r>
              <a:rPr dirty="0" sz="1100" spc="-5">
                <a:latin typeface="Times New Roman"/>
                <a:cs typeface="Times New Roman"/>
              </a:rPr>
              <a:t>BA </a:t>
            </a:r>
            <a:r>
              <a:rPr dirty="0" sz="1100">
                <a:latin typeface="Times New Roman"/>
                <a:cs typeface="Times New Roman"/>
              </a:rPr>
              <a:t>49 89  </a:t>
            </a:r>
            <a:r>
              <a:rPr dirty="0" sz="1100" spc="-5">
                <a:latin typeface="Times New Roman"/>
                <a:cs typeface="Times New Roman"/>
              </a:rPr>
              <a:t>result PI </a:t>
            </a:r>
            <a:r>
              <a:rPr dirty="0" sz="1100">
                <a:latin typeface="Times New Roman"/>
                <a:cs typeface="Times New Roman"/>
              </a:rPr>
              <a:t>02 0D </a:t>
            </a:r>
            <a:r>
              <a:rPr dirty="0" sz="1100" spc="-5">
                <a:latin typeface="Times New Roman"/>
                <a:cs typeface="Times New Roman"/>
              </a:rPr>
              <a:t>E6 D2 F8 </a:t>
            </a:r>
            <a:r>
              <a:rPr dirty="0" sz="1100">
                <a:latin typeface="Times New Roman"/>
                <a:cs typeface="Times New Roman"/>
              </a:rPr>
              <a:t>7F 2D 8D 74 </a:t>
            </a:r>
            <a:r>
              <a:rPr dirty="0" sz="1100" spc="-5">
                <a:latin typeface="Times New Roman"/>
                <a:cs typeface="Times New Roman"/>
              </a:rPr>
              <a:t>E7 </a:t>
            </a:r>
            <a:r>
              <a:rPr dirty="0" sz="1100">
                <a:latin typeface="Times New Roman"/>
                <a:cs typeface="Times New Roman"/>
              </a:rPr>
              <a:t>BB 3D </a:t>
            </a:r>
            <a:r>
              <a:rPr dirty="0" sz="1100" spc="-5">
                <a:latin typeface="Times New Roman"/>
                <a:cs typeface="Times New Roman"/>
              </a:rPr>
              <a:t>DA</a:t>
            </a:r>
            <a:r>
              <a:rPr dirty="0" sz="1100" spc="-229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A5 </a:t>
            </a:r>
            <a:r>
              <a:rPr dirty="0" sz="1100">
                <a:latin typeface="Times New Roman"/>
                <a:cs typeface="Times New Roman"/>
              </a:rPr>
              <a:t>2A 79</a:t>
            </a:r>
            <a:endParaRPr sz="11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L </a:t>
            </a:r>
            <a:r>
              <a:rPr dirty="0" sz="1100" spc="-5">
                <a:latin typeface="Times New Roman"/>
                <a:cs typeface="Times New Roman"/>
              </a:rPr>
              <a:t>(15) </a:t>
            </a:r>
            <a:r>
              <a:rPr dirty="0" sz="1100">
                <a:latin typeface="Times New Roman"/>
                <a:cs typeface="Times New Roman"/>
              </a:rPr>
              <a:t>1F </a:t>
            </a:r>
            <a:r>
              <a:rPr dirty="0" sz="1100" spc="-45">
                <a:latin typeface="Times New Roman"/>
                <a:cs typeface="Times New Roman"/>
              </a:rPr>
              <a:t>FA </a:t>
            </a:r>
            <a:r>
              <a:rPr dirty="0" sz="1100">
                <a:latin typeface="Times New Roman"/>
                <a:cs typeface="Times New Roman"/>
              </a:rPr>
              <a:t>42 </a:t>
            </a:r>
            <a:r>
              <a:rPr dirty="0" sz="1100" spc="-5">
                <a:latin typeface="Times New Roman"/>
                <a:cs typeface="Times New Roman"/>
              </a:rPr>
              <a:t>E2 </a:t>
            </a:r>
            <a:r>
              <a:rPr dirty="0" sz="1100">
                <a:latin typeface="Times New Roman"/>
                <a:cs typeface="Times New Roman"/>
              </a:rPr>
              <a:t>92 14 04 </a:t>
            </a:r>
            <a:r>
              <a:rPr dirty="0" sz="1100" spc="-5">
                <a:latin typeface="Times New Roman"/>
                <a:cs typeface="Times New Roman"/>
              </a:rPr>
              <a:t>FF A1 </a:t>
            </a:r>
            <a:r>
              <a:rPr dirty="0" sz="1100">
                <a:latin typeface="Times New Roman"/>
                <a:cs typeface="Times New Roman"/>
              </a:rPr>
              <a:t>75 90 81 </a:t>
            </a:r>
            <a:r>
              <a:rPr dirty="0" sz="1100" spc="-5">
                <a:latin typeface="Times New Roman"/>
                <a:cs typeface="Times New Roman"/>
              </a:rPr>
              <a:t>B7 D8</a:t>
            </a:r>
            <a:r>
              <a:rPr dirty="0" sz="1100" spc="-2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A5 C1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57922"/>
            <a:ext cx="4173854" cy="41173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68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1F </a:t>
            </a:r>
            <a:r>
              <a:rPr dirty="0" sz="1100" spc="-45">
                <a:latin typeface="Times New Roman"/>
                <a:cs typeface="Times New Roman"/>
              </a:rPr>
              <a:t>FA </a:t>
            </a:r>
            <a:r>
              <a:rPr dirty="0" sz="1100">
                <a:latin typeface="Times New Roman"/>
                <a:cs typeface="Times New Roman"/>
              </a:rPr>
              <a:t>42 </a:t>
            </a:r>
            <a:r>
              <a:rPr dirty="0" sz="1100" spc="-5">
                <a:latin typeface="Times New Roman"/>
                <a:cs typeface="Times New Roman"/>
              </a:rPr>
              <a:t>E2 </a:t>
            </a:r>
            <a:r>
              <a:rPr dirty="0" sz="1100">
                <a:latin typeface="Times New Roman"/>
                <a:cs typeface="Times New Roman"/>
              </a:rPr>
              <a:t>92 14 04 </a:t>
            </a:r>
            <a:r>
              <a:rPr dirty="0" sz="1100" spc="-5">
                <a:latin typeface="Times New Roman"/>
                <a:cs typeface="Times New Roman"/>
              </a:rPr>
              <a:t>FF A1 </a:t>
            </a:r>
            <a:r>
              <a:rPr dirty="0" sz="1100">
                <a:latin typeface="Times New Roman"/>
                <a:cs typeface="Times New Roman"/>
              </a:rPr>
              <a:t>75 90 81 </a:t>
            </a:r>
            <a:r>
              <a:rPr dirty="0" sz="1100" spc="-5">
                <a:latin typeface="Times New Roman"/>
                <a:cs typeface="Times New Roman"/>
              </a:rPr>
              <a:t>B7 D8 A5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ROUND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(6) </a:t>
            </a:r>
            <a:r>
              <a:rPr dirty="0" sz="1100">
                <a:latin typeface="Times New Roman"/>
                <a:cs typeface="Times New Roman"/>
              </a:rPr>
              <a:t>51 </a:t>
            </a:r>
            <a:r>
              <a:rPr dirty="0" sz="1100" spc="-5">
                <a:latin typeface="Times New Roman"/>
                <a:cs typeface="Times New Roman"/>
              </a:rPr>
              <a:t>E6 </a:t>
            </a:r>
            <a:r>
              <a:rPr dirty="0" sz="1100">
                <a:latin typeface="Times New Roman"/>
                <a:cs typeface="Times New Roman"/>
              </a:rPr>
              <a:t>40 75 7E 87 45 </a:t>
            </a:r>
            <a:r>
              <a:rPr dirty="0" sz="1100" spc="-5">
                <a:latin typeface="Times New Roman"/>
                <a:cs typeface="Times New Roman"/>
              </a:rPr>
              <a:t>DE </a:t>
            </a:r>
            <a:r>
              <a:rPr dirty="0" sz="1100">
                <a:latin typeface="Times New Roman"/>
                <a:cs typeface="Times New Roman"/>
              </a:rPr>
              <a:t>70 57 27 26 5A</a:t>
            </a:r>
            <a:r>
              <a:rPr dirty="0" sz="1100" spc="-2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00 98 </a:t>
            </a:r>
            <a:r>
              <a:rPr dirty="0" sz="1100" spc="-5">
                <a:latin typeface="Times New Roman"/>
                <a:cs typeface="Times New Roman"/>
              </a:rPr>
              <a:t>B1</a:t>
            </a:r>
            <a:endParaRPr sz="11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4E 1C 02 97 </a:t>
            </a:r>
            <a:r>
              <a:rPr dirty="0" sz="1100" spc="-5">
                <a:latin typeface="Times New Roman"/>
                <a:cs typeface="Times New Roman"/>
              </a:rPr>
              <a:t>EC </a:t>
            </a:r>
            <a:r>
              <a:rPr dirty="0" sz="1100">
                <a:latin typeface="Times New Roman"/>
                <a:cs typeface="Times New Roman"/>
              </a:rPr>
              <a:t>93 41 21 </a:t>
            </a:r>
            <a:r>
              <a:rPr dirty="0" sz="1100" spc="-5">
                <a:latin typeface="Times New Roman"/>
                <a:cs typeface="Times New Roman"/>
              </a:rPr>
              <a:t>D1 </a:t>
            </a:r>
            <a:r>
              <a:rPr dirty="0" sz="1100">
                <a:latin typeface="Times New Roman"/>
                <a:cs typeface="Times New Roman"/>
              </a:rPr>
              <a:t>22 </a:t>
            </a:r>
            <a:r>
              <a:rPr dirty="0" sz="1100" spc="-5">
                <a:latin typeface="Times New Roman"/>
                <a:cs typeface="Times New Roman"/>
              </a:rPr>
              <a:t>B7 A7 ED D8 </a:t>
            </a:r>
            <a:r>
              <a:rPr dirty="0" sz="1100">
                <a:latin typeface="Times New Roman"/>
                <a:cs typeface="Times New Roman"/>
              </a:rPr>
              <a:t>3D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70</a:t>
            </a:r>
            <a:endParaRPr sz="11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PI CE </a:t>
            </a:r>
            <a:r>
              <a:rPr dirty="0" sz="1100">
                <a:latin typeface="Times New Roman"/>
                <a:cs typeface="Times New Roman"/>
              </a:rPr>
              <a:t>14 </a:t>
            </a:r>
            <a:r>
              <a:rPr dirty="0" sz="1100" spc="-5">
                <a:latin typeface="Times New Roman"/>
                <a:cs typeface="Times New Roman"/>
              </a:rPr>
              <a:t>DD BC BE DE </a:t>
            </a:r>
            <a:r>
              <a:rPr dirty="0" sz="1100">
                <a:latin typeface="Times New Roman"/>
                <a:cs typeface="Times New Roman"/>
              </a:rPr>
              <a:t>34 18 1B 65 2F 44 </a:t>
            </a:r>
            <a:r>
              <a:rPr dirty="0" sz="1100" spc="-5">
                <a:latin typeface="Times New Roman"/>
                <a:cs typeface="Times New Roman"/>
              </a:rPr>
              <a:t>E5 </a:t>
            </a:r>
            <a:r>
              <a:rPr dirty="0" sz="1100">
                <a:latin typeface="Times New Roman"/>
                <a:cs typeface="Times New Roman"/>
              </a:rPr>
              <a:t>8D </a:t>
            </a:r>
            <a:r>
              <a:rPr dirty="0" sz="1100" spc="-5">
                <a:latin typeface="Times New Roman"/>
                <a:cs typeface="Times New Roman"/>
              </a:rPr>
              <a:t>D4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32</a:t>
            </a:r>
            <a:endParaRPr sz="1100">
              <a:latin typeface="Times New Roman"/>
              <a:cs typeface="Times New Roman"/>
            </a:endParaRPr>
          </a:p>
          <a:p>
            <a:pPr algn="r" marR="597535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(15)</a:t>
            </a:r>
            <a:r>
              <a:rPr dirty="0" sz="1100">
                <a:latin typeface="Times New Roman"/>
                <a:cs typeface="Times New Roman"/>
              </a:rPr>
              <a:t> 1D</a:t>
            </a:r>
            <a:r>
              <a:rPr dirty="0" sz="1100" spc="-5">
                <a:latin typeface="Times New Roman"/>
                <a:cs typeface="Times New Roman"/>
              </a:rPr>
              <a:t> B0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35 89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50</a:t>
            </a:r>
            <a:r>
              <a:rPr dirty="0" sz="1100" spc="-5">
                <a:latin typeface="Times New Roman"/>
                <a:cs typeface="Times New Roman"/>
              </a:rPr>
              <a:t> C4</a:t>
            </a:r>
            <a:r>
              <a:rPr dirty="0" sz="1100">
                <a:latin typeface="Times New Roman"/>
                <a:cs typeface="Times New Roman"/>
              </a:rPr>
              <a:t> 81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A2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A1 </a:t>
            </a:r>
            <a:r>
              <a:rPr dirty="0" sz="1100">
                <a:latin typeface="Times New Roman"/>
                <a:cs typeface="Times New Roman"/>
              </a:rPr>
              <a:t>72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98</a:t>
            </a:r>
            <a:r>
              <a:rPr dirty="0" sz="1100" spc="-5">
                <a:latin typeface="Times New Roman"/>
                <a:cs typeface="Times New Roman"/>
              </a:rPr>
              <a:t> C4 </a:t>
            </a:r>
            <a:r>
              <a:rPr dirty="0" sz="1100">
                <a:latin typeface="Times New Roman"/>
                <a:cs typeface="Times New Roman"/>
              </a:rPr>
              <a:t>71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74 98</a:t>
            </a:r>
            <a:endParaRPr sz="1100">
              <a:latin typeface="Times New Roman"/>
              <a:cs typeface="Times New Roman"/>
            </a:endParaRPr>
          </a:p>
          <a:p>
            <a:pPr algn="r" marR="58991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1D </a:t>
            </a:r>
            <a:r>
              <a:rPr dirty="0" sz="1100" spc="-5">
                <a:latin typeface="Times New Roman"/>
                <a:cs typeface="Times New Roman"/>
              </a:rPr>
              <a:t>B0 </a:t>
            </a:r>
            <a:r>
              <a:rPr dirty="0" sz="1100">
                <a:latin typeface="Times New Roman"/>
                <a:cs typeface="Times New Roman"/>
              </a:rPr>
              <a:t>35 89 7A 50 </a:t>
            </a:r>
            <a:r>
              <a:rPr dirty="0" sz="1100" spc="-5">
                <a:latin typeface="Times New Roman"/>
                <a:cs typeface="Times New Roman"/>
              </a:rPr>
              <a:t>C4 </a:t>
            </a:r>
            <a:r>
              <a:rPr dirty="0" sz="1100">
                <a:latin typeface="Times New Roman"/>
                <a:cs typeface="Times New Roman"/>
              </a:rPr>
              <a:t>81 </a:t>
            </a:r>
            <a:r>
              <a:rPr dirty="0" sz="1100" spc="-5">
                <a:latin typeface="Times New Roman"/>
                <a:cs typeface="Times New Roman"/>
              </a:rPr>
              <a:t>A2 A1 </a:t>
            </a:r>
            <a:r>
              <a:rPr dirty="0" sz="1100">
                <a:latin typeface="Times New Roman"/>
                <a:cs typeface="Times New Roman"/>
              </a:rPr>
              <a:t>72 98 </a:t>
            </a:r>
            <a:r>
              <a:rPr dirty="0" sz="1100" spc="-5">
                <a:latin typeface="Times New Roman"/>
                <a:cs typeface="Times New Roman"/>
              </a:rPr>
              <a:t>C4 </a:t>
            </a:r>
            <a:r>
              <a:rPr dirty="0" sz="1100">
                <a:latin typeface="Times New Roman"/>
                <a:cs typeface="Times New Roman"/>
              </a:rPr>
              <a:t>71 74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98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ROUND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(7)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5A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79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25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7B 9F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D7 </a:t>
            </a:r>
            <a:r>
              <a:rPr dirty="0" sz="1100">
                <a:latin typeface="Times New Roman"/>
                <a:cs typeface="Times New Roman"/>
              </a:rPr>
              <a:t>2A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91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A2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22 86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F9 </a:t>
            </a:r>
            <a:r>
              <a:rPr dirty="0" sz="1100">
                <a:latin typeface="Times New Roman"/>
                <a:cs typeface="Times New Roman"/>
              </a:rPr>
              <a:t>84</a:t>
            </a:r>
            <a:endParaRPr sz="11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 47 </a:t>
            </a:r>
            <a:r>
              <a:rPr dirty="0" sz="1100" spc="-5">
                <a:latin typeface="Times New Roman"/>
                <a:cs typeface="Times New Roman"/>
              </a:rPr>
              <a:t>C9 </a:t>
            </a:r>
            <a:r>
              <a:rPr dirty="0" sz="1100">
                <a:latin typeface="Times New Roman"/>
                <a:cs typeface="Times New Roman"/>
              </a:rPr>
              <a:t>10 88 01 </a:t>
            </a:r>
            <a:r>
              <a:rPr dirty="0" sz="1100" spc="-5">
                <a:latin typeface="Times New Roman"/>
                <a:cs typeface="Times New Roman"/>
              </a:rPr>
              <a:t>CF </a:t>
            </a:r>
            <a:r>
              <a:rPr dirty="0" sz="1100">
                <a:latin typeface="Times New Roman"/>
                <a:cs typeface="Times New Roman"/>
              </a:rPr>
              <a:t>19 </a:t>
            </a:r>
            <a:r>
              <a:rPr dirty="0" sz="1100" spc="-5">
                <a:latin typeface="Times New Roman"/>
                <a:cs typeface="Times New Roman"/>
              </a:rPr>
              <a:t>BF </a:t>
            </a:r>
            <a:r>
              <a:rPr dirty="0" sz="1100">
                <a:latin typeface="Times New Roman"/>
                <a:cs typeface="Times New Roman"/>
              </a:rPr>
              <a:t>75 8B </a:t>
            </a:r>
            <a:r>
              <a:rPr dirty="0" sz="1100" spc="-5">
                <a:latin typeface="Times New Roman"/>
                <a:cs typeface="Times New Roman"/>
              </a:rPr>
              <a:t>E3 </a:t>
            </a:r>
            <a:r>
              <a:rPr dirty="0" sz="1100">
                <a:latin typeface="Times New Roman"/>
                <a:cs typeface="Times New Roman"/>
              </a:rPr>
              <a:t>3A </a:t>
            </a:r>
            <a:r>
              <a:rPr dirty="0" sz="1100" spc="-5">
                <a:latin typeface="Times New Roman"/>
                <a:cs typeface="Times New Roman"/>
              </a:rPr>
              <a:t>E6 F7 </a:t>
            </a:r>
            <a:r>
              <a:rPr dirty="0" sz="1100">
                <a:latin typeface="Times New Roman"/>
                <a:cs typeface="Times New Roman"/>
              </a:rPr>
              <a:t>8D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1C</a:t>
            </a:r>
            <a:endParaRPr sz="11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result PI AB </a:t>
            </a:r>
            <a:r>
              <a:rPr dirty="0" sz="1100">
                <a:latin typeface="Times New Roman"/>
                <a:cs typeface="Times New Roman"/>
              </a:rPr>
              <a:t>37 </a:t>
            </a:r>
            <a:r>
              <a:rPr dirty="0" sz="1100" spc="-5">
                <a:latin typeface="Times New Roman"/>
                <a:cs typeface="Times New Roman"/>
              </a:rPr>
              <a:t>E9 D7 EE </a:t>
            </a:r>
            <a:r>
              <a:rPr dirty="0" sz="1100">
                <a:latin typeface="Times New Roman"/>
                <a:cs typeface="Times New Roman"/>
              </a:rPr>
              <a:t>89 36 3B 35 </a:t>
            </a:r>
            <a:r>
              <a:rPr dirty="0" sz="1100" spc="-5">
                <a:latin typeface="Times New Roman"/>
                <a:cs typeface="Times New Roman"/>
              </a:rPr>
              <a:t>F6 A4 ED </a:t>
            </a:r>
            <a:r>
              <a:rPr dirty="0" sz="1100">
                <a:latin typeface="Times New Roman"/>
                <a:cs typeface="Times New Roman"/>
              </a:rPr>
              <a:t>09 </a:t>
            </a:r>
            <a:r>
              <a:rPr dirty="0" sz="1100" spc="-5">
                <a:latin typeface="Times New Roman"/>
                <a:cs typeface="Times New Roman"/>
              </a:rPr>
              <a:t>C0 </a:t>
            </a:r>
            <a:r>
              <a:rPr dirty="0" sz="1100">
                <a:latin typeface="Times New Roman"/>
                <a:cs typeface="Times New Roman"/>
              </a:rPr>
              <a:t>22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14</a:t>
            </a:r>
            <a:endParaRPr sz="1100">
              <a:latin typeface="Times New Roman"/>
              <a:cs typeface="Times New Roman"/>
            </a:endParaRPr>
          </a:p>
          <a:p>
            <a:pPr algn="r" marR="55118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(15)</a:t>
            </a:r>
            <a:r>
              <a:rPr dirty="0" sz="1100">
                <a:latin typeface="Times New Roman"/>
                <a:cs typeface="Times New Roman"/>
              </a:rPr>
              <a:t> 1A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15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85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36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92</a:t>
            </a:r>
            <a:r>
              <a:rPr dirty="0" sz="1100" spc="-5">
                <a:latin typeface="Times New Roman"/>
                <a:cs typeface="Times New Roman"/>
              </a:rPr>
              <a:t> D4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23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A1 </a:t>
            </a:r>
            <a:r>
              <a:rPr dirty="0" sz="1100">
                <a:latin typeface="Times New Roman"/>
                <a:cs typeface="Times New Roman"/>
              </a:rPr>
              <a:t>45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02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A5 </a:t>
            </a:r>
            <a:r>
              <a:rPr dirty="0" sz="1100">
                <a:latin typeface="Times New Roman"/>
                <a:cs typeface="Times New Roman"/>
              </a:rPr>
              <a:t>4B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4B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0B 4B</a:t>
            </a:r>
            <a:endParaRPr sz="1100">
              <a:latin typeface="Times New Roman"/>
              <a:cs typeface="Times New Roman"/>
            </a:endParaRPr>
          </a:p>
          <a:p>
            <a:pPr algn="r" marR="54356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1A 15 85 36 92 </a:t>
            </a:r>
            <a:r>
              <a:rPr dirty="0" sz="1100" spc="-5">
                <a:latin typeface="Times New Roman"/>
                <a:cs typeface="Times New Roman"/>
              </a:rPr>
              <a:t>D4 </a:t>
            </a:r>
            <a:r>
              <a:rPr dirty="0" sz="1100">
                <a:latin typeface="Times New Roman"/>
                <a:cs typeface="Times New Roman"/>
              </a:rPr>
              <a:t>23 </a:t>
            </a:r>
            <a:r>
              <a:rPr dirty="0" sz="1100" spc="-5">
                <a:latin typeface="Times New Roman"/>
                <a:cs typeface="Times New Roman"/>
              </a:rPr>
              <a:t>A1 </a:t>
            </a:r>
            <a:r>
              <a:rPr dirty="0" sz="1100">
                <a:latin typeface="Times New Roman"/>
                <a:cs typeface="Times New Roman"/>
              </a:rPr>
              <a:t>45 02 </a:t>
            </a:r>
            <a:r>
              <a:rPr dirty="0" sz="1100" spc="-5">
                <a:latin typeface="Times New Roman"/>
                <a:cs typeface="Times New Roman"/>
              </a:rPr>
              <a:t>A5 </a:t>
            </a:r>
            <a:r>
              <a:rPr dirty="0" sz="1100">
                <a:latin typeface="Times New Roman"/>
                <a:cs typeface="Times New Roman"/>
              </a:rPr>
              <a:t>4B 6A 4B 0B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4B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ROUND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(8) BB </a:t>
            </a:r>
            <a:r>
              <a:rPr dirty="0" sz="1100">
                <a:latin typeface="Times New Roman"/>
                <a:cs typeface="Times New Roman"/>
              </a:rPr>
              <a:t>44 </a:t>
            </a:r>
            <a:r>
              <a:rPr dirty="0" sz="1100" spc="-5">
                <a:latin typeface="Times New Roman"/>
                <a:cs typeface="Times New Roman"/>
              </a:rPr>
              <a:t>E2 </a:t>
            </a:r>
            <a:r>
              <a:rPr dirty="0" sz="1100">
                <a:latin typeface="Times New Roman"/>
                <a:cs typeface="Times New Roman"/>
              </a:rPr>
              <a:t>53 78 </a:t>
            </a:r>
            <a:r>
              <a:rPr dirty="0" sz="1100" spc="-5">
                <a:latin typeface="Times New Roman"/>
                <a:cs typeface="Times New Roman"/>
              </a:rPr>
              <a:t>C7 </a:t>
            </a:r>
            <a:r>
              <a:rPr dirty="0" sz="1100">
                <a:latin typeface="Times New Roman"/>
                <a:cs typeface="Times New Roman"/>
              </a:rPr>
              <a:t>31 23 </a:t>
            </a:r>
            <a:r>
              <a:rPr dirty="0" sz="1100" spc="-5">
                <a:latin typeface="Times New Roman"/>
                <a:cs typeface="Times New Roman"/>
              </a:rPr>
              <a:t>A5 F3 </a:t>
            </a:r>
            <a:r>
              <a:rPr dirty="0" sz="1100">
                <a:latin typeface="Times New Roman"/>
                <a:cs typeface="Times New Roman"/>
              </a:rPr>
              <a:t>2F 73 CD </a:t>
            </a:r>
            <a:r>
              <a:rPr dirty="0" sz="1100" spc="-5">
                <a:latin typeface="Times New Roman"/>
                <a:cs typeface="Times New Roman"/>
              </a:rPr>
              <a:t>B6 E5</a:t>
            </a:r>
            <a:r>
              <a:rPr dirty="0" sz="1100" spc="-1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17</a:t>
            </a:r>
            <a:endParaRPr sz="11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A1 </a:t>
            </a:r>
            <a:r>
              <a:rPr dirty="0" sz="1100">
                <a:latin typeface="Times New Roman"/>
                <a:cs typeface="Times New Roman"/>
              </a:rPr>
              <a:t>51 67 65 </a:t>
            </a:r>
            <a:r>
              <a:rPr dirty="0" sz="1100" spc="-5">
                <a:latin typeface="Times New Roman"/>
                <a:cs typeface="Times New Roman"/>
              </a:rPr>
              <a:t>EA </a:t>
            </a:r>
            <a:r>
              <a:rPr dirty="0" sz="1100">
                <a:latin typeface="Times New Roman"/>
                <a:cs typeface="Times New Roman"/>
              </a:rPr>
              <a:t>13 12 82 </a:t>
            </a:r>
            <a:r>
              <a:rPr dirty="0" sz="1100" spc="-5">
                <a:latin typeface="Times New Roman"/>
                <a:cs typeface="Times New Roman"/>
              </a:rPr>
              <a:t>E0 F1 </a:t>
            </a:r>
            <a:r>
              <a:rPr dirty="0" sz="1100">
                <a:latin typeface="Times New Roman"/>
                <a:cs typeface="Times New Roman"/>
              </a:rPr>
              <a:t>8A 38 </a:t>
            </a:r>
            <a:r>
              <a:rPr dirty="0" sz="1100" spc="-5">
                <a:latin typeface="Times New Roman"/>
                <a:cs typeface="Times New Roman"/>
              </a:rPr>
              <a:t>A7 FD EE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5C</a:t>
            </a:r>
            <a:endParaRPr sz="1100">
              <a:latin typeface="Times New Roman"/>
              <a:cs typeface="Times New Roman"/>
            </a:endParaRPr>
          </a:p>
          <a:p>
            <a:pPr algn="r" marR="518159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PI </a:t>
            </a:r>
            <a:r>
              <a:rPr dirty="0" sz="1100">
                <a:latin typeface="Times New Roman"/>
                <a:cs typeface="Times New Roman"/>
              </a:rPr>
              <a:t>97 70 </a:t>
            </a:r>
            <a:r>
              <a:rPr dirty="0" sz="1100" spc="-5">
                <a:latin typeface="Times New Roman"/>
                <a:cs typeface="Times New Roman"/>
              </a:rPr>
              <a:t>C7 </a:t>
            </a:r>
            <a:r>
              <a:rPr dirty="0" sz="1100">
                <a:latin typeface="Times New Roman"/>
                <a:cs typeface="Times New Roman"/>
              </a:rPr>
              <a:t>7B 25 DB </a:t>
            </a:r>
            <a:r>
              <a:rPr dirty="0" sz="1100" spc="-5">
                <a:latin typeface="Times New Roman"/>
                <a:cs typeface="Times New Roman"/>
              </a:rPr>
              <a:t>F0 </a:t>
            </a:r>
            <a:r>
              <a:rPr dirty="0" sz="1100">
                <a:latin typeface="Times New Roman"/>
                <a:cs typeface="Times New Roman"/>
              </a:rPr>
              <a:t>24 20 </a:t>
            </a:r>
            <a:r>
              <a:rPr dirty="0" sz="1100" spc="-5">
                <a:latin typeface="Times New Roman"/>
                <a:cs typeface="Times New Roman"/>
              </a:rPr>
              <a:t>A6 D6 </a:t>
            </a:r>
            <a:r>
              <a:rPr dirty="0" sz="1100">
                <a:latin typeface="Times New Roman"/>
                <a:cs typeface="Times New Roman"/>
              </a:rPr>
              <a:t>06 44 4B 6C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9C</a:t>
            </a:r>
            <a:endParaRPr sz="1100">
              <a:latin typeface="Times New Roman"/>
              <a:cs typeface="Times New Roman"/>
            </a:endParaRPr>
          </a:p>
          <a:p>
            <a:pPr algn="r" marR="53721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(15)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E6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57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1C 2A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05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>
                <a:latin typeface="Times New Roman"/>
                <a:cs typeface="Times New Roman"/>
              </a:rPr>
              <a:t>73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91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31</a:t>
            </a:r>
            <a:r>
              <a:rPr dirty="0" sz="1100" spc="-5">
                <a:latin typeface="Times New Roman"/>
                <a:cs typeface="Times New Roman"/>
              </a:rPr>
              <a:t> C2 </a:t>
            </a:r>
            <a:r>
              <a:rPr dirty="0" sz="1100">
                <a:latin typeface="Times New Roman"/>
                <a:cs typeface="Times New Roman"/>
              </a:rPr>
              <a:t>40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E3</a:t>
            </a:r>
            <a:endParaRPr sz="1100">
              <a:latin typeface="Times New Roman"/>
              <a:cs typeface="Times New Roman"/>
            </a:endParaRPr>
          </a:p>
          <a:p>
            <a:pPr algn="r" marR="52895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>
                <a:latin typeface="Times New Roman"/>
                <a:cs typeface="Times New Roman"/>
              </a:rPr>
              <a:t>L </a:t>
            </a:r>
            <a:r>
              <a:rPr dirty="0" sz="1100" spc="-5">
                <a:latin typeface="Times New Roman"/>
                <a:cs typeface="Times New Roman"/>
              </a:rPr>
              <a:t>E6 </a:t>
            </a:r>
            <a:r>
              <a:rPr dirty="0" sz="1100">
                <a:latin typeface="Times New Roman"/>
                <a:cs typeface="Times New Roman"/>
              </a:rPr>
              <a:t>57 1C 2A 30 20 05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>
                <a:latin typeface="Times New Roman"/>
                <a:cs typeface="Times New Roman"/>
              </a:rPr>
              <a:t>73 </a:t>
            </a:r>
            <a:r>
              <a:rPr dirty="0" sz="1100" spc="-5">
                <a:latin typeface="Times New Roman"/>
                <a:cs typeface="Times New Roman"/>
              </a:rPr>
              <a:t>AD </a:t>
            </a:r>
            <a:r>
              <a:rPr dirty="0" sz="1100">
                <a:latin typeface="Times New Roman"/>
                <a:cs typeface="Times New Roman"/>
              </a:rPr>
              <a:t>91 31 </a:t>
            </a:r>
            <a:r>
              <a:rPr dirty="0" sz="1100" spc="-5">
                <a:latin typeface="Times New Roman"/>
                <a:cs typeface="Times New Roman"/>
              </a:rPr>
              <a:t>C2 </a:t>
            </a:r>
            <a:r>
              <a:rPr dirty="0" sz="1100">
                <a:latin typeface="Times New Roman"/>
                <a:cs typeface="Times New Roman"/>
              </a:rPr>
              <a:t>40 </a:t>
            </a:r>
            <a:r>
              <a:rPr dirty="0" sz="1100" spc="-5">
                <a:latin typeface="Times New Roman"/>
                <a:cs typeface="Times New Roman"/>
              </a:rPr>
              <a:t>CE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100" spc="-5" b="1">
                <a:latin typeface="Times New Roman"/>
                <a:cs typeface="Times New Roman"/>
              </a:rPr>
              <a:t>CYPHER TEXT E6 </a:t>
            </a:r>
            <a:r>
              <a:rPr dirty="0" sz="1100" b="1">
                <a:latin typeface="Times New Roman"/>
                <a:cs typeface="Times New Roman"/>
              </a:rPr>
              <a:t>57 1C 2A 30 20 05 </a:t>
            </a:r>
            <a:r>
              <a:rPr dirty="0" sz="1100" spc="-5" b="1">
                <a:latin typeface="Times New Roman"/>
                <a:cs typeface="Times New Roman"/>
              </a:rPr>
              <a:t>BE </a:t>
            </a:r>
            <a:r>
              <a:rPr dirty="0" sz="1100" b="1">
                <a:latin typeface="Times New Roman"/>
                <a:cs typeface="Times New Roman"/>
              </a:rPr>
              <a:t>73</a:t>
            </a:r>
            <a:r>
              <a:rPr dirty="0" sz="1100" spc="-2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AD </a:t>
            </a:r>
            <a:r>
              <a:rPr dirty="0" sz="1100" b="1">
                <a:latin typeface="Times New Roman"/>
                <a:cs typeface="Times New Roman"/>
              </a:rPr>
              <a:t>91 31 </a:t>
            </a:r>
            <a:r>
              <a:rPr dirty="0" sz="1100" spc="-5" b="1">
                <a:latin typeface="Times New Roman"/>
                <a:cs typeface="Times New Roman"/>
              </a:rPr>
              <a:t>C2 </a:t>
            </a:r>
            <a:r>
              <a:rPr dirty="0" sz="1100" b="1">
                <a:latin typeface="Times New Roman"/>
                <a:cs typeface="Times New Roman"/>
              </a:rPr>
              <a:t>40 </a:t>
            </a:r>
            <a:r>
              <a:rPr dirty="0" sz="1100" spc="-5" b="1">
                <a:latin typeface="Times New Roman"/>
                <a:cs typeface="Times New Roman"/>
              </a:rPr>
              <a:t>CE E3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8960485" cy="213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latin typeface="Times New Roman"/>
                <a:cs typeface="Times New Roman"/>
              </a:rPr>
              <a:t>Тема. </a:t>
            </a:r>
            <a:r>
              <a:rPr dirty="0" sz="1600" spc="-5" b="1">
                <a:latin typeface="Times New Roman"/>
                <a:cs typeface="Times New Roman"/>
              </a:rPr>
              <a:t>Функции </a:t>
            </a:r>
            <a:r>
              <a:rPr dirty="0" sz="1600" spc="-10" b="1">
                <a:latin typeface="Times New Roman"/>
                <a:cs typeface="Times New Roman"/>
              </a:rPr>
              <a:t>хеширования: назначение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10" b="1">
                <a:latin typeface="Times New Roman"/>
                <a:cs typeface="Times New Roman"/>
              </a:rPr>
              <a:t>основные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требования.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spcBef>
                <a:spcPts val="92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Функции </a:t>
            </a:r>
            <a:r>
              <a:rPr dirty="0" sz="1600" spc="-10">
                <a:latin typeface="Times New Roman"/>
                <a:cs typeface="Times New Roman"/>
              </a:rPr>
              <a:t>хеширования </a:t>
            </a:r>
            <a:r>
              <a:rPr dirty="0" sz="1600" spc="-5">
                <a:latin typeface="Times New Roman"/>
                <a:cs typeface="Times New Roman"/>
              </a:rPr>
              <a:t>SHA-3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GOST </a:t>
            </a:r>
            <a:r>
              <a:rPr dirty="0" sz="1600">
                <a:latin typeface="Times New Roman"/>
                <a:cs typeface="Times New Roman"/>
              </a:rPr>
              <a:t>R </a:t>
            </a:r>
            <a:r>
              <a:rPr dirty="0" sz="1600" spc="-10">
                <a:latin typeface="Times New Roman"/>
                <a:cs typeface="Times New Roman"/>
              </a:rPr>
              <a:t>34.11-2012 </a:t>
            </a:r>
            <a:r>
              <a:rPr dirty="0" sz="1600" spc="-5">
                <a:latin typeface="Times New Roman"/>
                <a:cs typeface="Times New Roman"/>
              </a:rPr>
              <a:t>(Streebog):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параметры, </a:t>
            </a:r>
            <a:r>
              <a:rPr dirty="0" sz="1600" spc="-10">
                <a:latin typeface="Times New Roman"/>
                <a:cs typeface="Times New Roman"/>
              </a:rPr>
              <a:t>структура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принцип действия преобразующей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Методы </a:t>
            </a:r>
            <a:r>
              <a:rPr dirty="0" sz="1600" spc="-10">
                <a:latin typeface="Times New Roman"/>
                <a:cs typeface="Times New Roman"/>
              </a:rPr>
              <a:t>строгой аутентификации. Стандарт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X.509.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Протоколы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симметричными </a:t>
            </a:r>
            <a:r>
              <a:rPr dirty="0" sz="1600" spc="-10">
                <a:latin typeface="Times New Roman"/>
                <a:cs typeface="Times New Roman"/>
              </a:rPr>
              <a:t>алгоритмами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шифрования.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Протокол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распределения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Нидхэма-Шредера.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9262110" cy="3423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1.1.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классы симметричных криптографических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систем.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Подстановки.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>
                <a:latin typeface="Times New Roman"/>
                <a:cs typeface="Times New Roman"/>
              </a:rPr>
              <a:t>Перестановки.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Поточные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Блочные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Хэш-функции.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Симметричные криптосистемы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20">
                <a:latin typeface="Times New Roman"/>
                <a:cs typeface="Times New Roman"/>
              </a:rPr>
              <a:t>одинакового </a:t>
            </a:r>
            <a:r>
              <a:rPr dirty="0" sz="1600" spc="-5">
                <a:latin typeface="Times New Roman"/>
                <a:cs typeface="Times New Roman"/>
              </a:rPr>
              <a:t>секретного </a:t>
            </a:r>
            <a:r>
              <a:rPr dirty="0" sz="1600" spc="-15">
                <a:latin typeface="Times New Roman"/>
                <a:cs typeface="Times New Roman"/>
              </a:rPr>
              <a:t>ключа как </a:t>
            </a:r>
            <a:r>
              <a:rPr dirty="0" sz="1600" spc="-5">
                <a:latin typeface="Times New Roman"/>
                <a:cs typeface="Times New Roman"/>
              </a:rPr>
              <a:t>для шифрования, </a:t>
            </a:r>
            <a:r>
              <a:rPr dirty="0" sz="1600">
                <a:latin typeface="Times New Roman"/>
                <a:cs typeface="Times New Roman"/>
              </a:rPr>
              <a:t>так  и </a:t>
            </a:r>
            <a:r>
              <a:rPr dirty="0" sz="1600" spc="-5">
                <a:latin typeface="Times New Roman"/>
                <a:cs typeface="Times New Roman"/>
              </a:rPr>
              <a:t>для расшифрования</a:t>
            </a:r>
            <a:r>
              <a:rPr dirty="0" sz="1600" spc="-10">
                <a:latin typeface="Times New Roman"/>
                <a:cs typeface="Times New Roman"/>
              </a:rPr>
              <a:t> информации.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278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40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Идеальный </a:t>
            </a:r>
            <a:r>
              <a:rPr dirty="0" sz="1600" spc="-10">
                <a:latin typeface="Times New Roman"/>
                <a:cs typeface="Times New Roman"/>
              </a:rPr>
              <a:t>вариант хэш-функции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«Случайный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оракул».</a:t>
            </a:r>
            <a:endParaRPr sz="1600">
              <a:latin typeface="Times New Roman"/>
              <a:cs typeface="Times New Roman"/>
            </a:endParaRPr>
          </a:p>
          <a:p>
            <a:pPr marL="12700" marR="202565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Случайный </a:t>
            </a:r>
            <a:r>
              <a:rPr dirty="0" sz="1600" spc="-20">
                <a:latin typeface="Times New Roman"/>
                <a:cs typeface="Times New Roman"/>
              </a:rPr>
              <a:t>оракул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абстрактный черный ящик, </a:t>
            </a:r>
            <a:r>
              <a:rPr dirty="0" sz="1600" spc="-10">
                <a:latin typeface="Times New Roman"/>
                <a:cs typeface="Times New Roman"/>
              </a:rPr>
              <a:t>обладающий </a:t>
            </a:r>
            <a:r>
              <a:rPr dirty="0" sz="1600" spc="-15">
                <a:latin typeface="Times New Roman"/>
                <a:cs typeface="Times New Roman"/>
              </a:rPr>
              <a:t>бесконечной </a:t>
            </a:r>
            <a:r>
              <a:rPr dirty="0" sz="1600" spc="-5">
                <a:latin typeface="Times New Roman"/>
                <a:cs typeface="Times New Roman"/>
              </a:rPr>
              <a:t>памятью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работающий  по </a:t>
            </a:r>
            <a:r>
              <a:rPr dirty="0" sz="1600" spc="-10">
                <a:latin typeface="Times New Roman"/>
                <a:cs typeface="Times New Roman"/>
              </a:rPr>
              <a:t>следующему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алгоритму: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Получает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30">
                <a:latin typeface="Times New Roman"/>
                <a:cs typeface="Times New Roman"/>
              </a:rPr>
              <a:t>вход </a:t>
            </a:r>
            <a:r>
              <a:rPr dirty="0" sz="1600" spc="-5">
                <a:latin typeface="Times New Roman"/>
                <a:cs typeface="Times New Roman"/>
              </a:rPr>
              <a:t>строку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смотрит, </a:t>
            </a:r>
            <a:r>
              <a:rPr dirty="0" sz="1600" spc="-5">
                <a:latin typeface="Times New Roman"/>
                <a:cs typeface="Times New Roman"/>
              </a:rPr>
              <a:t>работал ли </a:t>
            </a:r>
            <a:r>
              <a:rPr dirty="0" sz="1600">
                <a:latin typeface="Times New Roman"/>
                <a:cs typeface="Times New Roman"/>
              </a:rPr>
              <a:t>он с </a:t>
            </a:r>
            <a:r>
              <a:rPr dirty="0" sz="1600" spc="-5">
                <a:latin typeface="Times New Roman"/>
                <a:cs typeface="Times New Roman"/>
              </a:rPr>
              <a:t>ней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ранее.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 spc="-35">
                <a:latin typeface="Times New Roman"/>
                <a:cs typeface="Times New Roman"/>
              </a:rPr>
              <a:t>нет, </a:t>
            </a:r>
            <a:r>
              <a:rPr dirty="0" sz="1600" spc="-15">
                <a:latin typeface="Times New Roman"/>
                <a:cs typeface="Times New Roman"/>
              </a:rPr>
              <a:t>то </a:t>
            </a:r>
            <a:r>
              <a:rPr dirty="0" sz="1600" spc="-10">
                <a:latin typeface="Times New Roman"/>
                <a:cs typeface="Times New Roman"/>
              </a:rPr>
              <a:t>генерирует </a:t>
            </a:r>
            <a:r>
              <a:rPr dirty="0" sz="1600" spc="-5">
                <a:latin typeface="Times New Roman"/>
                <a:cs typeface="Times New Roman"/>
              </a:rPr>
              <a:t>истинно случайное число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сохраняет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себе </a:t>
            </a:r>
            <a:r>
              <a:rPr dirty="0" sz="1600" spc="-10">
                <a:latin typeface="Times New Roman"/>
                <a:cs typeface="Times New Roman"/>
              </a:rPr>
              <a:t>пару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строка-число.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Если да,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5">
                <a:latin typeface="Times New Roman"/>
                <a:cs typeface="Times New Roman"/>
              </a:rPr>
              <a:t>выдает ранее сохраненное число для </a:t>
            </a:r>
            <a:r>
              <a:rPr dirty="0" sz="1600" spc="-10">
                <a:latin typeface="Times New Roman"/>
                <a:cs typeface="Times New Roman"/>
              </a:rPr>
              <a:t>этой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строки.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0">
                <a:latin typeface="Times New Roman"/>
                <a:cs typeface="Times New Roman"/>
              </a:rPr>
              <a:t>Связь </a:t>
            </a:r>
            <a:r>
              <a:rPr dirty="0" sz="1600" spc="-5">
                <a:latin typeface="Times New Roman"/>
                <a:cs typeface="Times New Roman"/>
              </a:rPr>
              <a:t>между </a:t>
            </a:r>
            <a:r>
              <a:rPr dirty="0" sz="1600" spc="-10">
                <a:latin typeface="Times New Roman"/>
                <a:cs typeface="Times New Roman"/>
              </a:rPr>
              <a:t>хэшируемой </a:t>
            </a:r>
            <a:r>
              <a:rPr dirty="0" sz="1600" spc="-15">
                <a:latin typeface="Times New Roman"/>
                <a:cs typeface="Times New Roman"/>
              </a:rPr>
              <a:t>строкой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5">
                <a:latin typeface="Times New Roman"/>
                <a:cs typeface="Times New Roman"/>
              </a:rPr>
              <a:t>результатом </a:t>
            </a:r>
            <a:r>
              <a:rPr dirty="0" sz="1600" spc="-5">
                <a:latin typeface="Times New Roman"/>
                <a:cs typeface="Times New Roman"/>
              </a:rPr>
              <a:t>вычислить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принципе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невозможно.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30" y="1127772"/>
            <a:ext cx="9187180" cy="108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ts val="1895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Функции </a:t>
            </a:r>
            <a:r>
              <a:rPr dirty="0" sz="1600" spc="-10" b="1">
                <a:latin typeface="Times New Roman"/>
                <a:cs typeface="Times New Roman"/>
              </a:rPr>
              <a:t>хеширования </a:t>
            </a:r>
            <a:r>
              <a:rPr dirty="0" sz="1600" spc="-5" b="1">
                <a:latin typeface="Times New Roman"/>
                <a:cs typeface="Times New Roman"/>
              </a:rPr>
              <a:t>SHA-3 (FIPS </a:t>
            </a:r>
            <a:r>
              <a:rPr dirty="0" sz="1600" b="1">
                <a:latin typeface="Times New Roman"/>
                <a:cs typeface="Times New Roman"/>
              </a:rPr>
              <a:t>202,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https://keccak.team)</a:t>
            </a:r>
            <a:endParaRPr sz="1600">
              <a:latin typeface="Times New Roman"/>
              <a:cs typeface="Times New Roman"/>
            </a:endParaRPr>
          </a:p>
          <a:p>
            <a:pPr algn="ctr" marL="11430">
              <a:lnSpc>
                <a:spcPts val="1415"/>
              </a:lnSpc>
            </a:pPr>
            <a:r>
              <a:rPr dirty="0" sz="1200" spc="-10">
                <a:latin typeface="Times New Roman"/>
                <a:cs typeface="Times New Roman"/>
              </a:rPr>
              <a:t>(Авторы: </a:t>
            </a:r>
            <a:r>
              <a:rPr dirty="0" sz="1200" spc="-5">
                <a:latin typeface="Times New Roman"/>
                <a:cs typeface="Times New Roman"/>
              </a:rPr>
              <a:t>Guido Bertoni, Joan Daemen, Michaël Peeters and Gilles </a:t>
            </a:r>
            <a:r>
              <a:rPr dirty="0" sz="1200" spc="-50">
                <a:latin typeface="Times New Roman"/>
                <a:cs typeface="Times New Roman"/>
              </a:rPr>
              <a:t>Van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Assche)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2065" marR="5080">
              <a:lnSpc>
                <a:spcPts val="1839"/>
              </a:lnSpc>
            </a:pPr>
            <a:r>
              <a:rPr dirty="0" sz="1600" spc="-10">
                <a:latin typeface="Times New Roman"/>
                <a:cs typeface="Times New Roman"/>
              </a:rPr>
              <a:t>Основа </a:t>
            </a:r>
            <a:r>
              <a:rPr dirty="0" sz="1600" spc="-5">
                <a:latin typeface="Times New Roman"/>
                <a:cs typeface="Times New Roman"/>
              </a:rPr>
              <a:t>SHA-3 (Keccak, </a:t>
            </a:r>
            <a:r>
              <a:rPr dirty="0" sz="1600" spc="-10">
                <a:latin typeface="Times New Roman"/>
                <a:cs typeface="Times New Roman"/>
              </a:rPr>
              <a:t>«губка»)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псевдослучайные </a:t>
            </a:r>
            <a:r>
              <a:rPr dirty="0" sz="1600">
                <a:latin typeface="Times New Roman"/>
                <a:cs typeface="Times New Roman"/>
              </a:rPr>
              <a:t>перестановки, в </a:t>
            </a:r>
            <a:r>
              <a:rPr dirty="0" sz="1600" spc="-20">
                <a:latin typeface="Times New Roman"/>
                <a:cs typeface="Times New Roman"/>
              </a:rPr>
              <a:t>которых коллизий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>
                <a:latin typeface="Times New Roman"/>
                <a:cs typeface="Times New Roman"/>
              </a:rPr>
              <a:t>по  </a:t>
            </a:r>
            <a:r>
              <a:rPr dirty="0" sz="1600" spc="-5">
                <a:latin typeface="Times New Roman"/>
                <a:cs typeface="Times New Roman"/>
              </a:rPr>
              <a:t>определению. </a:t>
            </a:r>
            <a:r>
              <a:rPr dirty="0" sz="1600" spc="-15">
                <a:latin typeface="Times New Roman"/>
                <a:cs typeface="Times New Roman"/>
              </a:rPr>
              <a:t>Два </a:t>
            </a:r>
            <a:r>
              <a:rPr dirty="0" sz="1600" spc="-5">
                <a:latin typeface="Times New Roman"/>
                <a:cs typeface="Times New Roman"/>
              </a:rPr>
              <a:t>этапа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впитывание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выжимка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(отжатие).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7845" y="2299982"/>
            <a:ext cx="7086600" cy="347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7240" y="6004572"/>
            <a:ext cx="9132570" cy="50292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201670" marR="5080" indent="-3188970">
              <a:lnSpc>
                <a:spcPts val="1839"/>
              </a:lnSpc>
              <a:spcBef>
                <a:spcPts val="225"/>
              </a:spcBef>
            </a:pPr>
            <a:r>
              <a:rPr dirty="0" sz="1600" spc="-15">
                <a:latin typeface="Times New Roman"/>
                <a:cs typeface="Times New Roman"/>
              </a:rPr>
              <a:t>Авторы </a:t>
            </a:r>
            <a:r>
              <a:rPr dirty="0" sz="1600" spc="-5">
                <a:latin typeface="Times New Roman"/>
                <a:cs typeface="Times New Roman"/>
              </a:rPr>
              <a:t>Keccak доказали, </a:t>
            </a:r>
            <a:r>
              <a:rPr dirty="0" sz="1600" spc="-10">
                <a:latin typeface="Times New Roman"/>
                <a:cs typeface="Times New Roman"/>
              </a:rPr>
              <a:t>что стойкость предложенной </a:t>
            </a:r>
            <a:r>
              <a:rPr dirty="0" sz="1600" spc="-15">
                <a:latin typeface="Times New Roman"/>
                <a:cs typeface="Times New Roman"/>
              </a:rPr>
              <a:t>конструкции </a:t>
            </a:r>
            <a:r>
              <a:rPr dirty="0" sz="1600" spc="-10">
                <a:latin typeface="Times New Roman"/>
                <a:cs typeface="Times New Roman"/>
              </a:rPr>
              <a:t>неотличима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случайного </a:t>
            </a:r>
            <a:r>
              <a:rPr dirty="0" sz="1600" spc="-20">
                <a:latin typeface="Times New Roman"/>
                <a:cs typeface="Times New Roman"/>
              </a:rPr>
              <a:t>оракула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10">
                <a:latin typeface="Times New Roman"/>
                <a:cs typeface="Times New Roman"/>
              </a:rPr>
              <a:t>размером </a:t>
            </a:r>
            <a:r>
              <a:rPr dirty="0" sz="1600" spc="-5">
                <a:latin typeface="Times New Roman"/>
                <a:cs typeface="Times New Roman"/>
              </a:rPr>
              <a:t>«ответа», равным с/2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196468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Возможные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варианты: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1371611"/>
            <a:ext cx="9112250" cy="528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96640" marR="3421379" indent="3810">
              <a:lnSpc>
                <a:spcPct val="1438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SHA-224: </a:t>
            </a:r>
            <a:r>
              <a:rPr dirty="0" sz="1600" spc="-15">
                <a:latin typeface="Times New Roman"/>
                <a:cs typeface="Times New Roman"/>
              </a:rPr>
              <a:t>r=1156, </a:t>
            </a:r>
            <a:r>
              <a:rPr dirty="0" sz="1600" spc="-5">
                <a:latin typeface="Times New Roman"/>
                <a:cs typeface="Times New Roman"/>
              </a:rPr>
              <a:t>c=448  SHA-256: r=1088, c=512  SHA-384: r=832, c=768  SHA-512: r=576,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c=1024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5">
                <a:latin typeface="Times New Roman"/>
                <a:cs typeface="Times New Roman"/>
              </a:rPr>
              <a:t>Количество раундов </a:t>
            </a:r>
            <a:r>
              <a:rPr dirty="0" sz="1600" spc="-5">
                <a:latin typeface="Times New Roman"/>
                <a:cs typeface="Times New Roman"/>
              </a:rPr>
              <a:t>вычисляется по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формуле</a:t>
            </a:r>
            <a:endParaRPr sz="1600">
              <a:latin typeface="Times New Roman"/>
              <a:cs typeface="Times New Roman"/>
            </a:endParaRPr>
          </a:p>
          <a:p>
            <a:pPr marL="4108450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latin typeface="Times New Roman"/>
                <a:cs typeface="Times New Roman"/>
              </a:rPr>
              <a:t>n = 12 + 2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30">
                <a:latin typeface="Times New Roman"/>
                <a:cs typeface="Times New Roman"/>
              </a:rPr>
              <a:t>где 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l=(b/25).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20">
                <a:latin typeface="Times New Roman"/>
                <a:cs typeface="Times New Roman"/>
              </a:rPr>
              <a:t>Так </a:t>
            </a:r>
            <a:r>
              <a:rPr dirty="0" sz="1600" spc="-5">
                <a:latin typeface="Times New Roman"/>
                <a:cs typeface="Times New Roman"/>
              </a:rPr>
              <a:t>для b=1600, </a:t>
            </a:r>
            <a:r>
              <a:rPr dirty="0" sz="1600" spc="-15">
                <a:latin typeface="Times New Roman"/>
                <a:cs typeface="Times New Roman"/>
              </a:rPr>
              <a:t>Количество раундов </a:t>
            </a:r>
            <a:r>
              <a:rPr dirty="0" sz="1600" spc="-5">
                <a:latin typeface="Times New Roman"/>
                <a:cs typeface="Times New Roman"/>
              </a:rPr>
              <a:t>равно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24.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</a:pPr>
            <a:r>
              <a:rPr dirty="0" sz="1600" spc="-20">
                <a:latin typeface="Times New Roman"/>
                <a:cs typeface="Times New Roman"/>
              </a:rPr>
              <a:t>Исходный </a:t>
            </a:r>
            <a:r>
              <a:rPr dirty="0" sz="1600" spc="-35">
                <a:latin typeface="Times New Roman"/>
                <a:cs typeface="Times New Roman"/>
              </a:rPr>
              <a:t>код:  </a:t>
            </a: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https://github.com/gvanas/KeccakCodePackage/blob/master/Standalone/CompactFIPS202/TweetableFIPS202.c </a:t>
            </a:r>
            <a:r>
              <a:rPr dirty="0" sz="1600" spc="-5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Доступное </a:t>
            </a:r>
            <a:r>
              <a:rPr dirty="0" sz="1600" spc="-5">
                <a:latin typeface="Times New Roman"/>
                <a:cs typeface="Times New Roman"/>
              </a:rPr>
              <a:t>описание: </a:t>
            </a: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3"/>
              </a:rPr>
              <a:t>https://ru.wikipedia.org/wiki/SHA-3</a:t>
            </a:r>
            <a:r>
              <a:rPr dirty="0" sz="1600" spc="-5">
                <a:solidFill>
                  <a:srgbClr val="00007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4"/>
              </a:rPr>
              <a:t>https://habrahabr.ru/post/168707/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Демо: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5"/>
              </a:rPr>
              <a:t>http://celan.informatik.uni-oldenburg.de/kryptos/info/keccak/overview/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313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43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20" b="1">
                <a:latin typeface="Times New Roman"/>
                <a:cs typeface="Times New Roman"/>
              </a:rPr>
              <a:t>Тема. </a:t>
            </a:r>
            <a:r>
              <a:rPr dirty="0" sz="1600" spc="-10" b="1">
                <a:latin typeface="Times New Roman"/>
                <a:cs typeface="Times New Roman"/>
              </a:rPr>
              <a:t>Асимметричные </a:t>
            </a:r>
            <a:r>
              <a:rPr dirty="0" sz="1600" spc="-5" b="1">
                <a:latin typeface="Times New Roman"/>
                <a:cs typeface="Times New Roman"/>
              </a:rPr>
              <a:t>криптографические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системы: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требования, односторонние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функции-ловушки.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Криптографический </a:t>
            </a:r>
            <a:r>
              <a:rPr dirty="0" sz="1600" spc="-20">
                <a:latin typeface="Times New Roman"/>
                <a:cs typeface="Times New Roman"/>
              </a:rPr>
              <a:t>протокол</a:t>
            </a:r>
            <a:r>
              <a:rPr dirty="0" sz="1600" spc="-5">
                <a:latin typeface="Times New Roman"/>
                <a:cs typeface="Times New Roman"/>
              </a:rPr>
              <a:t> Диффи-Хеллмана.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Асимметричные криптографические системы </a:t>
            </a:r>
            <a:r>
              <a:rPr dirty="0" sz="1600" spc="-15">
                <a:latin typeface="Times New Roman"/>
                <a:cs typeface="Times New Roman"/>
              </a:rPr>
              <a:t>Эль </a:t>
            </a:r>
            <a:r>
              <a:rPr dirty="0" sz="1600" spc="-10">
                <a:latin typeface="Times New Roman"/>
                <a:cs typeface="Times New Roman"/>
              </a:rPr>
              <a:t>Гамаля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Ривеста-Шамира-Адлемана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(RSA).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Электронные цифровые </a:t>
            </a:r>
            <a:r>
              <a:rPr dirty="0" sz="1600" spc="-10">
                <a:latin typeface="Times New Roman"/>
                <a:cs typeface="Times New Roman"/>
              </a:rPr>
              <a:t>подписи: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требования, </a:t>
            </a:r>
            <a:r>
              <a:rPr dirty="0" sz="1600" spc="-10">
                <a:latin typeface="Times New Roman"/>
                <a:cs typeface="Times New Roman"/>
              </a:rPr>
              <a:t>алгоритмы </a:t>
            </a:r>
            <a:r>
              <a:rPr dirty="0" sz="1600" spc="-5">
                <a:latin typeface="Times New Roman"/>
                <a:cs typeface="Times New Roman"/>
              </a:rPr>
              <a:t>электронной цифровой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подписи.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Цифровые </a:t>
            </a:r>
            <a:r>
              <a:rPr dirty="0" sz="1600" spc="-10">
                <a:latin typeface="Times New Roman"/>
                <a:cs typeface="Times New Roman"/>
              </a:rPr>
              <a:t>подписи, </a:t>
            </a:r>
            <a:r>
              <a:rPr dirty="0" sz="1600" spc="-5">
                <a:latin typeface="Times New Roman"/>
                <a:cs typeface="Times New Roman"/>
              </a:rPr>
              <a:t>основанные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асимметричных криптографических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алгоритмах.</a:t>
            </a:r>
            <a:endParaRPr sz="1600">
              <a:latin typeface="Times New Roman"/>
              <a:cs typeface="Times New Roman"/>
            </a:endParaRPr>
          </a:p>
          <a:p>
            <a:pPr marL="469900" marR="749935" indent="-228600">
              <a:lnSpc>
                <a:spcPct val="143800"/>
              </a:lnSpc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Цифровые </a:t>
            </a:r>
            <a:r>
              <a:rPr dirty="0" sz="1600" spc="-10">
                <a:latin typeface="Times New Roman"/>
                <a:cs typeface="Times New Roman"/>
              </a:rPr>
              <a:t>сертификаты. Использование сертификатов </a:t>
            </a:r>
            <a:r>
              <a:rPr dirty="0" sz="1600" spc="-5">
                <a:latin typeface="Times New Roman"/>
                <a:cs typeface="Times New Roman"/>
              </a:rPr>
              <a:t>для управления криптографическими  </a:t>
            </a:r>
            <a:r>
              <a:rPr dirty="0" sz="1600" spc="-15">
                <a:latin typeface="Times New Roman"/>
                <a:cs typeface="Times New Roman"/>
              </a:rPr>
              <a:t>ключами.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417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  <a:tabLst>
                <a:tab pos="860107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44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algn="ctr" marL="172085" marR="167640">
              <a:lnSpc>
                <a:spcPct val="143700"/>
              </a:lnSpc>
              <a:spcBef>
                <a:spcPts val="740"/>
              </a:spcBef>
            </a:pPr>
            <a:r>
              <a:rPr dirty="0" sz="1600" spc="-10" b="1">
                <a:latin typeface="Times New Roman"/>
                <a:cs typeface="Times New Roman"/>
              </a:rPr>
              <a:t>Асимметричные </a:t>
            </a:r>
            <a:r>
              <a:rPr dirty="0" sz="1600" spc="-5" b="1">
                <a:latin typeface="Times New Roman"/>
                <a:cs typeface="Times New Roman"/>
              </a:rPr>
              <a:t>криптографические системы: </a:t>
            </a:r>
            <a:r>
              <a:rPr dirty="0" sz="1600" spc="-10" b="1">
                <a:latin typeface="Times New Roman"/>
                <a:cs typeface="Times New Roman"/>
              </a:rPr>
              <a:t>Основные требования, односторонние функции </a:t>
            </a:r>
            <a:r>
              <a:rPr dirty="0" sz="1600" b="1">
                <a:latin typeface="Times New Roman"/>
                <a:cs typeface="Times New Roman"/>
              </a:rPr>
              <a:t>и  </a:t>
            </a:r>
            <a:r>
              <a:rPr dirty="0" sz="1600" spc="-15" b="1">
                <a:latin typeface="Times New Roman"/>
                <a:cs typeface="Times New Roman"/>
              </a:rPr>
              <a:t>функции-ловушки.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 marL="12700" marR="11430" indent="45085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Причина </a:t>
            </a:r>
            <a:r>
              <a:rPr dirty="0" sz="1600" spc="-10">
                <a:latin typeface="Times New Roman"/>
                <a:cs typeface="Times New Roman"/>
              </a:rPr>
              <a:t>появления </a:t>
            </a:r>
            <a:r>
              <a:rPr dirty="0" sz="1600" spc="-5">
                <a:latin typeface="Times New Roman"/>
                <a:cs typeface="Times New Roman"/>
              </a:rPr>
              <a:t>асимметричных </a:t>
            </a:r>
            <a:r>
              <a:rPr dirty="0" sz="1600">
                <a:latin typeface="Times New Roman"/>
                <a:cs typeface="Times New Roman"/>
              </a:rPr>
              <a:t>(несимметричных) </a:t>
            </a:r>
            <a:r>
              <a:rPr dirty="0" sz="1600" spc="-5">
                <a:latin typeface="Times New Roman"/>
                <a:cs typeface="Times New Roman"/>
              </a:rPr>
              <a:t>криптоалгоритмов </a:t>
            </a:r>
            <a:r>
              <a:rPr dirty="0" sz="1600" spc="-10">
                <a:latin typeface="Times New Roman"/>
                <a:cs typeface="Times New Roman"/>
              </a:rPr>
              <a:t>связана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попыткой  </a:t>
            </a:r>
            <a:r>
              <a:rPr dirty="0" sz="1600" spc="-5">
                <a:latin typeface="Times New Roman"/>
                <a:cs typeface="Times New Roman"/>
              </a:rPr>
              <a:t>устранения </a:t>
            </a:r>
            <a:r>
              <a:rPr dirty="0" sz="1600" spc="-10">
                <a:latin typeface="Times New Roman"/>
                <a:cs typeface="Times New Roman"/>
              </a:rPr>
              <a:t>недостатка </a:t>
            </a:r>
            <a:r>
              <a:rPr dirty="0" sz="1600" spc="-5">
                <a:latin typeface="Times New Roman"/>
                <a:cs typeface="Times New Roman"/>
              </a:rPr>
              <a:t>симметричных криптоалгоритмов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проблемы </a:t>
            </a:r>
            <a:r>
              <a:rPr dirty="0" sz="1600" spc="-5">
                <a:latin typeface="Times New Roman"/>
                <a:cs typeface="Times New Roman"/>
              </a:rPr>
              <a:t>распределения </a:t>
            </a:r>
            <a:r>
              <a:rPr dirty="0" sz="1600">
                <a:latin typeface="Times New Roman"/>
                <a:cs typeface="Times New Roman"/>
              </a:rPr>
              <a:t>секретных  </a:t>
            </a:r>
            <a:r>
              <a:rPr dirty="0" sz="1600" spc="-5">
                <a:latin typeface="Times New Roman"/>
                <a:cs typeface="Times New Roman"/>
              </a:rPr>
              <a:t>симметричных </a:t>
            </a:r>
            <a:r>
              <a:rPr dirty="0" sz="1600" spc="-15">
                <a:latin typeface="Times New Roman"/>
                <a:cs typeface="Times New Roman"/>
              </a:rPr>
              <a:t>ключей.</a:t>
            </a:r>
            <a:endParaRPr sz="1600">
              <a:latin typeface="Times New Roman"/>
              <a:cs typeface="Times New Roman"/>
            </a:endParaRPr>
          </a:p>
          <a:p>
            <a:pPr algn="r" marL="12700" marR="11430" indent="450850">
              <a:lnSpc>
                <a:spcPct val="143800"/>
              </a:lnSpc>
              <a:tabLst>
                <a:tab pos="1285240" algn="l"/>
              </a:tabLst>
            </a:pPr>
            <a:r>
              <a:rPr dirty="0" sz="1600" spc="-10">
                <a:latin typeface="Times New Roman"/>
                <a:cs typeface="Times New Roman"/>
              </a:rPr>
              <a:t>Основа	</a:t>
            </a:r>
            <a:r>
              <a:rPr dirty="0" sz="1600" spc="-5">
                <a:latin typeface="Times New Roman"/>
                <a:cs typeface="Times New Roman"/>
              </a:rPr>
              <a:t>асимметричных криптоалгоритмов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применение односторонних </a:t>
            </a:r>
            <a:r>
              <a:rPr dirty="0" sz="1600" spc="-10">
                <a:latin typeface="Times New Roman"/>
                <a:cs typeface="Times New Roman"/>
              </a:rPr>
              <a:t>функций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секретом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применение </a:t>
            </a:r>
            <a:r>
              <a:rPr dirty="0" sz="1600" spc="-15">
                <a:latin typeface="Times New Roman"/>
                <a:cs typeface="Times New Roman"/>
              </a:rPr>
              <a:t>ключа, </a:t>
            </a:r>
            <a:r>
              <a:rPr dirty="0" sz="1600" spc="-10">
                <a:latin typeface="Times New Roman"/>
                <a:cs typeface="Times New Roman"/>
              </a:rPr>
              <a:t>состоящего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5">
                <a:latin typeface="Times New Roman"/>
                <a:cs typeface="Times New Roman"/>
              </a:rPr>
              <a:t>частей: </a:t>
            </a:r>
            <a:r>
              <a:rPr dirty="0" sz="1600" spc="-10" b="1">
                <a:latin typeface="Times New Roman"/>
                <a:cs typeface="Times New Roman"/>
              </a:rPr>
              <a:t>открытый </a:t>
            </a:r>
            <a:r>
              <a:rPr dirty="0" sz="1600" spc="-10">
                <a:latin typeface="Times New Roman"/>
                <a:cs typeface="Times New Roman"/>
              </a:rPr>
              <a:t>(публичный)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закрытый</a:t>
            </a:r>
            <a:r>
              <a:rPr dirty="0" sz="1600" spc="180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(приватный)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ключи.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Стойкость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асимметричных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криптоалгоритмов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основана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на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предположении,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что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вычислить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значение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односторонней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легко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(полиномиальное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время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работы),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обратная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задача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(определение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по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25">
                <a:latin typeface="Times New Roman"/>
                <a:cs typeface="Times New Roman"/>
              </a:rPr>
              <a:t>результату исходного </a:t>
            </a:r>
            <a:r>
              <a:rPr dirty="0" sz="1600" spc="-10">
                <a:latin typeface="Times New Roman"/>
                <a:cs typeface="Times New Roman"/>
              </a:rPr>
              <a:t>значения) </a:t>
            </a:r>
            <a:r>
              <a:rPr dirty="0" sz="1600" spc="-5">
                <a:latin typeface="Times New Roman"/>
                <a:cs typeface="Times New Roman"/>
              </a:rPr>
              <a:t>является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трудновычисляемой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15">
                <a:latin typeface="Times New Roman"/>
                <a:cs typeface="Times New Roman"/>
              </a:rPr>
              <a:t>Так как </a:t>
            </a:r>
            <a:r>
              <a:rPr dirty="0" sz="1600" spc="-10">
                <a:latin typeface="Times New Roman"/>
                <a:cs typeface="Times New Roman"/>
              </a:rPr>
              <a:t>требуется </a:t>
            </a:r>
            <a:r>
              <a:rPr dirty="0" sz="1600" spc="-5">
                <a:latin typeface="Times New Roman"/>
                <a:cs typeface="Times New Roman"/>
              </a:rPr>
              <a:t>обеспечить </a:t>
            </a:r>
            <a:r>
              <a:rPr dirty="0" sz="1600" spc="-10">
                <a:latin typeface="Times New Roman"/>
                <a:cs typeface="Times New Roman"/>
              </a:rPr>
              <a:t>возможность </a:t>
            </a:r>
            <a:r>
              <a:rPr dirty="0" sz="1600" spc="-5">
                <a:latin typeface="Times New Roman"/>
                <a:cs typeface="Times New Roman"/>
              </a:rPr>
              <a:t>расшифрования </a:t>
            </a:r>
            <a:r>
              <a:rPr dirty="0" sz="1600" spc="-10">
                <a:latin typeface="Times New Roman"/>
                <a:cs typeface="Times New Roman"/>
              </a:rPr>
              <a:t>информации, то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асимметричных  </a:t>
            </a:r>
            <a:r>
              <a:rPr dirty="0" sz="1600" spc="-10">
                <a:latin typeface="Times New Roman"/>
                <a:cs typeface="Times New Roman"/>
              </a:rPr>
              <a:t>криптоалгоритмах </a:t>
            </a:r>
            <a:r>
              <a:rPr dirty="0" sz="1600" spc="-15">
                <a:latin typeface="Times New Roman"/>
                <a:cs typeface="Times New Roman"/>
              </a:rPr>
              <a:t>используют </a:t>
            </a:r>
            <a:r>
              <a:rPr dirty="0" sz="1600" spc="-5">
                <a:latin typeface="Times New Roman"/>
                <a:cs typeface="Times New Roman"/>
              </a:rPr>
              <a:t>односторонние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секретом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10">
                <a:latin typeface="Times New Roman"/>
                <a:cs typeface="Times New Roman"/>
              </a:rPr>
              <a:t>функции-ловушки,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25">
                <a:latin typeface="Times New Roman"/>
                <a:cs typeface="Times New Roman"/>
              </a:rPr>
              <a:t>которых  </a:t>
            </a:r>
            <a:r>
              <a:rPr dirty="0" sz="1600" spc="-5">
                <a:latin typeface="Times New Roman"/>
                <a:cs typeface="Times New Roman"/>
              </a:rPr>
              <a:t>обратное преобразование является </a:t>
            </a:r>
            <a:r>
              <a:rPr dirty="0" sz="1600" spc="-10" i="1">
                <a:latin typeface="Times New Roman"/>
                <a:cs typeface="Times New Roman"/>
              </a:rPr>
              <a:t>легковычисляемым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знании </a:t>
            </a:r>
            <a:r>
              <a:rPr dirty="0" sz="1600" spc="-20">
                <a:latin typeface="Times New Roman"/>
                <a:cs typeface="Times New Roman"/>
              </a:rPr>
              <a:t>некоторого </a:t>
            </a:r>
            <a:r>
              <a:rPr dirty="0" sz="1600">
                <a:latin typeface="Times New Roman"/>
                <a:cs typeface="Times New Roman"/>
              </a:rPr>
              <a:t>секрета. </a:t>
            </a:r>
            <a:r>
              <a:rPr dirty="0" sz="1600" spc="-5">
                <a:latin typeface="Times New Roman"/>
                <a:cs typeface="Times New Roman"/>
              </a:rPr>
              <a:t>(В </a:t>
            </a:r>
            <a:r>
              <a:rPr dirty="0" sz="1600" spc="-15">
                <a:latin typeface="Times New Roman"/>
                <a:cs typeface="Times New Roman"/>
              </a:rPr>
              <a:t>отличии от  </a:t>
            </a:r>
            <a:r>
              <a:rPr dirty="0" sz="1600" spc="-5">
                <a:latin typeface="Times New Roman"/>
                <a:cs typeface="Times New Roman"/>
              </a:rPr>
              <a:t>действительно односторонних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хэш-функций).</a:t>
            </a:r>
            <a:endParaRPr sz="1600">
              <a:latin typeface="Times New Roman"/>
              <a:cs typeface="Times New Roman"/>
            </a:endParaRPr>
          </a:p>
          <a:p>
            <a:pPr algn="just" marL="463550">
              <a:lnSpc>
                <a:spcPct val="100000"/>
              </a:lnSpc>
              <a:spcBef>
                <a:spcPts val="835"/>
              </a:spcBef>
            </a:pPr>
            <a:r>
              <a:rPr dirty="0" sz="1600" spc="-5">
                <a:latin typeface="Times New Roman"/>
                <a:cs typeface="Times New Roman"/>
              </a:rPr>
              <a:t>Односторонние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секретом </a:t>
            </a:r>
            <a:r>
              <a:rPr dirty="0" sz="1600" spc="-5">
                <a:latin typeface="Times New Roman"/>
                <a:cs typeface="Times New Roman"/>
              </a:rPr>
              <a:t>основаны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математически сложных </a:t>
            </a:r>
            <a:r>
              <a:rPr dirty="0" sz="1600" spc="-15">
                <a:latin typeface="Times New Roman"/>
                <a:cs typeface="Times New Roman"/>
              </a:rPr>
              <a:t>задачах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проблема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6080" cy="418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45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algn="just" marL="12700" marR="17145">
              <a:lnSpc>
                <a:spcPct val="143700"/>
              </a:lnSpc>
              <a:spcBef>
                <a:spcPts val="740"/>
              </a:spcBef>
            </a:pPr>
            <a:r>
              <a:rPr dirty="0" sz="1600" spc="-10">
                <a:latin typeface="Times New Roman"/>
                <a:cs typeface="Times New Roman"/>
              </a:rPr>
              <a:t>разложения </a:t>
            </a:r>
            <a:r>
              <a:rPr dirty="0" sz="1600" spc="-5">
                <a:latin typeface="Times New Roman"/>
                <a:cs typeface="Times New Roman"/>
              </a:rPr>
              <a:t>числа </a:t>
            </a:r>
            <a:r>
              <a:rPr dirty="0" sz="1600">
                <a:latin typeface="Times New Roman"/>
                <a:cs typeface="Times New Roman"/>
              </a:rPr>
              <a:t>на простые </a:t>
            </a:r>
            <a:r>
              <a:rPr dirty="0" sz="1600" spc="-10">
                <a:latin typeface="Times New Roman"/>
                <a:cs typeface="Times New Roman"/>
              </a:rPr>
              <a:t>сомножители </a:t>
            </a:r>
            <a:r>
              <a:rPr dirty="0" sz="1600" spc="-15">
                <a:latin typeface="Times New Roman"/>
                <a:cs typeface="Times New Roman"/>
              </a:rPr>
              <a:t>(задача </a:t>
            </a:r>
            <a:r>
              <a:rPr dirty="0" sz="1600" spc="-10">
                <a:latin typeface="Times New Roman"/>
                <a:cs typeface="Times New Roman"/>
              </a:rPr>
              <a:t>факторизации </a:t>
            </a:r>
            <a:r>
              <a:rPr dirty="0" sz="1600" spc="-5">
                <a:latin typeface="Times New Roman"/>
                <a:cs typeface="Times New Roman"/>
              </a:rPr>
              <a:t>больших чисел), </a:t>
            </a:r>
            <a:r>
              <a:rPr dirty="0" sz="1600" spc="-10">
                <a:latin typeface="Times New Roman"/>
                <a:cs typeface="Times New Roman"/>
              </a:rPr>
              <a:t>проблема </a:t>
            </a:r>
            <a:r>
              <a:rPr dirty="0" sz="1600" spc="-5">
                <a:latin typeface="Times New Roman"/>
                <a:cs typeface="Times New Roman"/>
              </a:rPr>
              <a:t>вычисления  </a:t>
            </a:r>
            <a:r>
              <a:rPr dirty="0" sz="1600" spc="-10">
                <a:latin typeface="Times New Roman"/>
                <a:cs typeface="Times New Roman"/>
              </a:rPr>
              <a:t>дискретного </a:t>
            </a:r>
            <a:r>
              <a:rPr dirty="0" sz="1600" spc="-5">
                <a:latin typeface="Times New Roman"/>
                <a:cs typeface="Times New Roman"/>
              </a:rPr>
              <a:t>логарифма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конечных </a:t>
            </a:r>
            <a:r>
              <a:rPr dirty="0" sz="1600" spc="-10">
                <a:latin typeface="Times New Roman"/>
                <a:cs typeface="Times New Roman"/>
              </a:rPr>
              <a:t>полях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др.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700"/>
              </a:lnSpc>
            </a:pPr>
            <a:r>
              <a:rPr dirty="0" sz="1600" spc="-10">
                <a:latin typeface="Times New Roman"/>
                <a:cs typeface="Times New Roman"/>
              </a:rPr>
              <a:t>Первая </a:t>
            </a:r>
            <a:r>
              <a:rPr dirty="0" sz="1600" spc="-15">
                <a:latin typeface="Times New Roman"/>
                <a:cs typeface="Times New Roman"/>
              </a:rPr>
              <a:t>публикация, </a:t>
            </a:r>
            <a:r>
              <a:rPr dirty="0" sz="1600" spc="-5">
                <a:latin typeface="Times New Roman"/>
                <a:cs typeface="Times New Roman"/>
              </a:rPr>
              <a:t>посвящённая криптографии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открытым </a:t>
            </a:r>
            <a:r>
              <a:rPr dirty="0" sz="1600" spc="-20">
                <a:latin typeface="Times New Roman"/>
                <a:cs typeface="Times New Roman"/>
              </a:rPr>
              <a:t>ключом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статья </a:t>
            </a:r>
            <a:r>
              <a:rPr dirty="0" sz="1600" spc="-20">
                <a:latin typeface="Times New Roman"/>
                <a:cs typeface="Times New Roman"/>
              </a:rPr>
              <a:t>Уитфилда </a:t>
            </a:r>
            <a:r>
              <a:rPr dirty="0" sz="1600" spc="-5">
                <a:latin typeface="Times New Roman"/>
                <a:cs typeface="Times New Roman"/>
              </a:rPr>
              <a:t>Диффи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Мартина Хеллмана </a:t>
            </a:r>
            <a:r>
              <a:rPr dirty="0" sz="1600" spc="-5">
                <a:latin typeface="Times New Roman"/>
                <a:cs typeface="Times New Roman"/>
              </a:rPr>
              <a:t>«Новые </a:t>
            </a:r>
            <a:r>
              <a:rPr dirty="0" sz="1600" spc="-10">
                <a:latin typeface="Times New Roman"/>
                <a:cs typeface="Times New Roman"/>
              </a:rPr>
              <a:t>направления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криптографии» (New Directions in Cryptography),  </a:t>
            </a:r>
            <a:r>
              <a:rPr dirty="0" sz="1600" spc="-15">
                <a:latin typeface="Times New Roman"/>
                <a:cs typeface="Times New Roman"/>
              </a:rPr>
              <a:t>опубликованная </a:t>
            </a:r>
            <a:r>
              <a:rPr dirty="0" sz="1600">
                <a:latin typeface="Times New Roman"/>
                <a:cs typeface="Times New Roman"/>
              </a:rPr>
              <a:t>в 1976 </a:t>
            </a:r>
            <a:r>
              <a:rPr dirty="0" sz="1600" spc="-95">
                <a:latin typeface="Times New Roman"/>
                <a:cs typeface="Times New Roman"/>
              </a:rPr>
              <a:t>г.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последствии был разработан </a:t>
            </a:r>
            <a:r>
              <a:rPr dirty="0" sz="1600" spc="-10">
                <a:latin typeface="Times New Roman"/>
                <a:cs typeface="Times New Roman"/>
              </a:rPr>
              <a:t>алгоритм </a:t>
            </a:r>
            <a:r>
              <a:rPr dirty="0" sz="1600" spc="-5">
                <a:latin typeface="Times New Roman"/>
                <a:cs typeface="Times New Roman"/>
              </a:rPr>
              <a:t>Диффи-Хеллмана, </a:t>
            </a:r>
            <a:r>
              <a:rPr dirty="0" sz="1600" spc="-10">
                <a:latin typeface="Times New Roman"/>
                <a:cs typeface="Times New Roman"/>
              </a:rPr>
              <a:t>позволяющий </a:t>
            </a:r>
            <a:r>
              <a:rPr dirty="0" sz="1600" spc="-25">
                <a:latin typeface="Times New Roman"/>
                <a:cs typeface="Times New Roman"/>
              </a:rPr>
              <a:t>двум  </a:t>
            </a:r>
            <a:r>
              <a:rPr dirty="0" sz="1600" spc="-10">
                <a:latin typeface="Times New Roman"/>
                <a:cs typeface="Times New Roman"/>
              </a:rPr>
              <a:t>сторонам </a:t>
            </a:r>
            <a:r>
              <a:rPr dirty="0" sz="1600" spc="-5">
                <a:latin typeface="Times New Roman"/>
                <a:cs typeface="Times New Roman"/>
              </a:rPr>
              <a:t>распределить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незащищённым каналам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 spc="-10" i="1">
                <a:latin typeface="Times New Roman"/>
                <a:cs typeface="Times New Roman"/>
              </a:rPr>
              <a:t>общий секретный </a:t>
            </a:r>
            <a:r>
              <a:rPr dirty="0" sz="1600" i="1">
                <a:latin typeface="Times New Roman"/>
                <a:cs typeface="Times New Roman"/>
              </a:rPr>
              <a:t>ключ </a:t>
            </a:r>
            <a:r>
              <a:rPr dirty="0" sz="1600" spc="-20">
                <a:latin typeface="Times New Roman"/>
                <a:cs typeface="Times New Roman"/>
              </a:rPr>
              <a:t>(который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потом  </a:t>
            </a:r>
            <a:r>
              <a:rPr dirty="0" sz="1600" spc="-10">
                <a:latin typeface="Times New Roman"/>
                <a:cs typeface="Times New Roman"/>
              </a:rPr>
              <a:t>используется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симметричных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криптоалгоритмах).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Для асимметричных криптоалгоритмов, </a:t>
            </a:r>
            <a:r>
              <a:rPr dirty="0" sz="1600" spc="-10">
                <a:latin typeface="Times New Roman"/>
                <a:cs typeface="Times New Roman"/>
              </a:rPr>
              <a:t>позволяющих шифровать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расшифровывать информацию,  </a:t>
            </a:r>
            <a:r>
              <a:rPr dirty="0" sz="1600" spc="-5">
                <a:latin typeface="Times New Roman"/>
                <a:cs typeface="Times New Roman"/>
              </a:rPr>
              <a:t>при шифровании </a:t>
            </a:r>
            <a:r>
              <a:rPr dirty="0" sz="1600" spc="-10">
                <a:latin typeface="Times New Roman"/>
                <a:cs typeface="Times New Roman"/>
              </a:rPr>
              <a:t>используется </a:t>
            </a:r>
            <a:r>
              <a:rPr dirty="0" sz="1600" spc="-10" b="1">
                <a:latin typeface="Times New Roman"/>
                <a:cs typeface="Times New Roman"/>
              </a:rPr>
              <a:t>открытый </a:t>
            </a:r>
            <a:r>
              <a:rPr dirty="0" sz="1600" spc="-15" b="1">
                <a:latin typeface="Times New Roman"/>
                <a:cs typeface="Times New Roman"/>
              </a:rPr>
              <a:t>ключ</a:t>
            </a:r>
            <a:r>
              <a:rPr dirty="0" sz="1600" spc="-15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но для расшифрования </a:t>
            </a:r>
            <a:r>
              <a:rPr dirty="0" sz="1600" spc="-10">
                <a:latin typeface="Times New Roman"/>
                <a:cs typeface="Times New Roman"/>
              </a:rPr>
              <a:t>требуется </a:t>
            </a:r>
            <a:r>
              <a:rPr dirty="0" sz="1600" spc="-5" b="1">
                <a:latin typeface="Times New Roman"/>
                <a:cs typeface="Times New Roman"/>
              </a:rPr>
              <a:t>закрытый </a:t>
            </a:r>
            <a:r>
              <a:rPr dirty="0" sz="1600" spc="-15" b="1">
                <a:latin typeface="Times New Roman"/>
                <a:cs typeface="Times New Roman"/>
              </a:rPr>
              <a:t>ключ</a:t>
            </a:r>
            <a:r>
              <a:rPr dirty="0" sz="1600" spc="-15">
                <a:latin typeface="Times New Roman"/>
                <a:cs typeface="Times New Roman"/>
              </a:rPr>
              <a:t>. </a:t>
            </a:r>
            <a:r>
              <a:rPr dirty="0" sz="1600">
                <a:latin typeface="Times New Roman"/>
                <a:cs typeface="Times New Roman"/>
              </a:rPr>
              <a:t>Без  </a:t>
            </a:r>
            <a:r>
              <a:rPr dirty="0" sz="1600" spc="-5">
                <a:latin typeface="Times New Roman"/>
                <a:cs typeface="Times New Roman"/>
              </a:rPr>
              <a:t>знания </a:t>
            </a:r>
            <a:r>
              <a:rPr dirty="0" sz="1600" spc="-10">
                <a:latin typeface="Times New Roman"/>
                <a:cs typeface="Times New Roman"/>
              </a:rPr>
              <a:t>закрытого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 spc="-10">
                <a:latin typeface="Times New Roman"/>
                <a:cs typeface="Times New Roman"/>
              </a:rPr>
              <a:t>попытка </a:t>
            </a:r>
            <a:r>
              <a:rPr dirty="0" sz="1600" spc="-5">
                <a:latin typeface="Times New Roman"/>
                <a:cs typeface="Times New Roman"/>
              </a:rPr>
              <a:t>расшифрования сталкивается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решением </a:t>
            </a:r>
            <a:r>
              <a:rPr dirty="0" sz="1600" spc="-10">
                <a:latin typeface="Times New Roman"/>
                <a:cs typeface="Times New Roman"/>
              </a:rPr>
              <a:t>математически сложной  </a:t>
            </a:r>
            <a:r>
              <a:rPr dirty="0" sz="1600" spc="-15">
                <a:latin typeface="Times New Roman"/>
                <a:cs typeface="Times New Roman"/>
              </a:rPr>
              <a:t>задачи.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3540" cy="383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46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235966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Криптографический </a:t>
            </a:r>
            <a:r>
              <a:rPr dirty="0" sz="1600" spc="-15" b="1">
                <a:latin typeface="Times New Roman"/>
                <a:cs typeface="Times New Roman"/>
              </a:rPr>
              <a:t>протокол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Диффи-Хеллмана.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600" spc="-10">
                <a:latin typeface="Times New Roman"/>
                <a:cs typeface="Times New Roman"/>
              </a:rPr>
              <a:t>Предназначен </a:t>
            </a:r>
            <a:r>
              <a:rPr dirty="0" sz="1600" spc="-5">
                <a:latin typeface="Times New Roman"/>
                <a:cs typeface="Times New Roman"/>
              </a:rPr>
              <a:t>для распределения по незащищённым каналам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 spc="-5">
                <a:latin typeface="Times New Roman"/>
                <a:cs typeface="Times New Roman"/>
              </a:rPr>
              <a:t>между </a:t>
            </a:r>
            <a:r>
              <a:rPr dirty="0" sz="1600" spc="-20">
                <a:latin typeface="Times New Roman"/>
                <a:cs typeface="Times New Roman"/>
              </a:rPr>
              <a:t>двумя </a:t>
            </a:r>
            <a:r>
              <a:rPr dirty="0" sz="1600" spc="-10">
                <a:latin typeface="Times New Roman"/>
                <a:cs typeface="Times New Roman"/>
              </a:rPr>
              <a:t>сторонами </a:t>
            </a:r>
            <a:r>
              <a:rPr dirty="0" sz="1600">
                <a:latin typeface="Times New Roman"/>
                <a:cs typeface="Times New Roman"/>
              </a:rPr>
              <a:t>A и B </a:t>
            </a:r>
            <a:r>
              <a:rPr dirty="0" sz="1600" spc="-5" i="1">
                <a:latin typeface="Times New Roman"/>
                <a:cs typeface="Times New Roman"/>
              </a:rPr>
              <a:t>общего  </a:t>
            </a:r>
            <a:r>
              <a:rPr dirty="0" sz="1600" spc="-10" i="1">
                <a:latin typeface="Times New Roman"/>
                <a:cs typeface="Times New Roman"/>
              </a:rPr>
              <a:t>секретного </a:t>
            </a:r>
            <a:r>
              <a:rPr dirty="0" sz="1600" spc="-5" i="1">
                <a:latin typeface="Times New Roman"/>
                <a:cs typeface="Times New Roman"/>
              </a:rPr>
              <a:t>ключа </a:t>
            </a:r>
            <a:r>
              <a:rPr dirty="0" sz="1600" i="1">
                <a:latin typeface="Times New Roman"/>
                <a:cs typeface="Times New Roman"/>
              </a:rPr>
              <a:t>K </a:t>
            </a:r>
            <a:r>
              <a:rPr dirty="0" sz="1600" spc="-5">
                <a:latin typeface="Times New Roman"/>
                <a:cs typeface="Times New Roman"/>
              </a:rPr>
              <a:t>без обмена </a:t>
            </a:r>
            <a:r>
              <a:rPr dirty="0" sz="1600">
                <a:latin typeface="Times New Roman"/>
                <a:cs typeface="Times New Roman"/>
              </a:rPr>
              <a:t>секретной </a:t>
            </a:r>
            <a:r>
              <a:rPr dirty="0" sz="1600" spc="-5">
                <a:latin typeface="Times New Roman"/>
                <a:cs typeface="Times New Roman"/>
              </a:rPr>
              <a:t>информацией</a:t>
            </a:r>
            <a:r>
              <a:rPr dirty="0" sz="1600" spc="-5" i="1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Предполагается, </a:t>
            </a:r>
            <a:r>
              <a:rPr dirty="0" sz="1600" spc="-10">
                <a:latin typeface="Times New Roman"/>
                <a:cs typeface="Times New Roman"/>
              </a:rPr>
              <a:t>что злоумышленник </a:t>
            </a:r>
            <a:r>
              <a:rPr dirty="0" sz="1600" spc="-20">
                <a:latin typeface="Times New Roman"/>
                <a:cs typeface="Times New Roman"/>
              </a:rPr>
              <a:t>может  </a:t>
            </a:r>
            <a:r>
              <a:rPr dirty="0" sz="1600" spc="-25">
                <a:latin typeface="Times New Roman"/>
                <a:cs typeface="Times New Roman"/>
              </a:rPr>
              <a:t>наблюдать </a:t>
            </a:r>
            <a:r>
              <a:rPr dirty="0" sz="1600" spc="-5">
                <a:latin typeface="Times New Roman"/>
                <a:cs typeface="Times New Roman"/>
              </a:rPr>
              <a:t>за процессом </a:t>
            </a:r>
            <a:r>
              <a:rPr dirty="0" sz="1600" spc="-15">
                <a:latin typeface="Times New Roman"/>
                <a:cs typeface="Times New Roman"/>
              </a:rPr>
              <a:t>передачи, </a:t>
            </a:r>
            <a:r>
              <a:rPr dirty="0" sz="1600" spc="-5">
                <a:latin typeface="Times New Roman"/>
                <a:cs typeface="Times New Roman"/>
              </a:rPr>
              <a:t>но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изменять передаваемые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значения.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Работа</a:t>
            </a:r>
            <a:r>
              <a:rPr dirty="0" sz="1600" spc="-10">
                <a:latin typeface="Times New Roman"/>
                <a:cs typeface="Times New Roman"/>
              </a:rPr>
              <a:t> алгоритма: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Участник</a:t>
            </a:r>
            <a:r>
              <a:rPr dirty="0" sz="1600" b="1">
                <a:latin typeface="Times New Roman"/>
                <a:cs typeface="Times New Roman"/>
              </a:rPr>
              <a:t> Aлиса</a:t>
            </a:r>
            <a:endParaRPr sz="1600">
              <a:latin typeface="Times New Roman"/>
              <a:cs typeface="Times New Roman"/>
            </a:endParaRPr>
          </a:p>
          <a:p>
            <a:pPr algn="just"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Генерирует </a:t>
            </a:r>
            <a:r>
              <a:rPr dirty="0" sz="1600" spc="-5">
                <a:latin typeface="Times New Roman"/>
                <a:cs typeface="Times New Roman"/>
              </a:rPr>
              <a:t>случайное натуральное число </a:t>
            </a:r>
            <a:r>
              <a:rPr dirty="0" sz="1600" i="1">
                <a:latin typeface="Times New Roman"/>
                <a:cs typeface="Times New Roman"/>
              </a:rPr>
              <a:t>a – </a:t>
            </a:r>
            <a:r>
              <a:rPr dirty="0" sz="1600" spc="-5">
                <a:latin typeface="Times New Roman"/>
                <a:cs typeface="Times New Roman"/>
              </a:rPr>
              <a:t>закрытый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ключ.</a:t>
            </a:r>
            <a:endParaRPr sz="1600">
              <a:latin typeface="Times New Roman"/>
              <a:cs typeface="Times New Roman"/>
            </a:endParaRPr>
          </a:p>
          <a:p>
            <a:pPr algn="just"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Генерирует </a:t>
            </a:r>
            <a:r>
              <a:rPr dirty="0" sz="1600" spc="-5">
                <a:latin typeface="Times New Roman"/>
                <a:cs typeface="Times New Roman"/>
              </a:rPr>
              <a:t>открытые параметры </a:t>
            </a:r>
            <a:r>
              <a:rPr dirty="0" sz="1600" i="1">
                <a:latin typeface="Times New Roman"/>
                <a:cs typeface="Times New Roman"/>
              </a:rPr>
              <a:t>p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передаёт </a:t>
            </a:r>
            <a:r>
              <a:rPr dirty="0" sz="1600" spc="-5">
                <a:latin typeface="Times New Roman"/>
                <a:cs typeface="Times New Roman"/>
              </a:rPr>
              <a:t>их </a:t>
            </a:r>
            <a:r>
              <a:rPr dirty="0" sz="1600" spc="-10">
                <a:latin typeface="Times New Roman"/>
                <a:cs typeface="Times New Roman"/>
              </a:rPr>
              <a:t>участнику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Бобу</a:t>
            </a:r>
            <a:r>
              <a:rPr dirty="0" sz="1600" spc="-1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600" i="1">
                <a:latin typeface="Times New Roman"/>
                <a:cs typeface="Times New Roman"/>
              </a:rPr>
              <a:t>p </a:t>
            </a:r>
            <a:r>
              <a:rPr dirty="0" sz="1600">
                <a:latin typeface="Times New Roman"/>
                <a:cs typeface="Times New Roman"/>
              </a:rPr>
              <a:t>– простое </a:t>
            </a:r>
            <a:r>
              <a:rPr dirty="0" sz="1600" spc="-5">
                <a:latin typeface="Times New Roman"/>
                <a:cs typeface="Times New Roman"/>
              </a:rPr>
              <a:t>случайное число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g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является первообразным </a:t>
            </a:r>
            <a:r>
              <a:rPr dirty="0" sz="1600" spc="-15">
                <a:latin typeface="Times New Roman"/>
                <a:cs typeface="Times New Roman"/>
              </a:rPr>
              <a:t>корнем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25">
                <a:latin typeface="Times New Roman"/>
                <a:cs typeface="Times New Roman"/>
              </a:rPr>
              <a:t>модулю </a:t>
            </a:r>
            <a:r>
              <a:rPr dirty="0" sz="1600" i="1">
                <a:latin typeface="Times New Roman"/>
                <a:cs typeface="Times New Roman"/>
              </a:rPr>
              <a:t>p </a:t>
            </a:r>
            <a:r>
              <a:rPr dirty="0" sz="1600" spc="-5">
                <a:latin typeface="Times New Roman"/>
                <a:cs typeface="Times New Roman"/>
              </a:rPr>
              <a:t>(также является </a:t>
            </a:r>
            <a:r>
              <a:rPr dirty="0" sz="1600">
                <a:latin typeface="Times New Roman"/>
                <a:cs typeface="Times New Roman"/>
              </a:rPr>
              <a:t>простым  </a:t>
            </a:r>
            <a:r>
              <a:rPr dirty="0" sz="1600" spc="-10">
                <a:latin typeface="Times New Roman"/>
                <a:cs typeface="Times New Roman"/>
              </a:rPr>
              <a:t>числом).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4705362"/>
            <a:ext cx="25800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3. </a:t>
            </a:r>
            <a:r>
              <a:rPr dirty="0" sz="1600" spc="-5">
                <a:latin typeface="Times New Roman"/>
                <a:cs typeface="Times New Roman"/>
              </a:rPr>
              <a:t>Вычисляет </a:t>
            </a:r>
            <a:r>
              <a:rPr dirty="0" sz="1600" spc="-10">
                <a:latin typeface="Times New Roman"/>
                <a:cs typeface="Times New Roman"/>
              </a:rPr>
              <a:t>открытый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ключ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243" y="4659756"/>
            <a:ext cx="601726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950" spc="20" i="1">
                <a:latin typeface="Times New Roman"/>
                <a:cs typeface="Times New Roman"/>
              </a:rPr>
              <a:t>A </a:t>
            </a:r>
            <a:r>
              <a:rPr dirty="0" sz="1950" spc="80">
                <a:latin typeface="Lucida Sans Unicode"/>
                <a:cs typeface="Lucida Sans Unicode"/>
              </a:rPr>
              <a:t>=</a:t>
            </a:r>
            <a:r>
              <a:rPr dirty="0" sz="1950" spc="80" i="1">
                <a:latin typeface="Times New Roman"/>
                <a:cs typeface="Times New Roman"/>
              </a:rPr>
              <a:t>g</a:t>
            </a:r>
            <a:r>
              <a:rPr dirty="0" baseline="46296" sz="1800" spc="120" i="1">
                <a:latin typeface="Times New Roman"/>
                <a:cs typeface="Times New Roman"/>
              </a:rPr>
              <a:t>a </a:t>
            </a:r>
            <a:r>
              <a:rPr dirty="0" sz="1950" spc="15" i="1">
                <a:latin typeface="Times New Roman"/>
                <a:cs typeface="Times New Roman"/>
              </a:rPr>
              <a:t>mod p </a:t>
            </a:r>
            <a:r>
              <a:rPr dirty="0" baseline="1736" sz="2400">
                <a:latin typeface="Times New Roman"/>
                <a:cs typeface="Times New Roman"/>
              </a:rPr>
              <a:t>, </a:t>
            </a:r>
            <a:r>
              <a:rPr dirty="0" baseline="1736" sz="2400" spc="-15">
                <a:latin typeface="Times New Roman"/>
                <a:cs typeface="Times New Roman"/>
              </a:rPr>
              <a:t>отправляет </a:t>
            </a:r>
            <a:r>
              <a:rPr dirty="0" baseline="1736" sz="2400" spc="-22">
                <a:latin typeface="Times New Roman"/>
                <a:cs typeface="Times New Roman"/>
              </a:rPr>
              <a:t>значение </a:t>
            </a:r>
            <a:r>
              <a:rPr dirty="0" baseline="1736" sz="2400" i="1">
                <a:latin typeface="Times New Roman"/>
                <a:cs typeface="Times New Roman"/>
              </a:rPr>
              <a:t>А </a:t>
            </a:r>
            <a:r>
              <a:rPr dirty="0" baseline="1736" sz="2400" spc="-30">
                <a:latin typeface="Times New Roman"/>
                <a:cs typeface="Times New Roman"/>
              </a:rPr>
              <a:t>Бобу </a:t>
            </a:r>
            <a:r>
              <a:rPr dirty="0" baseline="1736" sz="2400">
                <a:latin typeface="Times New Roman"/>
                <a:cs typeface="Times New Roman"/>
              </a:rPr>
              <a:t>и </a:t>
            </a:r>
            <a:r>
              <a:rPr dirty="0" baseline="1736" sz="2400" spc="-7">
                <a:latin typeface="Times New Roman"/>
                <a:cs typeface="Times New Roman"/>
              </a:rPr>
              <a:t>принимает </a:t>
            </a:r>
            <a:r>
              <a:rPr dirty="0" baseline="1736" sz="2400" spc="-22">
                <a:latin typeface="Times New Roman"/>
                <a:cs typeface="Times New Roman"/>
              </a:rPr>
              <a:t>от него</a:t>
            </a:r>
            <a:r>
              <a:rPr dirty="0" baseline="1736" sz="2400" spc="89">
                <a:latin typeface="Times New Roman"/>
                <a:cs typeface="Times New Roman"/>
              </a:rPr>
              <a:t> </a:t>
            </a:r>
            <a:r>
              <a:rPr dirty="0" baseline="1736" sz="2400" i="1">
                <a:latin typeface="Times New Roman"/>
                <a:cs typeface="Times New Roman"/>
              </a:rPr>
              <a:t>B</a:t>
            </a:r>
            <a:r>
              <a:rPr dirty="0" baseline="1736" sz="2400">
                <a:latin typeface="Times New Roman"/>
                <a:cs typeface="Times New Roman"/>
              </a:rPr>
              <a:t>.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0856" y="5092724"/>
            <a:ext cx="2876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93520" algn="l"/>
                <a:tab pos="1837055" algn="l"/>
              </a:tabLst>
            </a:pPr>
            <a:r>
              <a:rPr dirty="0" sz="2000" spc="-10" i="1">
                <a:latin typeface="Times New Roman"/>
                <a:cs typeface="Times New Roman"/>
              </a:rPr>
              <a:t>K</a:t>
            </a:r>
            <a:r>
              <a:rPr dirty="0" sz="2000" spc="-385" i="1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=</a:t>
            </a:r>
            <a:r>
              <a:rPr dirty="0" sz="2000" spc="60" i="1">
                <a:latin typeface="Times New Roman"/>
                <a:cs typeface="Times New Roman"/>
              </a:rPr>
              <a:t>B</a:t>
            </a:r>
            <a:r>
              <a:rPr dirty="0" baseline="46296" sz="1800" spc="89" i="1">
                <a:latin typeface="Times New Roman"/>
                <a:cs typeface="Times New Roman"/>
              </a:rPr>
              <a:t>a </a:t>
            </a:r>
            <a:r>
              <a:rPr dirty="0" sz="2000" spc="-10" i="1">
                <a:latin typeface="Times New Roman"/>
                <a:cs typeface="Times New Roman"/>
              </a:rPr>
              <a:t>mod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p	</a:t>
            </a:r>
            <a:r>
              <a:rPr dirty="0" sz="2000" spc="-10">
                <a:latin typeface="Lucida Sans Unicode"/>
                <a:cs typeface="Lucida Sans Unicode"/>
              </a:rPr>
              <a:t>=	</a:t>
            </a:r>
            <a:r>
              <a:rPr dirty="0" sz="2000" spc="-20" i="1">
                <a:latin typeface="Times New Roman"/>
                <a:cs typeface="Times New Roman"/>
              </a:rPr>
              <a:t>g</a:t>
            </a:r>
            <a:r>
              <a:rPr dirty="0" baseline="46296" sz="1800" spc="-30" i="1">
                <a:latin typeface="Times New Roman"/>
                <a:cs typeface="Times New Roman"/>
              </a:rPr>
              <a:t>a</a:t>
            </a:r>
            <a:r>
              <a:rPr dirty="0" baseline="46296" sz="1800" spc="-30">
                <a:latin typeface="Lucida Sans Unicode"/>
                <a:cs typeface="Lucida Sans Unicode"/>
              </a:rPr>
              <a:t>⋅</a:t>
            </a:r>
            <a:r>
              <a:rPr dirty="0" baseline="46296" sz="1800" spc="-30" i="1">
                <a:latin typeface="Times New Roman"/>
                <a:cs typeface="Times New Roman"/>
              </a:rPr>
              <a:t>b </a:t>
            </a:r>
            <a:r>
              <a:rPr dirty="0" sz="2000" spc="-10" i="1">
                <a:latin typeface="Times New Roman"/>
                <a:cs typeface="Times New Roman"/>
              </a:rPr>
              <a:t>mod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6987" y="5139702"/>
            <a:ext cx="32581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используя </a:t>
            </a:r>
            <a:r>
              <a:rPr dirty="0" sz="1600" spc="-10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свой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5022862"/>
            <a:ext cx="2743200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4. </a:t>
            </a:r>
            <a:r>
              <a:rPr dirty="0" sz="1600" spc="-5">
                <a:latin typeface="Times New Roman"/>
                <a:cs typeface="Times New Roman"/>
              </a:rPr>
              <a:t>Вычисляет секретный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закрытый </a:t>
            </a:r>
            <a:r>
              <a:rPr dirty="0" sz="1600" spc="-20">
                <a:latin typeface="Times New Roman"/>
                <a:cs typeface="Times New Roman"/>
              </a:rPr>
              <a:t>ключ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1454162"/>
            <a:ext cx="2033270" cy="168402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dirty="0" sz="1600" spc="-5" b="1">
                <a:latin typeface="Times New Roman"/>
                <a:cs typeface="Times New Roman"/>
              </a:rPr>
              <a:t>Участник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1. a =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2. p = </a:t>
            </a:r>
            <a:r>
              <a:rPr dirty="0" sz="1600" spc="-35">
                <a:latin typeface="Times New Roman"/>
                <a:cs typeface="Times New Roman"/>
              </a:rPr>
              <a:t>11 </a:t>
            </a:r>
            <a:r>
              <a:rPr dirty="0" sz="1600">
                <a:latin typeface="Times New Roman"/>
                <a:cs typeface="Times New Roman"/>
              </a:rPr>
              <a:t>и g 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3. A = </a:t>
            </a:r>
            <a:r>
              <a:rPr dirty="0" sz="1600" spc="5">
                <a:latin typeface="Times New Roman"/>
                <a:cs typeface="Times New Roman"/>
              </a:rPr>
              <a:t>7</a:t>
            </a:r>
            <a:r>
              <a:rPr dirty="0" baseline="40123" sz="1350" spc="7">
                <a:latin typeface="Times New Roman"/>
                <a:cs typeface="Times New Roman"/>
              </a:rPr>
              <a:t>3 </a:t>
            </a:r>
            <a:r>
              <a:rPr dirty="0" sz="1600" spc="-5">
                <a:latin typeface="Times New Roman"/>
                <a:cs typeface="Times New Roman"/>
              </a:rPr>
              <a:t>mod </a:t>
            </a:r>
            <a:r>
              <a:rPr dirty="0" sz="1600" spc="-35">
                <a:latin typeface="Times New Roman"/>
                <a:cs typeface="Times New Roman"/>
              </a:rPr>
              <a:t>11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4. K = </a:t>
            </a:r>
            <a:r>
              <a:rPr dirty="0" sz="1600" spc="5" b="1">
                <a:solidFill>
                  <a:srgbClr val="ADCE00"/>
                </a:solidFill>
                <a:latin typeface="Times New Roman"/>
                <a:cs typeface="Times New Roman"/>
              </a:rPr>
              <a:t>10</a:t>
            </a:r>
            <a:r>
              <a:rPr dirty="0" baseline="40123" sz="1350" spc="7" b="1">
                <a:solidFill>
                  <a:srgbClr val="C8201D"/>
                </a:solidFill>
                <a:latin typeface="Times New Roman"/>
                <a:cs typeface="Times New Roman"/>
              </a:rPr>
              <a:t>3 </a:t>
            </a:r>
            <a:r>
              <a:rPr dirty="0" sz="1600" spc="-5">
                <a:latin typeface="Times New Roman"/>
                <a:cs typeface="Times New Roman"/>
              </a:rPr>
              <a:t>mod </a:t>
            </a:r>
            <a:r>
              <a:rPr dirty="0" sz="1600" spc="-35">
                <a:latin typeface="Times New Roman"/>
                <a:cs typeface="Times New Roman"/>
              </a:rPr>
              <a:t>11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2379" y="1454162"/>
            <a:ext cx="1931670" cy="168402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dirty="0" sz="1600" spc="-5" b="1">
                <a:latin typeface="Times New Roman"/>
                <a:cs typeface="Times New Roman"/>
              </a:rPr>
              <a:t>Участник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1. b 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2. p = </a:t>
            </a:r>
            <a:r>
              <a:rPr dirty="0" sz="1600" spc="-35">
                <a:latin typeface="Times New Roman"/>
                <a:cs typeface="Times New Roman"/>
              </a:rPr>
              <a:t>11 </a:t>
            </a:r>
            <a:r>
              <a:rPr dirty="0" sz="1600">
                <a:latin typeface="Times New Roman"/>
                <a:cs typeface="Times New Roman"/>
              </a:rPr>
              <a:t>и g 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3. B = </a:t>
            </a:r>
            <a:r>
              <a:rPr dirty="0" sz="1600" spc="5">
                <a:latin typeface="Times New Roman"/>
                <a:cs typeface="Times New Roman"/>
              </a:rPr>
              <a:t>7</a:t>
            </a:r>
            <a:r>
              <a:rPr dirty="0" baseline="40123" sz="1350" spc="7">
                <a:latin typeface="Times New Roman"/>
                <a:cs typeface="Times New Roman"/>
              </a:rPr>
              <a:t>5 </a:t>
            </a:r>
            <a:r>
              <a:rPr dirty="0" sz="1600" spc="-5">
                <a:latin typeface="Times New Roman"/>
                <a:cs typeface="Times New Roman"/>
              </a:rPr>
              <a:t>mod </a:t>
            </a:r>
            <a:r>
              <a:rPr dirty="0" sz="1600" spc="-35">
                <a:latin typeface="Times New Roman"/>
                <a:cs typeface="Times New Roman"/>
              </a:rPr>
              <a:t>11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93BC5D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4. K = </a:t>
            </a:r>
            <a:r>
              <a:rPr dirty="0" sz="1600" spc="5">
                <a:latin typeface="Times New Roman"/>
                <a:cs typeface="Times New Roman"/>
              </a:rPr>
              <a:t>2</a:t>
            </a:r>
            <a:r>
              <a:rPr dirty="0" baseline="40123" sz="1350" spc="7">
                <a:latin typeface="Times New Roman"/>
                <a:cs typeface="Times New Roman"/>
              </a:rPr>
              <a:t>5 </a:t>
            </a:r>
            <a:r>
              <a:rPr dirty="0" sz="1600" spc="-5">
                <a:latin typeface="Times New Roman"/>
                <a:cs typeface="Times New Roman"/>
              </a:rPr>
              <a:t>mod </a:t>
            </a:r>
            <a:r>
              <a:rPr dirty="0" sz="1600" spc="-35">
                <a:latin typeface="Times New Roman"/>
                <a:cs typeface="Times New Roman"/>
              </a:rPr>
              <a:t>11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340" y="1710701"/>
            <a:ext cx="185547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закрытый </a:t>
            </a:r>
            <a:r>
              <a:rPr dirty="0" sz="1600" spc="-20">
                <a:latin typeface="Times New Roman"/>
                <a:cs typeface="Times New Roman"/>
              </a:rPr>
              <a:t>ключ  </a:t>
            </a:r>
            <a:r>
              <a:rPr dirty="0" sz="1600" spc="-5">
                <a:latin typeface="Times New Roman"/>
                <a:cs typeface="Times New Roman"/>
              </a:rPr>
              <a:t>открытые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параметры  </a:t>
            </a:r>
            <a:r>
              <a:rPr dirty="0" sz="1600" spc="-10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 </a:t>
            </a:r>
            <a:r>
              <a:rPr dirty="0" sz="1600" spc="-5">
                <a:latin typeface="Times New Roman"/>
                <a:cs typeface="Times New Roman"/>
              </a:rPr>
              <a:t>секретный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ключ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3497592"/>
            <a:ext cx="926846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50850">
              <a:lnSpc>
                <a:spcPct val="1437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Так как </a:t>
            </a:r>
            <a:r>
              <a:rPr dirty="0" sz="1600" spc="-10">
                <a:latin typeface="Times New Roman"/>
                <a:cs typeface="Times New Roman"/>
              </a:rPr>
              <a:t>злоумышленник </a:t>
            </a:r>
            <a:r>
              <a:rPr dirty="0" sz="1600" spc="-5">
                <a:latin typeface="Times New Roman"/>
                <a:cs typeface="Times New Roman"/>
              </a:rPr>
              <a:t>не знает параметры 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него задача </a:t>
            </a:r>
            <a:r>
              <a:rPr dirty="0" sz="1600" spc="-5">
                <a:latin typeface="Times New Roman"/>
                <a:cs typeface="Times New Roman"/>
              </a:rPr>
              <a:t>вычисления </a:t>
            </a:r>
            <a:r>
              <a:rPr dirty="0" sz="1600">
                <a:latin typeface="Times New Roman"/>
                <a:cs typeface="Times New Roman"/>
              </a:rPr>
              <a:t>K </a:t>
            </a:r>
            <a:r>
              <a:rPr dirty="0" sz="1600" spc="-5">
                <a:latin typeface="Times New Roman"/>
                <a:cs typeface="Times New Roman"/>
              </a:rPr>
              <a:t>является </a:t>
            </a:r>
            <a:r>
              <a:rPr dirty="0" sz="1600" spc="-20">
                <a:latin typeface="Times New Roman"/>
                <a:cs typeface="Times New Roman"/>
              </a:rPr>
              <a:t>трудно  </a:t>
            </a:r>
            <a:r>
              <a:rPr dirty="0" sz="1600" spc="-5">
                <a:latin typeface="Times New Roman"/>
                <a:cs typeface="Times New Roman"/>
              </a:rPr>
              <a:t>вычислимой </a:t>
            </a:r>
            <a:r>
              <a:rPr dirty="0" sz="1600" spc="-10">
                <a:latin typeface="Times New Roman"/>
                <a:cs typeface="Times New Roman"/>
              </a:rPr>
              <a:t>(математически сложная </a:t>
            </a:r>
            <a:r>
              <a:rPr dirty="0" sz="1600" spc="-15">
                <a:latin typeface="Times New Roman"/>
                <a:cs typeface="Times New Roman"/>
              </a:rPr>
              <a:t>задача </a:t>
            </a:r>
            <a:r>
              <a:rPr dirty="0" sz="1600" spc="-5">
                <a:latin typeface="Times New Roman"/>
                <a:cs typeface="Times New Roman"/>
              </a:rPr>
              <a:t>вычисления </a:t>
            </a:r>
            <a:r>
              <a:rPr dirty="0" sz="1600" spc="-10">
                <a:latin typeface="Times New Roman"/>
                <a:cs typeface="Times New Roman"/>
              </a:rPr>
              <a:t>дискретного </a:t>
            </a:r>
            <a:r>
              <a:rPr dirty="0" sz="1600" spc="-5">
                <a:latin typeface="Times New Roman"/>
                <a:cs typeface="Times New Roman"/>
              </a:rPr>
              <a:t>логарифма для больших целых  чисел).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371611"/>
            <a:ext cx="9269730" cy="1427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just" marL="210820">
              <a:lnSpc>
                <a:spcPct val="100000"/>
              </a:lnSpc>
              <a:spcBef>
                <a:spcPts val="940"/>
              </a:spcBef>
            </a:pPr>
            <a:r>
              <a:rPr dirty="0" sz="1600" spc="-10" b="1">
                <a:latin typeface="Times New Roman"/>
                <a:cs typeface="Times New Roman"/>
              </a:rPr>
              <a:t>Асимметричные </a:t>
            </a:r>
            <a:r>
              <a:rPr dirty="0" sz="1600" spc="-5" b="1">
                <a:latin typeface="Times New Roman"/>
                <a:cs typeface="Times New Roman"/>
              </a:rPr>
              <a:t>криптографические системы Ривеста-Шамира-Адлемана (RSA) </a:t>
            </a:r>
            <a:r>
              <a:rPr dirty="0" sz="1600" b="1">
                <a:latin typeface="Times New Roman"/>
                <a:cs typeface="Times New Roman"/>
              </a:rPr>
              <a:t>и</a:t>
            </a:r>
            <a:r>
              <a:rPr dirty="0" sz="1600" spc="7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Эль-Гамаля.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Криптографический алгоритм RSA (Rivest, Shamir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Adleman) был </a:t>
            </a:r>
            <a:r>
              <a:rPr dirty="0" sz="1600" spc="-15">
                <a:latin typeface="Times New Roman"/>
                <a:cs typeface="Times New Roman"/>
              </a:rPr>
              <a:t>предложен </a:t>
            </a:r>
            <a:r>
              <a:rPr dirty="0" sz="1600">
                <a:latin typeface="Times New Roman"/>
                <a:cs typeface="Times New Roman"/>
              </a:rPr>
              <a:t>в 1977 </a:t>
            </a:r>
            <a:r>
              <a:rPr dirty="0" sz="1600" spc="-90">
                <a:latin typeface="Times New Roman"/>
                <a:cs typeface="Times New Roman"/>
              </a:rPr>
              <a:t>г. </a:t>
            </a:r>
            <a:r>
              <a:rPr dirty="0" sz="1600" spc="-5">
                <a:latin typeface="Times New Roman"/>
                <a:cs typeface="Times New Roman"/>
              </a:rPr>
              <a:t>Основной </a:t>
            </a:r>
            <a:r>
              <a:rPr dirty="0" sz="1600" spc="-15">
                <a:latin typeface="Times New Roman"/>
                <a:cs typeface="Times New Roman"/>
              </a:rPr>
              <a:t>его  </a:t>
            </a:r>
            <a:r>
              <a:rPr dirty="0" sz="1600" spc="-20">
                <a:latin typeface="Times New Roman"/>
                <a:cs typeface="Times New Roman"/>
              </a:rPr>
              <a:t>стокойсти </a:t>
            </a:r>
            <a:r>
              <a:rPr dirty="0" sz="1600" spc="-5">
                <a:latin typeface="Times New Roman"/>
                <a:cs typeface="Times New Roman"/>
              </a:rPr>
              <a:t>является применение </a:t>
            </a:r>
            <a:r>
              <a:rPr dirty="0" sz="1600" spc="-10">
                <a:latin typeface="Times New Roman"/>
                <a:cs typeface="Times New Roman"/>
              </a:rPr>
              <a:t>математически сложной </a:t>
            </a:r>
            <a:r>
              <a:rPr dirty="0" sz="1600" spc="-15">
                <a:latin typeface="Times New Roman"/>
                <a:cs typeface="Times New Roman"/>
              </a:rPr>
              <a:t>задачи </a:t>
            </a:r>
            <a:r>
              <a:rPr dirty="0" sz="1600" spc="-10">
                <a:latin typeface="Times New Roman"/>
                <a:cs typeface="Times New Roman"/>
              </a:rPr>
              <a:t>разложения </a:t>
            </a:r>
            <a:r>
              <a:rPr dirty="0" sz="1600" spc="-5">
                <a:latin typeface="Times New Roman"/>
                <a:cs typeface="Times New Roman"/>
              </a:rPr>
              <a:t>больших </a:t>
            </a:r>
            <a:r>
              <a:rPr dirty="0" sz="1600">
                <a:latin typeface="Times New Roman"/>
                <a:cs typeface="Times New Roman"/>
              </a:rPr>
              <a:t>чисел на простые  </a:t>
            </a:r>
            <a:r>
              <a:rPr dirty="0" sz="1600" spc="-10">
                <a:latin typeface="Times New Roman"/>
                <a:cs typeface="Times New Roman"/>
              </a:rPr>
              <a:t>сомножители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(факторизация).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2979432"/>
            <a:ext cx="12217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Times New Roman"/>
                <a:cs typeface="Times New Roman"/>
              </a:rPr>
              <a:t>Ш</a:t>
            </a:r>
            <a:r>
              <a:rPr dirty="0" sz="1600">
                <a:latin typeface="Times New Roman"/>
                <a:cs typeface="Times New Roman"/>
              </a:rPr>
              <a:t>ифро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е: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584" y="2769595"/>
            <a:ext cx="1474470" cy="95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38600"/>
              </a:lnSpc>
              <a:spcBef>
                <a:spcPts val="100"/>
              </a:spcBef>
            </a:pPr>
            <a:r>
              <a:rPr dirty="0" sz="2200" spc="60" i="1">
                <a:latin typeface="Times New Roman"/>
                <a:cs typeface="Times New Roman"/>
              </a:rPr>
              <a:t>c</a:t>
            </a:r>
            <a:r>
              <a:rPr dirty="0" sz="2200" spc="60">
                <a:latin typeface="Lucida Sans Unicode"/>
                <a:cs typeface="Lucida Sans Unicode"/>
              </a:rPr>
              <a:t>=</a:t>
            </a:r>
            <a:r>
              <a:rPr dirty="0" sz="2200" spc="60" i="1">
                <a:latin typeface="Times New Roman"/>
                <a:cs typeface="Times New Roman"/>
              </a:rPr>
              <a:t>m</a:t>
            </a:r>
            <a:r>
              <a:rPr dirty="0" baseline="47008" sz="1950" spc="89" i="1">
                <a:latin typeface="Times New Roman"/>
                <a:cs typeface="Times New Roman"/>
              </a:rPr>
              <a:t>e </a:t>
            </a:r>
            <a:r>
              <a:rPr dirty="0" sz="2200" spc="-15" i="1">
                <a:latin typeface="Times New Roman"/>
                <a:cs typeface="Times New Roman"/>
              </a:rPr>
              <a:t>mod </a:t>
            </a:r>
            <a:r>
              <a:rPr dirty="0" sz="2200" spc="-5" i="1">
                <a:latin typeface="Times New Roman"/>
                <a:cs typeface="Times New Roman"/>
              </a:rPr>
              <a:t>n  </a:t>
            </a:r>
            <a:r>
              <a:rPr dirty="0" sz="2200" spc="40" i="1">
                <a:latin typeface="Times New Roman"/>
                <a:cs typeface="Times New Roman"/>
              </a:rPr>
              <a:t>m</a:t>
            </a:r>
            <a:r>
              <a:rPr dirty="0" sz="2200" spc="40">
                <a:latin typeface="Lucida Sans Unicode"/>
                <a:cs typeface="Lucida Sans Unicode"/>
              </a:rPr>
              <a:t>=</a:t>
            </a:r>
            <a:r>
              <a:rPr dirty="0" sz="2200" spc="40" i="1">
                <a:latin typeface="Times New Roman"/>
                <a:cs typeface="Times New Roman"/>
              </a:rPr>
              <a:t>c</a:t>
            </a:r>
            <a:r>
              <a:rPr dirty="0" sz="2200" spc="-445" i="1">
                <a:latin typeface="Times New Roman"/>
                <a:cs typeface="Times New Roman"/>
              </a:rPr>
              <a:t> </a:t>
            </a:r>
            <a:r>
              <a:rPr dirty="0" baseline="47008" sz="1950" i="1">
                <a:latin typeface="Times New Roman"/>
                <a:cs typeface="Times New Roman"/>
              </a:rPr>
              <a:t>d </a:t>
            </a:r>
            <a:r>
              <a:rPr dirty="0" sz="2200" spc="-15" i="1">
                <a:latin typeface="Times New Roman"/>
                <a:cs typeface="Times New Roman"/>
              </a:rPr>
              <a:t>mod </a:t>
            </a:r>
            <a:r>
              <a:rPr dirty="0" sz="2200" spc="-5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3322332"/>
            <a:ext cx="1464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5">
                <a:latin typeface="Times New Roman"/>
                <a:cs typeface="Times New Roman"/>
              </a:rPr>
              <a:t>асш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фро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ни</a:t>
            </a:r>
            <a:r>
              <a:rPr dirty="0" sz="1600" spc="-5">
                <a:latin typeface="Times New Roman"/>
                <a:cs typeface="Times New Roman"/>
              </a:rPr>
              <a:t>е:  </a:t>
            </a:r>
            <a:r>
              <a:rPr dirty="0" sz="1600">
                <a:latin typeface="Times New Roman"/>
                <a:cs typeface="Times New Roman"/>
              </a:rPr>
              <a:t>Где: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4053852"/>
            <a:ext cx="3505200" cy="17780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63550">
              <a:lnSpc>
                <a:spcPct val="100000"/>
              </a:lnSpc>
              <a:spcBef>
                <a:spcPts val="940"/>
              </a:spcBef>
            </a:pPr>
            <a:r>
              <a:rPr dirty="0" sz="1600">
                <a:latin typeface="Times New Roman"/>
                <a:cs typeface="Times New Roman"/>
              </a:rPr>
              <a:t>m – </a:t>
            </a:r>
            <a:r>
              <a:rPr dirty="0" sz="1600" spc="-10">
                <a:latin typeface="Times New Roman"/>
                <a:cs typeface="Times New Roman"/>
              </a:rPr>
              <a:t>открытый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текст;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c – </a:t>
            </a:r>
            <a:r>
              <a:rPr dirty="0" sz="1600" spc="-5">
                <a:latin typeface="Times New Roman"/>
                <a:cs typeface="Times New Roman"/>
              </a:rPr>
              <a:t>зашифрованный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текст;</a:t>
            </a:r>
            <a:endParaRPr sz="1600">
              <a:latin typeface="Times New Roman"/>
              <a:cs typeface="Times New Roman"/>
            </a:endParaRPr>
          </a:p>
          <a:p>
            <a:pPr marL="463550" marR="508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e, </a:t>
            </a:r>
            <a:r>
              <a:rPr dirty="0" sz="1600">
                <a:latin typeface="Times New Roman"/>
                <a:cs typeface="Times New Roman"/>
              </a:rPr>
              <a:t>n – </a:t>
            </a:r>
            <a:r>
              <a:rPr dirty="0" sz="1600" spc="-5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5">
                <a:latin typeface="Times New Roman"/>
                <a:cs typeface="Times New Roman"/>
              </a:rPr>
              <a:t>(пара чисел);  </a:t>
            </a:r>
            <a:r>
              <a:rPr dirty="0" sz="1600">
                <a:latin typeface="Times New Roman"/>
                <a:cs typeface="Times New Roman"/>
              </a:rPr>
              <a:t>d, n – </a:t>
            </a:r>
            <a:r>
              <a:rPr dirty="0" sz="1600" spc="-5">
                <a:latin typeface="Times New Roman"/>
                <a:cs typeface="Times New Roman"/>
              </a:rPr>
              <a:t>закрытый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5">
                <a:latin typeface="Times New Roman"/>
                <a:cs typeface="Times New Roman"/>
              </a:rPr>
              <a:t>(пара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чисел).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Пример: </a:t>
            </a:r>
            <a:r>
              <a:rPr dirty="0" sz="1600">
                <a:latin typeface="Times New Roman"/>
                <a:cs typeface="Times New Roman"/>
              </a:rPr>
              <a:t>m = 8, e = 17, n = 77, d =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53;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2655" y="5562612"/>
            <a:ext cx="22821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закрытый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>
                <a:latin typeface="Times New Roman"/>
                <a:cs typeface="Times New Roman"/>
              </a:rPr>
              <a:t>= {53,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77}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7065" y="5469896"/>
            <a:ext cx="2433955" cy="12585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830"/>
              </a:spcBef>
            </a:pPr>
            <a:r>
              <a:rPr dirty="0" sz="1600" spc="-10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>
                <a:latin typeface="Times New Roman"/>
                <a:cs typeface="Times New Roman"/>
              </a:rPr>
              <a:t>= {17,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77};</a:t>
            </a:r>
            <a:endParaRPr sz="1600">
              <a:latin typeface="Times New Roman"/>
              <a:cs typeface="Times New Roman"/>
            </a:endParaRPr>
          </a:p>
          <a:p>
            <a:pPr marL="38100" marR="281305" indent="32384">
              <a:lnSpc>
                <a:spcPct val="129900"/>
              </a:lnSpc>
              <a:spcBef>
                <a:spcPts val="200"/>
              </a:spcBef>
            </a:pPr>
            <a:r>
              <a:rPr dirty="0" sz="2200" spc="35" i="1">
                <a:latin typeface="Times New Roman"/>
                <a:cs typeface="Times New Roman"/>
              </a:rPr>
              <a:t>c</a:t>
            </a:r>
            <a:r>
              <a:rPr dirty="0" sz="2200" spc="35">
                <a:latin typeface="Lucida Sans Unicode"/>
                <a:cs typeface="Lucida Sans Unicode"/>
              </a:rPr>
              <a:t>=</a:t>
            </a:r>
            <a:r>
              <a:rPr dirty="0" sz="2200" spc="35">
                <a:latin typeface="Times New Roman"/>
                <a:cs typeface="Times New Roman"/>
              </a:rPr>
              <a:t>8</a:t>
            </a:r>
            <a:r>
              <a:rPr dirty="0" baseline="47008" sz="1950" spc="52">
                <a:latin typeface="Times New Roman"/>
                <a:cs typeface="Times New Roman"/>
              </a:rPr>
              <a:t>17 </a:t>
            </a:r>
            <a:r>
              <a:rPr dirty="0" sz="2200" spc="-10" i="1">
                <a:latin typeface="Times New Roman"/>
                <a:cs typeface="Times New Roman"/>
              </a:rPr>
              <a:t>mod </a:t>
            </a:r>
            <a:r>
              <a:rPr dirty="0" sz="2200" spc="25">
                <a:latin typeface="Times New Roman"/>
                <a:cs typeface="Times New Roman"/>
              </a:rPr>
              <a:t>77</a:t>
            </a:r>
            <a:r>
              <a:rPr dirty="0" sz="2200" spc="25">
                <a:latin typeface="Lucida Sans Unicode"/>
                <a:cs typeface="Lucida Sans Unicode"/>
              </a:rPr>
              <a:t>=</a:t>
            </a:r>
            <a:r>
              <a:rPr dirty="0" sz="2200" spc="25">
                <a:latin typeface="Times New Roman"/>
                <a:cs typeface="Times New Roman"/>
              </a:rPr>
              <a:t>57  </a:t>
            </a:r>
            <a:r>
              <a:rPr dirty="0" sz="2200" spc="15" i="1">
                <a:latin typeface="Times New Roman"/>
                <a:cs typeface="Times New Roman"/>
              </a:rPr>
              <a:t>m</a:t>
            </a:r>
            <a:r>
              <a:rPr dirty="0" sz="2200" spc="15">
                <a:latin typeface="Lucida Sans Unicode"/>
                <a:cs typeface="Lucida Sans Unicode"/>
              </a:rPr>
              <a:t>=</a:t>
            </a:r>
            <a:r>
              <a:rPr dirty="0" sz="2200" spc="15">
                <a:latin typeface="Times New Roman"/>
                <a:cs typeface="Times New Roman"/>
              </a:rPr>
              <a:t>57</a:t>
            </a:r>
            <a:r>
              <a:rPr dirty="0" baseline="47008" sz="1950" spc="22">
                <a:latin typeface="Times New Roman"/>
                <a:cs typeface="Times New Roman"/>
              </a:rPr>
              <a:t>53 </a:t>
            </a:r>
            <a:r>
              <a:rPr dirty="0" sz="2200" spc="-15" i="1">
                <a:latin typeface="Times New Roman"/>
                <a:cs typeface="Times New Roman"/>
              </a:rPr>
              <a:t>mod</a:t>
            </a:r>
            <a:r>
              <a:rPr dirty="0" sz="2200" spc="-290" i="1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77</a:t>
            </a:r>
            <a:r>
              <a:rPr dirty="0" sz="2200" spc="35">
                <a:latin typeface="Lucida Sans Unicode"/>
                <a:cs typeface="Lucida Sans Unicode"/>
              </a:rPr>
              <a:t>=</a:t>
            </a:r>
            <a:r>
              <a:rPr dirty="0" sz="2200" spc="35"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49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Генерация </a:t>
            </a:r>
            <a:r>
              <a:rPr dirty="0" sz="1600" spc="-15" b="1">
                <a:latin typeface="Times New Roman"/>
                <a:cs typeface="Times New Roman"/>
              </a:rPr>
              <a:t>ключей</a:t>
            </a:r>
            <a:r>
              <a:rPr dirty="0" sz="1600" spc="-5" b="1">
                <a:latin typeface="Times New Roman"/>
                <a:cs typeface="Times New Roman"/>
              </a:rPr>
              <a:t> RSA: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Выбираются </a:t>
            </a:r>
            <a:r>
              <a:rPr dirty="0" sz="1600" spc="-15">
                <a:latin typeface="Times New Roman"/>
                <a:cs typeface="Times New Roman"/>
              </a:rPr>
              <a:t>два </a:t>
            </a:r>
            <a:r>
              <a:rPr dirty="0" sz="1600" spc="-5">
                <a:latin typeface="Times New Roman"/>
                <a:cs typeface="Times New Roman"/>
              </a:rPr>
              <a:t>больших </a:t>
            </a:r>
            <a:r>
              <a:rPr dirty="0" sz="1600">
                <a:latin typeface="Times New Roman"/>
                <a:cs typeface="Times New Roman"/>
              </a:rPr>
              <a:t>простых </a:t>
            </a:r>
            <a:r>
              <a:rPr dirty="0" sz="1600" spc="-5">
                <a:latin typeface="Times New Roman"/>
                <a:cs typeface="Times New Roman"/>
              </a:rPr>
              <a:t>числа </a:t>
            </a:r>
            <a:r>
              <a:rPr dirty="0" sz="1600">
                <a:latin typeface="Times New Roman"/>
                <a:cs typeface="Times New Roman"/>
              </a:rPr>
              <a:t>p и q. (разрядность чисел </a:t>
            </a:r>
            <a:r>
              <a:rPr dirty="0" sz="1600" spc="-10">
                <a:latin typeface="Times New Roman"/>
                <a:cs typeface="Times New Roman"/>
              </a:rPr>
              <a:t>напрямую влияет </a:t>
            </a:r>
            <a:r>
              <a:rPr dirty="0" sz="1600" spc="-5">
                <a:latin typeface="Times New Roman"/>
                <a:cs typeface="Times New Roman"/>
              </a:rPr>
              <a:t>на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стойкость).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Вычисляется </a:t>
            </a:r>
            <a:r>
              <a:rPr dirty="0" sz="1600" spc="-25">
                <a:latin typeface="Times New Roman"/>
                <a:cs typeface="Times New Roman"/>
              </a:rPr>
              <a:t>модуль </a:t>
            </a:r>
            <a:r>
              <a:rPr dirty="0" sz="1600" spc="-5">
                <a:latin typeface="Times New Roman"/>
                <a:cs typeface="Times New Roman"/>
              </a:rPr>
              <a:t>системы </a:t>
            </a:r>
            <a:r>
              <a:rPr dirty="0" sz="1600">
                <a:latin typeface="Times New Roman"/>
                <a:cs typeface="Times New Roman"/>
              </a:rPr>
              <a:t>n = pq и </a:t>
            </a:r>
            <a:r>
              <a:rPr dirty="0" sz="1600" spc="-5">
                <a:latin typeface="Times New Roman"/>
                <a:cs typeface="Times New Roman"/>
              </a:rPr>
              <a:t>φ(n) </a:t>
            </a:r>
            <a:r>
              <a:rPr dirty="0" sz="1600">
                <a:latin typeface="Times New Roman"/>
                <a:cs typeface="Times New Roman"/>
              </a:rPr>
              <a:t>= </a:t>
            </a:r>
            <a:r>
              <a:rPr dirty="0" sz="1600" spc="-5">
                <a:latin typeface="Times New Roman"/>
                <a:cs typeface="Times New Roman"/>
              </a:rPr>
              <a:t>(p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1)(q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Выбирается большое число e, взаимно </a:t>
            </a:r>
            <a:r>
              <a:rPr dirty="0" sz="1600">
                <a:latin typeface="Times New Roman"/>
                <a:cs typeface="Times New Roman"/>
              </a:rPr>
              <a:t>простое с </a:t>
            </a:r>
            <a:r>
              <a:rPr dirty="0" sz="1600" spc="-5">
                <a:latin typeface="Times New Roman"/>
                <a:cs typeface="Times New Roman"/>
              </a:rPr>
              <a:t>φ(n)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удовлетворяющее </a:t>
            </a:r>
            <a:r>
              <a:rPr dirty="0" sz="1600" spc="-5">
                <a:latin typeface="Times New Roman"/>
                <a:cs typeface="Times New Roman"/>
              </a:rPr>
              <a:t>условию </a:t>
            </a:r>
            <a:r>
              <a:rPr dirty="0" sz="1600">
                <a:latin typeface="Times New Roman"/>
                <a:cs typeface="Times New Roman"/>
              </a:rPr>
              <a:t>1 &lt; e &lt;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φ(n).</a:t>
            </a:r>
            <a:endParaRPr sz="1600">
              <a:latin typeface="Times New Roman"/>
              <a:cs typeface="Times New Roman"/>
            </a:endParaRPr>
          </a:p>
          <a:p>
            <a:pPr marL="12700" marR="281940">
              <a:lnSpc>
                <a:spcPct val="143800"/>
              </a:lnSpc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Вычисляется большое </a:t>
            </a:r>
            <a:r>
              <a:rPr dirty="0" sz="1600">
                <a:latin typeface="Times New Roman"/>
                <a:cs typeface="Times New Roman"/>
              </a:rPr>
              <a:t>целое </a:t>
            </a:r>
            <a:r>
              <a:rPr dirty="0" sz="1600" spc="-5">
                <a:latin typeface="Times New Roman"/>
                <a:cs typeface="Times New Roman"/>
              </a:rPr>
              <a:t>число </a:t>
            </a:r>
            <a:r>
              <a:rPr dirty="0" sz="1600">
                <a:latin typeface="Times New Roman"/>
                <a:cs typeface="Times New Roman"/>
              </a:rPr>
              <a:t>d </a:t>
            </a:r>
            <a:r>
              <a:rPr dirty="0" sz="1600" spc="-15">
                <a:latin typeface="Times New Roman"/>
                <a:cs typeface="Times New Roman"/>
              </a:rPr>
              <a:t>(используя </a:t>
            </a:r>
            <a:r>
              <a:rPr dirty="0" sz="1600" spc="-5">
                <a:latin typeface="Times New Roman"/>
                <a:cs typeface="Times New Roman"/>
              </a:rPr>
              <a:t>расширенный </a:t>
            </a:r>
            <a:r>
              <a:rPr dirty="0" sz="1600" spc="-10">
                <a:latin typeface="Times New Roman"/>
                <a:cs typeface="Times New Roman"/>
              </a:rPr>
              <a:t>алгоритм </a:t>
            </a:r>
            <a:r>
              <a:rPr dirty="0" sz="1600" spc="-5">
                <a:latin typeface="Times New Roman"/>
                <a:cs typeface="Times New Roman"/>
              </a:rPr>
              <a:t>Евклида), </a:t>
            </a:r>
            <a:r>
              <a:rPr dirty="0" sz="1600" spc="-15">
                <a:latin typeface="Times New Roman"/>
                <a:cs typeface="Times New Roman"/>
              </a:rPr>
              <a:t>удовлетворяющее  </a:t>
            </a:r>
            <a:r>
              <a:rPr dirty="0" sz="1600" spc="-5">
                <a:latin typeface="Times New Roman"/>
                <a:cs typeface="Times New Roman"/>
              </a:rPr>
              <a:t>условию:</a:t>
            </a:r>
            <a:endParaRPr sz="1600">
              <a:latin typeface="Times New Roman"/>
              <a:cs typeface="Times New Roman"/>
            </a:endParaRPr>
          </a:p>
          <a:p>
            <a:pPr marL="463550" marR="7168515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ed </a:t>
            </a:r>
            <a:r>
              <a:rPr dirty="0" sz="1600">
                <a:latin typeface="Times New Roman"/>
                <a:cs typeface="Times New Roman"/>
              </a:rPr>
              <a:t>= 1 ( </a:t>
            </a:r>
            <a:r>
              <a:rPr dirty="0" sz="1600" spc="-5">
                <a:latin typeface="Times New Roman"/>
                <a:cs typeface="Times New Roman"/>
              </a:rPr>
              <a:t>mod φ(n)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);  </a:t>
            </a:r>
            <a:r>
              <a:rPr dirty="0" sz="1600">
                <a:latin typeface="Times New Roman"/>
                <a:cs typeface="Times New Roman"/>
              </a:rPr>
              <a:t>1 &lt; d &lt;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φ(n).</a:t>
            </a:r>
            <a:endParaRPr sz="1600">
              <a:latin typeface="Times New Roman"/>
              <a:cs typeface="Times New Roman"/>
            </a:endParaRPr>
          </a:p>
          <a:p>
            <a:pPr marL="12700" marR="1691005" indent="450850">
              <a:lnSpc>
                <a:spcPct val="143800"/>
              </a:lnSpc>
            </a:pPr>
            <a:r>
              <a:rPr dirty="0" sz="1600">
                <a:latin typeface="Times New Roman"/>
                <a:cs typeface="Times New Roman"/>
              </a:rPr>
              <a:t>(таким </a:t>
            </a:r>
            <a:r>
              <a:rPr dirty="0" sz="1600" spc="-10">
                <a:latin typeface="Times New Roman"/>
                <a:cs typeface="Times New Roman"/>
              </a:rPr>
              <a:t>образом, </a:t>
            </a:r>
            <a:r>
              <a:rPr dirty="0" sz="1600" spc="-5">
                <a:latin typeface="Times New Roman"/>
                <a:cs typeface="Times New Roman"/>
              </a:rPr>
              <a:t>число </a:t>
            </a:r>
            <a:r>
              <a:rPr dirty="0" sz="1600">
                <a:latin typeface="Times New Roman"/>
                <a:cs typeface="Times New Roman"/>
              </a:rPr>
              <a:t>d – </a:t>
            </a:r>
            <a:r>
              <a:rPr dirty="0" sz="1600" spc="-15">
                <a:latin typeface="Times New Roman"/>
                <a:cs typeface="Times New Roman"/>
              </a:rPr>
              <a:t>мультипликативно </a:t>
            </a:r>
            <a:r>
              <a:rPr dirty="0" sz="1600" spc="-5">
                <a:latin typeface="Times New Roman"/>
                <a:cs typeface="Times New Roman"/>
              </a:rPr>
              <a:t>обратное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числу </a:t>
            </a:r>
            <a:r>
              <a:rPr dirty="0" sz="1600">
                <a:latin typeface="Times New Roman"/>
                <a:cs typeface="Times New Roman"/>
              </a:rPr>
              <a:t>e по </a:t>
            </a:r>
            <a:r>
              <a:rPr dirty="0" sz="1600" spc="-25">
                <a:latin typeface="Times New Roman"/>
                <a:cs typeface="Times New Roman"/>
              </a:rPr>
              <a:t>модулю </a:t>
            </a:r>
            <a:r>
              <a:rPr dirty="0" sz="1600" spc="-5">
                <a:latin typeface="Times New Roman"/>
                <a:cs typeface="Times New Roman"/>
              </a:rPr>
              <a:t>φ(n) </a:t>
            </a:r>
            <a:r>
              <a:rPr dirty="0" sz="1600">
                <a:latin typeface="Times New Roman"/>
                <a:cs typeface="Times New Roman"/>
              </a:rPr>
              <a:t>)  В </a:t>
            </a:r>
            <a:r>
              <a:rPr dirty="0" sz="1600" spc="-5">
                <a:latin typeface="Times New Roman"/>
                <a:cs typeface="Times New Roman"/>
              </a:rPr>
              <a:t>примере выше были выбраны: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1. p = 7 и q 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11.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2. n = </a:t>
            </a:r>
            <a:r>
              <a:rPr dirty="0" sz="1600" spc="-20">
                <a:latin typeface="Times New Roman"/>
                <a:cs typeface="Times New Roman"/>
              </a:rPr>
              <a:t>7*11 </a:t>
            </a:r>
            <a:r>
              <a:rPr dirty="0" sz="1600">
                <a:latin typeface="Times New Roman"/>
                <a:cs typeface="Times New Roman"/>
              </a:rPr>
              <a:t>= 77, </a:t>
            </a:r>
            <a:r>
              <a:rPr dirty="0" sz="1600" spc="-5">
                <a:latin typeface="Times New Roman"/>
                <a:cs typeface="Times New Roman"/>
              </a:rPr>
              <a:t>φ(n) </a:t>
            </a:r>
            <a:r>
              <a:rPr dirty="0" sz="1600">
                <a:latin typeface="Times New Roman"/>
                <a:cs typeface="Times New Roman"/>
              </a:rPr>
              <a:t>= </a:t>
            </a:r>
            <a:r>
              <a:rPr dirty="0" sz="1600" spc="-5">
                <a:latin typeface="Times New Roman"/>
                <a:cs typeface="Times New Roman"/>
              </a:rPr>
              <a:t>(7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5">
                <a:latin typeface="Times New Roman"/>
                <a:cs typeface="Times New Roman"/>
              </a:rPr>
              <a:t>1)(11 </a:t>
            </a:r>
            <a:r>
              <a:rPr dirty="0" sz="1600">
                <a:latin typeface="Times New Roman"/>
                <a:cs typeface="Times New Roman"/>
              </a:rPr>
              <a:t>– 1) =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3. e =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4. d =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5. </a:t>
            </a:r>
            <a:r>
              <a:rPr dirty="0" sz="1600" spc="-5">
                <a:latin typeface="Times New Roman"/>
                <a:cs typeface="Times New Roman"/>
              </a:rPr>
              <a:t>(17*53) mod </a:t>
            </a:r>
            <a:r>
              <a:rPr dirty="0" sz="1600">
                <a:latin typeface="Times New Roman"/>
                <a:cs typeface="Times New Roman"/>
              </a:rPr>
              <a:t>60 = 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5">
                <a:latin typeface="Times New Roman"/>
                <a:cs typeface="Times New Roman"/>
              </a:rPr>
              <a:t>Стойкая </a:t>
            </a:r>
            <a:r>
              <a:rPr dirty="0" sz="1600">
                <a:latin typeface="Times New Roman"/>
                <a:cs typeface="Times New Roman"/>
              </a:rPr>
              <a:t>разрядность чисел </a:t>
            </a:r>
            <a:r>
              <a:rPr dirty="0" sz="1600" spc="-5">
                <a:latin typeface="Times New Roman"/>
                <a:cs typeface="Times New Roman"/>
              </a:rPr>
              <a:t>для RSA </a:t>
            </a:r>
            <a:r>
              <a:rPr dirty="0" sz="1600">
                <a:latin typeface="Times New Roman"/>
                <a:cs typeface="Times New Roman"/>
              </a:rPr>
              <a:t>– 4096 </a:t>
            </a:r>
            <a:r>
              <a:rPr dirty="0" sz="1600" spc="-5">
                <a:latin typeface="Times New Roman"/>
                <a:cs typeface="Times New Roman"/>
              </a:rPr>
              <a:t>бит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выше.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8837930" cy="35306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006600">
              <a:lnSpc>
                <a:spcPct val="100000"/>
              </a:lnSpc>
              <a:spcBef>
                <a:spcPts val="940"/>
              </a:spcBef>
            </a:pPr>
            <a:r>
              <a:rPr dirty="0" sz="1600" b="1">
                <a:latin typeface="Times New Roman"/>
                <a:cs typeface="Times New Roman"/>
              </a:rPr>
              <a:t>1.2. </a:t>
            </a:r>
            <a:r>
              <a:rPr dirty="0" sz="1600" spc="-10" b="1">
                <a:latin typeface="Times New Roman"/>
                <a:cs typeface="Times New Roman"/>
              </a:rPr>
              <a:t>Стойкость </a:t>
            </a:r>
            <a:r>
              <a:rPr dirty="0" sz="1600" spc="-5" b="1">
                <a:latin typeface="Times New Roman"/>
                <a:cs typeface="Times New Roman"/>
              </a:rPr>
              <a:t>криптографических систем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10" b="1">
                <a:latin typeface="Times New Roman"/>
                <a:cs typeface="Times New Roman"/>
              </a:rPr>
              <a:t>алгоритмов.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5">
                <a:latin typeface="Times New Roman"/>
                <a:cs typeface="Times New Roman"/>
              </a:rPr>
              <a:t>Два </a:t>
            </a:r>
            <a:r>
              <a:rPr dirty="0" sz="1600" spc="-5">
                <a:latin typeface="Times New Roman"/>
                <a:cs typeface="Times New Roman"/>
              </a:rPr>
              <a:t>вида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шифров:</a:t>
            </a:r>
            <a:endParaRPr sz="1600">
              <a:latin typeface="Times New Roman"/>
              <a:cs typeface="Times New Roman"/>
            </a:endParaRPr>
          </a:p>
          <a:p>
            <a:pPr marL="469900" marR="375920" indent="-228600">
              <a:lnSpc>
                <a:spcPct val="143800"/>
              </a:lnSpc>
              <a:buFont typeface="Times New Roman"/>
              <a:buAutoNum type="arabicPeriod"/>
              <a:tabLst>
                <a:tab pos="520700" algn="l"/>
              </a:tabLst>
            </a:pPr>
            <a:r>
              <a:rPr dirty="0"/>
              <a:t>	</a:t>
            </a:r>
            <a:r>
              <a:rPr dirty="0" sz="1600" spc="-5">
                <a:latin typeface="Times New Roman"/>
                <a:cs typeface="Times New Roman"/>
              </a:rPr>
              <a:t>Шифры, </a:t>
            </a:r>
            <a:r>
              <a:rPr dirty="0" sz="1600" spc="-10">
                <a:latin typeface="Times New Roman"/>
                <a:cs typeface="Times New Roman"/>
              </a:rPr>
              <a:t>созданные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эпоху </a:t>
            </a:r>
            <a:r>
              <a:rPr dirty="0" sz="1600" spc="-10">
                <a:latin typeface="Times New Roman"/>
                <a:cs typeface="Times New Roman"/>
              </a:rPr>
              <a:t>донаучной </a:t>
            </a:r>
            <a:r>
              <a:rPr dirty="0" sz="1600" spc="-5">
                <a:latin typeface="Times New Roman"/>
                <a:cs typeface="Times New Roman"/>
              </a:rPr>
              <a:t>криптографии (шифр Цезаря, шифры подстановки </a:t>
            </a:r>
            <a:r>
              <a:rPr dirty="0" sz="1600">
                <a:latin typeface="Times New Roman"/>
                <a:cs typeface="Times New Roman"/>
              </a:rPr>
              <a:t>и  перестановки и</a:t>
            </a:r>
            <a:r>
              <a:rPr dirty="0" sz="1600" spc="-5">
                <a:latin typeface="Times New Roman"/>
                <a:cs typeface="Times New Roman"/>
              </a:rPr>
              <a:t> др.).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Шифры, </a:t>
            </a:r>
            <a:r>
              <a:rPr dirty="0" sz="1600" spc="-10">
                <a:latin typeface="Times New Roman"/>
                <a:cs typeface="Times New Roman"/>
              </a:rPr>
              <a:t>созданные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эпоху </a:t>
            </a:r>
            <a:r>
              <a:rPr dirty="0" sz="1600" spc="-15">
                <a:latin typeface="Times New Roman"/>
                <a:cs typeface="Times New Roman"/>
              </a:rPr>
              <a:t>научной </a:t>
            </a:r>
            <a:r>
              <a:rPr dirty="0" sz="1600" spc="-5">
                <a:latin typeface="Times New Roman"/>
                <a:cs typeface="Times New Roman"/>
              </a:rPr>
              <a:t>криптографии (с середины 40-х </a:t>
            </a:r>
            <a:r>
              <a:rPr dirty="0" sz="1600" spc="-20">
                <a:latin typeface="Times New Roman"/>
                <a:cs typeface="Times New Roman"/>
              </a:rPr>
              <a:t>годов </a:t>
            </a:r>
            <a:r>
              <a:rPr dirty="0" sz="1600">
                <a:latin typeface="Times New Roman"/>
                <a:cs typeface="Times New Roman"/>
              </a:rPr>
              <a:t>20 </a:t>
            </a:r>
            <a:r>
              <a:rPr dirty="0" sz="1600" spc="-10">
                <a:latin typeface="Times New Roman"/>
                <a:cs typeface="Times New Roman"/>
              </a:rPr>
              <a:t>века, </a:t>
            </a:r>
            <a:r>
              <a:rPr dirty="0" sz="1600" spc="5">
                <a:latin typeface="Times New Roman"/>
                <a:cs typeface="Times New Roman"/>
              </a:rPr>
              <a:t>после </a:t>
            </a:r>
            <a:r>
              <a:rPr dirty="0" sz="1600" spc="-25">
                <a:latin typeface="Times New Roman"/>
                <a:cs typeface="Times New Roman"/>
              </a:rPr>
              <a:t>трудов  </a:t>
            </a:r>
            <a:r>
              <a:rPr dirty="0" sz="1600" spc="-15">
                <a:latin typeface="Times New Roman"/>
                <a:cs typeface="Times New Roman"/>
              </a:rPr>
              <a:t>Клода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Шеннона).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Times New Roman"/>
                <a:cs typeface="Times New Roman"/>
              </a:rPr>
              <a:t>Два </a:t>
            </a:r>
            <a:r>
              <a:rPr dirty="0" sz="1600">
                <a:latin typeface="Times New Roman"/>
                <a:cs typeface="Times New Roman"/>
              </a:rPr>
              <a:t>класса </a:t>
            </a:r>
            <a:r>
              <a:rPr dirty="0" sz="1600" spc="-10">
                <a:latin typeface="Times New Roman"/>
                <a:cs typeface="Times New Roman"/>
              </a:rPr>
              <a:t>стойкости: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Теоретически недешифруемые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Практически (вычислительно) </a:t>
            </a:r>
            <a:r>
              <a:rPr dirty="0" sz="1600" spc="-10">
                <a:latin typeface="Times New Roman"/>
                <a:cs typeface="Times New Roman"/>
              </a:rPr>
              <a:t>стойкие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488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50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marL="12700" marR="488950">
              <a:lnSpc>
                <a:spcPct val="143700"/>
              </a:lnSpc>
              <a:spcBef>
                <a:spcPts val="740"/>
              </a:spcBef>
            </a:pPr>
            <a:r>
              <a:rPr dirty="0" sz="1600" spc="-5">
                <a:latin typeface="Times New Roman"/>
                <a:cs typeface="Times New Roman"/>
              </a:rPr>
              <a:t>Электронные цифровые </a:t>
            </a:r>
            <a:r>
              <a:rPr dirty="0" sz="1600" spc="-10">
                <a:latin typeface="Times New Roman"/>
                <a:cs typeface="Times New Roman"/>
              </a:rPr>
              <a:t>подписи: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требования, </a:t>
            </a:r>
            <a:r>
              <a:rPr dirty="0" sz="1600" spc="-10">
                <a:latin typeface="Times New Roman"/>
                <a:cs typeface="Times New Roman"/>
              </a:rPr>
              <a:t>алгоритмы </a:t>
            </a:r>
            <a:r>
              <a:rPr dirty="0" sz="1600" spc="-5">
                <a:latin typeface="Times New Roman"/>
                <a:cs typeface="Times New Roman"/>
              </a:rPr>
              <a:t>электронной цифровой </a:t>
            </a:r>
            <a:r>
              <a:rPr dirty="0" sz="1600" spc="-10">
                <a:latin typeface="Times New Roman"/>
                <a:cs typeface="Times New Roman"/>
              </a:rPr>
              <a:t>подписи.  </a:t>
            </a:r>
            <a:r>
              <a:rPr dirty="0" sz="1600" spc="-5">
                <a:latin typeface="Times New Roman"/>
                <a:cs typeface="Times New Roman"/>
              </a:rPr>
              <a:t>Цифровые </a:t>
            </a:r>
            <a:r>
              <a:rPr dirty="0" sz="1600" spc="-10">
                <a:latin typeface="Times New Roman"/>
                <a:cs typeface="Times New Roman"/>
              </a:rPr>
              <a:t>подписи, </a:t>
            </a:r>
            <a:r>
              <a:rPr dirty="0" sz="1600" spc="-5">
                <a:latin typeface="Times New Roman"/>
                <a:cs typeface="Times New Roman"/>
              </a:rPr>
              <a:t>основанные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асимметричных криптографических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алгоритмах.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Обобщённая </a:t>
            </a:r>
            <a:r>
              <a:rPr dirty="0" sz="1600" spc="-20">
                <a:latin typeface="Times New Roman"/>
                <a:cs typeface="Times New Roman"/>
              </a:rPr>
              <a:t>схема </a:t>
            </a:r>
            <a:r>
              <a:rPr dirty="0" sz="1600" spc="-5">
                <a:latin typeface="Times New Roman"/>
                <a:cs typeface="Times New Roman"/>
              </a:rPr>
              <a:t>электронной цифровой </a:t>
            </a:r>
            <a:r>
              <a:rPr dirty="0" sz="1600" spc="-10">
                <a:latin typeface="Times New Roman"/>
                <a:cs typeface="Times New Roman"/>
              </a:rPr>
              <a:t>подписи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(ЭЦП):</a:t>
            </a:r>
            <a:endParaRPr sz="1600">
              <a:latin typeface="Times New Roman"/>
              <a:cs typeface="Times New Roman"/>
            </a:endParaRPr>
          </a:p>
          <a:p>
            <a:pPr marL="12700" marR="163195">
              <a:lnSpc>
                <a:spcPct val="143700"/>
              </a:lnSpc>
            </a:pPr>
            <a:r>
              <a:rPr dirty="0" sz="1600" spc="-5">
                <a:latin typeface="Times New Roman"/>
                <a:cs typeface="Times New Roman"/>
              </a:rPr>
              <a:t>Допустим, участник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25">
                <a:latin typeface="Times New Roman"/>
                <a:cs typeface="Times New Roman"/>
              </a:rPr>
              <a:t>хочет </a:t>
            </a:r>
            <a:r>
              <a:rPr dirty="0" sz="1600" spc="-10">
                <a:latin typeface="Times New Roman"/>
                <a:cs typeface="Times New Roman"/>
              </a:rPr>
              <a:t>подписать </a:t>
            </a:r>
            <a:r>
              <a:rPr dirty="0" sz="1600" spc="-5">
                <a:latin typeface="Times New Roman"/>
                <a:cs typeface="Times New Roman"/>
              </a:rPr>
              <a:t>электронный </a:t>
            </a:r>
            <a:r>
              <a:rPr dirty="0" sz="1600" spc="-10">
                <a:latin typeface="Times New Roman"/>
                <a:cs typeface="Times New Roman"/>
              </a:rPr>
              <a:t>документ </a:t>
            </a:r>
            <a:r>
              <a:rPr dirty="0" sz="1600" spc="-30">
                <a:latin typeface="Times New Roman"/>
                <a:cs typeface="Times New Roman"/>
              </a:rPr>
              <a:t>(ЭД),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>
                <a:latin typeface="Times New Roman"/>
                <a:cs typeface="Times New Roman"/>
              </a:rPr>
              <a:t>B – </a:t>
            </a:r>
            <a:r>
              <a:rPr dirty="0" sz="1600" spc="-5">
                <a:latin typeface="Times New Roman"/>
                <a:cs typeface="Times New Roman"/>
              </a:rPr>
              <a:t>проверить </a:t>
            </a:r>
            <a:r>
              <a:rPr dirty="0" sz="1600" spc="-10">
                <a:latin typeface="Times New Roman"/>
                <a:cs typeface="Times New Roman"/>
              </a:rPr>
              <a:t>подпись. 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формирования подписи </a:t>
            </a: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10">
                <a:latin typeface="Times New Roman"/>
                <a:cs typeface="Times New Roman"/>
              </a:rPr>
              <a:t>вырабатывает пару </a:t>
            </a:r>
            <a:r>
              <a:rPr dirty="0" sz="1600" spc="-5">
                <a:latin typeface="Times New Roman"/>
                <a:cs typeface="Times New Roman"/>
              </a:rPr>
              <a:t>{открытый </a:t>
            </a:r>
            <a:r>
              <a:rPr dirty="0" sz="1600" spc="-15">
                <a:latin typeface="Times New Roman"/>
                <a:cs typeface="Times New Roman"/>
              </a:rPr>
              <a:t>ключ, </a:t>
            </a:r>
            <a:r>
              <a:rPr dirty="0" sz="1600" spc="-5">
                <a:latin typeface="Times New Roman"/>
                <a:cs typeface="Times New Roman"/>
              </a:rPr>
              <a:t>закрытый </a:t>
            </a:r>
            <a:r>
              <a:rPr dirty="0" sz="1600" spc="-15">
                <a:latin typeface="Times New Roman"/>
                <a:cs typeface="Times New Roman"/>
              </a:rPr>
              <a:t>ключ}, </a:t>
            </a:r>
            <a:r>
              <a:rPr dirty="0" sz="1600" spc="-10">
                <a:latin typeface="Times New Roman"/>
                <a:cs typeface="Times New Roman"/>
              </a:rPr>
              <a:t>получает  </a:t>
            </a:r>
            <a:r>
              <a:rPr dirty="0" sz="1600" spc="-5">
                <a:latin typeface="Times New Roman"/>
                <a:cs typeface="Times New Roman"/>
              </a:rPr>
              <a:t>цифровой </a:t>
            </a:r>
            <a:r>
              <a:rPr dirty="0" sz="1600" spc="-10">
                <a:latin typeface="Times New Roman"/>
                <a:cs typeface="Times New Roman"/>
              </a:rPr>
              <a:t>сертификат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открытого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вычисляет </a:t>
            </a:r>
            <a:r>
              <a:rPr dirty="0" sz="1600" spc="-15">
                <a:latin typeface="Times New Roman"/>
                <a:cs typeface="Times New Roman"/>
              </a:rPr>
              <a:t>хэш-значение от </a:t>
            </a:r>
            <a:r>
              <a:rPr dirty="0" sz="1600" spc="-10">
                <a:latin typeface="Times New Roman"/>
                <a:cs typeface="Times New Roman"/>
              </a:rPr>
              <a:t>электронного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документа.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Шифрует </a:t>
            </a:r>
            <a:r>
              <a:rPr dirty="0" sz="1600" spc="-5">
                <a:latin typeface="Times New Roman"/>
                <a:cs typeface="Times New Roman"/>
              </a:rPr>
              <a:t>полученное </a:t>
            </a:r>
            <a:r>
              <a:rPr dirty="0" sz="1600" spc="-10">
                <a:latin typeface="Times New Roman"/>
                <a:cs typeface="Times New Roman"/>
              </a:rPr>
              <a:t>хэш-значение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использованием закрытого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получает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ЭЦП.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Отправляет </a:t>
            </a:r>
            <a:r>
              <a:rPr dirty="0" sz="1600" spc="-50">
                <a:latin typeface="Times New Roman"/>
                <a:cs typeface="Times New Roman"/>
              </a:rPr>
              <a:t>ЭД, </a:t>
            </a:r>
            <a:r>
              <a:rPr dirty="0" sz="1600" spc="-5">
                <a:latin typeface="Times New Roman"/>
                <a:cs typeface="Times New Roman"/>
              </a:rPr>
              <a:t>ЭЦП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цифровой </a:t>
            </a:r>
            <a:r>
              <a:rPr dirty="0" sz="1600" spc="-15">
                <a:latin typeface="Times New Roman"/>
                <a:cs typeface="Times New Roman"/>
              </a:rPr>
              <a:t>сертификат </a:t>
            </a:r>
            <a:r>
              <a:rPr dirty="0" sz="1600" spc="-10">
                <a:latin typeface="Times New Roman"/>
                <a:cs typeface="Times New Roman"/>
              </a:rPr>
              <a:t>участнику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>
                <a:latin typeface="Times New Roman"/>
                <a:cs typeface="Times New Roman"/>
              </a:rPr>
              <a:t>B </a:t>
            </a:r>
            <a:r>
              <a:rPr dirty="0" sz="1600" spc="-10">
                <a:latin typeface="Times New Roman"/>
                <a:cs typeface="Times New Roman"/>
              </a:rPr>
              <a:t>извлекает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цифрового сертификата 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10">
                <a:latin typeface="Times New Roman"/>
                <a:cs typeface="Times New Roman"/>
              </a:rPr>
              <a:t>участника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Извлекает </a:t>
            </a:r>
            <a:r>
              <a:rPr dirty="0" sz="1600" spc="-15">
                <a:latin typeface="Times New Roman"/>
                <a:cs typeface="Times New Roman"/>
              </a:rPr>
              <a:t>хэш-значение </a:t>
            </a:r>
            <a:r>
              <a:rPr dirty="0" sz="1600" spc="-70">
                <a:latin typeface="Times New Roman"/>
                <a:cs typeface="Times New Roman"/>
              </a:rPr>
              <a:t>ЭД </a:t>
            </a:r>
            <a:r>
              <a:rPr dirty="0" sz="1600" spc="-5">
                <a:latin typeface="Times New Roman"/>
                <a:cs typeface="Times New Roman"/>
              </a:rPr>
              <a:t>из цифровой </a:t>
            </a:r>
            <a:r>
              <a:rPr dirty="0" sz="1600" spc="-10">
                <a:latin typeface="Times New Roman"/>
                <a:cs typeface="Times New Roman"/>
              </a:rPr>
              <a:t>подписи, </a:t>
            </a:r>
            <a:r>
              <a:rPr dirty="0" sz="1600" spc="-15">
                <a:latin typeface="Times New Roman"/>
                <a:cs typeface="Times New Roman"/>
              </a:rPr>
              <a:t>используя </a:t>
            </a:r>
            <a:r>
              <a:rPr dirty="0" sz="1600" spc="-5">
                <a:latin typeface="Times New Roman"/>
                <a:cs typeface="Times New Roman"/>
              </a:rPr>
              <a:t>сертифицированный </a:t>
            </a:r>
            <a:r>
              <a:rPr dirty="0" sz="1600" spc="-10">
                <a:latin typeface="Times New Roman"/>
                <a:cs typeface="Times New Roman"/>
              </a:rPr>
              <a:t>открытый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Повторно </a:t>
            </a:r>
            <a:r>
              <a:rPr dirty="0" sz="1600" spc="-5">
                <a:latin typeface="Times New Roman"/>
                <a:cs typeface="Times New Roman"/>
              </a:rPr>
              <a:t>вычисляет </a:t>
            </a:r>
            <a:r>
              <a:rPr dirty="0" sz="1600" spc="-15">
                <a:latin typeface="Times New Roman"/>
                <a:cs typeface="Times New Roman"/>
              </a:rPr>
              <a:t>хэш-значение от </a:t>
            </a:r>
            <a:r>
              <a:rPr dirty="0" sz="1600" spc="-10">
                <a:latin typeface="Times New Roman"/>
                <a:cs typeface="Times New Roman"/>
              </a:rPr>
              <a:t>электронного документа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сравнивает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расшифрованным.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3380" cy="488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51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Пример ЭЦП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10" b="1">
                <a:latin typeface="Times New Roman"/>
                <a:cs typeface="Times New Roman"/>
              </a:rPr>
              <a:t>использование </a:t>
            </a:r>
            <a:r>
              <a:rPr dirty="0" sz="1600" spc="-5" b="1">
                <a:latin typeface="Times New Roman"/>
                <a:cs typeface="Times New Roman"/>
              </a:rPr>
              <a:t>SHA1 </a:t>
            </a:r>
            <a:r>
              <a:rPr dirty="0" sz="1600" b="1">
                <a:latin typeface="Times New Roman"/>
                <a:cs typeface="Times New Roman"/>
              </a:rPr>
              <a:t>и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RSA: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 spc="-10">
                <a:latin typeface="Times New Roman"/>
                <a:cs typeface="Times New Roman"/>
              </a:rPr>
              <a:t>Хэш-значение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электронного документа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(SHA-1):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49 </a:t>
            </a:r>
            <a:r>
              <a:rPr dirty="0" sz="1600" spc="-65">
                <a:latin typeface="Times New Roman"/>
                <a:cs typeface="Times New Roman"/>
              </a:rPr>
              <a:t>FA </a:t>
            </a:r>
            <a:r>
              <a:rPr dirty="0" sz="1600">
                <a:latin typeface="Times New Roman"/>
                <a:cs typeface="Times New Roman"/>
              </a:rPr>
              <a:t>10 9B </a:t>
            </a:r>
            <a:r>
              <a:rPr dirty="0" sz="1600" spc="-5">
                <a:latin typeface="Times New Roman"/>
                <a:cs typeface="Times New Roman"/>
              </a:rPr>
              <a:t>ED </a:t>
            </a:r>
            <a:r>
              <a:rPr dirty="0" sz="1600">
                <a:latin typeface="Times New Roman"/>
                <a:cs typeface="Times New Roman"/>
              </a:rPr>
              <a:t>D4 72 BF </a:t>
            </a:r>
            <a:r>
              <a:rPr dirty="0" sz="1600" spc="-5">
                <a:latin typeface="Times New Roman"/>
                <a:cs typeface="Times New Roman"/>
              </a:rPr>
              <a:t>BB </a:t>
            </a:r>
            <a:r>
              <a:rPr dirty="0" sz="1600">
                <a:latin typeface="Times New Roman"/>
                <a:cs typeface="Times New Roman"/>
              </a:rPr>
              <a:t>0D 57 </a:t>
            </a:r>
            <a:r>
              <a:rPr dirty="0" sz="1600" spc="-5">
                <a:latin typeface="Times New Roman"/>
                <a:cs typeface="Times New Roman"/>
              </a:rPr>
              <a:t>FC </a:t>
            </a:r>
            <a:r>
              <a:rPr dirty="0" sz="1600">
                <a:latin typeface="Times New Roman"/>
                <a:cs typeface="Times New Roman"/>
              </a:rPr>
              <a:t>CD 52 24 2F 28 </a:t>
            </a:r>
            <a:r>
              <a:rPr dirty="0" sz="1600" spc="-5">
                <a:latin typeface="Times New Roman"/>
                <a:cs typeface="Times New Roman"/>
              </a:rPr>
              <a:t>6D </a:t>
            </a:r>
            <a:r>
              <a:rPr dirty="0" sz="1600">
                <a:latin typeface="Times New Roman"/>
                <a:cs typeface="Times New Roman"/>
              </a:rPr>
              <a:t>EC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latin typeface="Times New Roman"/>
                <a:cs typeface="Times New Roman"/>
              </a:rPr>
              <a:t>Параметры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RSA: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p =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2073877641686600760925945400569894671107685571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q =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1511060659523918351045797217085982324163510761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lenght </a:t>
            </a:r>
            <a:r>
              <a:rPr dirty="0" sz="1600">
                <a:latin typeface="Times New Roman"/>
                <a:cs typeface="Times New Roman"/>
              </a:rPr>
              <a:t>= 304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bit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n =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3133754917018863371577851061208916885370626462148171238064966592811543678018509384662929531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φ(n)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3133754917018863371577851061208916885370626458563232936854447480839801060362632389391733200</a:t>
            </a:r>
            <a:endParaRPr sz="15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e 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65537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d = 7549280960357327145043427766661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solidFill>
                  <a:srgbClr val="00AD00"/>
                </a:solidFill>
                <a:latin typeface="Times New Roman"/>
                <a:cs typeface="Times New Roman"/>
              </a:rPr>
              <a:t>{d, n}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закрытый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ключ;</a:t>
            </a:r>
            <a:endParaRPr sz="1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solidFill>
                  <a:srgbClr val="C8201D"/>
                </a:solidFill>
                <a:latin typeface="Times New Roman"/>
                <a:cs typeface="Times New Roman"/>
              </a:rPr>
              <a:t>{e, n}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открытый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30873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Пример </a:t>
            </a:r>
            <a:r>
              <a:rPr dirty="0" sz="1600" spc="-15" b="1">
                <a:latin typeface="Times New Roman"/>
                <a:cs typeface="Times New Roman"/>
              </a:rPr>
              <a:t>цифрового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сертификата: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1408442"/>
            <a:ext cx="84709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</a:pPr>
            <a:r>
              <a:rPr dirty="0" sz="1100" spc="-20">
                <a:latin typeface="Times New Roman"/>
                <a:cs typeface="Times New Roman"/>
              </a:rPr>
              <a:t>Version:  </a:t>
            </a:r>
            <a:r>
              <a:rPr dirty="0" sz="1100" spc="-5">
                <a:latin typeface="Times New Roman"/>
                <a:cs typeface="Times New Roman"/>
              </a:rPr>
              <a:t>SubjectName:  IssuerName:  S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ri</a:t>
            </a: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umber: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1649" y="1408442"/>
            <a:ext cx="3676015" cy="98933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(X.509v3-1996)</a:t>
            </a:r>
            <a:endParaRPr sz="1100">
              <a:latin typeface="Times New Roman"/>
              <a:cs typeface="Times New Roman"/>
            </a:endParaRPr>
          </a:p>
          <a:p>
            <a:pPr marL="146685" marR="5080" indent="50800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CN=Sergey Polikarpov [1607010986], DC=cryptool, </a:t>
            </a:r>
            <a:r>
              <a:rPr dirty="0" sz="1100" spc="-10">
                <a:latin typeface="Times New Roman"/>
                <a:cs typeface="Times New Roman"/>
              </a:rPr>
              <a:t>DC=org  CN=CrypTool </a:t>
            </a:r>
            <a:r>
              <a:rPr dirty="0" sz="1100" spc="-5">
                <a:latin typeface="Times New Roman"/>
                <a:cs typeface="Times New Roman"/>
              </a:rPr>
              <a:t>CA 2, DC=cryptool,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DC=org</a:t>
            </a:r>
            <a:endParaRPr sz="11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03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2371101"/>
            <a:ext cx="4191000" cy="41173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00" spc="-20">
                <a:latin typeface="Times New Roman"/>
                <a:cs typeface="Times New Roman"/>
              </a:rPr>
              <a:t>Validity </a:t>
            </a:r>
            <a:r>
              <a:rPr dirty="0" sz="1100">
                <a:latin typeface="Times New Roman"/>
                <a:cs typeface="Times New Roman"/>
              </a:rPr>
              <a:t>- </a:t>
            </a:r>
            <a:r>
              <a:rPr dirty="0" sz="1100" spc="-5">
                <a:latin typeface="Times New Roman"/>
                <a:cs typeface="Times New Roman"/>
              </a:rPr>
              <a:t>NotBefore: Thu Dec </a:t>
            </a:r>
            <a:r>
              <a:rPr dirty="0" sz="1100">
                <a:latin typeface="Times New Roman"/>
                <a:cs typeface="Times New Roman"/>
              </a:rPr>
              <a:t>03 </a:t>
            </a:r>
            <a:r>
              <a:rPr dirty="0" sz="1100" spc="-5">
                <a:latin typeface="Times New Roman"/>
                <a:cs typeface="Times New Roman"/>
              </a:rPr>
              <a:t>18:56:50 </a:t>
            </a:r>
            <a:r>
              <a:rPr dirty="0" sz="1100">
                <a:latin typeface="Times New Roman"/>
                <a:cs typeface="Times New Roman"/>
              </a:rPr>
              <a:t>2020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(201203155650Z)</a:t>
            </a:r>
            <a:endParaRPr sz="11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NotAfter: Fri Dec </a:t>
            </a:r>
            <a:r>
              <a:rPr dirty="0" sz="1100">
                <a:latin typeface="Times New Roman"/>
                <a:cs typeface="Times New Roman"/>
              </a:rPr>
              <a:t>03 </a:t>
            </a:r>
            <a:r>
              <a:rPr dirty="0" sz="1100" spc="-5">
                <a:latin typeface="Times New Roman"/>
                <a:cs typeface="Times New Roman"/>
              </a:rPr>
              <a:t>18:56:50 </a:t>
            </a:r>
            <a:r>
              <a:rPr dirty="0" sz="1100">
                <a:latin typeface="Times New Roman"/>
                <a:cs typeface="Times New Roman"/>
              </a:rPr>
              <a:t>2021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(211203155650Z)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  <a:spcBef>
                <a:spcPts val="150"/>
              </a:spcBef>
              <a:tabLst>
                <a:tab pos="1217295" algn="l"/>
              </a:tabLst>
            </a:pPr>
            <a:r>
              <a:rPr dirty="0" sz="1100" spc="-5">
                <a:latin typeface="Times New Roman"/>
                <a:cs typeface="Times New Roman"/>
              </a:rPr>
              <a:t>Public Key Fingerprint: 9F0E CF90 4F7E </a:t>
            </a:r>
            <a:r>
              <a:rPr dirty="0" sz="1100">
                <a:latin typeface="Times New Roman"/>
                <a:cs typeface="Times New Roman"/>
              </a:rPr>
              <a:t>7752 </a:t>
            </a:r>
            <a:r>
              <a:rPr dirty="0" sz="1100" spc="-5">
                <a:latin typeface="Times New Roman"/>
                <a:cs typeface="Times New Roman"/>
              </a:rPr>
              <a:t>7DEF 8A57 7AD3 3C4F  SubjectKey:	Algorithm rsa (OID 2.5.8.1.1), Keysize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512</a:t>
            </a:r>
            <a:endParaRPr sz="11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409"/>
              </a:spcBef>
            </a:pPr>
            <a:r>
              <a:rPr dirty="0" sz="1100" spc="-5">
                <a:latin typeface="Times New Roman"/>
                <a:cs typeface="Times New Roman"/>
              </a:rPr>
              <a:t>Public modulus (no. of bits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301):</a:t>
            </a:r>
            <a:endParaRPr sz="11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189D3E64 0282E893 </a:t>
            </a:r>
            <a:r>
              <a:rPr dirty="0" sz="1100" spc="-15">
                <a:latin typeface="Times New Roman"/>
                <a:cs typeface="Times New Roman"/>
              </a:rPr>
              <a:t>7FAE76F2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8F523AF6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10 </a:t>
            </a:r>
            <a:r>
              <a:rPr dirty="0" sz="1100" spc="-5">
                <a:latin typeface="Times New Roman"/>
                <a:cs typeface="Times New Roman"/>
              </a:rPr>
              <a:t>AB4E3754 0C0E48B4 8D8D8679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4D8780FE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20 </a:t>
            </a:r>
            <a:r>
              <a:rPr dirty="0" sz="1100" spc="-5">
                <a:latin typeface="Times New Roman"/>
                <a:cs typeface="Times New Roman"/>
              </a:rPr>
              <a:t>B7238510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507B</a:t>
            </a:r>
            <a:endParaRPr sz="1100">
              <a:latin typeface="Times New Roman"/>
              <a:cs typeface="Times New Roman"/>
            </a:endParaRPr>
          </a:p>
          <a:p>
            <a:pPr marL="570230" marR="1762760" indent="-69850">
              <a:lnSpc>
                <a:spcPts val="1900"/>
              </a:lnSpc>
              <a:spcBef>
                <a:spcPts val="150"/>
              </a:spcBef>
            </a:pPr>
            <a:r>
              <a:rPr dirty="0" sz="1100" spc="-5">
                <a:latin typeface="Times New Roman"/>
                <a:cs typeface="Times New Roman"/>
              </a:rPr>
              <a:t>Public </a:t>
            </a:r>
            <a:r>
              <a:rPr dirty="0" sz="1100">
                <a:latin typeface="Times New Roman"/>
                <a:cs typeface="Times New Roman"/>
              </a:rPr>
              <a:t>exponent </a:t>
            </a:r>
            <a:r>
              <a:rPr dirty="0" sz="1100" spc="-5">
                <a:latin typeface="Times New Roman"/>
                <a:cs typeface="Times New Roman"/>
              </a:rPr>
              <a:t>(no.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bits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17): 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010001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00" spc="-5">
                <a:latin typeface="Times New Roman"/>
                <a:cs typeface="Times New Roman"/>
              </a:rPr>
              <a:t>Certificate extensions:</a:t>
            </a:r>
            <a:endParaRPr sz="1100">
              <a:latin typeface="Times New Roman"/>
              <a:cs typeface="Times New Roman"/>
            </a:endParaRPr>
          </a:p>
          <a:p>
            <a:pPr marL="151765" marR="2976245" indent="-139700">
              <a:lnSpc>
                <a:spcPct val="1432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Private extensions:  OID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2.206.5.4.3.2:</a:t>
            </a:r>
            <a:endParaRPr sz="11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PrintableString:</a:t>
            </a:r>
            <a:endParaRPr sz="11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570"/>
              </a:spcBef>
            </a:pPr>
            <a:r>
              <a:rPr dirty="0" sz="1100" spc="-5">
                <a:latin typeface="Times New Roman"/>
                <a:cs typeface="Times New Roman"/>
              </a:rPr>
              <a:t>|C:\users\serg\Application Data\C|</a:t>
            </a:r>
            <a:endParaRPr sz="11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|rypTool\PSE/[Polikarpov][Sergey]|</a:t>
            </a:r>
            <a:endParaRPr sz="11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570"/>
              </a:spcBef>
              <a:tabLst>
                <a:tab pos="2474595" algn="l"/>
              </a:tabLst>
            </a:pPr>
            <a:r>
              <a:rPr dirty="0" sz="1100" spc="-5">
                <a:latin typeface="Times New Roman"/>
                <a:cs typeface="Times New Roman"/>
              </a:rPr>
              <a:t>|[RSA-304][1607010986].pse	</a:t>
            </a:r>
            <a:r>
              <a:rPr dirty="0" sz="110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713751"/>
            <a:ext cx="5913120" cy="494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  <a:p>
            <a:pPr marL="570230" marR="1230630" indent="-558165">
              <a:lnSpc>
                <a:spcPct val="143900"/>
              </a:lnSpc>
              <a:spcBef>
                <a:spcPts val="1030"/>
              </a:spcBef>
              <a:tabLst>
                <a:tab pos="1136015" algn="l"/>
              </a:tabLst>
            </a:pPr>
            <a:r>
              <a:rPr dirty="0" sz="1100" spc="-5">
                <a:latin typeface="Times New Roman"/>
                <a:cs typeface="Times New Roman"/>
              </a:rPr>
              <a:t>Signature:	Algorithm sha1WithRSASignature (OID 1.3.14.3.2.29), NULL  </a:t>
            </a:r>
            <a:r>
              <a:rPr dirty="0" sz="1100">
                <a:latin typeface="Times New Roman"/>
                <a:cs typeface="Times New Roman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5ECCA9BD EFFB181E 5EFBE926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DDA791EE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10 </a:t>
            </a:r>
            <a:r>
              <a:rPr dirty="0" sz="1100" spc="-5">
                <a:latin typeface="Times New Roman"/>
                <a:cs typeface="Times New Roman"/>
              </a:rPr>
              <a:t>CB97CF13 FC7E984B A57C923A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73D40EF2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20 </a:t>
            </a:r>
            <a:r>
              <a:rPr dirty="0" sz="1100" spc="-5">
                <a:latin typeface="Times New Roman"/>
                <a:cs typeface="Times New Roman"/>
              </a:rPr>
              <a:t>418461B9 8D2DDD3E </a:t>
            </a:r>
            <a:r>
              <a:rPr dirty="0" sz="1100" spc="-15">
                <a:latin typeface="Times New Roman"/>
                <a:cs typeface="Times New Roman"/>
              </a:rPr>
              <a:t>FAD0B5CF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CE93B4A7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30 </a:t>
            </a:r>
            <a:r>
              <a:rPr dirty="0" sz="1100" spc="-5">
                <a:latin typeface="Times New Roman"/>
                <a:cs typeface="Times New Roman"/>
              </a:rPr>
              <a:t>E284FD69 </a:t>
            </a:r>
            <a:r>
              <a:rPr dirty="0" sz="1100" spc="-15">
                <a:latin typeface="Times New Roman"/>
                <a:cs typeface="Times New Roman"/>
              </a:rPr>
              <a:t>516BEFA2 </a:t>
            </a:r>
            <a:r>
              <a:rPr dirty="0" sz="1100" spc="-5">
                <a:latin typeface="Times New Roman"/>
                <a:cs typeface="Times New Roman"/>
              </a:rPr>
              <a:t>A96380B0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0736018E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40 </a:t>
            </a:r>
            <a:r>
              <a:rPr dirty="0" sz="1100" spc="-5">
                <a:latin typeface="Times New Roman"/>
                <a:cs typeface="Times New Roman"/>
              </a:rPr>
              <a:t>CC63A809 84F966A3 0438AD9A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AAED071A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50 </a:t>
            </a:r>
            <a:r>
              <a:rPr dirty="0" sz="1100" spc="-5">
                <a:latin typeface="Times New Roman"/>
                <a:cs typeface="Times New Roman"/>
              </a:rPr>
              <a:t>A5B071BA BFE1E761 </a:t>
            </a:r>
            <a:r>
              <a:rPr dirty="0" sz="1100" spc="-10">
                <a:latin typeface="Times New Roman"/>
                <a:cs typeface="Times New Roman"/>
              </a:rPr>
              <a:t>116385CA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E8D82152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60 4894746A </a:t>
            </a:r>
            <a:r>
              <a:rPr dirty="0" sz="1100" spc="-5">
                <a:latin typeface="Times New Roman"/>
                <a:cs typeface="Times New Roman"/>
              </a:rPr>
              <a:t>68405811 95F36CF7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490C9160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70 </a:t>
            </a:r>
            <a:r>
              <a:rPr dirty="0" sz="1100" spc="-5">
                <a:latin typeface="Times New Roman"/>
                <a:cs typeface="Times New Roman"/>
              </a:rPr>
              <a:t>0918E2EB 096E6146 2A8D79B3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24C0859D</a:t>
            </a: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Times New Roman"/>
                <a:cs typeface="Times New Roman"/>
              </a:rPr>
              <a:t>80  </a:t>
            </a:r>
            <a:r>
              <a:rPr dirty="0" sz="1100" spc="-5">
                <a:latin typeface="Times New Roman"/>
                <a:cs typeface="Times New Roman"/>
              </a:rPr>
              <a:t>A12A8C1C 4EC00CBE  AD20438A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8F90AEAE</a:t>
            </a:r>
            <a:endParaRPr sz="1100">
              <a:latin typeface="Times New Roman"/>
              <a:cs typeface="Times New Roman"/>
            </a:endParaRPr>
          </a:p>
          <a:p>
            <a:pPr marL="527050" indent="6985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Times New Roman"/>
                <a:cs typeface="Times New Roman"/>
              </a:rPr>
              <a:t>90  </a:t>
            </a:r>
            <a:r>
              <a:rPr dirty="0" sz="1100" spc="-5">
                <a:latin typeface="Times New Roman"/>
                <a:cs typeface="Times New Roman"/>
              </a:rPr>
              <a:t>FFEC5E9A A60AB00C  97D4FB2C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4AF0ECFE</a:t>
            </a:r>
            <a:endParaRPr sz="1100">
              <a:latin typeface="Times New Roman"/>
              <a:cs typeface="Times New Roman"/>
            </a:endParaRPr>
          </a:p>
          <a:p>
            <a:pPr marL="534670" marR="2391410" indent="-7620">
              <a:lnSpc>
                <a:spcPct val="1435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A0 CADB9BF6 32E937A7 B1C55CE3 EA03CFC4  B0 C41C7E76 6503BD4A AD2E9506 01DD3370  C0 D092E043 2CDDC9B6 FD7AE63C </a:t>
            </a:r>
            <a:r>
              <a:rPr dirty="0" sz="1100" spc="-15">
                <a:latin typeface="Times New Roman"/>
                <a:cs typeface="Times New Roman"/>
              </a:rPr>
              <a:t>9FA0E8DF  </a:t>
            </a:r>
            <a:r>
              <a:rPr dirty="0" sz="1100" spc="-5">
                <a:latin typeface="Times New Roman"/>
                <a:cs typeface="Times New Roman"/>
              </a:rPr>
              <a:t>D0 0FEA2A94 </a:t>
            </a:r>
            <a:r>
              <a:rPr dirty="0" sz="1100">
                <a:latin typeface="Times New Roman"/>
                <a:cs typeface="Times New Roman"/>
              </a:rPr>
              <a:t>21354A6A </a:t>
            </a:r>
            <a:r>
              <a:rPr dirty="0" sz="1100" spc="-5">
                <a:latin typeface="Times New Roman"/>
                <a:cs typeface="Times New Roman"/>
              </a:rPr>
              <a:t>7CC2159D A32B4084  E0 </a:t>
            </a:r>
            <a:r>
              <a:rPr dirty="0" sz="1100">
                <a:latin typeface="Times New Roman"/>
                <a:cs typeface="Times New Roman"/>
              </a:rPr>
              <a:t>63500966 </a:t>
            </a:r>
            <a:r>
              <a:rPr dirty="0" sz="1100" spc="-5">
                <a:latin typeface="Times New Roman"/>
                <a:cs typeface="Times New Roman"/>
              </a:rPr>
              <a:t>56C74DC4 E62C38EB EDEE813B  F0 842FC15B B5486487 E0C101A5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F3196D86</a:t>
            </a:r>
            <a:endParaRPr sz="1100">
              <a:latin typeface="Times New Roman"/>
              <a:cs typeface="Times New Roman"/>
            </a:endParaRPr>
          </a:p>
          <a:p>
            <a:pPr marL="12700" marR="660400">
              <a:lnSpc>
                <a:spcPct val="143200"/>
              </a:lnSpc>
              <a:spcBef>
                <a:spcPts val="10"/>
              </a:spcBef>
              <a:tabLst>
                <a:tab pos="1863725" algn="l"/>
              </a:tabLst>
            </a:pPr>
            <a:r>
              <a:rPr dirty="0" sz="1100" spc="-5">
                <a:latin typeface="Times New Roman"/>
                <a:cs typeface="Times New Roman"/>
              </a:rPr>
              <a:t>Certificate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Fingerprint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(MD5):	87:F8:9A:C1:EF:FD:0F:5E:12:AD:6D:5C:A9:C9:B4:BB  Certificate Fingerprint (SHA-1): F910 AF92 A3F1 2D51 </a:t>
            </a:r>
            <a:r>
              <a:rPr dirty="0" sz="1100">
                <a:latin typeface="Times New Roman"/>
                <a:cs typeface="Times New Roman"/>
              </a:rPr>
              <a:t>7730 </a:t>
            </a:r>
            <a:r>
              <a:rPr dirty="0" sz="1100" spc="-5">
                <a:latin typeface="Times New Roman"/>
                <a:cs typeface="Times New Roman"/>
              </a:rPr>
              <a:t>AB0F </a:t>
            </a:r>
            <a:r>
              <a:rPr dirty="0" sz="1100">
                <a:latin typeface="Times New Roman"/>
                <a:cs typeface="Times New Roman"/>
              </a:rPr>
              <a:t>7573 </a:t>
            </a:r>
            <a:r>
              <a:rPr dirty="0" sz="1100" spc="-5">
                <a:latin typeface="Times New Roman"/>
                <a:cs typeface="Times New Roman"/>
              </a:rPr>
              <a:t>D333 6CCF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1369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47091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Зашифрованное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10" b="1">
                <a:latin typeface="Times New Roman"/>
                <a:cs typeface="Times New Roman"/>
              </a:rPr>
              <a:t>помощью </a:t>
            </a:r>
            <a:r>
              <a:rPr dirty="0" sz="1600" spc="-5" b="1">
                <a:latin typeface="Times New Roman"/>
                <a:cs typeface="Times New Roman"/>
              </a:rPr>
              <a:t>RSA </a:t>
            </a:r>
            <a:r>
              <a:rPr dirty="0" sz="1600" spc="-15" b="1">
                <a:latin typeface="Times New Roman"/>
                <a:cs typeface="Times New Roman"/>
              </a:rPr>
              <a:t>хэш-значение</a:t>
            </a:r>
            <a:r>
              <a:rPr dirty="0" sz="1600" spc="-50" b="1">
                <a:latin typeface="Times New Roman"/>
                <a:cs typeface="Times New Roman"/>
              </a:rPr>
              <a:t> ЭД: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1388122"/>
            <a:ext cx="1107440" cy="944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Padding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string:  Algorithm ID:  Hash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value: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1060" y="1388122"/>
            <a:ext cx="5069840" cy="94488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830"/>
              </a:spcBef>
            </a:pPr>
            <a:r>
              <a:rPr dirty="0" sz="1400" b="1">
                <a:solidFill>
                  <a:srgbClr val="ADCE00"/>
                </a:solidFill>
                <a:latin typeface="Times New Roman"/>
                <a:cs typeface="Times New Roman"/>
              </a:rPr>
              <a:t>01</a:t>
            </a:r>
            <a:r>
              <a:rPr dirty="0" sz="1400" spc="-5" b="1">
                <a:solidFill>
                  <a:srgbClr val="ADCE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ADCE00"/>
                </a:solidFill>
                <a:latin typeface="Times New Roman"/>
                <a:cs typeface="Times New Roman"/>
              </a:rPr>
              <a:t>00</a:t>
            </a:r>
            <a:endParaRPr sz="1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730"/>
              </a:spcBef>
            </a:pPr>
            <a:r>
              <a:rPr dirty="0" sz="1400" b="1">
                <a:solidFill>
                  <a:srgbClr val="C8201D"/>
                </a:solidFill>
                <a:latin typeface="Times New Roman"/>
                <a:cs typeface="Times New Roman"/>
              </a:rPr>
              <a:t>30 21 30 09 06 05 2B 0E 03 02 1A 05 00 04</a:t>
            </a:r>
            <a:r>
              <a:rPr dirty="0" sz="1400" spc="-114" b="1">
                <a:solidFill>
                  <a:srgbClr val="C8201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C8201D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49 </a:t>
            </a:r>
            <a:r>
              <a:rPr dirty="0" sz="1400" spc="-55" b="1">
                <a:solidFill>
                  <a:srgbClr val="0000FF"/>
                </a:solidFill>
                <a:latin typeface="Times New Roman"/>
                <a:cs typeface="Times New Roman"/>
              </a:rPr>
              <a:t>FA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10 9B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ED D4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72 BF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BB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0D 57 FC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CD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52 24 2F 28 6D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EC</a:t>
            </a:r>
            <a:r>
              <a:rPr dirty="0" sz="1400" spc="-204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BC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3629" y="2707652"/>
            <a:ext cx="7412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ADCE00"/>
                </a:solidFill>
                <a:latin typeface="Times New Roman"/>
                <a:cs typeface="Times New Roman"/>
              </a:rPr>
              <a:t>01 00 </a:t>
            </a:r>
            <a:r>
              <a:rPr dirty="0" sz="1400" b="1">
                <a:solidFill>
                  <a:srgbClr val="C8201D"/>
                </a:solidFill>
                <a:latin typeface="Times New Roman"/>
                <a:cs typeface="Times New Roman"/>
              </a:rPr>
              <a:t>30 21 30 09 06 05 2B 0E 03 02 1A 05 00 04 14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49 </a:t>
            </a:r>
            <a:r>
              <a:rPr dirty="0" sz="1400" spc="-55" b="1">
                <a:solidFill>
                  <a:srgbClr val="0000FF"/>
                </a:solidFill>
                <a:latin typeface="Times New Roman"/>
                <a:cs typeface="Times New Roman"/>
              </a:rPr>
              <a:t>FA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10 9B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ED D4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72 BF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BB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0D 57 FC</a:t>
            </a:r>
            <a:r>
              <a:rPr dirty="0" sz="1400" spc="-2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CD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2614942"/>
            <a:ext cx="1504950" cy="63754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5">
                <a:latin typeface="Times New Roman"/>
                <a:cs typeface="Times New Roman"/>
              </a:rPr>
              <a:t>ASN-1 </a:t>
            </a:r>
            <a:r>
              <a:rPr dirty="0" sz="1400">
                <a:latin typeface="Times New Roman"/>
                <a:cs typeface="Times New Roman"/>
              </a:rPr>
              <a:t>hash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value: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24 2F 28 6D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EC</a:t>
            </a:r>
            <a:r>
              <a:rPr dirty="0" sz="1400" spc="-1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00FF"/>
                </a:solidFill>
                <a:latin typeface="Times New Roman"/>
                <a:cs typeface="Times New Roman"/>
              </a:rPr>
              <a:t>BC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59" y="3321062"/>
            <a:ext cx="9123680" cy="1465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070" algn="l"/>
              </a:tabLst>
            </a:pPr>
            <a:r>
              <a:rPr dirty="0" sz="1400" spc="-5">
                <a:latin typeface="Times New Roman"/>
                <a:cs typeface="Times New Roman"/>
              </a:rPr>
              <a:t>Length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bits:	</a:t>
            </a:r>
            <a:r>
              <a:rPr dirty="0" sz="1400">
                <a:latin typeface="Times New Roman"/>
                <a:cs typeface="Times New Roman"/>
              </a:rPr>
              <a:t>296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25295" algn="l"/>
              </a:tabLst>
            </a:pPr>
            <a:r>
              <a:rPr dirty="0" sz="1400" spc="-5">
                <a:latin typeface="Times New Roman"/>
                <a:cs typeface="Times New Roman"/>
              </a:rPr>
              <a:t>Encrypted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hash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value:	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04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3A</a:t>
            </a:r>
            <a:r>
              <a:rPr dirty="0" sz="1400" spc="-8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F8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B4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 44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30 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C3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42 96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9B</a:t>
            </a:r>
            <a:r>
              <a:rPr dirty="0" sz="1400" spc="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74 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E9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2D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52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7E</a:t>
            </a:r>
            <a:r>
              <a:rPr dirty="0" sz="1400" spc="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24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7B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2F</a:t>
            </a:r>
            <a:r>
              <a:rPr dirty="0" sz="1400" spc="-60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CB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 3F</a:t>
            </a:r>
            <a:r>
              <a:rPr dirty="0" sz="1400" spc="-60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9B</a:t>
            </a:r>
            <a:r>
              <a:rPr dirty="0" sz="1400" spc="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6F</a:t>
            </a:r>
            <a:r>
              <a:rPr dirty="0" sz="1400" spc="-60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3E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8F</a:t>
            </a:r>
            <a:r>
              <a:rPr dirty="0" sz="1400" spc="-4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48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83 35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61 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CF</a:t>
            </a:r>
            <a:r>
              <a:rPr dirty="0" sz="1400" spc="-65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87</a:t>
            </a:r>
            <a:r>
              <a:rPr dirty="0" sz="1400" spc="-80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A7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37 67 60 </a:t>
            </a:r>
            <a:r>
              <a:rPr dirty="0" sz="1400" spc="-55" b="1">
                <a:solidFill>
                  <a:srgbClr val="00AD00"/>
                </a:solidFill>
                <a:latin typeface="Times New Roman"/>
                <a:cs typeface="Times New Roman"/>
              </a:rPr>
              <a:t>FA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5F </a:t>
            </a:r>
            <a:r>
              <a:rPr dirty="0" sz="1400" spc="-5" b="1">
                <a:solidFill>
                  <a:srgbClr val="00AD00"/>
                </a:solidFill>
                <a:latin typeface="Times New Roman"/>
                <a:cs typeface="Times New Roman"/>
              </a:rPr>
              <a:t>A8</a:t>
            </a:r>
            <a:r>
              <a:rPr dirty="0" sz="1400" spc="-160" b="1">
                <a:solidFill>
                  <a:srgbClr val="00AD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D00"/>
                </a:solidFill>
                <a:latin typeface="Times New Roman"/>
                <a:cs typeface="Times New Roman"/>
              </a:rPr>
              <a:t>FF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449070" algn="l"/>
              </a:tabLst>
            </a:pPr>
            <a:r>
              <a:rPr dirty="0" sz="1400" spc="-5">
                <a:latin typeface="Times New Roman"/>
                <a:cs typeface="Times New Roman"/>
              </a:rPr>
              <a:t>Length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bits:	</a:t>
            </a:r>
            <a:r>
              <a:rPr dirty="0" sz="1400">
                <a:latin typeface="Times New Roman"/>
                <a:cs typeface="Times New Roman"/>
              </a:rPr>
              <a:t>304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278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55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Перечень </a:t>
            </a:r>
            <a:r>
              <a:rPr dirty="0" sz="1600">
                <a:latin typeface="Times New Roman"/>
                <a:cs typeface="Times New Roman"/>
              </a:rPr>
              <a:t>основных </a:t>
            </a:r>
            <a:r>
              <a:rPr dirty="0" sz="1600" spc="-5">
                <a:latin typeface="Times New Roman"/>
                <a:cs typeface="Times New Roman"/>
              </a:rPr>
              <a:t>алгоритмов электронной цифровой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подписи:</a:t>
            </a:r>
            <a:endParaRPr sz="1600">
              <a:latin typeface="Times New Roman"/>
              <a:cs typeface="Times New Roman"/>
            </a:endParaRPr>
          </a:p>
          <a:p>
            <a:pPr marL="12700" marR="434975">
              <a:lnSpc>
                <a:spcPct val="143800"/>
              </a:lnSpc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Российские стандарты электронной цифровой </a:t>
            </a:r>
            <a:r>
              <a:rPr dirty="0" sz="1600" spc="-10">
                <a:latin typeface="Times New Roman"/>
                <a:cs typeface="Times New Roman"/>
              </a:rPr>
              <a:t>подписи </a:t>
            </a:r>
            <a:r>
              <a:rPr dirty="0" sz="1600" spc="-10" b="1">
                <a:latin typeface="Times New Roman"/>
                <a:cs typeface="Times New Roman"/>
              </a:rPr>
              <a:t>ГОСТ </a:t>
            </a:r>
            <a:r>
              <a:rPr dirty="0" sz="1600" b="1">
                <a:latin typeface="Times New Roman"/>
                <a:cs typeface="Times New Roman"/>
              </a:rPr>
              <a:t>Р </a:t>
            </a:r>
            <a:r>
              <a:rPr dirty="0" sz="1600" spc="-5" b="1">
                <a:latin typeface="Times New Roman"/>
                <a:cs typeface="Times New Roman"/>
              </a:rPr>
              <a:t>34.10-2012 </a:t>
            </a:r>
            <a:r>
              <a:rPr dirty="0" sz="1600" spc="-5">
                <a:latin typeface="Times New Roman"/>
                <a:cs typeface="Times New Roman"/>
              </a:rPr>
              <a:t>(основан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сложности  вычисления </a:t>
            </a:r>
            <a:r>
              <a:rPr dirty="0" sz="1600" spc="-10">
                <a:latin typeface="Times New Roman"/>
                <a:cs typeface="Times New Roman"/>
              </a:rPr>
              <a:t>дискретного </a:t>
            </a:r>
            <a:r>
              <a:rPr dirty="0" sz="1600" spc="-5">
                <a:latin typeface="Times New Roman"/>
                <a:cs typeface="Times New Roman"/>
              </a:rPr>
              <a:t>логарифма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группе </a:t>
            </a:r>
            <a:r>
              <a:rPr dirty="0" sz="1600" spc="-15">
                <a:latin typeface="Times New Roman"/>
                <a:cs typeface="Times New Roman"/>
              </a:rPr>
              <a:t>точек </a:t>
            </a:r>
            <a:r>
              <a:rPr dirty="0" sz="1600" spc="-10">
                <a:latin typeface="Times New Roman"/>
                <a:cs typeface="Times New Roman"/>
              </a:rPr>
              <a:t>эллиптической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кривой).</a:t>
            </a:r>
            <a:endParaRPr sz="1600">
              <a:latin typeface="Times New Roman"/>
              <a:cs typeface="Times New Roman"/>
            </a:endParaRPr>
          </a:p>
          <a:p>
            <a:pPr marL="12700" marR="516890">
              <a:lnSpc>
                <a:spcPct val="143800"/>
              </a:lnSpc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Американские </a:t>
            </a:r>
            <a:r>
              <a:rPr dirty="0" sz="1600" spc="-5">
                <a:latin typeface="Times New Roman"/>
                <a:cs typeface="Times New Roman"/>
              </a:rPr>
              <a:t>стандарты электронной цифровой </a:t>
            </a:r>
            <a:r>
              <a:rPr dirty="0" sz="1600" spc="-10">
                <a:latin typeface="Times New Roman"/>
                <a:cs typeface="Times New Roman"/>
              </a:rPr>
              <a:t>подписи: </a:t>
            </a:r>
            <a:r>
              <a:rPr dirty="0" sz="1600" spc="-5">
                <a:latin typeface="Times New Roman"/>
                <a:cs typeface="Times New Roman"/>
              </a:rPr>
              <a:t>DSA, ECDSA (DSA 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0">
                <a:latin typeface="Times New Roman"/>
                <a:cs typeface="Times New Roman"/>
              </a:rPr>
              <a:t>аппарата  </a:t>
            </a:r>
            <a:r>
              <a:rPr dirty="0" sz="1600" spc="-5">
                <a:latin typeface="Times New Roman"/>
                <a:cs typeface="Times New Roman"/>
              </a:rPr>
              <a:t>эллиптических кривых).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Схемы </a:t>
            </a:r>
            <a:r>
              <a:rPr dirty="0" sz="1600" spc="-5">
                <a:latin typeface="Times New Roman"/>
                <a:cs typeface="Times New Roman"/>
              </a:rPr>
              <a:t>стандарта PKCS#1, основанные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алгоритме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RSA.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Схема</a:t>
            </a:r>
            <a:r>
              <a:rPr dirty="0" sz="1600" spc="-10">
                <a:latin typeface="Times New Roman"/>
                <a:cs typeface="Times New Roman"/>
              </a:rPr>
              <a:t> Эль-Гамаля.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56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Цифровые </a:t>
            </a:r>
            <a:r>
              <a:rPr dirty="0" sz="1600" spc="-10">
                <a:latin typeface="Times New Roman"/>
                <a:cs typeface="Times New Roman"/>
              </a:rPr>
              <a:t>сертификаты. Использование сертификатов </a:t>
            </a:r>
            <a:r>
              <a:rPr dirty="0" sz="1600" spc="-5">
                <a:latin typeface="Times New Roman"/>
                <a:cs typeface="Times New Roman"/>
              </a:rPr>
              <a:t>для управления криптографическими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ключами.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361452"/>
            <a:ext cx="7647305" cy="1788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0839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ПРИЧИНЫ НЕНАДЕЖНОСТИ </a:t>
            </a:r>
            <a:r>
              <a:rPr dirty="0" sz="1600" spc="-25">
                <a:latin typeface="Times New Roman"/>
                <a:cs typeface="Times New Roman"/>
              </a:rPr>
              <a:t>КРИПТОГРАФИЧЕСКИХ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Применение нестойких криптоалгоритмов.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Ошибки </a:t>
            </a:r>
            <a:r>
              <a:rPr dirty="0" sz="1600">
                <a:latin typeface="Times New Roman"/>
                <a:cs typeface="Times New Roman"/>
              </a:rPr>
              <a:t>в реализации </a:t>
            </a:r>
            <a:r>
              <a:rPr dirty="0" sz="1600" spc="-5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Неправильное применение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Человеческий </a:t>
            </a:r>
            <a:r>
              <a:rPr dirty="0" sz="1600" spc="-10">
                <a:latin typeface="Times New Roman"/>
                <a:cs typeface="Times New Roman"/>
              </a:rPr>
              <a:t>фактор.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9269095" cy="564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ПРИЧИНЫ НЕНАДЕЖНОСТИ </a:t>
            </a:r>
            <a:r>
              <a:rPr dirty="0" sz="1600" spc="-25">
                <a:latin typeface="Times New Roman"/>
                <a:cs typeface="Times New Roman"/>
              </a:rPr>
              <a:t>КРИПТОГРАФИЧЕСКИХ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Применение нестойких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5">
                <a:latin typeface="Times New Roman"/>
                <a:cs typeface="Times New Roman"/>
              </a:rPr>
              <a:t>собственных </a:t>
            </a:r>
            <a:r>
              <a:rPr dirty="0" sz="1600" spc="-10">
                <a:latin typeface="Times New Roman"/>
                <a:cs typeface="Times New Roman"/>
              </a:rPr>
              <a:t>(самодельных)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криптоалгоритмов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уязвимая </a:t>
            </a:r>
            <a:r>
              <a:rPr dirty="0" sz="1600" spc="-15">
                <a:latin typeface="Times New Roman"/>
                <a:cs typeface="Times New Roman"/>
              </a:rPr>
              <a:t>хеш-функция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NTLM</a:t>
            </a:r>
            <a:endParaRPr sz="1600">
              <a:latin typeface="Times New Roman"/>
              <a:cs typeface="Times New Roman"/>
            </a:endParaRPr>
          </a:p>
          <a:p>
            <a:pPr lvl="1" marL="469900" marR="9525" indent="-228600">
              <a:lnSpc>
                <a:spcPct val="143800"/>
              </a:lnSpc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15">
                <a:latin typeface="Times New Roman"/>
                <a:cs typeface="Times New Roman"/>
              </a:rPr>
              <a:t>скомпрометированных </a:t>
            </a:r>
            <a:r>
              <a:rPr dirty="0" sz="1600" spc="-5">
                <a:latin typeface="Times New Roman"/>
                <a:cs typeface="Times New Roman"/>
              </a:rPr>
              <a:t>криптоалгоритмов (по незнанию или для совместимости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5">
                <a:latin typeface="Times New Roman"/>
                <a:cs typeface="Times New Roman"/>
              </a:rPr>
              <a:t>устаревшими системами)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A5/2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RC4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md5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SHA1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Ошибки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5" b="1">
                <a:latin typeface="Times New Roman"/>
                <a:cs typeface="Times New Roman"/>
              </a:rPr>
              <a:t>реализации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программных ошибок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(уязвимостей)</a:t>
            </a:r>
            <a:endParaRPr sz="1600">
              <a:latin typeface="Times New Roman"/>
              <a:cs typeface="Times New Roman"/>
            </a:endParaRPr>
          </a:p>
          <a:p>
            <a:pPr lvl="2" marL="698500" marR="5080" indent="-228600">
              <a:lnSpc>
                <a:spcPct val="143700"/>
              </a:lnSpc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попадание </a:t>
            </a:r>
            <a:r>
              <a:rPr dirty="0" sz="1600" spc="-15">
                <a:latin typeface="Times New Roman"/>
                <a:cs typeface="Times New Roman"/>
              </a:rPr>
              <a:t>ключевой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непредусмотренные </a:t>
            </a:r>
            <a:r>
              <a:rPr dirty="0" sz="1600" spc="5">
                <a:latin typeface="Times New Roman"/>
                <a:cs typeface="Times New Roman"/>
              </a:rPr>
              <a:t>места </a:t>
            </a:r>
            <a:r>
              <a:rPr dirty="0" sz="1600" spc="-5">
                <a:latin typeface="Times New Roman"/>
                <a:cs typeface="Times New Roman"/>
              </a:rPr>
              <a:t>(файл </a:t>
            </a:r>
            <a:r>
              <a:rPr dirty="0" sz="1600" spc="-20">
                <a:latin typeface="Times New Roman"/>
                <a:cs typeface="Times New Roman"/>
              </a:rPr>
              <a:t>подкачки, </a:t>
            </a:r>
            <a:r>
              <a:rPr dirty="0" sz="1600" spc="-5">
                <a:latin typeface="Times New Roman"/>
                <a:cs typeface="Times New Roman"/>
              </a:rPr>
              <a:t>общедоступные  </a:t>
            </a:r>
            <a:r>
              <a:rPr dirty="0" sz="1600" spc="-10">
                <a:latin typeface="Times New Roman"/>
                <a:cs typeface="Times New Roman"/>
              </a:rPr>
              <a:t>области </a:t>
            </a:r>
            <a:r>
              <a:rPr dirty="0" sz="1600" spc="-5">
                <a:latin typeface="Times New Roman"/>
                <a:cs typeface="Times New Roman"/>
              </a:rPr>
              <a:t>памяти, общедоступный </a:t>
            </a:r>
            <a:r>
              <a:rPr dirty="0" sz="1600" spc="-10">
                <a:latin typeface="Times New Roman"/>
                <a:cs typeface="Times New Roman"/>
              </a:rPr>
              <a:t>кэш </a:t>
            </a:r>
            <a:r>
              <a:rPr dirty="0" sz="1600">
                <a:latin typeface="Times New Roman"/>
                <a:cs typeface="Times New Roman"/>
              </a:rPr>
              <a:t>процессора 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др.)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отсутствие защиты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преднамеренного вмешательства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работу </a:t>
            </a:r>
            <a:r>
              <a:rPr dirty="0" sz="1600" spc="-5">
                <a:latin typeface="Times New Roman"/>
                <a:cs typeface="Times New Roman"/>
              </a:rPr>
              <a:t>программы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(heartlich)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внедрённых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криптоалгоритм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закладок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4650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59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SkipJack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RSALab</a:t>
            </a:r>
            <a:endParaRPr sz="1600">
              <a:latin typeface="Times New Roman"/>
              <a:cs typeface="Times New Roman"/>
            </a:endParaRPr>
          </a:p>
          <a:p>
            <a:pPr algn="r" marL="227965" marR="2150745" indent="-227965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227965" algn="l"/>
                <a:tab pos="2286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зависимости времени </a:t>
            </a:r>
            <a:r>
              <a:rPr dirty="0" sz="1600" spc="-10">
                <a:latin typeface="Times New Roman"/>
                <a:cs typeface="Times New Roman"/>
              </a:rPr>
              <a:t>выполнения </a:t>
            </a: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15">
                <a:latin typeface="Times New Roman"/>
                <a:cs typeface="Times New Roman"/>
              </a:rPr>
              <a:t>значения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endParaRPr sz="1600">
              <a:latin typeface="Times New Roman"/>
              <a:cs typeface="Times New Roman"/>
            </a:endParaRPr>
          </a:p>
          <a:p>
            <a:pPr algn="r" lvl="1" marL="228600" marR="21463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2286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«звучащих» </a:t>
            </a:r>
            <a:r>
              <a:rPr dirty="0" sz="1600" spc="-15">
                <a:latin typeface="Times New Roman"/>
                <a:cs typeface="Times New Roman"/>
              </a:rPr>
              <a:t>конденсаторов </a:t>
            </a:r>
            <a:r>
              <a:rPr dirty="0" sz="1600" spc="-5">
                <a:latin typeface="Times New Roman"/>
                <a:cs typeface="Times New Roman"/>
              </a:rPr>
              <a:t>для асимметричного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</a:t>
            </a:r>
            <a:endParaRPr sz="16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>
                <a:latin typeface="Times New Roman"/>
                <a:cs typeface="Times New Roman"/>
              </a:rPr>
              <a:t>особенности </a:t>
            </a:r>
            <a:r>
              <a:rPr dirty="0" sz="1600" spc="-5">
                <a:latin typeface="Times New Roman"/>
                <a:cs typeface="Times New Roman"/>
              </a:rPr>
              <a:t>работы GPU</a:t>
            </a:r>
            <a:r>
              <a:rPr dirty="0" sz="1600">
                <a:latin typeface="Times New Roman"/>
                <a:cs typeface="Times New Roman"/>
              </a:rPr>
              <a:t> реализации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Неправильное применение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малая длина </a:t>
            </a:r>
            <a:r>
              <a:rPr dirty="0" sz="1600" spc="-15">
                <a:latin typeface="Times New Roman"/>
                <a:cs typeface="Times New Roman"/>
              </a:rPr>
              <a:t>ключа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5">
                <a:latin typeface="Times New Roman"/>
                <a:cs typeface="Times New Roman"/>
              </a:rPr>
              <a:t>зависит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слабого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пароля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игнорирование правил </a:t>
            </a:r>
            <a:r>
              <a:rPr dirty="0" sz="1600" spc="-10">
                <a:latin typeface="Times New Roman"/>
                <a:cs typeface="Times New Roman"/>
              </a:rPr>
              <a:t>генерации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векторов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инициализации</a:t>
            </a:r>
            <a:endParaRPr sz="1600">
              <a:latin typeface="Times New Roman"/>
              <a:cs typeface="Times New Roman"/>
            </a:endParaRPr>
          </a:p>
          <a:p>
            <a:pPr lvl="3" marL="9271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SHA1.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недостаточная </a:t>
            </a:r>
            <a:r>
              <a:rPr dirty="0" sz="1600" spc="-5">
                <a:latin typeface="Times New Roman"/>
                <a:cs typeface="Times New Roman"/>
              </a:rPr>
              <a:t>энтропия </a:t>
            </a:r>
            <a:r>
              <a:rPr dirty="0" sz="1600" spc="-15">
                <a:latin typeface="Times New Roman"/>
                <a:cs typeface="Times New Roman"/>
              </a:rPr>
              <a:t>источника </a:t>
            </a:r>
            <a:r>
              <a:rPr dirty="0" sz="1600" spc="-5">
                <a:latin typeface="Times New Roman"/>
                <a:cs typeface="Times New Roman"/>
              </a:rPr>
              <a:t>случайных </a:t>
            </a:r>
            <a:r>
              <a:rPr dirty="0" sz="1600">
                <a:latin typeface="Times New Roman"/>
                <a:cs typeface="Times New Roman"/>
              </a:rPr>
              <a:t>чисел, </a:t>
            </a:r>
            <a:r>
              <a:rPr dirty="0" sz="1600" spc="-15">
                <a:latin typeface="Times New Roman"/>
                <a:cs typeface="Times New Roman"/>
              </a:rPr>
              <a:t>используемого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генерации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endParaRPr sz="1600">
              <a:latin typeface="Times New Roman"/>
              <a:cs typeface="Times New Roman"/>
            </a:endParaRPr>
          </a:p>
          <a:p>
            <a:pPr lvl="3" marL="9271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скандал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 RSAlab</a:t>
            </a:r>
            <a:endParaRPr sz="1600">
              <a:latin typeface="Times New Roman"/>
              <a:cs typeface="Times New Roman"/>
            </a:endParaRPr>
          </a:p>
          <a:p>
            <a:pPr lvl="3" marL="9271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замена </a:t>
            </a:r>
            <a:r>
              <a:rPr dirty="0" sz="1600" spc="-15">
                <a:latin typeface="Times New Roman"/>
                <a:cs typeface="Times New Roman"/>
              </a:rPr>
              <a:t>источника </a:t>
            </a:r>
            <a:r>
              <a:rPr dirty="0" sz="1600">
                <a:latin typeface="Times New Roman"/>
                <a:cs typeface="Times New Roman"/>
              </a:rPr>
              <a:t>энтропии в </a:t>
            </a:r>
            <a:r>
              <a:rPr dirty="0" sz="1600" spc="-5">
                <a:latin typeface="Times New Roman"/>
                <a:cs typeface="Times New Roman"/>
              </a:rPr>
              <a:t>Linux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FreeBSD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неправильный выбор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неправильный режим </a:t>
            </a:r>
            <a:r>
              <a:rPr dirty="0" sz="1600" spc="-10">
                <a:latin typeface="Times New Roman"/>
                <a:cs typeface="Times New Roman"/>
              </a:rPr>
              <a:t>работы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применение режима ECB (электронной </a:t>
            </a:r>
            <a:r>
              <a:rPr dirty="0" sz="1600" spc="-25">
                <a:latin typeface="Times New Roman"/>
                <a:cs typeface="Times New Roman"/>
              </a:rPr>
              <a:t>кодовой </a:t>
            </a:r>
            <a:r>
              <a:rPr dirty="0" sz="1600" spc="-5">
                <a:latin typeface="Times New Roman"/>
                <a:cs typeface="Times New Roman"/>
              </a:rPr>
              <a:t>книги) для </a:t>
            </a:r>
            <a:r>
              <a:rPr dirty="0" sz="1600" spc="-20">
                <a:latin typeface="Times New Roman"/>
                <a:cs typeface="Times New Roman"/>
              </a:rPr>
              <a:t>блочного </a:t>
            </a:r>
            <a:r>
              <a:rPr dirty="0" sz="1600" spc="-5">
                <a:latin typeface="Times New Roman"/>
                <a:cs typeface="Times New Roman"/>
              </a:rPr>
              <a:t>шифра при</a:t>
            </a:r>
            <a:r>
              <a:rPr dirty="0" sz="1600" spc="-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6715" cy="278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1. </a:t>
            </a:r>
            <a:r>
              <a:rPr dirty="0" sz="1600" spc="-10" b="1">
                <a:latin typeface="Times New Roman"/>
                <a:cs typeface="Times New Roman"/>
              </a:rPr>
              <a:t>Теоретически </a:t>
            </a:r>
            <a:r>
              <a:rPr dirty="0" sz="1600" spc="-15" b="1">
                <a:latin typeface="Times New Roman"/>
                <a:cs typeface="Times New Roman"/>
              </a:rPr>
              <a:t>недешифруемые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шифры.</a:t>
            </a:r>
            <a:endParaRPr sz="1600">
              <a:latin typeface="Times New Roman"/>
              <a:cs typeface="Times New Roman"/>
            </a:endParaRPr>
          </a:p>
          <a:p>
            <a:pPr algn="just" marL="237490" marR="10795" indent="360680">
              <a:lnSpc>
                <a:spcPct val="143800"/>
              </a:lnSpc>
            </a:pPr>
            <a:r>
              <a:rPr dirty="0" sz="1600" spc="-5" b="1">
                <a:latin typeface="Times New Roman"/>
                <a:cs typeface="Times New Roman"/>
              </a:rPr>
              <a:t>Шифр Вернама </a:t>
            </a:r>
            <a:r>
              <a:rPr dirty="0" sz="1600" spc="-10">
                <a:latin typeface="Times New Roman"/>
                <a:cs typeface="Times New Roman"/>
              </a:rPr>
              <a:t>(одноразовый </a:t>
            </a:r>
            <a:r>
              <a:rPr dirty="0" sz="1600" spc="-20">
                <a:latin typeface="Times New Roman"/>
                <a:cs typeface="Times New Roman"/>
              </a:rPr>
              <a:t>гамма-блокнот,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1917 </a:t>
            </a:r>
            <a:r>
              <a:rPr dirty="0" sz="1600" spc="-25">
                <a:latin typeface="Times New Roman"/>
                <a:cs typeface="Times New Roman"/>
              </a:rPr>
              <a:t>год)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длина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 spc="-5">
                <a:latin typeface="Times New Roman"/>
                <a:cs typeface="Times New Roman"/>
              </a:rPr>
              <a:t>совпадает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длиной  сообщения,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10">
                <a:latin typeface="Times New Roman"/>
                <a:cs typeface="Times New Roman"/>
              </a:rPr>
              <a:t>одноразовый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заранее </a:t>
            </a:r>
            <a:r>
              <a:rPr dirty="0" sz="1600" spc="-10">
                <a:latin typeface="Times New Roman"/>
                <a:cs typeface="Times New Roman"/>
              </a:rPr>
              <a:t>формируется </a:t>
            </a:r>
            <a:r>
              <a:rPr dirty="0" sz="1600" spc="-5">
                <a:latin typeface="Times New Roman"/>
                <a:cs typeface="Times New Roman"/>
              </a:rPr>
              <a:t>случайным </a:t>
            </a:r>
            <a:r>
              <a:rPr dirty="0" sz="1600" spc="-10">
                <a:latin typeface="Times New Roman"/>
                <a:cs typeface="Times New Roman"/>
              </a:rPr>
              <a:t>образом (и </a:t>
            </a:r>
            <a:r>
              <a:rPr dirty="0" sz="1600" spc="-5">
                <a:latin typeface="Times New Roman"/>
                <a:cs typeface="Times New Roman"/>
              </a:rPr>
              <a:t>распределяется между  абонентами).</a:t>
            </a:r>
            <a:endParaRPr sz="1600">
              <a:latin typeface="Times New Roman"/>
              <a:cs typeface="Times New Roman"/>
            </a:endParaRPr>
          </a:p>
          <a:p>
            <a:pPr algn="just" marL="237490" marR="5080" indent="360680">
              <a:lnSpc>
                <a:spcPct val="143700"/>
              </a:lnSpc>
            </a:pPr>
            <a:r>
              <a:rPr dirty="0" sz="1600" spc="-10">
                <a:latin typeface="Times New Roman"/>
                <a:cs typeface="Times New Roman"/>
              </a:rPr>
              <a:t>Даже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условии </a:t>
            </a:r>
            <a:r>
              <a:rPr dirty="0" sz="1600">
                <a:latin typeface="Times New Roman"/>
                <a:cs typeface="Times New Roman"/>
              </a:rPr>
              <a:t>наличия у </a:t>
            </a:r>
            <a:r>
              <a:rPr dirty="0" sz="1600" spc="-15">
                <a:latin typeface="Times New Roman"/>
                <a:cs typeface="Times New Roman"/>
              </a:rPr>
              <a:t>злоумышленника </a:t>
            </a:r>
            <a:r>
              <a:rPr dirty="0" sz="1600" spc="-15" i="1">
                <a:latin typeface="Times New Roman"/>
                <a:cs typeface="Times New Roman"/>
              </a:rPr>
              <a:t>бесконечных </a:t>
            </a:r>
            <a:r>
              <a:rPr dirty="0" sz="1600" spc="-5" i="1">
                <a:latin typeface="Times New Roman"/>
                <a:cs typeface="Times New Roman"/>
              </a:rPr>
              <a:t>вычислительных </a:t>
            </a:r>
            <a:r>
              <a:rPr dirty="0" sz="1600" spc="-15" i="1">
                <a:latin typeface="Times New Roman"/>
                <a:cs typeface="Times New Roman"/>
              </a:rPr>
              <a:t>ресурсов </a:t>
            </a:r>
            <a:r>
              <a:rPr dirty="0" sz="1600" spc="-5">
                <a:latin typeface="Times New Roman"/>
                <a:cs typeface="Times New Roman"/>
              </a:rPr>
              <a:t>шифр </a:t>
            </a:r>
            <a:r>
              <a:rPr dirty="0" sz="1600">
                <a:latin typeface="Times New Roman"/>
                <a:cs typeface="Times New Roman"/>
              </a:rPr>
              <a:t>не 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10">
                <a:latin typeface="Times New Roman"/>
                <a:cs typeface="Times New Roman"/>
              </a:rPr>
              <a:t>взломан,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варианты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 spc="-5">
                <a:latin typeface="Times New Roman"/>
                <a:cs typeface="Times New Roman"/>
              </a:rPr>
              <a:t>равновероятны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равноценны. Нет </a:t>
            </a:r>
            <a:r>
              <a:rPr dirty="0" sz="1600" spc="-10">
                <a:latin typeface="Times New Roman"/>
                <a:cs typeface="Times New Roman"/>
              </a:rPr>
              <a:t>возможности  </a:t>
            </a:r>
            <a:r>
              <a:rPr dirty="0" sz="1600" spc="-5">
                <a:latin typeface="Times New Roman"/>
                <a:cs typeface="Times New Roman"/>
              </a:rPr>
              <a:t>определить, </a:t>
            </a:r>
            <a:r>
              <a:rPr dirty="0" sz="1600" spc="-25">
                <a:latin typeface="Times New Roman"/>
                <a:cs typeface="Times New Roman"/>
              </a:rPr>
              <a:t>какой </a:t>
            </a:r>
            <a:r>
              <a:rPr dirty="0" sz="1600" spc="-5">
                <a:latin typeface="Times New Roman"/>
                <a:cs typeface="Times New Roman"/>
              </a:rPr>
              <a:t>именно </a:t>
            </a:r>
            <a:r>
              <a:rPr dirty="0" sz="1600" spc="-20">
                <a:latin typeface="Times New Roman"/>
                <a:cs typeface="Times New Roman"/>
              </a:rPr>
              <a:t>ключ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верный.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450" y="5361952"/>
            <a:ext cx="905383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60680">
              <a:lnSpc>
                <a:spcPct val="1438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Доказательство стойкости </a:t>
            </a:r>
            <a:r>
              <a:rPr dirty="0" sz="1600" spc="-5">
                <a:latin typeface="Times New Roman"/>
                <a:cs typeface="Times New Roman"/>
              </a:rPr>
              <a:t>шифра </a:t>
            </a:r>
            <a:r>
              <a:rPr dirty="0" sz="1600" spc="-10">
                <a:latin typeface="Times New Roman"/>
                <a:cs typeface="Times New Roman"/>
              </a:rPr>
              <a:t>Вернама </a:t>
            </a:r>
            <a:r>
              <a:rPr dirty="0" sz="1600" spc="-5">
                <a:latin typeface="Times New Roman"/>
                <a:cs typeface="Times New Roman"/>
              </a:rPr>
              <a:t>(1945 </a:t>
            </a:r>
            <a:r>
              <a:rPr dirty="0" sz="1600" spc="-25">
                <a:latin typeface="Times New Roman"/>
                <a:cs typeface="Times New Roman"/>
              </a:rPr>
              <a:t>год)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важнейший </a:t>
            </a:r>
            <a:r>
              <a:rPr dirty="0" sz="1600" spc="-5">
                <a:latin typeface="Times New Roman"/>
                <a:cs typeface="Times New Roman"/>
              </a:rPr>
              <a:t>вклад </a:t>
            </a:r>
            <a:r>
              <a:rPr dirty="0" sz="1600" spc="-15" b="1">
                <a:latin typeface="Times New Roman"/>
                <a:cs typeface="Times New Roman"/>
              </a:rPr>
              <a:t>Клода </a:t>
            </a:r>
            <a:r>
              <a:rPr dirty="0" sz="1600" spc="-5" b="1">
                <a:latin typeface="Times New Roman"/>
                <a:cs typeface="Times New Roman"/>
              </a:rPr>
              <a:t>Шеннона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становление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развитие </a:t>
            </a:r>
            <a:r>
              <a:rPr dirty="0" sz="1600" spc="-15">
                <a:latin typeface="Times New Roman"/>
                <a:cs typeface="Times New Roman"/>
              </a:rPr>
              <a:t>научной </a:t>
            </a:r>
            <a:r>
              <a:rPr dirty="0" sz="1600" spc="-5">
                <a:latin typeface="Times New Roman"/>
                <a:cs typeface="Times New Roman"/>
              </a:rPr>
              <a:t>криптографии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важнейшее приложение предложенной </a:t>
            </a:r>
            <a:r>
              <a:rPr dirty="0" sz="1600">
                <a:latin typeface="Times New Roman"/>
                <a:cs typeface="Times New Roman"/>
              </a:rPr>
              <a:t>им </a:t>
            </a:r>
            <a:r>
              <a:rPr dirty="0" sz="1600" spc="-15" b="1">
                <a:latin typeface="Times New Roman"/>
                <a:cs typeface="Times New Roman"/>
              </a:rPr>
              <a:t>Теории  </a:t>
            </a:r>
            <a:r>
              <a:rPr dirty="0" sz="1600" spc="-5" b="1">
                <a:latin typeface="Times New Roman"/>
                <a:cs typeface="Times New Roman"/>
              </a:rPr>
              <a:t>информации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37338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Основной недостаток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проблема </a:t>
            </a:r>
            <a:r>
              <a:rPr dirty="0" sz="1600" spc="-5">
                <a:latin typeface="Times New Roman"/>
                <a:cs typeface="Times New Roman"/>
              </a:rPr>
              <a:t>распределения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хранения </a:t>
            </a:r>
            <a:r>
              <a:rPr dirty="0" sz="1600" spc="-10">
                <a:latin typeface="Times New Roman"/>
                <a:cs typeface="Times New Roman"/>
              </a:rPr>
              <a:t>большого </a:t>
            </a:r>
            <a:r>
              <a:rPr dirty="0" sz="1600" spc="-15">
                <a:latin typeface="Times New Roman"/>
                <a:cs typeface="Times New Roman"/>
              </a:rPr>
              <a:t>объёма </a:t>
            </a:r>
            <a:r>
              <a:rPr dirty="0" sz="1600">
                <a:latin typeface="Times New Roman"/>
                <a:cs typeface="Times New Roman"/>
              </a:rPr>
              <a:t>секретных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6095" y="4576457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09670" y="3609352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20">
                <a:moveTo>
                  <a:pt x="90169" y="0"/>
                </a:moveTo>
                <a:lnTo>
                  <a:pt x="78392" y="813"/>
                </a:lnTo>
                <a:lnTo>
                  <a:pt x="66913" y="3175"/>
                </a:lnTo>
                <a:lnTo>
                  <a:pt x="26193" y="26193"/>
                </a:lnTo>
                <a:lnTo>
                  <a:pt x="3175" y="66913"/>
                </a:lnTo>
                <a:lnTo>
                  <a:pt x="0" y="90170"/>
                </a:lnTo>
                <a:lnTo>
                  <a:pt x="0" y="450850"/>
                </a:lnTo>
                <a:lnTo>
                  <a:pt x="12064" y="495935"/>
                </a:lnTo>
                <a:lnTo>
                  <a:pt x="45084" y="528955"/>
                </a:lnTo>
                <a:lnTo>
                  <a:pt x="90169" y="541020"/>
                </a:lnTo>
                <a:lnTo>
                  <a:pt x="1313814" y="540385"/>
                </a:lnTo>
                <a:lnTo>
                  <a:pt x="1314450" y="541020"/>
                </a:lnTo>
                <a:lnTo>
                  <a:pt x="1359534" y="528955"/>
                </a:lnTo>
                <a:lnTo>
                  <a:pt x="1392554" y="495935"/>
                </a:lnTo>
                <a:lnTo>
                  <a:pt x="1404619" y="450850"/>
                </a:lnTo>
                <a:lnTo>
                  <a:pt x="1403984" y="90170"/>
                </a:lnTo>
                <a:lnTo>
                  <a:pt x="1404619" y="90170"/>
                </a:lnTo>
                <a:lnTo>
                  <a:pt x="1403806" y="78392"/>
                </a:lnTo>
                <a:lnTo>
                  <a:pt x="1401445" y="66913"/>
                </a:lnTo>
                <a:lnTo>
                  <a:pt x="1378426" y="26193"/>
                </a:lnTo>
                <a:lnTo>
                  <a:pt x="1337706" y="3175"/>
                </a:lnTo>
                <a:lnTo>
                  <a:pt x="1314450" y="0"/>
                </a:lnTo>
                <a:lnTo>
                  <a:pt x="9016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53179" y="3696982"/>
            <a:ext cx="1116965" cy="3543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201930">
              <a:lnSpc>
                <a:spcPts val="1270"/>
              </a:lnSpc>
              <a:spcBef>
                <a:spcPts val="180"/>
              </a:spcBef>
            </a:pPr>
            <a:r>
              <a:rPr dirty="0" sz="1100" spc="-5" i="1">
                <a:latin typeface="Times New Roman"/>
                <a:cs typeface="Times New Roman"/>
              </a:rPr>
              <a:t>Случайный  </a:t>
            </a:r>
            <a:r>
              <a:rPr dirty="0" sz="1100" spc="-5" i="1">
                <a:latin typeface="Times New Roman"/>
                <a:cs typeface="Times New Roman"/>
              </a:rPr>
              <a:t>одноразовый</a:t>
            </a:r>
            <a:r>
              <a:rPr dirty="0" sz="1100" spc="-7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ключ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0304" y="4690122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 h="0">
                <a:moveTo>
                  <a:pt x="0" y="0"/>
                </a:moveTo>
                <a:lnTo>
                  <a:pt x="49657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00525" y="4646307"/>
            <a:ext cx="121920" cy="86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30395" y="4149737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6579" y="4460252"/>
            <a:ext cx="86995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76390" y="4573916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9965" y="3606812"/>
            <a:ext cx="1404620" cy="541020"/>
          </a:xfrm>
          <a:custGeom>
            <a:avLst/>
            <a:gdLst/>
            <a:ahLst/>
            <a:cxnLst/>
            <a:rect l="l" t="t" r="r" b="b"/>
            <a:pathLst>
              <a:path w="1404620" h="541020">
                <a:moveTo>
                  <a:pt x="90170" y="0"/>
                </a:moveTo>
                <a:lnTo>
                  <a:pt x="78392" y="813"/>
                </a:lnTo>
                <a:lnTo>
                  <a:pt x="66913" y="3175"/>
                </a:lnTo>
                <a:lnTo>
                  <a:pt x="26193" y="26193"/>
                </a:lnTo>
                <a:lnTo>
                  <a:pt x="3175" y="66913"/>
                </a:lnTo>
                <a:lnTo>
                  <a:pt x="0" y="90170"/>
                </a:lnTo>
                <a:lnTo>
                  <a:pt x="0" y="450850"/>
                </a:lnTo>
                <a:lnTo>
                  <a:pt x="12064" y="495935"/>
                </a:lnTo>
                <a:lnTo>
                  <a:pt x="45085" y="528954"/>
                </a:lnTo>
                <a:lnTo>
                  <a:pt x="90170" y="541020"/>
                </a:lnTo>
                <a:lnTo>
                  <a:pt x="1313814" y="540385"/>
                </a:lnTo>
                <a:lnTo>
                  <a:pt x="1314450" y="541020"/>
                </a:lnTo>
                <a:lnTo>
                  <a:pt x="1359535" y="528954"/>
                </a:lnTo>
                <a:lnTo>
                  <a:pt x="1392555" y="495935"/>
                </a:lnTo>
                <a:lnTo>
                  <a:pt x="1404619" y="450850"/>
                </a:lnTo>
                <a:lnTo>
                  <a:pt x="1403985" y="90170"/>
                </a:lnTo>
                <a:lnTo>
                  <a:pt x="1404619" y="90170"/>
                </a:lnTo>
                <a:lnTo>
                  <a:pt x="1403806" y="78392"/>
                </a:lnTo>
                <a:lnTo>
                  <a:pt x="1401444" y="66913"/>
                </a:lnTo>
                <a:lnTo>
                  <a:pt x="1378426" y="26193"/>
                </a:lnTo>
                <a:lnTo>
                  <a:pt x="1337706" y="3175"/>
                </a:lnTo>
                <a:lnTo>
                  <a:pt x="1314450" y="0"/>
                </a:lnTo>
                <a:lnTo>
                  <a:pt x="9017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14109" y="3694441"/>
            <a:ext cx="1118235" cy="3543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200660">
              <a:lnSpc>
                <a:spcPts val="1270"/>
              </a:lnSpc>
              <a:spcBef>
                <a:spcPts val="180"/>
              </a:spcBef>
            </a:pPr>
            <a:r>
              <a:rPr dirty="0" sz="1100" spc="-5" i="1">
                <a:latin typeface="Times New Roman"/>
                <a:cs typeface="Times New Roman"/>
              </a:rPr>
              <a:t>Случайный  </a:t>
            </a:r>
            <a:r>
              <a:rPr dirty="0" sz="1100" spc="-5" i="1">
                <a:latin typeface="Times New Roman"/>
                <a:cs typeface="Times New Roman"/>
              </a:rPr>
              <a:t>одноразовый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ключ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38345" y="4687582"/>
            <a:ext cx="2028189" cy="2540"/>
          </a:xfrm>
          <a:custGeom>
            <a:avLst/>
            <a:gdLst/>
            <a:ahLst/>
            <a:cxnLst/>
            <a:rect l="l" t="t" r="r" b="b"/>
            <a:pathLst>
              <a:path w="2028190" h="2539">
                <a:moveTo>
                  <a:pt x="0" y="2539"/>
                </a:moveTo>
                <a:lnTo>
                  <a:pt x="202818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60819" y="4644402"/>
            <a:ext cx="121920" cy="86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90690" y="4147197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29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46875" y="4457712"/>
            <a:ext cx="86995" cy="121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6100" y="4687582"/>
            <a:ext cx="495934" cy="0"/>
          </a:xfrm>
          <a:custGeom>
            <a:avLst/>
            <a:gdLst/>
            <a:ahLst/>
            <a:cxnLst/>
            <a:rect l="l" t="t" r="r" b="b"/>
            <a:pathLst>
              <a:path w="495934" h="0">
                <a:moveTo>
                  <a:pt x="0" y="0"/>
                </a:moveTo>
                <a:lnTo>
                  <a:pt x="49593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86319" y="4643766"/>
            <a:ext cx="121920" cy="86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62550" y="4395482"/>
            <a:ext cx="7797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Шифротекст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96690" y="4255782"/>
            <a:ext cx="4038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Г</a:t>
            </a:r>
            <a:r>
              <a:rPr dirty="0" sz="1100">
                <a:latin typeface="Times New Roman"/>
                <a:cs typeface="Times New Roman"/>
              </a:rPr>
              <a:t>ам</a:t>
            </a:r>
            <a:r>
              <a:rPr dirty="0" sz="1100" spc="-10">
                <a:latin typeface="Times New Roman"/>
                <a:cs typeface="Times New Roman"/>
              </a:rPr>
              <a:t>м</a:t>
            </a:r>
            <a:r>
              <a:rPr dirty="0" sz="1100">
                <a:latin typeface="Times New Roman"/>
                <a:cs typeface="Times New Roman"/>
              </a:rPr>
              <a:t>а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1490" y="4243082"/>
            <a:ext cx="4038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Г</a:t>
            </a:r>
            <a:r>
              <a:rPr dirty="0" sz="1100">
                <a:latin typeface="Times New Roman"/>
                <a:cs typeface="Times New Roman"/>
              </a:rPr>
              <a:t>ам</a:t>
            </a:r>
            <a:r>
              <a:rPr dirty="0" sz="1100" spc="-10">
                <a:latin typeface="Times New Roman"/>
                <a:cs typeface="Times New Roman"/>
              </a:rPr>
              <a:t>м</a:t>
            </a:r>
            <a:r>
              <a:rPr dirty="0" sz="1100">
                <a:latin typeface="Times New Roman"/>
                <a:cs typeface="Times New Roman"/>
              </a:rPr>
              <a:t>а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1070" y="4712982"/>
            <a:ext cx="1419860" cy="61849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775335">
              <a:lnSpc>
                <a:spcPts val="1270"/>
              </a:lnSpc>
              <a:spcBef>
                <a:spcPts val="185"/>
              </a:spcBef>
            </a:pPr>
            <a:r>
              <a:rPr dirty="0" sz="1100" spc="-5">
                <a:latin typeface="Times New Roman"/>
                <a:cs typeface="Times New Roman"/>
              </a:rPr>
              <a:t>От</a:t>
            </a:r>
            <a:r>
              <a:rPr dirty="0" sz="1100">
                <a:latin typeface="Times New Roman"/>
                <a:cs typeface="Times New Roman"/>
              </a:rPr>
              <a:t>кры</a:t>
            </a:r>
            <a:r>
              <a:rPr dirty="0" sz="1100" spc="-5">
                <a:latin typeface="Times New Roman"/>
                <a:cs typeface="Times New Roman"/>
              </a:rPr>
              <a:t>т</a:t>
            </a:r>
            <a:r>
              <a:rPr dirty="0" sz="1100">
                <a:latin typeface="Times New Roman"/>
                <a:cs typeface="Times New Roman"/>
              </a:rPr>
              <a:t>ый  </a:t>
            </a:r>
            <a:r>
              <a:rPr dirty="0" sz="1100" spc="-10">
                <a:latin typeface="Times New Roman"/>
                <a:cs typeface="Times New Roman"/>
              </a:rPr>
              <a:t>текст</a:t>
            </a:r>
            <a:endParaRPr sz="1100">
              <a:latin typeface="Times New Roman"/>
              <a:cs typeface="Times New Roman"/>
            </a:endParaRPr>
          </a:p>
          <a:p>
            <a:pPr marL="563245">
              <a:lnSpc>
                <a:spcPct val="100000"/>
              </a:lnSpc>
              <a:spcBef>
                <a:spcPts val="725"/>
              </a:spcBef>
            </a:pPr>
            <a:r>
              <a:rPr dirty="0" sz="1100" b="1">
                <a:latin typeface="Times New Roman"/>
                <a:cs typeface="Times New Roman"/>
              </a:rPr>
              <a:t>Ш</a:t>
            </a:r>
            <a:r>
              <a:rPr dirty="0" sz="1100" spc="5" b="1">
                <a:latin typeface="Times New Roman"/>
                <a:cs typeface="Times New Roman"/>
              </a:rPr>
              <a:t>и</a:t>
            </a:r>
            <a:r>
              <a:rPr dirty="0" sz="1100" spc="-5" b="1">
                <a:latin typeface="Times New Roman"/>
                <a:cs typeface="Times New Roman"/>
              </a:rPr>
              <a:t>фр</a:t>
            </a:r>
            <a:r>
              <a:rPr dirty="0" sz="1100" spc="-30" b="1">
                <a:latin typeface="Times New Roman"/>
                <a:cs typeface="Times New Roman"/>
              </a:rPr>
              <a:t>о</a:t>
            </a:r>
            <a:r>
              <a:rPr dirty="0" sz="1100" spc="-5" b="1">
                <a:latin typeface="Times New Roman"/>
                <a:cs typeface="Times New Roman"/>
              </a:rPr>
              <a:t>в</a:t>
            </a:r>
            <a:r>
              <a:rPr dirty="0" sz="1100" b="1">
                <a:latin typeface="Times New Roman"/>
                <a:cs typeface="Times New Roman"/>
              </a:rPr>
              <a:t>а</a:t>
            </a:r>
            <a:r>
              <a:rPr dirty="0" sz="1100" spc="5" b="1">
                <a:latin typeface="Times New Roman"/>
                <a:cs typeface="Times New Roman"/>
              </a:rPr>
              <a:t>н</a:t>
            </a:r>
            <a:r>
              <a:rPr dirty="0" sz="1100" spc="-5" b="1">
                <a:latin typeface="Times New Roman"/>
                <a:cs typeface="Times New Roman"/>
              </a:rPr>
              <a:t>и</a:t>
            </a:r>
            <a:r>
              <a:rPr dirty="0" sz="1100" b="1">
                <a:latin typeface="Times New Roman"/>
                <a:cs typeface="Times New Roman"/>
              </a:rPr>
              <a:t>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6020" y="4710441"/>
            <a:ext cx="1502410" cy="63119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865505" marR="5080">
              <a:lnSpc>
                <a:spcPts val="1270"/>
              </a:lnSpc>
              <a:spcBef>
                <a:spcPts val="185"/>
              </a:spcBef>
            </a:pPr>
            <a:r>
              <a:rPr dirty="0" sz="1100" spc="-5">
                <a:latin typeface="Times New Roman"/>
                <a:cs typeface="Times New Roman"/>
              </a:rPr>
              <a:t>От</a:t>
            </a:r>
            <a:r>
              <a:rPr dirty="0" sz="1100">
                <a:latin typeface="Times New Roman"/>
                <a:cs typeface="Times New Roman"/>
              </a:rPr>
              <a:t>кры</a:t>
            </a:r>
            <a:r>
              <a:rPr dirty="0" sz="1100" spc="-5">
                <a:latin typeface="Times New Roman"/>
                <a:cs typeface="Times New Roman"/>
              </a:rPr>
              <a:t>т</a:t>
            </a:r>
            <a:r>
              <a:rPr dirty="0" sz="1100">
                <a:latin typeface="Times New Roman"/>
                <a:cs typeface="Times New Roman"/>
              </a:rPr>
              <a:t>ый  </a:t>
            </a:r>
            <a:r>
              <a:rPr dirty="0" sz="1100" spc="-10">
                <a:latin typeface="Times New Roman"/>
                <a:cs typeface="Times New Roman"/>
              </a:rPr>
              <a:t>текст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00" spc="-5" b="1">
                <a:latin typeface="Times New Roman"/>
                <a:cs typeface="Times New Roman"/>
              </a:rPr>
              <a:t>Расшифровывание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4460" y="1127772"/>
            <a:ext cx="79876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повторяющихся </a:t>
            </a:r>
            <a:r>
              <a:rPr dirty="0" sz="1600" spc="-10">
                <a:latin typeface="Times New Roman"/>
                <a:cs typeface="Times New Roman"/>
              </a:rPr>
              <a:t>областей структурированных </a:t>
            </a:r>
            <a:r>
              <a:rPr dirty="0" sz="1600" spc="-5">
                <a:latin typeface="Times New Roman"/>
                <a:cs typeface="Times New Roman"/>
              </a:rPr>
              <a:t>файлов </a:t>
            </a:r>
            <a:r>
              <a:rPr dirty="0" sz="1600" spc="-10">
                <a:latin typeface="Times New Roman"/>
                <a:cs typeface="Times New Roman"/>
              </a:rPr>
              <a:t>(графика, документы, таблицы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0306" y="1478291"/>
            <a:ext cx="685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 spc="-20">
                <a:latin typeface="Times New Roman"/>
                <a:cs typeface="Times New Roman"/>
              </a:rPr>
              <a:t>кт</a:t>
            </a:r>
            <a:r>
              <a:rPr dirty="0" sz="1600">
                <a:latin typeface="Times New Roman"/>
                <a:cs typeface="Times New Roman"/>
              </a:rPr>
              <a:t>ора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371611"/>
            <a:ext cx="8401685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marR="5080" indent="-228600">
              <a:lnSpc>
                <a:spcPct val="143800"/>
              </a:lnSpc>
              <a:spcBef>
                <a:spcPts val="100"/>
              </a:spcBef>
              <a:buFont typeface="Lucida Sans Unicode"/>
              <a:buChar char="◦"/>
              <a:tabLst>
                <a:tab pos="698500" algn="l"/>
                <a:tab pos="1795780" algn="l"/>
                <a:tab pos="2934970" algn="l"/>
                <a:tab pos="4142104" algn="l"/>
                <a:tab pos="4914265" algn="l"/>
                <a:tab pos="6002020" algn="l"/>
                <a:tab pos="6795134" algn="l"/>
                <a:tab pos="734187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40">
                <a:latin typeface="Times New Roman"/>
                <a:cs typeface="Times New Roman"/>
              </a:rPr>
              <a:t>в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е	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ние	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ин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ой	г</a:t>
            </a:r>
            <a:r>
              <a:rPr dirty="0" sz="1600" spc="-5">
                <a:latin typeface="Times New Roman"/>
                <a:cs typeface="Times New Roman"/>
              </a:rPr>
              <a:t>амм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4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5">
                <a:latin typeface="Times New Roman"/>
                <a:cs typeface="Times New Roman"/>
              </a:rPr>
              <a:t>ш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фра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25">
                <a:latin typeface="Times New Roman"/>
                <a:cs typeface="Times New Roman"/>
              </a:rPr>
              <a:t>б</a:t>
            </a:r>
            <a:r>
              <a:rPr dirty="0" sz="1600" spc="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з	п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я  </a:t>
            </a:r>
            <a:r>
              <a:rPr dirty="0" sz="1600" spc="-5">
                <a:latin typeface="Times New Roman"/>
                <a:cs typeface="Times New Roman"/>
              </a:rPr>
              <a:t>инициализации или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соли).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 spc="-15">
                <a:latin typeface="Times New Roman"/>
                <a:cs typeface="Times New Roman"/>
              </a:rPr>
              <a:t>ключевых </a:t>
            </a:r>
            <a:r>
              <a:rPr dirty="0" sz="1600" spc="-5">
                <a:latin typeface="Times New Roman"/>
                <a:cs typeface="Times New Roman"/>
              </a:rPr>
              <a:t>данных вместе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данными</a:t>
            </a:r>
            <a:endParaRPr sz="16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продукты </a:t>
            </a:r>
            <a:r>
              <a:rPr dirty="0" sz="1600" spc="-20">
                <a:latin typeface="Times New Roman"/>
                <a:cs typeface="Times New Roman"/>
              </a:rPr>
              <a:t>компании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Microsoft:</a:t>
            </a:r>
            <a:endParaRPr sz="1600">
              <a:latin typeface="Times New Roman"/>
              <a:cs typeface="Times New Roman"/>
            </a:endParaRPr>
          </a:p>
          <a:p>
            <a:pPr lvl="2" marL="9271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 Access (ранние версии)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заголовке </a:t>
            </a:r>
            <a:r>
              <a:rPr dirty="0" sz="1600" spc="-5">
                <a:latin typeface="Times New Roman"/>
                <a:cs typeface="Times New Roman"/>
              </a:rPr>
              <a:t>базы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</a:t>
            </a:r>
            <a:endParaRPr sz="16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android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4. </a:t>
            </a:r>
            <a:r>
              <a:rPr dirty="0" sz="1600" spc="-5">
                <a:latin typeface="Times New Roman"/>
                <a:cs typeface="Times New Roman"/>
              </a:rPr>
              <a:t>Человеческий </a:t>
            </a:r>
            <a:r>
              <a:rPr dirty="0" sz="1600" spc="-10">
                <a:latin typeface="Times New Roman"/>
                <a:cs typeface="Times New Roman"/>
              </a:rPr>
              <a:t>фактор.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4650" cy="240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61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Применение нестойких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5">
                <a:latin typeface="Times New Roman"/>
                <a:cs typeface="Times New Roman"/>
              </a:rPr>
              <a:t>собственных </a:t>
            </a:r>
            <a:r>
              <a:rPr dirty="0" sz="1600" spc="-10">
                <a:latin typeface="Times New Roman"/>
                <a:cs typeface="Times New Roman"/>
              </a:rPr>
              <a:t>(самодельных)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криптоалгоритмов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уязвимая </a:t>
            </a:r>
            <a:r>
              <a:rPr dirty="0" sz="1600" spc="-15">
                <a:latin typeface="Times New Roman"/>
                <a:cs typeface="Times New Roman"/>
              </a:rPr>
              <a:t>хеш-функция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NTLM</a:t>
            </a:r>
            <a:endParaRPr sz="160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ct val="143800"/>
              </a:lnSpc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15">
                <a:latin typeface="Times New Roman"/>
                <a:cs typeface="Times New Roman"/>
              </a:rPr>
              <a:t>скомпрометированных </a:t>
            </a:r>
            <a:r>
              <a:rPr dirty="0" sz="1600" spc="-5">
                <a:latin typeface="Times New Roman"/>
                <a:cs typeface="Times New Roman"/>
              </a:rPr>
              <a:t>криптоалгоритмов (по незнанию или для совместимости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5">
                <a:latin typeface="Times New Roman"/>
                <a:cs typeface="Times New Roman"/>
              </a:rPr>
              <a:t>устаревшими системами)</a:t>
            </a:r>
            <a:endParaRPr sz="160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  <a:spcBef>
                <a:spcPts val="860"/>
              </a:spcBef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b="1">
                <a:latin typeface="Times New Roman"/>
                <a:cs typeface="Times New Roman"/>
              </a:rPr>
              <a:t>(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27.06.2015</a:t>
            </a:r>
            <a:r>
              <a:rPr dirty="0" sz="1400" spc="10" b="1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09:23</a:t>
            </a:r>
            <a:r>
              <a:rPr dirty="0" sz="1400" b="1">
                <a:latin typeface="Times New Roman"/>
                <a:cs typeface="Times New Roman"/>
              </a:rPr>
              <a:t>):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2400" y="3111512"/>
          <a:ext cx="8550275" cy="3066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355"/>
                <a:gridCol w="4114800"/>
                <a:gridCol w="2865120"/>
              </a:tblGrid>
              <a:tr h="1226820">
                <a:tc gridSpan="3">
                  <a:txBody>
                    <a:bodyPr/>
                    <a:lstStyle/>
                    <a:p>
                      <a:pPr algn="just" marL="635" marR="635">
                        <a:lnSpc>
                          <a:spcPts val="1610"/>
                        </a:lnSpc>
                        <a:spcBef>
                          <a:spcPts val="20"/>
                        </a:spcBef>
                      </a:pP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Комитет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IETF (Internet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Task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Force), занимающийся развитием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протоколов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архитектуры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интернета,  выпустил RFC-7568,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переводящий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разряд устаревших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протоколов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предупреждающий,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что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его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применение представляет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угрозу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безопасности систем.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Опубликованный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RFC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требует прекратить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применение  SSLv3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запрещает отправку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клиентами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серверами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пакетов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ClientHello/ServerHello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полями  ClientHello.client_version/ ServerHello.server_version со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значением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{03,00},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а в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случае получения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подобных 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пакетов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регламентирует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необходимость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разорвать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соединение.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Вместо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</a:t>
                      </a:r>
                      <a:r>
                        <a:rPr dirty="0" sz="14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рекомендовано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использовать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29">
                <a:tc>
                  <a:txBody>
                    <a:bodyPr/>
                    <a:lstStyle/>
                    <a:p>
                      <a:pPr marL="635">
                        <a:lnSpc>
                          <a:spcPts val="15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TLSv1.2 (RFC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5246).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1290">
                <a:tc gridSpan="3">
                  <a:txBody>
                    <a:bodyPr/>
                    <a:lstStyle/>
                    <a:p>
                      <a:pPr algn="just" marL="635">
                        <a:lnSpc>
                          <a:spcPts val="1610"/>
                        </a:lnSpc>
                        <a:spcBef>
                          <a:spcPts val="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Напомним, что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 был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скомпрометирован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осенью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прошлого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года,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после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выявления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атаки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POODLE (CVE-  2014-3566),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которая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позволяет атакующему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извлечь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из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зашифрованного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канала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связи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закрытую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информацию,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такую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как содержимое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Cookies,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которые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могут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содержать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идентификаторы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сеанса и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коды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доступа,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что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сводит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на  нет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средства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обеспечения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безопасного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соединения на основе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протокола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3.0. С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тех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пор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поддержка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  была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отключена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по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умолчанию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браузерах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некоторых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серверных системах, но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оставалась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проблема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обеспечением совместимости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устаревшими системами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возможность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совершения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атак, вызванных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откатом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соединения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SSLv3.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Официальный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запрет</a:t>
                      </a:r>
                      <a:r>
                        <a:rPr dirty="0" sz="14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применения</a:t>
                      </a:r>
                      <a:r>
                        <a:rPr dirty="0" sz="14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dirty="0" sz="14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уровне</a:t>
                      </a:r>
                      <a:r>
                        <a:rPr dirty="0" sz="14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интернет-стандарта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призван</a:t>
                      </a:r>
                      <a:r>
                        <a:rPr dirty="0" sz="14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решить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95">
                <a:tc gridSpan="2">
                  <a:txBody>
                    <a:bodyPr/>
                    <a:lstStyle/>
                    <a:p>
                      <a:pPr marL="635">
                        <a:lnSpc>
                          <a:spcPts val="150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данные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проблемы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стимулировать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полное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исключение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SSLv3 из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обихода.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65860" y="6356362"/>
            <a:ext cx="762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Lucida Sans Unicode"/>
              <a:buChar char="◦"/>
              <a:tabLst>
                <a:tab pos="241300" algn="l"/>
              </a:tabLst>
            </a:pPr>
            <a:r>
              <a:rPr dirty="0" sz="1600" spc="-10">
                <a:latin typeface="Times New Roman"/>
                <a:cs typeface="Times New Roman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HA1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51315" cy="85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62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688340" marR="5080">
              <a:lnSpc>
                <a:spcPts val="1610"/>
              </a:lnSpc>
              <a:spcBef>
                <a:spcPts val="5"/>
              </a:spcBef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10" b="1">
                <a:latin typeface="Times New Roman"/>
                <a:cs typeface="Times New Roman"/>
              </a:rPr>
              <a:t>(</a:t>
            </a:r>
            <a:r>
              <a:rPr dirty="0" sz="1400" spc="-10" b="1">
                <a:solidFill>
                  <a:srgbClr val="3399FF"/>
                </a:solidFill>
                <a:latin typeface="Times New Roman"/>
                <a:cs typeface="Times New Roman"/>
              </a:rPr>
              <a:t>11.10.2015 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22:13</a:t>
            </a:r>
            <a:r>
              <a:rPr dirty="0" sz="1400" b="1">
                <a:latin typeface="Times New Roman"/>
                <a:cs typeface="Times New Roman"/>
              </a:rPr>
              <a:t>) </a:t>
            </a:r>
            <a:r>
              <a:rPr dirty="0" sz="1400" spc="-5" b="1">
                <a:latin typeface="Times New Roman"/>
                <a:cs typeface="Times New Roman"/>
              </a:rPr>
              <a:t>До </a:t>
            </a:r>
            <a:r>
              <a:rPr dirty="0" sz="1400" spc="-10" b="1">
                <a:latin typeface="Times New Roman"/>
                <a:cs typeface="Times New Roman"/>
              </a:rPr>
              <a:t>конца </a:t>
            </a:r>
            <a:r>
              <a:rPr dirty="0" sz="1400" spc="-25" b="1">
                <a:latin typeface="Times New Roman"/>
                <a:cs typeface="Times New Roman"/>
              </a:rPr>
              <a:t>года </a:t>
            </a:r>
            <a:r>
              <a:rPr dirty="0" sz="1400" spc="-5" b="1">
                <a:latin typeface="Times New Roman"/>
                <a:cs typeface="Times New Roman"/>
              </a:rPr>
              <a:t>ожидается </a:t>
            </a:r>
            <a:r>
              <a:rPr dirty="0" sz="1400" spc="-10" b="1">
                <a:latin typeface="Times New Roman"/>
                <a:cs typeface="Times New Roman"/>
              </a:rPr>
              <a:t>появление </a:t>
            </a:r>
            <a:r>
              <a:rPr dirty="0" sz="1400" spc="-5" b="1">
                <a:latin typeface="Times New Roman"/>
                <a:cs typeface="Times New Roman"/>
              </a:rPr>
              <a:t>практических </a:t>
            </a:r>
            <a:r>
              <a:rPr dirty="0" sz="1400" spc="-10" b="1">
                <a:latin typeface="Times New Roman"/>
                <a:cs typeface="Times New Roman"/>
              </a:rPr>
              <a:t>атак </a:t>
            </a:r>
            <a:r>
              <a:rPr dirty="0" sz="1400" spc="-5" b="1">
                <a:latin typeface="Times New Roman"/>
                <a:cs typeface="Times New Roman"/>
              </a:rPr>
              <a:t>по </a:t>
            </a:r>
            <a:r>
              <a:rPr dirty="0" sz="1400" spc="-15" b="1">
                <a:latin typeface="Times New Roman"/>
                <a:cs typeface="Times New Roman"/>
              </a:rPr>
              <a:t>подбору  </a:t>
            </a:r>
            <a:r>
              <a:rPr dirty="0" sz="1400" spc="-10" b="1">
                <a:latin typeface="Times New Roman"/>
                <a:cs typeface="Times New Roman"/>
              </a:rPr>
              <a:t>коллизий </a:t>
            </a:r>
            <a:r>
              <a:rPr dirty="0" sz="1400" spc="-5" b="1">
                <a:latin typeface="Times New Roman"/>
                <a:cs typeface="Times New Roman"/>
              </a:rPr>
              <a:t>для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SHA-1: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510" y="1563382"/>
            <a:ext cx="8557895" cy="10223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Брюс Шнайер, известный </a:t>
            </a:r>
            <a:r>
              <a:rPr dirty="0" sz="1400" spc="-15">
                <a:latin typeface="Times New Roman"/>
                <a:cs typeface="Times New Roman"/>
              </a:rPr>
              <a:t>эксперт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области </a:t>
            </a:r>
            <a:r>
              <a:rPr dirty="0" sz="1400" spc="-15">
                <a:latin typeface="Times New Roman"/>
                <a:cs typeface="Times New Roman"/>
              </a:rPr>
              <a:t>компьютерной </a:t>
            </a:r>
            <a:r>
              <a:rPr dirty="0" sz="1400" spc="-5">
                <a:latin typeface="Times New Roman"/>
                <a:cs typeface="Times New Roman"/>
              </a:rPr>
              <a:t>безопасности, сообщил,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5">
                <a:latin typeface="Times New Roman"/>
                <a:cs typeface="Times New Roman"/>
              </a:rPr>
              <a:t>данный им </a:t>
            </a:r>
            <a:r>
              <a:rPr dirty="0" sz="1400" spc="5">
                <a:latin typeface="Times New Roman"/>
                <a:cs typeface="Times New Roman"/>
              </a:rPr>
              <a:t>три </a:t>
            </a:r>
            <a:r>
              <a:rPr dirty="0" sz="1400" spc="-25">
                <a:latin typeface="Times New Roman"/>
                <a:cs typeface="Times New Roman"/>
              </a:rPr>
              <a:t>года  </a:t>
            </a:r>
            <a:r>
              <a:rPr dirty="0" sz="1400" spc="-5">
                <a:latin typeface="Times New Roman"/>
                <a:cs typeface="Times New Roman"/>
              </a:rPr>
              <a:t>назад прогноз </a:t>
            </a:r>
            <a:r>
              <a:rPr dirty="0" sz="1400" spc="-10">
                <a:latin typeface="Times New Roman"/>
                <a:cs typeface="Times New Roman"/>
              </a:rPr>
              <a:t>стойкости </a:t>
            </a:r>
            <a:r>
              <a:rPr dirty="0" sz="1400" spc="-5">
                <a:latin typeface="Times New Roman"/>
                <a:cs typeface="Times New Roman"/>
              </a:rPr>
              <a:t>алгоритма </a:t>
            </a:r>
            <a:r>
              <a:rPr dirty="0" sz="1400" spc="-10">
                <a:latin typeface="Times New Roman"/>
                <a:cs typeface="Times New Roman"/>
              </a:rPr>
              <a:t>хэширования </a:t>
            </a:r>
            <a:r>
              <a:rPr dirty="0" sz="1400" spc="-5">
                <a:latin typeface="Times New Roman"/>
                <a:cs typeface="Times New Roman"/>
              </a:rPr>
              <a:t>SHA-1 оказался излишне оптимистичным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появление </a:t>
            </a:r>
            <a:r>
              <a:rPr dirty="0" sz="1400" spc="-5">
                <a:latin typeface="Times New Roman"/>
                <a:cs typeface="Times New Roman"/>
              </a:rPr>
              <a:t>первой  </a:t>
            </a:r>
            <a:r>
              <a:rPr dirty="0" sz="1400" spc="-10">
                <a:latin typeface="Times New Roman"/>
                <a:cs typeface="Times New Roman"/>
              </a:rPr>
              <a:t>практической атаки </a:t>
            </a:r>
            <a:r>
              <a:rPr dirty="0" sz="1400" spc="-5">
                <a:latin typeface="Times New Roman"/>
                <a:cs typeface="Times New Roman"/>
              </a:rPr>
              <a:t>по </a:t>
            </a:r>
            <a:r>
              <a:rPr dirty="0" sz="1400" spc="-15">
                <a:latin typeface="Times New Roman"/>
                <a:cs typeface="Times New Roman"/>
              </a:rPr>
              <a:t>подбору коллизий </a:t>
            </a:r>
            <a:r>
              <a:rPr dirty="0" sz="1400" spc="-5">
                <a:latin typeface="Times New Roman"/>
                <a:cs typeface="Times New Roman"/>
              </a:rPr>
              <a:t>для SHA-1 </a:t>
            </a:r>
            <a:r>
              <a:rPr dirty="0" sz="1400" spc="-10">
                <a:latin typeface="Times New Roman"/>
                <a:cs typeface="Times New Roman"/>
              </a:rPr>
              <a:t>можно ждать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>
                <a:latin typeface="Times New Roman"/>
                <a:cs typeface="Times New Roman"/>
              </a:rPr>
              <a:t>в 2018 </a:t>
            </a:r>
            <a:r>
              <a:rPr dirty="0" sz="1400" spc="-45">
                <a:latin typeface="Times New Roman"/>
                <a:cs typeface="Times New Roman"/>
              </a:rPr>
              <a:t>году, </a:t>
            </a:r>
            <a:r>
              <a:rPr dirty="0" sz="1400">
                <a:latin typeface="Times New Roman"/>
                <a:cs typeface="Times New Roman"/>
              </a:rPr>
              <a:t>а </a:t>
            </a:r>
            <a:r>
              <a:rPr dirty="0" sz="1400" spc="-5">
                <a:latin typeface="Times New Roman"/>
                <a:cs typeface="Times New Roman"/>
              </a:rPr>
              <a:t>до </a:t>
            </a:r>
            <a:r>
              <a:rPr dirty="0" sz="1400" spc="-15">
                <a:latin typeface="Times New Roman"/>
                <a:cs typeface="Times New Roman"/>
              </a:rPr>
              <a:t>конца </a:t>
            </a:r>
            <a:r>
              <a:rPr dirty="0" sz="1400" spc="-10">
                <a:latin typeface="Times New Roman"/>
                <a:cs typeface="Times New Roman"/>
              </a:rPr>
              <a:t>текущего </a:t>
            </a:r>
            <a:r>
              <a:rPr dirty="0" sz="1400" spc="-20">
                <a:latin typeface="Times New Roman"/>
                <a:cs typeface="Times New Roman"/>
              </a:rPr>
              <a:t>года. 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Напомним, что </a:t>
            </a:r>
            <a:r>
              <a:rPr dirty="0" sz="1400" spc="-5">
                <a:latin typeface="Times New Roman"/>
                <a:cs typeface="Times New Roman"/>
              </a:rPr>
              <a:t>по </a:t>
            </a:r>
            <a:r>
              <a:rPr dirty="0" sz="1400" spc="-10">
                <a:latin typeface="Times New Roman"/>
                <a:cs typeface="Times New Roman"/>
              </a:rPr>
              <a:t>прогнозу </a:t>
            </a:r>
            <a:r>
              <a:rPr dirty="0" sz="1400" spc="-5">
                <a:latin typeface="Times New Roman"/>
                <a:cs typeface="Times New Roman"/>
              </a:rPr>
              <a:t>Шнайера </a:t>
            </a:r>
            <a:r>
              <a:rPr dirty="0" sz="1400">
                <a:latin typeface="Times New Roman"/>
                <a:cs typeface="Times New Roman"/>
              </a:rPr>
              <a:t>в 2012 </a:t>
            </a:r>
            <a:r>
              <a:rPr dirty="0" sz="1400" spc="-25">
                <a:latin typeface="Times New Roman"/>
                <a:cs typeface="Times New Roman"/>
              </a:rPr>
              <a:t>году </a:t>
            </a:r>
            <a:r>
              <a:rPr dirty="0" sz="1400" spc="-15">
                <a:latin typeface="Times New Roman"/>
                <a:cs typeface="Times New Roman"/>
              </a:rPr>
              <a:t>затраты </a:t>
            </a: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 spc="-10">
                <a:latin typeface="Times New Roman"/>
                <a:cs typeface="Times New Roman"/>
              </a:rPr>
              <a:t>подбор </a:t>
            </a:r>
            <a:r>
              <a:rPr dirty="0" sz="1400" spc="-15">
                <a:latin typeface="Times New Roman"/>
                <a:cs typeface="Times New Roman"/>
              </a:rPr>
              <a:t>коллизии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SHA-1 оценивались </a:t>
            </a:r>
            <a:r>
              <a:rPr dirty="0" sz="1400">
                <a:latin typeface="Times New Roman"/>
                <a:cs typeface="Times New Roman"/>
              </a:rPr>
              <a:t>в 2 млн  </a:t>
            </a:r>
            <a:r>
              <a:rPr dirty="0" sz="1400" spc="-5">
                <a:latin typeface="Times New Roman"/>
                <a:cs typeface="Times New Roman"/>
              </a:rPr>
              <a:t>долларов,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2015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году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прогнозировалось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уменьшение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стоимости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до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700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тысяч,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к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2018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году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до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173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тысяч,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а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к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2585732"/>
            <a:ext cx="208978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2021 </a:t>
            </a:r>
            <a:r>
              <a:rPr dirty="0" sz="1400" spc="-5">
                <a:latin typeface="Times New Roman"/>
                <a:cs typeface="Times New Roman"/>
              </a:rPr>
              <a:t>до </a:t>
            </a:r>
            <a:r>
              <a:rPr dirty="0" sz="1400">
                <a:latin typeface="Times New Roman"/>
                <a:cs typeface="Times New Roman"/>
              </a:rPr>
              <a:t>43 </a:t>
            </a:r>
            <a:r>
              <a:rPr dirty="0" sz="1400" spc="-5">
                <a:latin typeface="Times New Roman"/>
                <a:cs typeface="Times New Roman"/>
              </a:rPr>
              <a:t>тысяч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долларов.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510" y="2994672"/>
            <a:ext cx="8557895" cy="14312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20">
                <a:latin typeface="Times New Roman"/>
                <a:cs typeface="Times New Roman"/>
              </a:rPr>
              <a:t>Группа </a:t>
            </a:r>
            <a:r>
              <a:rPr dirty="0" sz="1400" spc="-10">
                <a:latin typeface="Times New Roman"/>
                <a:cs typeface="Times New Roman"/>
              </a:rPr>
              <a:t>исследователей </a:t>
            </a:r>
            <a:r>
              <a:rPr dirty="0" sz="1400" spc="-5">
                <a:latin typeface="Times New Roman"/>
                <a:cs typeface="Times New Roman"/>
              </a:rPr>
              <a:t>из </a:t>
            </a:r>
            <a:r>
              <a:rPr dirty="0" sz="1400" spc="-15">
                <a:latin typeface="Times New Roman"/>
                <a:cs typeface="Times New Roman"/>
              </a:rPr>
              <a:t>научных </a:t>
            </a:r>
            <a:r>
              <a:rPr dirty="0" sz="1400" spc="-5">
                <a:latin typeface="Times New Roman"/>
                <a:cs typeface="Times New Roman"/>
              </a:rPr>
              <a:t>учреждений </a:t>
            </a:r>
            <a:r>
              <a:rPr dirty="0" sz="1400" spc="-20">
                <a:latin typeface="Times New Roman"/>
                <a:cs typeface="Times New Roman"/>
              </a:rPr>
              <a:t>Голландии, </a:t>
            </a:r>
            <a:r>
              <a:rPr dirty="0" sz="1400" spc="-5">
                <a:latin typeface="Times New Roman"/>
                <a:cs typeface="Times New Roman"/>
              </a:rPr>
              <a:t>Франции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Сингапура </a:t>
            </a:r>
            <a:r>
              <a:rPr dirty="0" sz="1400">
                <a:latin typeface="Times New Roman"/>
                <a:cs typeface="Times New Roman"/>
              </a:rPr>
              <a:t>разработала  </a:t>
            </a:r>
            <a:r>
              <a:rPr dirty="0" sz="1400" spc="-5">
                <a:latin typeface="Times New Roman"/>
                <a:cs typeface="Times New Roman"/>
              </a:rPr>
              <a:t>оптимизированный </a:t>
            </a:r>
            <a:r>
              <a:rPr dirty="0" sz="1400" spc="-15">
                <a:latin typeface="Times New Roman"/>
                <a:cs typeface="Times New Roman"/>
              </a:rPr>
              <a:t>метод </a:t>
            </a:r>
            <a:r>
              <a:rPr dirty="0" sz="1400" spc="-10">
                <a:latin typeface="Times New Roman"/>
                <a:cs typeface="Times New Roman"/>
              </a:rPr>
              <a:t>подбора </a:t>
            </a:r>
            <a:r>
              <a:rPr dirty="0" sz="1400" spc="-15">
                <a:latin typeface="Times New Roman"/>
                <a:cs typeface="Times New Roman"/>
              </a:rPr>
              <a:t>коллизий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функции сжатия, используемой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SHA-1 (не </a:t>
            </a:r>
            <a:r>
              <a:rPr dirty="0" sz="1400">
                <a:latin typeface="Times New Roman"/>
                <a:cs typeface="Times New Roman"/>
              </a:rPr>
              <a:t>сам </a:t>
            </a:r>
            <a:r>
              <a:rPr dirty="0" sz="1400" spc="-5">
                <a:latin typeface="Times New Roman"/>
                <a:cs typeface="Times New Roman"/>
              </a:rPr>
              <a:t>алгоритм  SHA-1), </a:t>
            </a:r>
            <a:r>
              <a:rPr dirty="0" sz="1400" spc="-20">
                <a:latin typeface="Times New Roman"/>
                <a:cs typeface="Times New Roman"/>
              </a:rPr>
              <a:t>который </a:t>
            </a:r>
            <a:r>
              <a:rPr dirty="0" sz="1400" spc="-5">
                <a:latin typeface="Times New Roman"/>
                <a:cs typeface="Times New Roman"/>
              </a:rPr>
              <a:t>существенно сокращает время </a:t>
            </a:r>
            <a:r>
              <a:rPr dirty="0" sz="1400" spc="-10">
                <a:latin typeface="Times New Roman"/>
                <a:cs typeface="Times New Roman"/>
              </a:rPr>
              <a:t>атаки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стоимость её </a:t>
            </a:r>
            <a:r>
              <a:rPr dirty="0" sz="1400" spc="-10">
                <a:latin typeface="Times New Roman"/>
                <a:cs typeface="Times New Roman"/>
              </a:rPr>
              <a:t>проведения.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0">
                <a:latin typeface="Times New Roman"/>
                <a:cs typeface="Times New Roman"/>
              </a:rPr>
              <a:t>проведении  </a:t>
            </a:r>
            <a:r>
              <a:rPr dirty="0" sz="1400" spc="-5">
                <a:latin typeface="Times New Roman"/>
                <a:cs typeface="Times New Roman"/>
              </a:rPr>
              <a:t>эксперимента представленный </a:t>
            </a:r>
            <a:r>
              <a:rPr dirty="0" sz="1400" spc="-10">
                <a:latin typeface="Times New Roman"/>
                <a:cs typeface="Times New Roman"/>
              </a:rPr>
              <a:t>алгоритм позволил </a:t>
            </a:r>
            <a:r>
              <a:rPr dirty="0" sz="1400">
                <a:latin typeface="Times New Roman"/>
                <a:cs typeface="Times New Roman"/>
              </a:rPr>
              <a:t>осуществить </a:t>
            </a:r>
            <a:r>
              <a:rPr dirty="0" sz="1400" spc="-10">
                <a:latin typeface="Times New Roman"/>
                <a:cs typeface="Times New Roman"/>
              </a:rPr>
              <a:t>подбор </a:t>
            </a:r>
            <a:r>
              <a:rPr dirty="0" sz="1400" spc="-5">
                <a:latin typeface="Times New Roman"/>
                <a:cs typeface="Times New Roman"/>
              </a:rPr>
              <a:t>префикса за </a:t>
            </a:r>
            <a:r>
              <a:rPr dirty="0" sz="1400">
                <a:latin typeface="Times New Roman"/>
                <a:cs typeface="Times New Roman"/>
              </a:rPr>
              <a:t>9-10 </a:t>
            </a:r>
            <a:r>
              <a:rPr dirty="0" sz="1400" spc="-5">
                <a:latin typeface="Times New Roman"/>
                <a:cs typeface="Times New Roman"/>
              </a:rPr>
              <a:t>дней на кластере из </a:t>
            </a:r>
            <a:r>
              <a:rPr dirty="0" sz="1400">
                <a:latin typeface="Times New Roman"/>
                <a:cs typeface="Times New Roman"/>
              </a:rPr>
              <a:t>64  </a:t>
            </a:r>
            <a:r>
              <a:rPr dirty="0" sz="1400" spc="-5">
                <a:latin typeface="Times New Roman"/>
                <a:cs typeface="Times New Roman"/>
              </a:rPr>
              <a:t>GPU. При </a:t>
            </a:r>
            <a:r>
              <a:rPr dirty="0" sz="1400" spc="-10">
                <a:latin typeface="Times New Roman"/>
                <a:cs typeface="Times New Roman"/>
              </a:rPr>
              <a:t>этом, </a:t>
            </a:r>
            <a:r>
              <a:rPr dirty="0" sz="1400" spc="-5">
                <a:latin typeface="Times New Roman"/>
                <a:cs typeface="Times New Roman"/>
              </a:rPr>
              <a:t>стоимость вычислений,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0">
                <a:latin typeface="Times New Roman"/>
                <a:cs typeface="Times New Roman"/>
              </a:rPr>
              <a:t>учётом создания </a:t>
            </a:r>
            <a:r>
              <a:rPr dirty="0" sz="1400" spc="-20">
                <a:latin typeface="Times New Roman"/>
                <a:cs typeface="Times New Roman"/>
              </a:rPr>
              <a:t>такого </a:t>
            </a:r>
            <a:r>
              <a:rPr dirty="0" sz="1400" spc="-5">
                <a:latin typeface="Times New Roman"/>
                <a:cs typeface="Times New Roman"/>
              </a:rPr>
              <a:t>кластера на базе вычислительной </a:t>
            </a:r>
            <a:r>
              <a:rPr dirty="0" sz="1400">
                <a:latin typeface="Times New Roman"/>
                <a:cs typeface="Times New Roman"/>
              </a:rPr>
              <a:t>мощности  </a:t>
            </a:r>
            <a:r>
              <a:rPr dirty="0" sz="1400" spc="-5">
                <a:latin typeface="Times New Roman"/>
                <a:cs typeface="Times New Roman"/>
              </a:rPr>
              <a:t>на Amazon EC2, </a:t>
            </a:r>
            <a:r>
              <a:rPr dirty="0" sz="1400">
                <a:latin typeface="Times New Roman"/>
                <a:cs typeface="Times New Roman"/>
              </a:rPr>
              <a:t>составила </a:t>
            </a:r>
            <a:r>
              <a:rPr dirty="0" sz="1400" spc="-10">
                <a:latin typeface="Times New Roman"/>
                <a:cs typeface="Times New Roman"/>
              </a:rPr>
              <a:t>всего </a:t>
            </a:r>
            <a:r>
              <a:rPr dirty="0" sz="1400">
                <a:latin typeface="Times New Roman"/>
                <a:cs typeface="Times New Roman"/>
              </a:rPr>
              <a:t>2 </a:t>
            </a:r>
            <a:r>
              <a:rPr dirty="0" sz="1400" spc="-5">
                <a:latin typeface="Times New Roman"/>
                <a:cs typeface="Times New Roman"/>
              </a:rPr>
              <a:t>тысячи долларов. Время </a:t>
            </a:r>
            <a:r>
              <a:rPr dirty="0" sz="1400" spc="-10">
                <a:latin typeface="Times New Roman"/>
                <a:cs typeface="Times New Roman"/>
              </a:rPr>
              <a:t>подбора </a:t>
            </a:r>
            <a:r>
              <a:rPr dirty="0" sz="1400">
                <a:latin typeface="Times New Roman"/>
                <a:cs typeface="Times New Roman"/>
              </a:rPr>
              <a:t>реальной </a:t>
            </a:r>
            <a:r>
              <a:rPr dirty="0" sz="1400" spc="-15">
                <a:latin typeface="Times New Roman"/>
                <a:cs typeface="Times New Roman"/>
              </a:rPr>
              <a:t>коллизии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произвольного хэша  </a:t>
            </a:r>
            <a:r>
              <a:rPr dirty="0" sz="1400" spc="-5">
                <a:latin typeface="Times New Roman"/>
                <a:cs typeface="Times New Roman"/>
              </a:rPr>
              <a:t>SHA-1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оценивается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49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до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78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дней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при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вычислениях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на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кластере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из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512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GPU,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стоимость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работы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которого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на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10" y="4425962"/>
            <a:ext cx="386016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базе Amazon EC2 </a:t>
            </a:r>
            <a:r>
              <a:rPr dirty="0" sz="1400">
                <a:latin typeface="Times New Roman"/>
                <a:cs typeface="Times New Roman"/>
              </a:rPr>
              <a:t>составит </a:t>
            </a:r>
            <a:r>
              <a:rPr dirty="0" sz="1400" spc="-5">
                <a:latin typeface="Times New Roman"/>
                <a:cs typeface="Times New Roman"/>
              </a:rPr>
              <a:t>75-120 тысяч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долларов.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510" y="4834902"/>
            <a:ext cx="8559165" cy="122618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0">
                <a:latin typeface="Times New Roman"/>
                <a:cs typeface="Times New Roman"/>
              </a:rPr>
              <a:t>учётом </a:t>
            </a:r>
            <a:r>
              <a:rPr dirty="0" sz="1400" spc="-15">
                <a:latin typeface="Times New Roman"/>
                <a:cs typeface="Times New Roman"/>
              </a:rPr>
              <a:t>того,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5">
                <a:latin typeface="Times New Roman"/>
                <a:cs typeface="Times New Roman"/>
              </a:rPr>
              <a:t>работающие </a:t>
            </a:r>
            <a:r>
              <a:rPr dirty="0" sz="1400" spc="-10">
                <a:latin typeface="Times New Roman"/>
                <a:cs typeface="Times New Roman"/>
              </a:rPr>
              <a:t>атаки </a:t>
            </a:r>
            <a:r>
              <a:rPr dirty="0" sz="1400" spc="-5">
                <a:latin typeface="Times New Roman"/>
                <a:cs typeface="Times New Roman"/>
              </a:rPr>
              <a:t>могут </a:t>
            </a:r>
            <a:r>
              <a:rPr dirty="0" sz="1400" spc="-10">
                <a:latin typeface="Times New Roman"/>
                <a:cs typeface="Times New Roman"/>
              </a:rPr>
              <a:t>стать </a:t>
            </a:r>
            <a:r>
              <a:rPr dirty="0" sz="1400">
                <a:latin typeface="Times New Roman"/>
                <a:cs typeface="Times New Roman"/>
              </a:rPr>
              <a:t>реальностью в </a:t>
            </a:r>
            <a:r>
              <a:rPr dirty="0" sz="1400" spc="-10">
                <a:latin typeface="Times New Roman"/>
                <a:cs typeface="Times New Roman"/>
              </a:rPr>
              <a:t>ближайшие </a:t>
            </a:r>
            <a:r>
              <a:rPr dirty="0" sz="1400" spc="-20">
                <a:latin typeface="Times New Roman"/>
                <a:cs typeface="Times New Roman"/>
              </a:rPr>
              <a:t>несколько </a:t>
            </a:r>
            <a:r>
              <a:rPr dirty="0" sz="1400">
                <a:latin typeface="Times New Roman"/>
                <a:cs typeface="Times New Roman"/>
              </a:rPr>
              <a:t>месяцев </a:t>
            </a:r>
            <a:r>
              <a:rPr dirty="0" sz="1400" spc="-10">
                <a:latin typeface="Times New Roman"/>
                <a:cs typeface="Times New Roman"/>
              </a:rPr>
              <a:t>исследователи  </a:t>
            </a:r>
            <a:r>
              <a:rPr dirty="0" sz="1400" spc="-15">
                <a:latin typeface="Times New Roman"/>
                <a:cs typeface="Times New Roman"/>
              </a:rPr>
              <a:t>рекомендуют </a:t>
            </a:r>
            <a:r>
              <a:rPr dirty="0" sz="1400">
                <a:latin typeface="Times New Roman"/>
                <a:cs typeface="Times New Roman"/>
              </a:rPr>
              <a:t>пересмотреть </a:t>
            </a:r>
            <a:r>
              <a:rPr dirty="0" sz="1400" spc="-5">
                <a:latin typeface="Times New Roman"/>
                <a:cs typeface="Times New Roman"/>
              </a:rPr>
              <a:t>сроки </a:t>
            </a:r>
            <a:r>
              <a:rPr dirty="0" sz="1400" spc="-10">
                <a:latin typeface="Times New Roman"/>
                <a:cs typeface="Times New Roman"/>
              </a:rPr>
              <a:t>перевода </a:t>
            </a:r>
            <a:r>
              <a:rPr dirty="0" sz="1400" spc="-5">
                <a:latin typeface="Times New Roman"/>
                <a:cs typeface="Times New Roman"/>
              </a:rPr>
              <a:t>SHA-1 </a:t>
            </a:r>
            <a:r>
              <a:rPr dirty="0" sz="1400">
                <a:latin typeface="Times New Roman"/>
                <a:cs typeface="Times New Roman"/>
              </a:rPr>
              <a:t>в разряд </a:t>
            </a:r>
            <a:r>
              <a:rPr dirty="0" sz="1400" spc="-5">
                <a:latin typeface="Times New Roman"/>
                <a:cs typeface="Times New Roman"/>
              </a:rPr>
              <a:t>устаревших </a:t>
            </a:r>
            <a:r>
              <a:rPr dirty="0" sz="1400" spc="-10">
                <a:latin typeface="Times New Roman"/>
                <a:cs typeface="Times New Roman"/>
              </a:rPr>
              <a:t>технологий. </a:t>
            </a:r>
            <a:r>
              <a:rPr dirty="0" sz="1400" spc="-5">
                <a:latin typeface="Times New Roman"/>
                <a:cs typeface="Times New Roman"/>
              </a:rPr>
              <a:t>Принятый </a:t>
            </a:r>
            <a:r>
              <a:rPr dirty="0" sz="1400">
                <a:latin typeface="Times New Roman"/>
                <a:cs typeface="Times New Roman"/>
              </a:rPr>
              <a:t>ранее </a:t>
            </a:r>
            <a:r>
              <a:rPr dirty="0" sz="1400" spc="-5">
                <a:latin typeface="Times New Roman"/>
                <a:cs typeface="Times New Roman"/>
              </a:rPr>
              <a:t>план  </a:t>
            </a:r>
            <a:r>
              <a:rPr dirty="0" sz="1400" spc="-10">
                <a:latin typeface="Times New Roman"/>
                <a:cs typeface="Times New Roman"/>
              </a:rPr>
              <a:t>предусматривает </a:t>
            </a:r>
            <a:r>
              <a:rPr dirty="0" sz="1400" spc="-15">
                <a:latin typeface="Times New Roman"/>
                <a:cs typeface="Times New Roman"/>
              </a:rPr>
              <a:t>отказ </a:t>
            </a:r>
            <a:r>
              <a:rPr dirty="0" sz="1400" spc="-10">
                <a:latin typeface="Times New Roman"/>
                <a:cs typeface="Times New Roman"/>
              </a:rPr>
              <a:t>от </a:t>
            </a:r>
            <a:r>
              <a:rPr dirty="0" sz="1400" spc="-5">
                <a:latin typeface="Times New Roman"/>
                <a:cs typeface="Times New Roman"/>
              </a:rPr>
              <a:t>SHA-1 </a:t>
            </a:r>
            <a:r>
              <a:rPr dirty="0" sz="1400" spc="-15">
                <a:latin typeface="Times New Roman"/>
                <a:cs typeface="Times New Roman"/>
              </a:rPr>
              <a:t>начиная </a:t>
            </a:r>
            <a:r>
              <a:rPr dirty="0" sz="1400">
                <a:latin typeface="Times New Roman"/>
                <a:cs typeface="Times New Roman"/>
              </a:rPr>
              <a:t>с 2017 </a:t>
            </a:r>
            <a:r>
              <a:rPr dirty="0" sz="1400" spc="-20">
                <a:latin typeface="Times New Roman"/>
                <a:cs typeface="Times New Roman"/>
              </a:rPr>
              <a:t>года,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5">
                <a:latin typeface="Times New Roman"/>
                <a:cs typeface="Times New Roman"/>
              </a:rPr>
              <a:t>то </a:t>
            </a:r>
            <a:r>
              <a:rPr dirty="0" sz="1400" spc="-5">
                <a:latin typeface="Times New Roman"/>
                <a:cs typeface="Times New Roman"/>
              </a:rPr>
              <a:t>время </a:t>
            </a:r>
            <a:r>
              <a:rPr dirty="0" sz="1400" spc="-10">
                <a:latin typeface="Times New Roman"/>
                <a:cs typeface="Times New Roman"/>
              </a:rPr>
              <a:t>как исследователи </a:t>
            </a:r>
            <a:r>
              <a:rPr dirty="0" sz="1400">
                <a:latin typeface="Times New Roman"/>
                <a:cs typeface="Times New Roman"/>
              </a:rPr>
              <a:t>безопасности </a:t>
            </a:r>
            <a:r>
              <a:rPr dirty="0" sz="1400" spc="-15">
                <a:latin typeface="Times New Roman"/>
                <a:cs typeface="Times New Roman"/>
              </a:rPr>
              <a:t>настаивают, 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0">
                <a:latin typeface="Times New Roman"/>
                <a:cs typeface="Times New Roman"/>
              </a:rPr>
              <a:t>учётом </a:t>
            </a:r>
            <a:r>
              <a:rPr dirty="0" sz="1400" spc="-5">
                <a:latin typeface="Times New Roman"/>
                <a:cs typeface="Times New Roman"/>
              </a:rPr>
              <a:t>увеличения эффективности </a:t>
            </a:r>
            <a:r>
              <a:rPr dirty="0" sz="1400" spc="-10">
                <a:latin typeface="Times New Roman"/>
                <a:cs typeface="Times New Roman"/>
              </a:rPr>
              <a:t>проведения атак, </a:t>
            </a:r>
            <a:r>
              <a:rPr dirty="0" sz="1400" spc="-5">
                <a:latin typeface="Times New Roman"/>
                <a:cs typeface="Times New Roman"/>
              </a:rPr>
              <a:t>SHA-1 </a:t>
            </a:r>
            <a:r>
              <a:rPr dirty="0" sz="1400" spc="-10">
                <a:latin typeface="Times New Roman"/>
                <a:cs typeface="Times New Roman"/>
              </a:rPr>
              <a:t>должен прекратить </a:t>
            </a:r>
            <a:r>
              <a:rPr dirty="0" sz="1400" spc="-5">
                <a:latin typeface="Times New Roman"/>
                <a:cs typeface="Times New Roman"/>
              </a:rPr>
              <a:t>своё существование </a:t>
            </a:r>
            <a:r>
              <a:rPr dirty="0" sz="1400" spc="-15">
                <a:latin typeface="Times New Roman"/>
                <a:cs typeface="Times New Roman"/>
              </a:rPr>
              <a:t>уже </a:t>
            </a:r>
            <a:r>
              <a:rPr dirty="0" sz="1400">
                <a:latin typeface="Times New Roman"/>
                <a:cs typeface="Times New Roman"/>
              </a:rPr>
              <a:t>в  </a:t>
            </a:r>
            <a:r>
              <a:rPr dirty="0" sz="1400" spc="-10">
                <a:latin typeface="Times New Roman"/>
                <a:cs typeface="Times New Roman"/>
              </a:rPr>
              <a:t>январе </a:t>
            </a:r>
            <a:r>
              <a:rPr dirty="0" sz="1400">
                <a:latin typeface="Times New Roman"/>
                <a:cs typeface="Times New Roman"/>
              </a:rPr>
              <a:t>2016 </a:t>
            </a:r>
            <a:r>
              <a:rPr dirty="0" sz="1400" spc="-20">
                <a:latin typeface="Times New Roman"/>
                <a:cs typeface="Times New Roman"/>
              </a:rPr>
              <a:t>года. </a:t>
            </a:r>
            <a:r>
              <a:rPr dirty="0" sz="1400" spc="-10">
                <a:latin typeface="Times New Roman"/>
                <a:cs typeface="Times New Roman"/>
              </a:rPr>
              <a:t>Ситуацию усугубляет то, что </a:t>
            </a:r>
            <a:r>
              <a:rPr dirty="0" sz="1400" spc="-20">
                <a:latin typeface="Times New Roman"/>
                <a:cs typeface="Times New Roman"/>
              </a:rPr>
              <a:t>около </a:t>
            </a:r>
            <a:r>
              <a:rPr dirty="0" sz="1400">
                <a:latin typeface="Times New Roman"/>
                <a:cs typeface="Times New Roman"/>
              </a:rPr>
              <a:t>28% </a:t>
            </a:r>
            <a:r>
              <a:rPr dirty="0" sz="1400" spc="-5">
                <a:latin typeface="Times New Roman"/>
                <a:cs typeface="Times New Roman"/>
              </a:rPr>
              <a:t>сайтов </a:t>
            </a:r>
            <a:r>
              <a:rPr dirty="0" sz="1400">
                <a:latin typeface="Times New Roman"/>
                <a:cs typeface="Times New Roman"/>
              </a:rPr>
              <a:t>в сети </a:t>
            </a:r>
            <a:r>
              <a:rPr dirty="0" sz="1400" spc="-10">
                <a:latin typeface="Times New Roman"/>
                <a:cs typeface="Times New Roman"/>
              </a:rPr>
              <a:t>пользуются </a:t>
            </a:r>
            <a:r>
              <a:rPr dirty="0" sz="1400" spc="-5">
                <a:latin typeface="Times New Roman"/>
                <a:cs typeface="Times New Roman"/>
              </a:rPr>
              <a:t>SHA-1 для заверения своих  </a:t>
            </a:r>
            <a:r>
              <a:rPr dirty="0" sz="1400" spc="-10">
                <a:latin typeface="Times New Roman"/>
                <a:cs typeface="Times New Roman"/>
              </a:rPr>
              <a:t>HTTPS-сертификатов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отрасль оказалась не </a:t>
            </a:r>
            <a:r>
              <a:rPr dirty="0" sz="1400" spc="-20">
                <a:latin typeface="Times New Roman"/>
                <a:cs typeface="Times New Roman"/>
              </a:rPr>
              <a:t>готова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5">
                <a:latin typeface="Times New Roman"/>
                <a:cs typeface="Times New Roman"/>
              </a:rPr>
              <a:t>экстренному </a:t>
            </a:r>
            <a:r>
              <a:rPr dirty="0" sz="1400" spc="-15">
                <a:latin typeface="Times New Roman"/>
                <a:cs typeface="Times New Roman"/>
              </a:rPr>
              <a:t>отказу </a:t>
            </a:r>
            <a:r>
              <a:rPr dirty="0" sz="1400" spc="-10">
                <a:latin typeface="Times New Roman"/>
                <a:cs typeface="Times New Roman"/>
              </a:rPr>
              <a:t>от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SHA-1.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" y="6266191"/>
            <a:ext cx="8556625" cy="20447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>
                <a:solidFill>
                  <a:srgbClr val="3399FF"/>
                </a:solidFill>
                <a:latin typeface="Times New Roman"/>
                <a:cs typeface="Times New Roman"/>
              </a:rPr>
              <a:t>04.03.2015 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13:56</a:t>
            </a:r>
            <a:r>
              <a:rPr dirty="0" sz="1400" b="1">
                <a:latin typeface="Times New Roman"/>
                <a:cs typeface="Times New Roman"/>
              </a:rPr>
              <a:t>) </a:t>
            </a:r>
            <a:r>
              <a:rPr dirty="0" sz="1400" spc="-10" b="1">
                <a:latin typeface="Times New Roman"/>
                <a:cs typeface="Times New Roman"/>
              </a:rPr>
              <a:t>Новая </a:t>
            </a:r>
            <a:r>
              <a:rPr dirty="0" sz="1400" spc="-15" b="1">
                <a:latin typeface="Times New Roman"/>
                <a:cs typeface="Times New Roman"/>
              </a:rPr>
              <a:t>атака </a:t>
            </a:r>
            <a:r>
              <a:rPr dirty="0" sz="1400" b="1">
                <a:latin typeface="Times New Roman"/>
                <a:cs typeface="Times New Roman"/>
              </a:rPr>
              <a:t>на </a:t>
            </a:r>
            <a:r>
              <a:rPr dirty="0" sz="1400" spc="-5" b="1">
                <a:latin typeface="Times New Roman"/>
                <a:cs typeface="Times New Roman"/>
              </a:rPr>
              <a:t>SSL/TLS, позволяющая </a:t>
            </a:r>
            <a:r>
              <a:rPr dirty="0" sz="1400" spc="-10" b="1">
                <a:latin typeface="Times New Roman"/>
                <a:cs typeface="Times New Roman"/>
              </a:rPr>
              <a:t>организовать </a:t>
            </a:r>
            <a:r>
              <a:rPr dirty="0" sz="1400" spc="-15" b="1">
                <a:latin typeface="Times New Roman"/>
                <a:cs typeface="Times New Roman"/>
              </a:rPr>
              <a:t>перехват</a:t>
            </a:r>
            <a:r>
              <a:rPr dirty="0" sz="1400" spc="10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HTTPS-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" y="6470662"/>
            <a:ext cx="76263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10" b="1">
                <a:latin typeface="Times New Roman"/>
                <a:cs typeface="Times New Roman"/>
              </a:rPr>
              <a:t>т</a:t>
            </a:r>
            <a:r>
              <a:rPr dirty="0" sz="1400" spc="-5" b="1">
                <a:latin typeface="Times New Roman"/>
                <a:cs typeface="Times New Roman"/>
              </a:rPr>
              <a:t>ра</a:t>
            </a:r>
            <a:r>
              <a:rPr dirty="0" sz="1400" b="1">
                <a:latin typeface="Times New Roman"/>
                <a:cs typeface="Times New Roman"/>
              </a:rPr>
              <a:t>фи</a:t>
            </a:r>
            <a:r>
              <a:rPr dirty="0" sz="1400" spc="-20" b="1">
                <a:latin typeface="Times New Roman"/>
                <a:cs typeface="Times New Roman"/>
              </a:rPr>
              <a:t>к</a:t>
            </a:r>
            <a:r>
              <a:rPr dirty="0" sz="1400" spc="-10" b="1">
                <a:latin typeface="Times New Roman"/>
                <a:cs typeface="Times New Roman"/>
              </a:rPr>
              <a:t>а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63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510" y="1154442"/>
            <a:ext cx="8559165" cy="143065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Исследователи </a:t>
            </a:r>
            <a:r>
              <a:rPr dirty="0" sz="1400" spc="-5">
                <a:latin typeface="Times New Roman"/>
                <a:cs typeface="Times New Roman"/>
              </a:rPr>
              <a:t>из </a:t>
            </a:r>
            <a:r>
              <a:rPr dirty="0" sz="1400" spc="-10">
                <a:latin typeface="Times New Roman"/>
                <a:cs typeface="Times New Roman"/>
              </a:rPr>
              <a:t>французского </a:t>
            </a:r>
            <a:r>
              <a:rPr dirty="0" sz="1400" spc="-5">
                <a:latin typeface="Times New Roman"/>
                <a:cs typeface="Times New Roman"/>
              </a:rPr>
              <a:t>института INRIA выявили новый вид </a:t>
            </a:r>
            <a:r>
              <a:rPr dirty="0" sz="1400" spc="-10">
                <a:latin typeface="Times New Roman"/>
                <a:cs typeface="Times New Roman"/>
              </a:rPr>
              <a:t>атаки </a:t>
            </a:r>
            <a:r>
              <a:rPr dirty="0" sz="1400" spc="-5">
                <a:latin typeface="Times New Roman"/>
                <a:cs typeface="Times New Roman"/>
              </a:rPr>
              <a:t>на SSL/TLS, </a:t>
            </a:r>
            <a:r>
              <a:rPr dirty="0" sz="1400" spc="-20">
                <a:latin typeface="Times New Roman"/>
                <a:cs typeface="Times New Roman"/>
              </a:rPr>
              <a:t>который </a:t>
            </a:r>
            <a:r>
              <a:rPr dirty="0" sz="1400" spc="-10">
                <a:latin typeface="Times New Roman"/>
                <a:cs typeface="Times New Roman"/>
              </a:rPr>
              <a:t>получил  название </a:t>
            </a:r>
            <a:r>
              <a:rPr dirty="0" sz="1400" spc="-5">
                <a:latin typeface="Times New Roman"/>
                <a:cs typeface="Times New Roman"/>
              </a:rPr>
              <a:t>FREAK, по аналогии </a:t>
            </a:r>
            <a:r>
              <a:rPr dirty="0" sz="1400">
                <a:latin typeface="Times New Roman"/>
                <a:cs typeface="Times New Roman"/>
              </a:rPr>
              <a:t>с ранее </a:t>
            </a:r>
            <a:r>
              <a:rPr dirty="0" sz="1400" spc="-5">
                <a:latin typeface="Times New Roman"/>
                <a:cs typeface="Times New Roman"/>
              </a:rPr>
              <a:t>выявленными </a:t>
            </a:r>
            <a:r>
              <a:rPr dirty="0" sz="1400" spc="-10">
                <a:latin typeface="Times New Roman"/>
                <a:cs typeface="Times New Roman"/>
              </a:rPr>
              <a:t>атаками </a:t>
            </a:r>
            <a:r>
              <a:rPr dirty="0" sz="1400" spc="-5">
                <a:latin typeface="Times New Roman"/>
                <a:cs typeface="Times New Roman"/>
              </a:rPr>
              <a:t>POODLE, BREACH, CRIME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20">
                <a:latin typeface="Times New Roman"/>
                <a:cs typeface="Times New Roman"/>
              </a:rPr>
              <a:t>BEAST. </a:t>
            </a:r>
            <a:r>
              <a:rPr dirty="0" sz="1400" spc="-10">
                <a:latin typeface="Times New Roman"/>
                <a:cs typeface="Times New Roman"/>
              </a:rPr>
              <a:t>Суть атаки  сводится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10">
                <a:latin typeface="Times New Roman"/>
                <a:cs typeface="Times New Roman"/>
              </a:rPr>
              <a:t>инициированию </a:t>
            </a:r>
            <a:r>
              <a:rPr dirty="0" sz="1400" spc="-15">
                <a:latin typeface="Times New Roman"/>
                <a:cs typeface="Times New Roman"/>
              </a:rPr>
              <a:t>отката </a:t>
            </a:r>
            <a:r>
              <a:rPr dirty="0" sz="1400" spc="-5">
                <a:latin typeface="Times New Roman"/>
                <a:cs typeface="Times New Roman"/>
              </a:rPr>
              <a:t>соединения на </a:t>
            </a:r>
            <a:r>
              <a:rPr dirty="0" sz="1400" spc="-10">
                <a:latin typeface="Times New Roman"/>
                <a:cs typeface="Times New Roman"/>
              </a:rPr>
              <a:t>использование </a:t>
            </a:r>
            <a:r>
              <a:rPr dirty="0" sz="1400" spc="-5">
                <a:latin typeface="Times New Roman"/>
                <a:cs typeface="Times New Roman"/>
              </a:rPr>
              <a:t>разрешённого для </a:t>
            </a:r>
            <a:r>
              <a:rPr dirty="0" sz="1400" spc="-10">
                <a:latin typeface="Times New Roman"/>
                <a:cs typeface="Times New Roman"/>
              </a:rPr>
              <a:t>экспорта </a:t>
            </a:r>
            <a:r>
              <a:rPr dirty="0" sz="1400" spc="-5">
                <a:latin typeface="Times New Roman"/>
                <a:cs typeface="Times New Roman"/>
              </a:rPr>
              <a:t>набора шифров,  </a:t>
            </a:r>
            <a:r>
              <a:rPr dirty="0" sz="1400" spc="-15">
                <a:latin typeface="Times New Roman"/>
                <a:cs typeface="Times New Roman"/>
              </a:rPr>
              <a:t>включающего </a:t>
            </a:r>
            <a:r>
              <a:rPr dirty="0" sz="1400" spc="-10">
                <a:latin typeface="Times New Roman"/>
                <a:cs typeface="Times New Roman"/>
              </a:rPr>
              <a:t>недостаточно </a:t>
            </a:r>
            <a:r>
              <a:rPr dirty="0" sz="1400" spc="-5">
                <a:latin typeface="Times New Roman"/>
                <a:cs typeface="Times New Roman"/>
              </a:rPr>
              <a:t>защищённые устаревшие алгоритмы шифрования. </a:t>
            </a:r>
            <a:r>
              <a:rPr dirty="0" sz="1400" spc="-10">
                <a:latin typeface="Times New Roman"/>
                <a:cs typeface="Times New Roman"/>
              </a:rPr>
              <a:t>Проблема позволяет </a:t>
            </a:r>
            <a:r>
              <a:rPr dirty="0" sz="1400" spc="-5">
                <a:latin typeface="Times New Roman"/>
                <a:cs typeface="Times New Roman"/>
              </a:rPr>
              <a:t>вклиниться 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соединение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организовать </a:t>
            </a:r>
            <a:r>
              <a:rPr dirty="0" sz="1400" spc="-5">
                <a:latin typeface="Times New Roman"/>
                <a:cs typeface="Times New Roman"/>
              </a:rPr>
              <a:t>анализ трафика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рамках </a:t>
            </a:r>
            <a:r>
              <a:rPr dirty="0" sz="1400" spc="-10">
                <a:latin typeface="Times New Roman"/>
                <a:cs typeface="Times New Roman"/>
              </a:rPr>
              <a:t>защищённого </a:t>
            </a:r>
            <a:r>
              <a:rPr dirty="0" sz="1400" spc="-5">
                <a:latin typeface="Times New Roman"/>
                <a:cs typeface="Times New Roman"/>
              </a:rPr>
              <a:t>канала </a:t>
            </a:r>
            <a:r>
              <a:rPr dirty="0" sz="1400" spc="-10">
                <a:latin typeface="Times New Roman"/>
                <a:cs typeface="Times New Roman"/>
              </a:rPr>
              <a:t>связи, </a:t>
            </a:r>
            <a:r>
              <a:rPr dirty="0" sz="1400" spc="-15">
                <a:latin typeface="Times New Roman"/>
                <a:cs typeface="Times New Roman"/>
              </a:rPr>
              <a:t>используя </a:t>
            </a:r>
            <a:r>
              <a:rPr dirty="0" sz="1400" spc="-5">
                <a:latin typeface="Times New Roman"/>
                <a:cs typeface="Times New Roman"/>
              </a:rPr>
              <a:t>уязвимость (CVE-  2015-0204), выявленную </a:t>
            </a:r>
            <a:r>
              <a:rPr dirty="0" sz="1400" spc="-10">
                <a:latin typeface="Times New Roman"/>
                <a:cs typeface="Times New Roman"/>
              </a:rPr>
              <a:t>во </a:t>
            </a:r>
            <a:r>
              <a:rPr dirty="0" sz="1400" spc="-5">
                <a:latin typeface="Times New Roman"/>
                <a:cs typeface="Times New Roman"/>
              </a:rPr>
              <a:t>многих SSL-клиентах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позволяющую </a:t>
            </a:r>
            <a:r>
              <a:rPr dirty="0" sz="1400" spc="-5">
                <a:latin typeface="Times New Roman"/>
                <a:cs typeface="Times New Roman"/>
              </a:rPr>
              <a:t>сменить шифры RSA на </a:t>
            </a:r>
            <a:r>
              <a:rPr dirty="0" sz="1400" spc="-15">
                <a:latin typeface="Times New Roman"/>
                <a:cs typeface="Times New Roman"/>
              </a:rPr>
              <a:t>RSA_EXPORT </a:t>
            </a:r>
            <a:r>
              <a:rPr dirty="0" sz="1400">
                <a:latin typeface="Times New Roman"/>
                <a:cs typeface="Times New Roman"/>
              </a:rPr>
              <a:t>и  </a:t>
            </a:r>
            <a:r>
              <a:rPr dirty="0" sz="1400" spc="-5">
                <a:latin typeface="Times New Roman"/>
                <a:cs typeface="Times New Roman"/>
              </a:rPr>
              <a:t>выполнить дешифровку трафика, </a:t>
            </a:r>
            <a:r>
              <a:rPr dirty="0" sz="1400" spc="-10">
                <a:latin typeface="Times New Roman"/>
                <a:cs typeface="Times New Roman"/>
              </a:rPr>
              <a:t>воспользовавшись </a:t>
            </a:r>
            <a:r>
              <a:rPr dirty="0" sz="1400" spc="-5">
                <a:latin typeface="Times New Roman"/>
                <a:cs typeface="Times New Roman"/>
              </a:rPr>
              <a:t>слабым эфемерным </a:t>
            </a:r>
            <a:r>
              <a:rPr dirty="0" sz="1400" spc="-20">
                <a:latin typeface="Times New Roman"/>
                <a:cs typeface="Times New Roman"/>
              </a:rPr>
              <a:t>ключом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RSA.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2790202"/>
            <a:ext cx="8557895" cy="122618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Предоставляемый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5">
                <a:latin typeface="Times New Roman"/>
                <a:cs typeface="Times New Roman"/>
              </a:rPr>
              <a:t>RSA_EXPORT </a:t>
            </a:r>
            <a:r>
              <a:rPr dirty="0" sz="1400" spc="-5">
                <a:latin typeface="Times New Roman"/>
                <a:cs typeface="Times New Roman"/>
              </a:rPr>
              <a:t>512-битный </a:t>
            </a:r>
            <a:r>
              <a:rPr dirty="0" sz="1400" spc="-20">
                <a:latin typeface="Times New Roman"/>
                <a:cs typeface="Times New Roman"/>
              </a:rPr>
              <a:t>ключ </a:t>
            </a:r>
            <a:r>
              <a:rPr dirty="0" sz="1400" spc="-5">
                <a:latin typeface="Times New Roman"/>
                <a:cs typeface="Times New Roman"/>
              </a:rPr>
              <a:t>RSA </a:t>
            </a:r>
            <a:r>
              <a:rPr dirty="0" sz="1400" spc="-15">
                <a:latin typeface="Times New Roman"/>
                <a:cs typeface="Times New Roman"/>
              </a:rPr>
              <a:t>уже </a:t>
            </a:r>
            <a:r>
              <a:rPr dirty="0" sz="1400" spc="-5">
                <a:latin typeface="Times New Roman"/>
                <a:cs typeface="Times New Roman"/>
              </a:rPr>
              <a:t>давно не применяется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серверном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5">
                <a:latin typeface="Times New Roman"/>
                <a:cs typeface="Times New Roman"/>
              </a:rPr>
              <a:t>клиентском  </a:t>
            </a:r>
            <a:r>
              <a:rPr dirty="0" sz="1400" spc="-5">
                <a:latin typeface="Times New Roman"/>
                <a:cs typeface="Times New Roman"/>
              </a:rPr>
              <a:t>ПО, </a:t>
            </a:r>
            <a:r>
              <a:rPr dirty="0" sz="1400">
                <a:latin typeface="Times New Roman"/>
                <a:cs typeface="Times New Roman"/>
              </a:rPr>
              <a:t>так </a:t>
            </a:r>
            <a:r>
              <a:rPr dirty="0" sz="1400" spc="-10">
                <a:latin typeface="Times New Roman"/>
                <a:cs typeface="Times New Roman"/>
              </a:rPr>
              <a:t>как </a:t>
            </a:r>
            <a:r>
              <a:rPr dirty="0" sz="1400" spc="-5">
                <a:latin typeface="Times New Roman"/>
                <a:cs typeface="Times New Roman"/>
              </a:rPr>
              <a:t>считается небезопасным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подверженным атакам </a:t>
            </a:r>
            <a:r>
              <a:rPr dirty="0" sz="1400" spc="-5">
                <a:latin typeface="Times New Roman"/>
                <a:cs typeface="Times New Roman"/>
              </a:rPr>
              <a:t>по </a:t>
            </a:r>
            <a:r>
              <a:rPr dirty="0" sz="1400" spc="-30">
                <a:latin typeface="Times New Roman"/>
                <a:cs typeface="Times New Roman"/>
              </a:rPr>
              <a:t>подбору.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подбора </a:t>
            </a:r>
            <a:r>
              <a:rPr dirty="0" sz="1400" spc="-15">
                <a:latin typeface="Times New Roman"/>
                <a:cs typeface="Times New Roman"/>
              </a:rPr>
              <a:t>ключа </a:t>
            </a:r>
            <a:r>
              <a:rPr dirty="0" sz="1400" spc="-5">
                <a:latin typeface="Times New Roman"/>
                <a:cs typeface="Times New Roman"/>
              </a:rPr>
              <a:t>RSA-512  </a:t>
            </a:r>
            <a:r>
              <a:rPr dirty="0" sz="1400" spc="-10">
                <a:latin typeface="Times New Roman"/>
                <a:cs typeface="Times New Roman"/>
              </a:rPr>
              <a:t>исследователям </a:t>
            </a:r>
            <a:r>
              <a:rPr dirty="0" sz="1400" spc="-5">
                <a:latin typeface="Times New Roman"/>
                <a:cs typeface="Times New Roman"/>
              </a:rPr>
              <a:t>потребовалось </a:t>
            </a:r>
            <a:r>
              <a:rPr dirty="0" sz="1400" spc="-20">
                <a:latin typeface="Times New Roman"/>
                <a:cs typeface="Times New Roman"/>
              </a:rPr>
              <a:t>около </a:t>
            </a:r>
            <a:r>
              <a:rPr dirty="0" sz="1400">
                <a:latin typeface="Times New Roman"/>
                <a:cs typeface="Times New Roman"/>
              </a:rPr>
              <a:t>семи с </a:t>
            </a:r>
            <a:r>
              <a:rPr dirty="0" sz="1400" spc="-5">
                <a:latin typeface="Times New Roman"/>
                <a:cs typeface="Times New Roman"/>
              </a:rPr>
              <a:t>половиной часов при </a:t>
            </a:r>
            <a:r>
              <a:rPr dirty="0" sz="1400" spc="-15">
                <a:latin typeface="Times New Roman"/>
                <a:cs typeface="Times New Roman"/>
              </a:rPr>
              <a:t>запуске </a:t>
            </a:r>
            <a:r>
              <a:rPr dirty="0" sz="1400" spc="-5">
                <a:latin typeface="Times New Roman"/>
                <a:cs typeface="Times New Roman"/>
              </a:rPr>
              <a:t>вычислений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окружении </a:t>
            </a:r>
            <a:r>
              <a:rPr dirty="0" sz="1400" spc="-5">
                <a:latin typeface="Times New Roman"/>
                <a:cs typeface="Times New Roman"/>
              </a:rPr>
              <a:t>Amazon  EC2. </a:t>
            </a:r>
            <a:r>
              <a:rPr dirty="0" sz="1400" spc="-20">
                <a:latin typeface="Times New Roman"/>
                <a:cs typeface="Times New Roman"/>
              </a:rPr>
              <a:t>Ключ </a:t>
            </a:r>
            <a:r>
              <a:rPr dirty="0" sz="1400" spc="-10">
                <a:latin typeface="Times New Roman"/>
                <a:cs typeface="Times New Roman"/>
              </a:rPr>
              <a:t>достаточно </a:t>
            </a:r>
            <a:r>
              <a:rPr dirty="0" sz="1400" spc="-15">
                <a:latin typeface="Times New Roman"/>
                <a:cs typeface="Times New Roman"/>
              </a:rPr>
              <a:t>подобрать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каждого </a:t>
            </a:r>
            <a:r>
              <a:rPr dirty="0" sz="1400" spc="-5">
                <a:latin typeface="Times New Roman"/>
                <a:cs typeface="Times New Roman"/>
              </a:rPr>
              <a:t>сервера </a:t>
            </a:r>
            <a:r>
              <a:rPr dirty="0" sz="1400" spc="-15">
                <a:latin typeface="Times New Roman"/>
                <a:cs typeface="Times New Roman"/>
              </a:rPr>
              <a:t>один </a:t>
            </a:r>
            <a:r>
              <a:rPr dirty="0" sz="1400" spc="-5">
                <a:latin typeface="Times New Roman"/>
                <a:cs typeface="Times New Roman"/>
              </a:rPr>
              <a:t>раз, </a:t>
            </a:r>
            <a:r>
              <a:rPr dirty="0" sz="1400">
                <a:latin typeface="Times New Roman"/>
                <a:cs typeface="Times New Roman"/>
              </a:rPr>
              <a:t>после </a:t>
            </a:r>
            <a:r>
              <a:rPr dirty="0" sz="1400" spc="-15">
                <a:latin typeface="Times New Roman"/>
                <a:cs typeface="Times New Roman"/>
              </a:rPr>
              <a:t>чего </a:t>
            </a:r>
            <a:r>
              <a:rPr dirty="0" sz="1400" spc="-10">
                <a:latin typeface="Times New Roman"/>
                <a:cs typeface="Times New Roman"/>
              </a:rPr>
              <a:t>подобранный </a:t>
            </a:r>
            <a:r>
              <a:rPr dirty="0" sz="1400" spc="-15">
                <a:latin typeface="Times New Roman"/>
                <a:cs typeface="Times New Roman"/>
              </a:rPr>
              <a:t>ключ может  </a:t>
            </a:r>
            <a:r>
              <a:rPr dirty="0" sz="1400" spc="-10">
                <a:latin typeface="Times New Roman"/>
                <a:cs typeface="Times New Roman"/>
              </a:rPr>
              <a:t>использоваться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перехвата </a:t>
            </a:r>
            <a:r>
              <a:rPr dirty="0" sz="1400" spc="-5">
                <a:latin typeface="Times New Roman"/>
                <a:cs typeface="Times New Roman"/>
              </a:rPr>
              <a:t>любых соединений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данным сервером (mod_ssl по </a:t>
            </a:r>
            <a:r>
              <a:rPr dirty="0" sz="1400" spc="-10">
                <a:latin typeface="Times New Roman"/>
                <a:cs typeface="Times New Roman"/>
              </a:rPr>
              <a:t>умолчанию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5">
                <a:latin typeface="Times New Roman"/>
                <a:cs typeface="Times New Roman"/>
              </a:rPr>
              <a:t>запуске  </a:t>
            </a:r>
            <a:r>
              <a:rPr dirty="0" sz="1400" spc="-5">
                <a:latin typeface="Times New Roman"/>
                <a:cs typeface="Times New Roman"/>
              </a:rPr>
              <a:t>сервера </a:t>
            </a:r>
            <a:r>
              <a:rPr dirty="0" sz="1400" spc="-10">
                <a:latin typeface="Times New Roman"/>
                <a:cs typeface="Times New Roman"/>
              </a:rPr>
              <a:t>генерирует </a:t>
            </a:r>
            <a:r>
              <a:rPr dirty="0" sz="1400" spc="-15">
                <a:latin typeface="Times New Roman"/>
                <a:cs typeface="Times New Roman"/>
              </a:rPr>
              <a:t>один </a:t>
            </a:r>
            <a:r>
              <a:rPr dirty="0" sz="1400" spc="-10">
                <a:latin typeface="Times New Roman"/>
                <a:cs typeface="Times New Roman"/>
              </a:rPr>
              <a:t>экспортный </a:t>
            </a:r>
            <a:r>
              <a:rPr dirty="0" sz="1400" spc="-15">
                <a:latin typeface="Times New Roman"/>
                <a:cs typeface="Times New Roman"/>
              </a:rPr>
              <a:t>RSA-ключ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повторно использует </a:t>
            </a:r>
            <a:r>
              <a:rPr dirty="0" sz="1400" spc="-15">
                <a:latin typeface="Times New Roman"/>
                <a:cs typeface="Times New Roman"/>
              </a:rPr>
              <a:t>его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всех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соединений).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510" y="4221491"/>
            <a:ext cx="8557895" cy="10223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На стороне клиента уязвимость </a:t>
            </a:r>
            <a:r>
              <a:rPr dirty="0" sz="1400" spc="-10">
                <a:latin typeface="Times New Roman"/>
                <a:cs typeface="Times New Roman"/>
              </a:rPr>
              <a:t>затрагивает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 spc="-10">
                <a:latin typeface="Times New Roman"/>
                <a:cs typeface="Times New Roman"/>
              </a:rPr>
              <a:t>(исправлено </a:t>
            </a:r>
            <a:r>
              <a:rPr dirty="0" sz="1400">
                <a:latin typeface="Times New Roman"/>
                <a:cs typeface="Times New Roman"/>
              </a:rPr>
              <a:t>в 0.9.8zd, 1.0.0p и </a:t>
            </a:r>
            <a:r>
              <a:rPr dirty="0" sz="1400" spc="-5">
                <a:latin typeface="Times New Roman"/>
                <a:cs typeface="Times New Roman"/>
              </a:rPr>
              <a:t>1.0.1k), </a:t>
            </a:r>
            <a:r>
              <a:rPr dirty="0" sz="1400" spc="-15">
                <a:latin typeface="Times New Roman"/>
                <a:cs typeface="Times New Roman"/>
              </a:rPr>
              <a:t>браузер </a:t>
            </a:r>
            <a:r>
              <a:rPr dirty="0" sz="1400" spc="-5">
                <a:latin typeface="Times New Roman"/>
                <a:cs typeface="Times New Roman"/>
              </a:rPr>
              <a:t>Safari </a:t>
            </a:r>
            <a:r>
              <a:rPr dirty="0" sz="1400">
                <a:latin typeface="Times New Roman"/>
                <a:cs typeface="Times New Roman"/>
              </a:rPr>
              <a:t>и  </a:t>
            </a:r>
            <a:r>
              <a:rPr dirty="0" sz="1400" spc="-5">
                <a:latin typeface="Times New Roman"/>
                <a:cs typeface="Times New Roman"/>
              </a:rPr>
              <a:t>разнообразные встраиваемые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мобильные системы, </a:t>
            </a:r>
            <a:r>
              <a:rPr dirty="0" sz="1400" spc="-15">
                <a:latin typeface="Times New Roman"/>
                <a:cs typeface="Times New Roman"/>
              </a:rPr>
              <a:t>включая </a:t>
            </a:r>
            <a:r>
              <a:rPr dirty="0" sz="1400" spc="-5">
                <a:latin typeface="Times New Roman"/>
                <a:cs typeface="Times New Roman"/>
              </a:rPr>
              <a:t>Google Android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Apple iOS.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5">
                <a:latin typeface="Times New Roman"/>
                <a:cs typeface="Times New Roman"/>
              </a:rPr>
              <a:t>касается  серверов, </a:t>
            </a:r>
            <a:r>
              <a:rPr dirty="0" sz="1400" spc="-15">
                <a:latin typeface="Times New Roman"/>
                <a:cs typeface="Times New Roman"/>
              </a:rPr>
              <a:t>то </a:t>
            </a:r>
            <a:r>
              <a:rPr dirty="0" sz="1400" spc="-10">
                <a:latin typeface="Times New Roman"/>
                <a:cs typeface="Times New Roman"/>
              </a:rPr>
              <a:t>сканирование </a:t>
            </a:r>
            <a:r>
              <a:rPr dirty="0" sz="1400">
                <a:latin typeface="Times New Roman"/>
                <a:cs typeface="Times New Roman"/>
              </a:rPr>
              <a:t>сети </a:t>
            </a:r>
            <a:r>
              <a:rPr dirty="0" sz="1400" spc="-5">
                <a:latin typeface="Times New Roman"/>
                <a:cs typeface="Times New Roman"/>
              </a:rPr>
              <a:t>показало,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5">
                <a:latin typeface="Times New Roman"/>
                <a:cs typeface="Times New Roman"/>
              </a:rPr>
              <a:t>набор </a:t>
            </a:r>
            <a:r>
              <a:rPr dirty="0" sz="1400" spc="-15">
                <a:latin typeface="Times New Roman"/>
                <a:cs typeface="Times New Roman"/>
              </a:rPr>
              <a:t>RSA_EXPORT </a:t>
            </a:r>
            <a:r>
              <a:rPr dirty="0" sz="1400" spc="-10">
                <a:latin typeface="Times New Roman"/>
                <a:cs typeface="Times New Roman"/>
              </a:rPr>
              <a:t>поддерживается приблизительно </a:t>
            </a:r>
            <a:r>
              <a:rPr dirty="0" sz="1400" spc="-5">
                <a:latin typeface="Times New Roman"/>
                <a:cs typeface="Times New Roman"/>
              </a:rPr>
              <a:t>на 36.7%  из общей массы сайтов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>
                <a:latin typeface="Times New Roman"/>
                <a:cs typeface="Times New Roman"/>
              </a:rPr>
              <a:t>9.7% </a:t>
            </a:r>
            <a:r>
              <a:rPr dirty="0" sz="1400" spc="-5">
                <a:latin typeface="Times New Roman"/>
                <a:cs typeface="Times New Roman"/>
              </a:rPr>
              <a:t>из миллиона крупнейших сайтов. </a:t>
            </a:r>
            <a:r>
              <a:rPr dirty="0" sz="1400">
                <a:latin typeface="Times New Roman"/>
                <a:cs typeface="Times New Roman"/>
              </a:rPr>
              <a:t>Для </a:t>
            </a:r>
            <a:r>
              <a:rPr dirty="0" sz="1400" spc="-5">
                <a:latin typeface="Times New Roman"/>
                <a:cs typeface="Times New Roman"/>
              </a:rPr>
              <a:t>защиты сервера на базе Apache </a:t>
            </a:r>
            <a:r>
              <a:rPr dirty="0" sz="1400">
                <a:latin typeface="Times New Roman"/>
                <a:cs typeface="Times New Roman"/>
              </a:rPr>
              <a:t>к  </a:t>
            </a:r>
            <a:r>
              <a:rPr dirty="0" sz="1400" spc="-5">
                <a:latin typeface="Times New Roman"/>
                <a:cs typeface="Times New Roman"/>
              </a:rPr>
              <a:t>параметрам директивы SSLCipherSuite </a:t>
            </a:r>
            <a:r>
              <a:rPr dirty="0" sz="1400" spc="-10">
                <a:latin typeface="Times New Roman"/>
                <a:cs typeface="Times New Roman"/>
              </a:rPr>
              <a:t>следует </a:t>
            </a:r>
            <a:r>
              <a:rPr dirty="0" sz="1400" spc="-5">
                <a:latin typeface="Times New Roman"/>
                <a:cs typeface="Times New Roman"/>
              </a:rPr>
              <a:t>добавить </a:t>
            </a:r>
            <a:r>
              <a:rPr dirty="0" sz="1400" spc="-15">
                <a:latin typeface="Times New Roman"/>
                <a:cs typeface="Times New Roman"/>
              </a:rPr>
              <a:t>"!EXPORT". </a:t>
            </a:r>
            <a:r>
              <a:rPr dirty="0" sz="1400" spc="-10">
                <a:latin typeface="Times New Roman"/>
                <a:cs typeface="Times New Roman"/>
              </a:rPr>
              <a:t>Протестировать </a:t>
            </a:r>
            <a:r>
              <a:rPr dirty="0" sz="1400">
                <a:latin typeface="Times New Roman"/>
                <a:cs typeface="Times New Roman"/>
              </a:rPr>
              <a:t>сайт </a:t>
            </a:r>
            <a:r>
              <a:rPr dirty="0" sz="1400" spc="-5">
                <a:latin typeface="Times New Roman"/>
                <a:cs typeface="Times New Roman"/>
              </a:rPr>
              <a:t>на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наличие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10" y="5243841"/>
            <a:ext cx="30079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уязвимости </a:t>
            </a:r>
            <a:r>
              <a:rPr dirty="0" sz="1400" spc="-10">
                <a:latin typeface="Times New Roman"/>
                <a:cs typeface="Times New Roman"/>
              </a:rPr>
              <a:t>можно </a:t>
            </a:r>
            <a:r>
              <a:rPr dirty="0" sz="1400" spc="-5">
                <a:latin typeface="Times New Roman"/>
                <a:cs typeface="Times New Roman"/>
              </a:rPr>
              <a:t>на данной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странице.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510" y="5652782"/>
            <a:ext cx="766127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Дополнение: </a:t>
            </a:r>
            <a:r>
              <a:rPr dirty="0" sz="1400" spc="-10">
                <a:latin typeface="Times New Roman"/>
                <a:cs typeface="Times New Roman"/>
              </a:rPr>
              <a:t>Проблеме </a:t>
            </a:r>
            <a:r>
              <a:rPr dirty="0" sz="1400" spc="-5">
                <a:latin typeface="Times New Roman"/>
                <a:cs typeface="Times New Roman"/>
              </a:rPr>
              <a:t>также оказались </a:t>
            </a:r>
            <a:r>
              <a:rPr dirty="0" sz="1400" spc="-15">
                <a:latin typeface="Times New Roman"/>
                <a:cs typeface="Times New Roman"/>
              </a:rPr>
              <a:t>подвержены </a:t>
            </a:r>
            <a:r>
              <a:rPr dirty="0" sz="1400" spc="-5">
                <a:latin typeface="Times New Roman"/>
                <a:cs typeface="Times New Roman"/>
              </a:rPr>
              <a:t>клиентские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серверные выпуски </a:t>
            </a:r>
            <a:r>
              <a:rPr dirty="0" sz="1400" spc="5">
                <a:latin typeface="Times New Roman"/>
                <a:cs typeface="Times New Roman"/>
              </a:rPr>
              <a:t>ОС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Windows.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9095" cy="173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64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eriod" startAt="2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Ошибки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5" b="1">
                <a:latin typeface="Times New Roman"/>
                <a:cs typeface="Times New Roman"/>
              </a:rPr>
              <a:t>реализации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программных ошибок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(уязвимостей)</a:t>
            </a:r>
            <a:endParaRPr sz="1600">
              <a:latin typeface="Times New Roman"/>
              <a:cs typeface="Times New Roman"/>
            </a:endParaRPr>
          </a:p>
          <a:p>
            <a:pPr lvl="2" marL="698500" marR="5080" indent="-228600">
              <a:lnSpc>
                <a:spcPct val="143800"/>
              </a:lnSpc>
              <a:buFont typeface="Lucida Sans Unicode"/>
              <a:buChar char="◦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попадание </a:t>
            </a:r>
            <a:r>
              <a:rPr dirty="0" sz="1600" spc="-15">
                <a:latin typeface="Times New Roman"/>
                <a:cs typeface="Times New Roman"/>
              </a:rPr>
              <a:t>ключевой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непредусмотренные </a:t>
            </a:r>
            <a:r>
              <a:rPr dirty="0" sz="1600" spc="5">
                <a:latin typeface="Times New Roman"/>
                <a:cs typeface="Times New Roman"/>
              </a:rPr>
              <a:t>места </a:t>
            </a:r>
            <a:r>
              <a:rPr dirty="0" sz="1600" spc="-5">
                <a:latin typeface="Times New Roman"/>
                <a:cs typeface="Times New Roman"/>
              </a:rPr>
              <a:t>(файл </a:t>
            </a:r>
            <a:r>
              <a:rPr dirty="0" sz="1600" spc="-20">
                <a:latin typeface="Times New Roman"/>
                <a:cs typeface="Times New Roman"/>
              </a:rPr>
              <a:t>подкачки, </a:t>
            </a:r>
            <a:r>
              <a:rPr dirty="0" sz="1600" spc="-5">
                <a:latin typeface="Times New Roman"/>
                <a:cs typeface="Times New Roman"/>
              </a:rPr>
              <a:t>общедоступные  </a:t>
            </a:r>
            <a:r>
              <a:rPr dirty="0" sz="1600" spc="-10">
                <a:latin typeface="Times New Roman"/>
                <a:cs typeface="Times New Roman"/>
              </a:rPr>
              <a:t>области </a:t>
            </a:r>
            <a:r>
              <a:rPr dirty="0" sz="1600" spc="-5">
                <a:latin typeface="Times New Roman"/>
                <a:cs typeface="Times New Roman"/>
              </a:rPr>
              <a:t>памяти, общедоступный </a:t>
            </a:r>
            <a:r>
              <a:rPr dirty="0" sz="1600" spc="-10">
                <a:latin typeface="Times New Roman"/>
                <a:cs typeface="Times New Roman"/>
              </a:rPr>
              <a:t>кэш </a:t>
            </a:r>
            <a:r>
              <a:rPr dirty="0" sz="1600">
                <a:latin typeface="Times New Roman"/>
                <a:cs typeface="Times New Roman"/>
              </a:rPr>
              <a:t>процессора 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др.)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730" y="2556522"/>
            <a:ext cx="3399154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10" b="1">
                <a:latin typeface="Times New Roman"/>
                <a:cs typeface="Times New Roman"/>
              </a:rPr>
              <a:t>habrahabr.ru/post/169717/ </a:t>
            </a:r>
            <a:r>
              <a:rPr dirty="0" sz="1400" spc="-5" b="1">
                <a:latin typeface="Times New Roman"/>
                <a:cs typeface="Times New Roman"/>
              </a:rPr>
              <a:t>(17 февр. </a:t>
            </a:r>
            <a:r>
              <a:rPr dirty="0" sz="1400" b="1">
                <a:latin typeface="Times New Roman"/>
                <a:cs typeface="Times New Roman"/>
              </a:rPr>
              <a:t>2013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60" b="1">
                <a:latin typeface="Times New Roman"/>
                <a:cs typeface="Times New Roman"/>
              </a:rPr>
              <a:t>г.)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730" y="2862592"/>
            <a:ext cx="316928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Морозная атака </a:t>
            </a:r>
            <a:r>
              <a:rPr dirty="0" sz="1400" spc="-5">
                <a:latin typeface="Times New Roman"/>
                <a:cs typeface="Times New Roman"/>
              </a:rPr>
              <a:t>на шифрование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Android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5730" y="3169932"/>
            <a:ext cx="857567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>
                <a:solidFill>
                  <a:srgbClr val="3399FF"/>
                </a:solidFill>
                <a:latin typeface="Times New Roman"/>
                <a:cs typeface="Times New Roman"/>
              </a:rPr>
              <a:t>26.07.2013 10:01</a:t>
            </a:r>
            <a:r>
              <a:rPr dirty="0" sz="1400" spc="-5" b="1">
                <a:latin typeface="Times New Roman"/>
                <a:cs typeface="Times New Roman"/>
              </a:rPr>
              <a:t>) </a:t>
            </a:r>
            <a:r>
              <a:rPr dirty="0" sz="1400" spc="-5">
                <a:latin typeface="Times New Roman"/>
                <a:cs typeface="Times New Roman"/>
              </a:rPr>
              <a:t>Обновление GnuPG </a:t>
            </a:r>
            <a:r>
              <a:rPr dirty="0" sz="1400">
                <a:latin typeface="Times New Roman"/>
                <a:cs typeface="Times New Roman"/>
              </a:rPr>
              <a:t>с устранением </a:t>
            </a:r>
            <a:r>
              <a:rPr dirty="0" sz="1400" spc="-5">
                <a:latin typeface="Times New Roman"/>
                <a:cs typeface="Times New Roman"/>
              </a:rPr>
              <a:t>уязвимости, позволяющей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восстановить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730" y="3476002"/>
            <a:ext cx="169862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закрытые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RSA-ключи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730" y="3783341"/>
            <a:ext cx="8575675" cy="8178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algn="just" marL="635">
              <a:lnSpc>
                <a:spcPts val="1555"/>
              </a:lnSpc>
            </a:pPr>
            <a:r>
              <a:rPr dirty="0" sz="1400" spc="-5">
                <a:latin typeface="Times New Roman"/>
                <a:cs typeface="Times New Roman"/>
              </a:rPr>
              <a:t>Представлено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корректирующее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обновление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пакета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GnuPG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1.4.14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(GNU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Privacy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Guard)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и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библиотеки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Libgcrypt</a:t>
            </a:r>
            <a:endParaRPr sz="1400">
              <a:latin typeface="Times New Roman"/>
              <a:cs typeface="Times New Roman"/>
            </a:endParaRPr>
          </a:p>
          <a:p>
            <a:pPr algn="just" marL="63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1.5.3 с </a:t>
            </a:r>
            <a:r>
              <a:rPr dirty="0" sz="1400" spc="-5">
                <a:latin typeface="Times New Roman"/>
                <a:cs typeface="Times New Roman"/>
              </a:rPr>
              <a:t>реализацией </a:t>
            </a:r>
            <a:r>
              <a:rPr dirty="0" sz="1400" spc="-15">
                <a:latin typeface="Times New Roman"/>
                <a:cs typeface="Times New Roman"/>
              </a:rPr>
              <a:t>компонентов, </a:t>
            </a:r>
            <a:r>
              <a:rPr dirty="0" sz="1400" spc="-5">
                <a:latin typeface="Times New Roman"/>
                <a:cs typeface="Times New Roman"/>
              </a:rPr>
              <a:t>лежащих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основе </a:t>
            </a:r>
            <a:r>
              <a:rPr dirty="0" sz="1400" spc="-10">
                <a:latin typeface="Times New Roman"/>
                <a:cs typeface="Times New Roman"/>
              </a:rPr>
              <a:t>механизмов </a:t>
            </a:r>
            <a:r>
              <a:rPr dirty="0" sz="1400" spc="-5">
                <a:latin typeface="Times New Roman"/>
                <a:cs typeface="Times New Roman"/>
              </a:rPr>
              <a:t>шифрования, применяемых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GnuPG </a:t>
            </a:r>
            <a:r>
              <a:rPr dirty="0" sz="1400">
                <a:latin typeface="Times New Roman"/>
                <a:cs typeface="Times New Roman"/>
              </a:rPr>
              <a:t>2.0. В  </a:t>
            </a:r>
            <a:r>
              <a:rPr dirty="0" sz="1400" spc="-10">
                <a:latin typeface="Times New Roman"/>
                <a:cs typeface="Times New Roman"/>
              </a:rPr>
              <a:t>указанных выпусках </a:t>
            </a:r>
            <a:r>
              <a:rPr dirty="0" sz="1400">
                <a:latin typeface="Times New Roman"/>
                <a:cs typeface="Times New Roman"/>
              </a:rPr>
              <a:t>устранена </a:t>
            </a:r>
            <a:r>
              <a:rPr dirty="0" sz="1400" spc="-5">
                <a:latin typeface="Times New Roman"/>
                <a:cs typeface="Times New Roman"/>
              </a:rPr>
              <a:t>интересная уязвимость, позволяющая восстановить </a:t>
            </a:r>
            <a:r>
              <a:rPr dirty="0" sz="1400" spc="-10">
                <a:latin typeface="Times New Roman"/>
                <a:cs typeface="Times New Roman"/>
              </a:rPr>
              <a:t>содержимое закрытого </a:t>
            </a:r>
            <a:r>
              <a:rPr dirty="0" sz="1400" spc="-5">
                <a:latin typeface="Times New Roman"/>
                <a:cs typeface="Times New Roman"/>
              </a:rPr>
              <a:t>RSA-  </a:t>
            </a:r>
            <a:r>
              <a:rPr dirty="0" sz="1400" spc="-15">
                <a:latin typeface="Times New Roman"/>
                <a:cs typeface="Times New Roman"/>
              </a:rPr>
              <a:t>ключа  другого  </a:t>
            </a:r>
            <a:r>
              <a:rPr dirty="0" sz="1400" spc="-10">
                <a:latin typeface="Times New Roman"/>
                <a:cs typeface="Times New Roman"/>
              </a:rPr>
              <a:t>пользователя  </a:t>
            </a:r>
            <a:r>
              <a:rPr dirty="0" sz="1400" spc="-15">
                <a:latin typeface="Times New Roman"/>
                <a:cs typeface="Times New Roman"/>
              </a:rPr>
              <a:t>многопользовательской  </a:t>
            </a:r>
            <a:r>
              <a:rPr dirty="0" sz="1400" spc="-5">
                <a:latin typeface="Times New Roman"/>
                <a:cs typeface="Times New Roman"/>
              </a:rPr>
              <a:t>системы,  </a:t>
            </a:r>
            <a:r>
              <a:rPr dirty="0" sz="1400" spc="-15">
                <a:latin typeface="Times New Roman"/>
                <a:cs typeface="Times New Roman"/>
              </a:rPr>
              <a:t>используя  </a:t>
            </a:r>
            <a:r>
              <a:rPr dirty="0" sz="1400">
                <a:latin typeface="Times New Roman"/>
                <a:cs typeface="Times New Roman"/>
              </a:rPr>
              <a:t>особенности  </a:t>
            </a:r>
            <a:r>
              <a:rPr dirty="0" sz="1400" spc="-10">
                <a:latin typeface="Times New Roman"/>
                <a:cs typeface="Times New Roman"/>
              </a:rPr>
              <a:t>помещения  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данных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в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5730" y="4601222"/>
            <a:ext cx="256857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совместно </a:t>
            </a:r>
            <a:r>
              <a:rPr dirty="0" sz="1400" spc="-10">
                <a:latin typeface="Times New Roman"/>
                <a:cs typeface="Times New Roman"/>
              </a:rPr>
              <a:t>используемый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L3-кэш.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5730" y="5010162"/>
            <a:ext cx="8576945" cy="163512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Суть </a:t>
            </a:r>
            <a:r>
              <a:rPr dirty="0" sz="1400" spc="-15">
                <a:latin typeface="Times New Roman"/>
                <a:cs typeface="Times New Roman"/>
              </a:rPr>
              <a:t>метода </a:t>
            </a:r>
            <a:r>
              <a:rPr dirty="0" sz="1400" spc="-10">
                <a:latin typeface="Times New Roman"/>
                <a:cs typeface="Times New Roman"/>
              </a:rPr>
              <a:t>сводится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5">
                <a:latin typeface="Times New Roman"/>
                <a:cs typeface="Times New Roman"/>
              </a:rPr>
              <a:t>определению </a:t>
            </a:r>
            <a:r>
              <a:rPr dirty="0" sz="1400" spc="-10">
                <a:latin typeface="Times New Roman"/>
                <a:cs typeface="Times New Roman"/>
              </a:rPr>
              <a:t>содержимого кэша, </a:t>
            </a:r>
            <a:r>
              <a:rPr dirty="0" sz="1400" spc="-5">
                <a:latin typeface="Times New Roman"/>
                <a:cs typeface="Times New Roman"/>
              </a:rPr>
              <a:t>полагаясь на различие времени доступа </a:t>
            </a:r>
            <a:r>
              <a:rPr dirty="0" sz="1400">
                <a:latin typeface="Times New Roman"/>
                <a:cs typeface="Times New Roman"/>
              </a:rPr>
              <a:t>к  </a:t>
            </a:r>
            <a:r>
              <a:rPr dirty="0" sz="1400" spc="-10">
                <a:latin typeface="Times New Roman"/>
                <a:cs typeface="Times New Roman"/>
              </a:rPr>
              <a:t>прокэшированным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отсутствующим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кэше значениям. Атакующий </a:t>
            </a:r>
            <a:r>
              <a:rPr dirty="0" sz="1400" spc="-5">
                <a:latin typeface="Times New Roman"/>
                <a:cs typeface="Times New Roman"/>
              </a:rPr>
              <a:t>добивается вытеснения </a:t>
            </a:r>
            <a:r>
              <a:rPr dirty="0" sz="1400" spc="-10">
                <a:latin typeface="Times New Roman"/>
                <a:cs typeface="Times New Roman"/>
              </a:rPr>
              <a:t>участков кэша  </a:t>
            </a:r>
            <a:r>
              <a:rPr dirty="0" sz="1400" spc="-5">
                <a:latin typeface="Times New Roman"/>
                <a:cs typeface="Times New Roman"/>
              </a:rPr>
              <a:t>своими данными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последующим выявлением попадания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кэш </a:t>
            </a:r>
            <a:r>
              <a:rPr dirty="0" sz="1400" spc="-5">
                <a:latin typeface="Times New Roman"/>
                <a:cs typeface="Times New Roman"/>
              </a:rPr>
              <a:t>сторонних данных на основе </a:t>
            </a:r>
            <a:r>
              <a:rPr dirty="0" sz="1400" spc="-15">
                <a:latin typeface="Times New Roman"/>
                <a:cs typeface="Times New Roman"/>
              </a:rPr>
              <a:t>методов  </a:t>
            </a:r>
            <a:r>
              <a:rPr dirty="0" sz="1400" spc="-10">
                <a:latin typeface="Times New Roman"/>
                <a:cs typeface="Times New Roman"/>
              </a:rPr>
              <a:t>статистического </a:t>
            </a:r>
            <a:r>
              <a:rPr dirty="0" sz="1400" spc="-5">
                <a:latin typeface="Times New Roman"/>
                <a:cs typeface="Times New Roman"/>
              </a:rPr>
              <a:t>анализа.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качестве </a:t>
            </a:r>
            <a:r>
              <a:rPr dirty="0" sz="1400">
                <a:latin typeface="Times New Roman"/>
                <a:cs typeface="Times New Roman"/>
              </a:rPr>
              <a:t>эталона </a:t>
            </a:r>
            <a:r>
              <a:rPr dirty="0" sz="1400" spc="-10">
                <a:latin typeface="Times New Roman"/>
                <a:cs typeface="Times New Roman"/>
              </a:rPr>
              <a:t>используется </a:t>
            </a:r>
            <a:r>
              <a:rPr dirty="0" sz="1400" spc="-5">
                <a:latin typeface="Times New Roman"/>
                <a:cs typeface="Times New Roman"/>
              </a:rPr>
              <a:t>установленный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системе </a:t>
            </a:r>
            <a:r>
              <a:rPr dirty="0" sz="1400" spc="-10">
                <a:latin typeface="Times New Roman"/>
                <a:cs typeface="Times New Roman"/>
              </a:rPr>
              <a:t>вариант </a:t>
            </a:r>
            <a:r>
              <a:rPr dirty="0" sz="1400" spc="-5">
                <a:latin typeface="Times New Roman"/>
                <a:cs typeface="Times New Roman"/>
              </a:rPr>
              <a:t>программы </a:t>
            </a:r>
            <a:r>
              <a:rPr dirty="0" sz="1400">
                <a:latin typeface="Times New Roman"/>
                <a:cs typeface="Times New Roman"/>
              </a:rPr>
              <a:t>gpg,  </a:t>
            </a:r>
            <a:r>
              <a:rPr dirty="0" sz="1400" spc="-20">
                <a:latin typeface="Times New Roman"/>
                <a:cs typeface="Times New Roman"/>
              </a:rPr>
              <a:t>который одинаков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атакующего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жертвы.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5">
                <a:latin typeface="Times New Roman"/>
                <a:cs typeface="Times New Roman"/>
              </a:rPr>
              <a:t>запуске </a:t>
            </a:r>
            <a:r>
              <a:rPr dirty="0" sz="1400" spc="-10">
                <a:latin typeface="Times New Roman"/>
                <a:cs typeface="Times New Roman"/>
              </a:rPr>
              <a:t>нескольких </a:t>
            </a:r>
            <a:r>
              <a:rPr dirty="0" sz="1400" spc="-15">
                <a:latin typeface="Times New Roman"/>
                <a:cs typeface="Times New Roman"/>
              </a:rPr>
              <a:t>копий, </a:t>
            </a:r>
            <a:r>
              <a:rPr dirty="0" sz="1400" spc="-5">
                <a:latin typeface="Times New Roman"/>
                <a:cs typeface="Times New Roman"/>
              </a:rPr>
              <a:t>программы размещаются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памяти 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0">
                <a:latin typeface="Times New Roman"/>
                <a:cs typeface="Times New Roman"/>
              </a:rPr>
              <a:t>использованием </a:t>
            </a:r>
            <a:r>
              <a:rPr dirty="0" sz="1400" spc="-5">
                <a:latin typeface="Times New Roman"/>
                <a:cs typeface="Times New Roman"/>
              </a:rPr>
              <a:t>разделяемой памяти,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5">
                <a:latin typeface="Times New Roman"/>
                <a:cs typeface="Times New Roman"/>
              </a:rPr>
              <a:t>обработкой </a:t>
            </a:r>
            <a:r>
              <a:rPr dirty="0" sz="1400" spc="-10">
                <a:latin typeface="Times New Roman"/>
                <a:cs typeface="Times New Roman"/>
              </a:rPr>
              <a:t>изменяемых </a:t>
            </a:r>
            <a:r>
              <a:rPr dirty="0" sz="1400" spc="-5">
                <a:latin typeface="Times New Roman"/>
                <a:cs typeface="Times New Roman"/>
              </a:rPr>
              <a:t>данных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отдельных </a:t>
            </a:r>
            <a:r>
              <a:rPr dirty="0" sz="1400">
                <a:latin typeface="Times New Roman"/>
                <a:cs typeface="Times New Roman"/>
              </a:rPr>
              <a:t>страницах, </a:t>
            </a:r>
            <a:r>
              <a:rPr dirty="0" sz="1400" spc="-5">
                <a:latin typeface="Times New Roman"/>
                <a:cs typeface="Times New Roman"/>
              </a:rPr>
              <a:t>но </a:t>
            </a:r>
            <a:r>
              <a:rPr dirty="0" sz="1400">
                <a:latin typeface="Times New Roman"/>
                <a:cs typeface="Times New Roman"/>
              </a:rPr>
              <a:t>с  </a:t>
            </a:r>
            <a:r>
              <a:rPr dirty="0" sz="1400" spc="-5">
                <a:latin typeface="Times New Roman"/>
                <a:cs typeface="Times New Roman"/>
              </a:rPr>
              <a:t>попаданием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кэш </a:t>
            </a:r>
            <a:r>
              <a:rPr dirty="0" sz="1400" spc="-20">
                <a:latin typeface="Times New Roman"/>
                <a:cs typeface="Times New Roman"/>
              </a:rPr>
              <a:t>сходным </a:t>
            </a:r>
            <a:r>
              <a:rPr dirty="0" sz="1400" spc="-10">
                <a:latin typeface="Times New Roman"/>
                <a:cs typeface="Times New Roman"/>
              </a:rPr>
              <a:t>образом </a:t>
            </a:r>
            <a:r>
              <a:rPr dirty="0" sz="1400" spc="-5">
                <a:latin typeface="Times New Roman"/>
                <a:cs typeface="Times New Roman"/>
              </a:rPr>
              <a:t>(зная </a:t>
            </a:r>
            <a:r>
              <a:rPr dirty="0" sz="1400" spc="-10">
                <a:latin typeface="Times New Roman"/>
                <a:cs typeface="Times New Roman"/>
              </a:rPr>
              <a:t>как </a:t>
            </a:r>
            <a:r>
              <a:rPr dirty="0" sz="1400" spc="-5">
                <a:latin typeface="Times New Roman"/>
                <a:cs typeface="Times New Roman"/>
              </a:rPr>
              <a:t>размещена программа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памяти, </a:t>
            </a:r>
            <a:r>
              <a:rPr dirty="0" sz="1400" spc="-10">
                <a:latin typeface="Times New Roman"/>
                <a:cs typeface="Times New Roman"/>
              </a:rPr>
              <a:t>атакующий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>
                <a:latin typeface="Times New Roman"/>
                <a:cs typeface="Times New Roman"/>
              </a:rPr>
              <a:t>основе  оценки </a:t>
            </a:r>
            <a:r>
              <a:rPr dirty="0" sz="1400" spc="-10">
                <a:latin typeface="Times New Roman"/>
                <a:cs typeface="Times New Roman"/>
              </a:rPr>
              <a:t>изменения </a:t>
            </a:r>
            <a:r>
              <a:rPr dirty="0" sz="1400" spc="-5">
                <a:latin typeface="Times New Roman"/>
                <a:cs typeface="Times New Roman"/>
              </a:rPr>
              <a:t>времени </a:t>
            </a:r>
            <a:r>
              <a:rPr dirty="0" sz="1400">
                <a:latin typeface="Times New Roman"/>
                <a:cs typeface="Times New Roman"/>
              </a:rPr>
              <a:t>доступа </a:t>
            </a:r>
            <a:r>
              <a:rPr dirty="0" sz="1400" spc="-10">
                <a:latin typeface="Times New Roman"/>
                <a:cs typeface="Times New Roman"/>
              </a:rPr>
              <a:t>попытаться </a:t>
            </a:r>
            <a:r>
              <a:rPr dirty="0" sz="1400" spc="-15">
                <a:latin typeface="Times New Roman"/>
                <a:cs typeface="Times New Roman"/>
              </a:rPr>
              <a:t>подобрать </a:t>
            </a:r>
            <a:r>
              <a:rPr dirty="0" sz="1400" spc="-5">
                <a:latin typeface="Times New Roman"/>
                <a:cs typeface="Times New Roman"/>
              </a:rPr>
              <a:t>данные из не разделяемых </a:t>
            </a:r>
            <a:r>
              <a:rPr dirty="0" sz="1400">
                <a:latin typeface="Times New Roman"/>
                <a:cs typeface="Times New Roman"/>
              </a:rPr>
              <a:t>страниц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памяти).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730" y="1358912"/>
            <a:ext cx="8575675" cy="10223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Представленная </a:t>
            </a:r>
            <a:r>
              <a:rPr dirty="0" sz="1400" spc="-10">
                <a:latin typeface="Times New Roman"/>
                <a:cs typeface="Times New Roman"/>
              </a:rPr>
              <a:t>техника атаки позволяет </a:t>
            </a:r>
            <a:r>
              <a:rPr dirty="0" sz="1400" spc="-5">
                <a:latin typeface="Times New Roman"/>
                <a:cs typeface="Times New Roman"/>
              </a:rPr>
              <a:t>восстановить более 98% </a:t>
            </a:r>
            <a:r>
              <a:rPr dirty="0" sz="1400" spc="-10">
                <a:latin typeface="Times New Roman"/>
                <a:cs typeface="Times New Roman"/>
              </a:rPr>
              <a:t>битов закрытого </a:t>
            </a:r>
            <a:r>
              <a:rPr dirty="0" sz="1400" spc="-15">
                <a:latin typeface="Times New Roman"/>
                <a:cs typeface="Times New Roman"/>
              </a:rPr>
              <a:t>ключа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0">
                <a:latin typeface="Times New Roman"/>
                <a:cs typeface="Times New Roman"/>
              </a:rPr>
              <a:t>проведении </a:t>
            </a:r>
            <a:r>
              <a:rPr dirty="0" sz="1400">
                <a:latin typeface="Times New Roman"/>
                <a:cs typeface="Times New Roman"/>
              </a:rPr>
              <a:t>в  </a:t>
            </a:r>
            <a:r>
              <a:rPr dirty="0" sz="1400" spc="-5">
                <a:latin typeface="Times New Roman"/>
                <a:cs typeface="Times New Roman"/>
              </a:rPr>
              <a:t>системе </a:t>
            </a:r>
            <a:r>
              <a:rPr dirty="0" sz="1400" spc="-15">
                <a:latin typeface="Times New Roman"/>
                <a:cs typeface="Times New Roman"/>
              </a:rPr>
              <a:t>каждого </a:t>
            </a:r>
            <a:r>
              <a:rPr dirty="0" sz="1400" spc="-5">
                <a:latin typeface="Times New Roman"/>
                <a:cs typeface="Times New Roman"/>
              </a:rPr>
              <a:t>цикла дешифровки данных или </a:t>
            </a:r>
            <a:r>
              <a:rPr dirty="0" sz="1400" spc="-10">
                <a:latin typeface="Times New Roman"/>
                <a:cs typeface="Times New Roman"/>
              </a:rPr>
              <a:t>формирования </a:t>
            </a:r>
            <a:r>
              <a:rPr dirty="0" sz="1400" spc="-5">
                <a:latin typeface="Times New Roman"/>
                <a:cs typeface="Times New Roman"/>
              </a:rPr>
              <a:t>цифровой </a:t>
            </a:r>
            <a:r>
              <a:rPr dirty="0" sz="1400" spc="-10">
                <a:latin typeface="Times New Roman"/>
                <a:cs typeface="Times New Roman"/>
              </a:rPr>
              <a:t>подписи.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отличие от </a:t>
            </a:r>
            <a:r>
              <a:rPr dirty="0" sz="1400">
                <a:latin typeface="Times New Roman"/>
                <a:cs typeface="Times New Roman"/>
              </a:rPr>
              <a:t>ранее  </a:t>
            </a:r>
            <a:r>
              <a:rPr dirty="0" sz="1400" spc="-5">
                <a:latin typeface="Times New Roman"/>
                <a:cs typeface="Times New Roman"/>
              </a:rPr>
              <a:t>известных </a:t>
            </a:r>
            <a:r>
              <a:rPr dirty="0" sz="1400" spc="-10">
                <a:latin typeface="Times New Roman"/>
                <a:cs typeface="Times New Roman"/>
              </a:rPr>
              <a:t>атак, </a:t>
            </a:r>
            <a:r>
              <a:rPr dirty="0" sz="1400" spc="-5">
                <a:latin typeface="Times New Roman"/>
                <a:cs typeface="Times New Roman"/>
              </a:rPr>
              <a:t>представленный </a:t>
            </a:r>
            <a:r>
              <a:rPr dirty="0" sz="1400" spc="-15">
                <a:latin typeface="Times New Roman"/>
                <a:cs typeface="Times New Roman"/>
              </a:rPr>
              <a:t>метод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 spc="-10">
                <a:latin typeface="Times New Roman"/>
                <a:cs typeface="Times New Roman"/>
              </a:rPr>
              <a:t>требует привязки </a:t>
            </a:r>
            <a:r>
              <a:rPr dirty="0" sz="1400" spc="-5">
                <a:latin typeface="Times New Roman"/>
                <a:cs typeface="Times New Roman"/>
              </a:rPr>
              <a:t>выполнения на </a:t>
            </a:r>
            <a:r>
              <a:rPr dirty="0" sz="1400" spc="-20">
                <a:latin typeface="Times New Roman"/>
                <a:cs typeface="Times New Roman"/>
              </a:rPr>
              <a:t>одном </a:t>
            </a:r>
            <a:r>
              <a:rPr dirty="0" sz="1400" spc="-5">
                <a:latin typeface="Times New Roman"/>
                <a:cs typeface="Times New Roman"/>
              </a:rPr>
              <a:t>ядре CPU </a:t>
            </a:r>
            <a:r>
              <a:rPr dirty="0" sz="1400" spc="-10">
                <a:latin typeface="Times New Roman"/>
                <a:cs typeface="Times New Roman"/>
              </a:rPr>
              <a:t>шифрующего </a:t>
            </a:r>
            <a:r>
              <a:rPr dirty="0" sz="1400" spc="-30">
                <a:latin typeface="Times New Roman"/>
                <a:cs typeface="Times New Roman"/>
              </a:rPr>
              <a:t>кода 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30">
                <a:latin typeface="Times New Roman"/>
                <a:cs typeface="Times New Roman"/>
              </a:rPr>
              <a:t>кода </a:t>
            </a:r>
            <a:r>
              <a:rPr dirty="0" sz="1400" spc="-15">
                <a:latin typeface="Times New Roman"/>
                <a:cs typeface="Times New Roman"/>
              </a:rPr>
              <a:t>злоумышленника, </a:t>
            </a:r>
            <a:r>
              <a:rPr dirty="0" sz="1400">
                <a:latin typeface="Times New Roman"/>
                <a:cs typeface="Times New Roman"/>
              </a:rPr>
              <a:t>так </a:t>
            </a:r>
            <a:r>
              <a:rPr dirty="0" sz="1400" spc="-10">
                <a:latin typeface="Times New Roman"/>
                <a:cs typeface="Times New Roman"/>
              </a:rPr>
              <a:t>как L3-кэш </a:t>
            </a:r>
            <a:r>
              <a:rPr dirty="0" sz="1400" spc="-5">
                <a:latin typeface="Times New Roman"/>
                <a:cs typeface="Times New Roman"/>
              </a:rPr>
              <a:t>разделяется между всеми процессорными ядрами. Более </a:t>
            </a:r>
            <a:r>
              <a:rPr dirty="0" sz="1400" spc="-15">
                <a:latin typeface="Times New Roman"/>
                <a:cs typeface="Times New Roman"/>
              </a:rPr>
              <a:t>того, атака  может </a:t>
            </a:r>
            <a:r>
              <a:rPr dirty="0" sz="1400" spc="-5">
                <a:latin typeface="Times New Roman"/>
                <a:cs typeface="Times New Roman"/>
              </a:rPr>
              <a:t>применяться </a:t>
            </a:r>
            <a:r>
              <a:rPr dirty="0" sz="1400">
                <a:latin typeface="Times New Roman"/>
                <a:cs typeface="Times New Roman"/>
              </a:rPr>
              <a:t>и в </a:t>
            </a:r>
            <a:r>
              <a:rPr dirty="0" sz="1400" spc="-10">
                <a:latin typeface="Times New Roman"/>
                <a:cs typeface="Times New Roman"/>
              </a:rPr>
              <a:t>виртуализированных окружениях,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20">
                <a:latin typeface="Times New Roman"/>
                <a:cs typeface="Times New Roman"/>
              </a:rPr>
              <a:t>которых </a:t>
            </a:r>
            <a:r>
              <a:rPr dirty="0" sz="1400" spc="-10">
                <a:latin typeface="Times New Roman"/>
                <a:cs typeface="Times New Roman"/>
              </a:rPr>
              <a:t>злоумышленник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 spc="-20">
                <a:latin typeface="Times New Roman"/>
                <a:cs typeface="Times New Roman"/>
              </a:rPr>
              <a:t>атаковать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GnuPG-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5730" y="2381262"/>
            <a:ext cx="365061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сеанс, </a:t>
            </a:r>
            <a:r>
              <a:rPr dirty="0" sz="1400" spc="-5">
                <a:latin typeface="Times New Roman"/>
                <a:cs typeface="Times New Roman"/>
              </a:rPr>
              <a:t>выполняемый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другой </a:t>
            </a:r>
            <a:r>
              <a:rPr dirty="0" sz="1400" spc="-5">
                <a:latin typeface="Times New Roman"/>
                <a:cs typeface="Times New Roman"/>
              </a:rPr>
              <a:t>гостевой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системе.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730" y="2790202"/>
            <a:ext cx="8576945" cy="40894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marL="635">
              <a:lnSpc>
                <a:spcPts val="161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Несмотря </a:t>
            </a: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 spc="-10">
                <a:latin typeface="Times New Roman"/>
                <a:cs typeface="Times New Roman"/>
              </a:rPr>
              <a:t>то, что отдельного </a:t>
            </a:r>
            <a:r>
              <a:rPr dirty="0" sz="1400" spc="-15">
                <a:latin typeface="Times New Roman"/>
                <a:cs typeface="Times New Roman"/>
              </a:rPr>
              <a:t>корректирующего </a:t>
            </a:r>
            <a:r>
              <a:rPr dirty="0" sz="1400" spc="-5">
                <a:latin typeface="Times New Roman"/>
                <a:cs typeface="Times New Roman"/>
              </a:rPr>
              <a:t>обновления GnuPG </a:t>
            </a:r>
            <a:r>
              <a:rPr dirty="0" sz="1400">
                <a:latin typeface="Times New Roman"/>
                <a:cs typeface="Times New Roman"/>
              </a:rPr>
              <a:t>2.0 </a:t>
            </a:r>
            <a:r>
              <a:rPr dirty="0" sz="1400" spc="-5">
                <a:latin typeface="Times New Roman"/>
                <a:cs typeface="Times New Roman"/>
              </a:rPr>
              <a:t>не выпущено, </a:t>
            </a:r>
            <a:r>
              <a:rPr dirty="0" sz="1400" spc="-10">
                <a:latin typeface="Times New Roman"/>
                <a:cs typeface="Times New Roman"/>
              </a:rPr>
              <a:t>проблема </a:t>
            </a:r>
            <a:r>
              <a:rPr dirty="0" sz="1400" spc="-5">
                <a:latin typeface="Times New Roman"/>
                <a:cs typeface="Times New Roman"/>
              </a:rPr>
              <a:t>также  </a:t>
            </a:r>
            <a:r>
              <a:rPr dirty="0" sz="1400" spc="-10">
                <a:latin typeface="Times New Roman"/>
                <a:cs typeface="Times New Roman"/>
              </a:rPr>
              <a:t>затрагивает ветку </a:t>
            </a:r>
            <a:r>
              <a:rPr dirty="0" sz="1400" spc="-5">
                <a:latin typeface="Times New Roman"/>
                <a:cs typeface="Times New Roman"/>
              </a:rPr>
              <a:t>GnuPG </a:t>
            </a:r>
            <a:r>
              <a:rPr dirty="0" sz="1400">
                <a:latin typeface="Times New Roman"/>
                <a:cs typeface="Times New Roman"/>
              </a:rPr>
              <a:t>2.0.x,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пользователей </a:t>
            </a:r>
            <a:r>
              <a:rPr dirty="0" sz="1400" spc="-20">
                <a:latin typeface="Times New Roman"/>
                <a:cs typeface="Times New Roman"/>
              </a:rPr>
              <a:t>которой </a:t>
            </a:r>
            <a:r>
              <a:rPr dirty="0" sz="1400" spc="-5">
                <a:latin typeface="Times New Roman"/>
                <a:cs typeface="Times New Roman"/>
              </a:rPr>
              <a:t>выпущено обновление Libgcrypt </a:t>
            </a:r>
            <a:r>
              <a:rPr dirty="0" sz="1400">
                <a:latin typeface="Times New Roman"/>
                <a:cs typeface="Times New Roman"/>
              </a:rPr>
              <a:t>1.5.3 (в </a:t>
            </a:r>
            <a:r>
              <a:rPr dirty="0" sz="1400" spc="-15">
                <a:latin typeface="Times New Roman"/>
                <a:cs typeface="Times New Roman"/>
              </a:rPr>
              <a:t>ветке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GnuPG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730" y="3199142"/>
            <a:ext cx="533971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2.0.x </a:t>
            </a:r>
            <a:r>
              <a:rPr dirty="0" sz="1400" spc="-5">
                <a:latin typeface="Times New Roman"/>
                <a:cs typeface="Times New Roman"/>
              </a:rPr>
              <a:t>базовая логика шифрования </a:t>
            </a:r>
            <a:r>
              <a:rPr dirty="0" sz="1400">
                <a:latin typeface="Times New Roman"/>
                <a:cs typeface="Times New Roman"/>
              </a:rPr>
              <a:t>вынесена в </a:t>
            </a:r>
            <a:r>
              <a:rPr dirty="0" sz="1400" spc="-10">
                <a:latin typeface="Times New Roman"/>
                <a:cs typeface="Times New Roman"/>
              </a:rPr>
              <a:t>отдельную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библиотеку).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860" y="1332241"/>
            <a:ext cx="68535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Lucida Sans Unicode"/>
              <a:buChar char="◦"/>
              <a:tabLst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отсутствие защиты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преднамеренного вмешательства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работу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программы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510" y="1709432"/>
            <a:ext cx="85578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>
                <a:solidFill>
                  <a:srgbClr val="3399FF"/>
                </a:solidFill>
                <a:latin typeface="Times New Roman"/>
                <a:cs typeface="Times New Roman"/>
              </a:rPr>
              <a:t>08.04.2014 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10:49</a:t>
            </a:r>
            <a:r>
              <a:rPr dirty="0" sz="1400" b="1">
                <a:latin typeface="Times New Roman"/>
                <a:cs typeface="Times New Roman"/>
              </a:rPr>
              <a:t>) В </a:t>
            </a:r>
            <a:r>
              <a:rPr dirty="0" sz="1400" spc="-5" b="1">
                <a:latin typeface="Times New Roman"/>
                <a:cs typeface="Times New Roman"/>
              </a:rPr>
              <a:t>OpenSSL</a:t>
            </a:r>
            <a:r>
              <a:rPr dirty="0" sz="1400" spc="2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обнаружена </a:t>
            </a:r>
            <a:r>
              <a:rPr dirty="0" sz="1400" spc="-5" b="1">
                <a:latin typeface="Times New Roman"/>
                <a:cs typeface="Times New Roman"/>
              </a:rPr>
              <a:t>критическая </a:t>
            </a:r>
            <a:r>
              <a:rPr dirty="0" sz="1400" spc="-10" b="1">
                <a:latin typeface="Times New Roman"/>
                <a:cs typeface="Times New Roman"/>
              </a:rPr>
              <a:t>уязвимость, </a:t>
            </a:r>
            <a:r>
              <a:rPr dirty="0" sz="1400" spc="-15" b="1">
                <a:latin typeface="Times New Roman"/>
                <a:cs typeface="Times New Roman"/>
              </a:rPr>
              <a:t>которая </a:t>
            </a:r>
            <a:r>
              <a:rPr dirty="0" sz="1400" spc="-20" b="1">
                <a:latin typeface="Times New Roman"/>
                <a:cs typeface="Times New Roman"/>
              </a:rPr>
              <a:t>может </a:t>
            </a:r>
            <a:r>
              <a:rPr dirty="0" sz="1400" spc="-5" b="1">
                <a:latin typeface="Times New Roman"/>
                <a:cs typeface="Times New Roman"/>
              </a:rPr>
              <a:t>привести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10" y="2015502"/>
            <a:ext cx="225107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b="1">
                <a:latin typeface="Times New Roman"/>
                <a:cs typeface="Times New Roman"/>
              </a:rPr>
              <a:t>к </a:t>
            </a:r>
            <a:r>
              <a:rPr dirty="0" sz="1400" spc="-15" b="1">
                <a:latin typeface="Times New Roman"/>
                <a:cs typeface="Times New Roman"/>
              </a:rPr>
              <a:t>утечке </a:t>
            </a:r>
            <a:r>
              <a:rPr dirty="0" sz="1400" spc="-5" b="1">
                <a:latin typeface="Times New Roman"/>
                <a:cs typeface="Times New Roman"/>
              </a:rPr>
              <a:t>закрытых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ключей: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510" y="2322842"/>
            <a:ext cx="8559165" cy="8178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marL="1270" marR="635">
              <a:lnSpc>
                <a:spcPts val="1610"/>
              </a:lnSpc>
              <a:spcBef>
                <a:spcPts val="20"/>
              </a:spcBef>
              <a:tabLst>
                <a:tab pos="271145" algn="l"/>
                <a:tab pos="1107440" algn="l"/>
                <a:tab pos="1966595" algn="l"/>
                <a:tab pos="2466340" algn="l"/>
                <a:tab pos="2783840" algn="l"/>
                <a:tab pos="3415029" algn="l"/>
                <a:tab pos="4348480" algn="l"/>
                <a:tab pos="5451475" algn="l"/>
                <a:tab pos="6905625" algn="l"/>
                <a:tab pos="7141845" algn="l"/>
                <a:tab pos="7909559" algn="l"/>
              </a:tabLst>
            </a:pPr>
            <a:r>
              <a:rPr dirty="0" sz="1400">
                <a:latin typeface="Times New Roman"/>
                <a:cs typeface="Times New Roman"/>
              </a:rPr>
              <a:t>В	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penSSL	</a:t>
            </a:r>
            <a:r>
              <a:rPr dirty="0" sz="1400" spc="-5">
                <a:latin typeface="Times New Roman"/>
                <a:cs typeface="Times New Roman"/>
              </a:rPr>
              <a:t>выя</a:t>
            </a:r>
            <a:r>
              <a:rPr dirty="0" sz="1400" spc="-25">
                <a:latin typeface="Times New Roman"/>
                <a:cs typeface="Times New Roman"/>
              </a:rPr>
              <a:t>в</a:t>
            </a:r>
            <a:r>
              <a:rPr dirty="0" sz="1400">
                <a:latin typeface="Times New Roman"/>
                <a:cs typeface="Times New Roman"/>
              </a:rPr>
              <a:t>лена	</a:t>
            </a:r>
            <a:r>
              <a:rPr dirty="0" sz="1400" spc="-4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дн</a:t>
            </a:r>
            <a:r>
              <a:rPr dirty="0" sz="1400">
                <a:latin typeface="Times New Roman"/>
                <a:cs typeface="Times New Roman"/>
              </a:rPr>
              <a:t>а	</a:t>
            </a:r>
            <a:r>
              <a:rPr dirty="0" sz="1400" spc="-5">
                <a:latin typeface="Times New Roman"/>
                <a:cs typeface="Times New Roman"/>
              </a:rPr>
              <a:t>и</a:t>
            </a:r>
            <a:r>
              <a:rPr dirty="0" sz="1400">
                <a:latin typeface="Times New Roman"/>
                <a:cs typeface="Times New Roman"/>
              </a:rPr>
              <a:t>з	</a:t>
            </a:r>
            <a:r>
              <a:rPr dirty="0" sz="1400" spc="15">
                <a:latin typeface="Times New Roman"/>
                <a:cs typeface="Times New Roman"/>
              </a:rPr>
              <a:t>с</a:t>
            </a:r>
            <a:r>
              <a:rPr dirty="0" sz="1400" spc="-5">
                <a:latin typeface="Times New Roman"/>
                <a:cs typeface="Times New Roman"/>
              </a:rPr>
              <a:t>а</a:t>
            </a:r>
            <a:r>
              <a:rPr dirty="0" sz="1400">
                <a:latin typeface="Times New Roman"/>
                <a:cs typeface="Times New Roman"/>
              </a:rPr>
              <a:t>м</a:t>
            </a:r>
            <a:r>
              <a:rPr dirty="0" sz="1400" spc="-5">
                <a:latin typeface="Times New Roman"/>
                <a:cs typeface="Times New Roman"/>
              </a:rPr>
              <a:t>ы</a:t>
            </a:r>
            <a:r>
              <a:rPr dirty="0" sz="1400">
                <a:latin typeface="Times New Roman"/>
                <a:cs typeface="Times New Roman"/>
              </a:rPr>
              <a:t>х	</a:t>
            </a:r>
            <a:r>
              <a:rPr dirty="0" sz="1400" spc="15">
                <a:latin typeface="Times New Roman"/>
                <a:cs typeface="Times New Roman"/>
              </a:rPr>
              <a:t>с</a:t>
            </a:r>
            <a:r>
              <a:rPr dirty="0" sz="1400" spc="-5">
                <a:latin typeface="Times New Roman"/>
                <a:cs typeface="Times New Roman"/>
              </a:rPr>
              <a:t>ерьёзны</a:t>
            </a:r>
            <a:r>
              <a:rPr dirty="0" sz="1400">
                <a:latin typeface="Times New Roman"/>
                <a:cs typeface="Times New Roman"/>
              </a:rPr>
              <a:t>х	</a:t>
            </a:r>
            <a:r>
              <a:rPr dirty="0" sz="1400" spc="-30">
                <a:latin typeface="Times New Roman"/>
                <a:cs typeface="Times New Roman"/>
              </a:rPr>
              <a:t>у</a:t>
            </a:r>
            <a:r>
              <a:rPr dirty="0" sz="1400" spc="-5">
                <a:latin typeface="Times New Roman"/>
                <a:cs typeface="Times New Roman"/>
              </a:rPr>
              <a:t>язви</a:t>
            </a:r>
            <a:r>
              <a:rPr dirty="0" sz="1400">
                <a:latin typeface="Times New Roman"/>
                <a:cs typeface="Times New Roman"/>
              </a:rPr>
              <a:t>м</a:t>
            </a:r>
            <a:r>
              <a:rPr dirty="0" sz="1400" spc="2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сте</a:t>
            </a:r>
            <a:r>
              <a:rPr dirty="0" sz="1400">
                <a:latin typeface="Times New Roman"/>
                <a:cs typeface="Times New Roman"/>
              </a:rPr>
              <a:t>й	(</a:t>
            </a:r>
            <a:r>
              <a:rPr dirty="0" sz="1400" spc="-5">
                <a:latin typeface="Times New Roman"/>
                <a:cs typeface="Times New Roman"/>
              </a:rPr>
              <a:t>CV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-2014-0160)	в	</a:t>
            </a:r>
            <a:r>
              <a:rPr dirty="0" sz="1400" spc="-5">
                <a:latin typeface="Times New Roman"/>
                <a:cs typeface="Times New Roman"/>
              </a:rPr>
              <a:t>ис</a:t>
            </a:r>
            <a:r>
              <a:rPr dirty="0" sz="1400" spc="-2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ории	</a:t>
            </a:r>
            <a:r>
              <a:rPr dirty="0" sz="1400" spc="-5">
                <a:latin typeface="Times New Roman"/>
                <a:cs typeface="Times New Roman"/>
              </a:rPr>
              <a:t>пр</a:t>
            </a:r>
            <a:r>
              <a:rPr dirty="0" sz="1400" spc="1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е</a:t>
            </a:r>
            <a:r>
              <a:rPr dirty="0" sz="1400" spc="-25">
                <a:latin typeface="Times New Roman"/>
                <a:cs typeface="Times New Roman"/>
              </a:rPr>
              <a:t>к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 spc="-5">
                <a:latin typeface="Times New Roman"/>
                <a:cs typeface="Times New Roman"/>
              </a:rPr>
              <a:t>а,  затрагивающая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огромное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число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сайтов,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серверных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систем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и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клиентских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приложений,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использующих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OpenSSL</a:t>
            </a:r>
            <a:endParaRPr sz="1400">
              <a:latin typeface="Times New Roman"/>
              <a:cs typeface="Times New Roman"/>
            </a:endParaRPr>
          </a:p>
          <a:p>
            <a:pPr marL="1270" marR="3810">
              <a:lnSpc>
                <a:spcPts val="1610"/>
              </a:lnSpc>
              <a:tabLst>
                <a:tab pos="1139190" algn="l"/>
                <a:tab pos="1878330" algn="l"/>
                <a:tab pos="2103120" algn="l"/>
                <a:tab pos="2628265" algn="l"/>
                <a:tab pos="3308985" algn="l"/>
                <a:tab pos="4372610" algn="l"/>
                <a:tab pos="4789805" algn="l"/>
                <a:tab pos="5768975" algn="l"/>
                <a:tab pos="6597015" algn="l"/>
                <a:tab pos="6814820" algn="l"/>
                <a:tab pos="7603490" algn="l"/>
              </a:tabLst>
            </a:pPr>
            <a:r>
              <a:rPr dirty="0" sz="1400">
                <a:latin typeface="Times New Roman"/>
                <a:cs typeface="Times New Roman"/>
              </a:rPr>
              <a:t>1.0.1 </a:t>
            </a:r>
            <a:r>
              <a:rPr dirty="0" sz="1400" spc="-5">
                <a:latin typeface="Times New Roman"/>
                <a:cs typeface="Times New Roman"/>
              </a:rPr>
              <a:t>для организации обмена данными </a:t>
            </a:r>
            <a:r>
              <a:rPr dirty="0" sz="1400">
                <a:latin typeface="Times New Roman"/>
                <a:cs typeface="Times New Roman"/>
              </a:rPr>
              <a:t>через </a:t>
            </a:r>
            <a:r>
              <a:rPr dirty="0" sz="1400" spc="-5">
                <a:latin typeface="Times New Roman"/>
                <a:cs typeface="Times New Roman"/>
              </a:rPr>
              <a:t>защищённое соединение. </a:t>
            </a:r>
            <a:r>
              <a:rPr dirty="0" sz="1400" spc="-10">
                <a:latin typeface="Times New Roman"/>
                <a:cs typeface="Times New Roman"/>
              </a:rPr>
              <a:t>Суть проблемы </a:t>
            </a:r>
            <a:r>
              <a:rPr dirty="0" sz="1400" spc="-5">
                <a:latin typeface="Times New Roman"/>
                <a:cs typeface="Times New Roman"/>
              </a:rPr>
              <a:t>проявляется </a:t>
            </a:r>
            <a:r>
              <a:rPr dirty="0" sz="1400">
                <a:latin typeface="Times New Roman"/>
                <a:cs typeface="Times New Roman"/>
              </a:rPr>
              <a:t>в  </a:t>
            </a:r>
            <a:r>
              <a:rPr dirty="0" sz="1400" spc="-15">
                <a:latin typeface="Times New Roman"/>
                <a:cs typeface="Times New Roman"/>
              </a:rPr>
              <a:t>в</a:t>
            </a:r>
            <a:r>
              <a:rPr dirty="0" sz="1400">
                <a:latin typeface="Times New Roman"/>
                <a:cs typeface="Times New Roman"/>
              </a:rPr>
              <a:t>о</a:t>
            </a:r>
            <a:r>
              <a:rPr dirty="0" sz="1400" spc="-25">
                <a:latin typeface="Times New Roman"/>
                <a:cs typeface="Times New Roman"/>
              </a:rPr>
              <a:t>з</a:t>
            </a:r>
            <a:r>
              <a:rPr dirty="0" sz="1400">
                <a:latin typeface="Times New Roman"/>
                <a:cs typeface="Times New Roman"/>
              </a:rPr>
              <a:t>м</a:t>
            </a:r>
            <a:r>
              <a:rPr dirty="0" sz="1400" spc="-30">
                <a:latin typeface="Times New Roman"/>
                <a:cs typeface="Times New Roman"/>
              </a:rPr>
              <a:t>о</a:t>
            </a:r>
            <a:r>
              <a:rPr dirty="0" sz="1400">
                <a:latin typeface="Times New Roman"/>
                <a:cs typeface="Times New Roman"/>
              </a:rPr>
              <a:t>ж</a:t>
            </a:r>
            <a:r>
              <a:rPr dirty="0" sz="1400" spc="-5">
                <a:latin typeface="Times New Roman"/>
                <a:cs typeface="Times New Roman"/>
              </a:rPr>
              <a:t>н</a:t>
            </a:r>
            <a:r>
              <a:rPr dirty="0" sz="1400" spc="2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ст</a:t>
            </a:r>
            <a:r>
              <a:rPr dirty="0" sz="1400">
                <a:latin typeface="Times New Roman"/>
                <a:cs typeface="Times New Roman"/>
              </a:rPr>
              <a:t>и	</a:t>
            </a:r>
            <a:r>
              <a:rPr dirty="0" sz="1400" spc="-5">
                <a:latin typeface="Times New Roman"/>
                <a:cs typeface="Times New Roman"/>
              </a:rPr>
              <a:t>д</a:t>
            </a:r>
            <a:r>
              <a:rPr dirty="0" sz="1400" spc="25">
                <a:latin typeface="Times New Roman"/>
                <a:cs typeface="Times New Roman"/>
              </a:rPr>
              <a:t>о</a:t>
            </a:r>
            <a:r>
              <a:rPr dirty="0" sz="1400" spc="5">
                <a:latin typeface="Times New Roman"/>
                <a:cs typeface="Times New Roman"/>
              </a:rPr>
              <a:t>с</a:t>
            </a:r>
            <a:r>
              <a:rPr dirty="0" sz="1400" spc="-2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упа	к	64</a:t>
            </a:r>
            <a:r>
              <a:rPr dirty="0" sz="1400" spc="-5">
                <a:latin typeface="Times New Roman"/>
                <a:cs typeface="Times New Roman"/>
              </a:rPr>
              <a:t>К</a:t>
            </a:r>
            <a:r>
              <a:rPr dirty="0" sz="1400">
                <a:latin typeface="Times New Roman"/>
                <a:cs typeface="Times New Roman"/>
              </a:rPr>
              <a:t>б	</a:t>
            </a:r>
            <a:r>
              <a:rPr dirty="0" sz="1400" spc="-5">
                <a:latin typeface="Times New Roman"/>
                <a:cs typeface="Times New Roman"/>
              </a:rPr>
              <a:t>па</a:t>
            </a:r>
            <a:r>
              <a:rPr dirty="0" sz="1400">
                <a:latin typeface="Times New Roman"/>
                <a:cs typeface="Times New Roman"/>
              </a:rPr>
              <a:t>м</a:t>
            </a:r>
            <a:r>
              <a:rPr dirty="0" sz="1400" spc="-5">
                <a:latin typeface="Times New Roman"/>
                <a:cs typeface="Times New Roman"/>
              </a:rPr>
              <a:t>ят</a:t>
            </a:r>
            <a:r>
              <a:rPr dirty="0" sz="1400">
                <a:latin typeface="Times New Roman"/>
                <a:cs typeface="Times New Roman"/>
              </a:rPr>
              <a:t>и	</a:t>
            </a:r>
            <a:r>
              <a:rPr dirty="0" sz="1400" spc="-5">
                <a:latin typeface="Times New Roman"/>
                <a:cs typeface="Times New Roman"/>
              </a:rPr>
              <a:t>клиен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 spc="-5">
                <a:latin typeface="Times New Roman"/>
                <a:cs typeface="Times New Roman"/>
              </a:rPr>
              <a:t>с</a:t>
            </a:r>
            <a:r>
              <a:rPr dirty="0" sz="1400" spc="-70">
                <a:latin typeface="Times New Roman"/>
                <a:cs typeface="Times New Roman"/>
              </a:rPr>
              <a:t>к</a:t>
            </a:r>
            <a:r>
              <a:rPr dirty="0" sz="1400">
                <a:latin typeface="Times New Roman"/>
                <a:cs typeface="Times New Roman"/>
              </a:rPr>
              <a:t>о</a:t>
            </a:r>
            <a:r>
              <a:rPr dirty="0" sz="1400" spc="-35">
                <a:latin typeface="Times New Roman"/>
                <a:cs typeface="Times New Roman"/>
              </a:rPr>
              <a:t>г</a:t>
            </a:r>
            <a:r>
              <a:rPr dirty="0" sz="1400">
                <a:latin typeface="Times New Roman"/>
                <a:cs typeface="Times New Roman"/>
              </a:rPr>
              <a:t>о	</a:t>
            </a:r>
            <a:r>
              <a:rPr dirty="0" sz="1400" spc="-5">
                <a:latin typeface="Times New Roman"/>
                <a:cs typeface="Times New Roman"/>
              </a:rPr>
              <a:t>ил</a:t>
            </a:r>
            <a:r>
              <a:rPr dirty="0" sz="1400">
                <a:latin typeface="Times New Roman"/>
                <a:cs typeface="Times New Roman"/>
              </a:rPr>
              <a:t>и	</a:t>
            </a:r>
            <a:r>
              <a:rPr dirty="0" sz="1400" spc="15">
                <a:latin typeface="Times New Roman"/>
                <a:cs typeface="Times New Roman"/>
              </a:rPr>
              <a:t>с</a:t>
            </a:r>
            <a:r>
              <a:rPr dirty="0" sz="1400" spc="-5">
                <a:latin typeface="Times New Roman"/>
                <a:cs typeface="Times New Roman"/>
              </a:rPr>
              <a:t>ер</a:t>
            </a:r>
            <a:r>
              <a:rPr dirty="0" sz="1400" spc="-15">
                <a:latin typeface="Times New Roman"/>
                <a:cs typeface="Times New Roman"/>
              </a:rPr>
              <a:t>в</a:t>
            </a:r>
            <a:r>
              <a:rPr dirty="0" sz="1400" spc="-5">
                <a:latin typeface="Times New Roman"/>
                <a:cs typeface="Times New Roman"/>
              </a:rPr>
              <a:t>ерно</a:t>
            </a:r>
            <a:r>
              <a:rPr dirty="0" sz="1400" spc="-35">
                <a:latin typeface="Times New Roman"/>
                <a:cs typeface="Times New Roman"/>
              </a:rPr>
              <a:t>г</a:t>
            </a:r>
            <a:r>
              <a:rPr dirty="0" sz="1400">
                <a:latin typeface="Times New Roman"/>
                <a:cs typeface="Times New Roman"/>
              </a:rPr>
              <a:t>о	</a:t>
            </a:r>
            <a:r>
              <a:rPr dirty="0" sz="1400" spc="-5">
                <a:latin typeface="Times New Roman"/>
                <a:cs typeface="Times New Roman"/>
              </a:rPr>
              <a:t>проц</a:t>
            </a:r>
            <a:r>
              <a:rPr dirty="0" sz="1400" spc="35">
                <a:latin typeface="Times New Roman"/>
                <a:cs typeface="Times New Roman"/>
              </a:rPr>
              <a:t>е</a:t>
            </a:r>
            <a:r>
              <a:rPr dirty="0" sz="1400" spc="-5">
                <a:latin typeface="Times New Roman"/>
                <a:cs typeface="Times New Roman"/>
              </a:rPr>
              <a:t>с</a:t>
            </a:r>
            <a:r>
              <a:rPr dirty="0" sz="1400" spc="15">
                <a:latin typeface="Times New Roman"/>
                <a:cs typeface="Times New Roman"/>
              </a:rPr>
              <a:t>с</a:t>
            </a:r>
            <a:r>
              <a:rPr dirty="0" sz="1400">
                <a:latin typeface="Times New Roman"/>
                <a:cs typeface="Times New Roman"/>
              </a:rPr>
              <a:t>а	с	</a:t>
            </a:r>
            <a:r>
              <a:rPr dirty="0" sz="1400" spc="-70">
                <a:latin typeface="Times New Roman"/>
                <a:cs typeface="Times New Roman"/>
              </a:rPr>
              <a:t>к</a:t>
            </a:r>
            <a:r>
              <a:rPr dirty="0" sz="1400" spc="-20">
                <a:latin typeface="Times New Roman"/>
                <a:cs typeface="Times New Roman"/>
              </a:rPr>
              <a:t>о</a:t>
            </a:r>
            <a:r>
              <a:rPr dirty="0" sz="1400" spc="-2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орым	ус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 spc="-5">
                <a:latin typeface="Times New Roman"/>
                <a:cs typeface="Times New Roman"/>
              </a:rPr>
              <a:t>ано</a:t>
            </a:r>
            <a:r>
              <a:rPr dirty="0" sz="1400" spc="-25">
                <a:latin typeface="Times New Roman"/>
                <a:cs typeface="Times New Roman"/>
              </a:rPr>
              <a:t>в</a:t>
            </a:r>
            <a:r>
              <a:rPr dirty="0" sz="1400">
                <a:latin typeface="Times New Roman"/>
                <a:cs typeface="Times New Roman"/>
              </a:rPr>
              <a:t>лено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" y="3140722"/>
            <a:ext cx="202247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шифрованное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соединение.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" y="3549662"/>
            <a:ext cx="8559165" cy="122682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Практическая </a:t>
            </a:r>
            <a:r>
              <a:rPr dirty="0" sz="1400">
                <a:latin typeface="Times New Roman"/>
                <a:cs typeface="Times New Roman"/>
              </a:rPr>
              <a:t>опасность </a:t>
            </a:r>
            <a:r>
              <a:rPr dirty="0" sz="1400" spc="-5">
                <a:latin typeface="Times New Roman"/>
                <a:cs typeface="Times New Roman"/>
              </a:rPr>
              <a:t>уязвимости </a:t>
            </a:r>
            <a:r>
              <a:rPr dirty="0" sz="1400" spc="-10">
                <a:latin typeface="Times New Roman"/>
                <a:cs typeface="Times New Roman"/>
              </a:rPr>
              <a:t>связана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тем,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подверженной </a:t>
            </a:r>
            <a:r>
              <a:rPr dirty="0" sz="1400" spc="-15">
                <a:latin typeface="Times New Roman"/>
                <a:cs typeface="Times New Roman"/>
              </a:rPr>
              <a:t>утечке </a:t>
            </a:r>
            <a:r>
              <a:rPr dirty="0" sz="1400" spc="-10">
                <a:latin typeface="Times New Roman"/>
                <a:cs typeface="Times New Roman"/>
              </a:rPr>
              <a:t>области </a:t>
            </a:r>
            <a:r>
              <a:rPr dirty="0" sz="1400" spc="-5">
                <a:latin typeface="Times New Roman"/>
                <a:cs typeface="Times New Roman"/>
              </a:rPr>
              <a:t>памяти могут  </a:t>
            </a:r>
            <a:r>
              <a:rPr dirty="0" sz="1400" spc="-10">
                <a:latin typeface="Times New Roman"/>
                <a:cs typeface="Times New Roman"/>
              </a:rPr>
              <a:t>размещаться </a:t>
            </a:r>
            <a:r>
              <a:rPr dirty="0" sz="1400" spc="-5">
                <a:latin typeface="Times New Roman"/>
                <a:cs typeface="Times New Roman"/>
              </a:rPr>
              <a:t>закрытые </a:t>
            </a:r>
            <a:r>
              <a:rPr dirty="0" sz="1400" spc="-15">
                <a:latin typeface="Times New Roman"/>
                <a:cs typeface="Times New Roman"/>
              </a:rPr>
              <a:t>ключи </a:t>
            </a:r>
            <a:r>
              <a:rPr dirty="0" sz="1400" spc="-5">
                <a:latin typeface="Times New Roman"/>
                <a:cs typeface="Times New Roman"/>
              </a:rPr>
              <a:t>или </a:t>
            </a:r>
            <a:r>
              <a:rPr dirty="0" sz="1400" spc="-10">
                <a:latin typeface="Times New Roman"/>
                <a:cs typeface="Times New Roman"/>
              </a:rPr>
              <a:t>пароли </a:t>
            </a:r>
            <a:r>
              <a:rPr dirty="0" sz="1400">
                <a:latin typeface="Times New Roman"/>
                <a:cs typeface="Times New Roman"/>
              </a:rPr>
              <a:t>доступа, </a:t>
            </a:r>
            <a:r>
              <a:rPr dirty="0" sz="1400" spc="-20">
                <a:latin typeface="Times New Roman"/>
                <a:cs typeface="Times New Roman"/>
              </a:rPr>
              <a:t>которые </a:t>
            </a:r>
            <a:r>
              <a:rPr dirty="0" sz="1400" spc="-5">
                <a:latin typeface="Times New Roman"/>
                <a:cs typeface="Times New Roman"/>
              </a:rPr>
              <a:t>потенциально могут быть </a:t>
            </a:r>
            <a:r>
              <a:rPr dirty="0" sz="1400" spc="-10">
                <a:latin typeface="Times New Roman"/>
                <a:cs typeface="Times New Roman"/>
              </a:rPr>
              <a:t>извлечены удалённым  </a:t>
            </a:r>
            <a:r>
              <a:rPr dirty="0" sz="1400" spc="-15">
                <a:latin typeface="Times New Roman"/>
                <a:cs typeface="Times New Roman"/>
              </a:rPr>
              <a:t>злоумышленником.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30">
                <a:latin typeface="Times New Roman"/>
                <a:cs typeface="Times New Roman"/>
              </a:rPr>
              <a:t>удачном </a:t>
            </a:r>
            <a:r>
              <a:rPr dirty="0" sz="1400" spc="-10">
                <a:latin typeface="Times New Roman"/>
                <a:cs typeface="Times New Roman"/>
              </a:rPr>
              <a:t>проведении атаки злоумышленник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 spc="-5">
                <a:latin typeface="Times New Roman"/>
                <a:cs typeface="Times New Roman"/>
              </a:rPr>
              <a:t>получить </a:t>
            </a:r>
            <a:r>
              <a:rPr dirty="0" sz="1400" spc="-10">
                <a:latin typeface="Times New Roman"/>
                <a:cs typeface="Times New Roman"/>
              </a:rPr>
              <a:t>содержимое </a:t>
            </a:r>
            <a:r>
              <a:rPr dirty="0" sz="1400" spc="-15">
                <a:latin typeface="Times New Roman"/>
                <a:cs typeface="Times New Roman"/>
              </a:rPr>
              <a:t>ключа,  </a:t>
            </a:r>
            <a:r>
              <a:rPr dirty="0" sz="1400" spc="-10">
                <a:latin typeface="Times New Roman"/>
                <a:cs typeface="Times New Roman"/>
              </a:rPr>
              <a:t>используемого </a:t>
            </a:r>
            <a:r>
              <a:rPr dirty="0" sz="1400" spc="-5">
                <a:latin typeface="Times New Roman"/>
                <a:cs typeface="Times New Roman"/>
              </a:rPr>
              <a:t>для организации </a:t>
            </a:r>
            <a:r>
              <a:rPr dirty="0" sz="1400" spc="-10">
                <a:latin typeface="Times New Roman"/>
                <a:cs typeface="Times New Roman"/>
              </a:rPr>
              <a:t>шифрованного </a:t>
            </a:r>
            <a:r>
              <a:rPr dirty="0" sz="1400">
                <a:latin typeface="Times New Roman"/>
                <a:cs typeface="Times New Roman"/>
              </a:rPr>
              <a:t>доступа к </a:t>
            </a:r>
            <a:r>
              <a:rPr dirty="0" sz="1400" spc="-25">
                <a:latin typeface="Times New Roman"/>
                <a:cs typeface="Times New Roman"/>
              </a:rPr>
              <a:t>серверу,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организовать </a:t>
            </a:r>
            <a:r>
              <a:rPr dirty="0" sz="1400" spc="-15">
                <a:latin typeface="Times New Roman"/>
                <a:cs typeface="Times New Roman"/>
              </a:rPr>
              <a:t>перехват </a:t>
            </a:r>
            <a:r>
              <a:rPr dirty="0" sz="1400" spc="-5">
                <a:latin typeface="Times New Roman"/>
                <a:cs typeface="Times New Roman"/>
              </a:rPr>
              <a:t>на транзитном узле  </a:t>
            </a:r>
            <a:r>
              <a:rPr dirty="0" sz="1400" spc="-10">
                <a:latin typeface="Times New Roman"/>
                <a:cs typeface="Times New Roman"/>
              </a:rPr>
              <a:t>защищённого </a:t>
            </a:r>
            <a:r>
              <a:rPr dirty="0" sz="1400" spc="-5">
                <a:latin typeface="Times New Roman"/>
                <a:cs typeface="Times New Roman"/>
              </a:rPr>
              <a:t>трафика. </a:t>
            </a:r>
            <a:r>
              <a:rPr dirty="0" sz="1400" spc="-15">
                <a:latin typeface="Times New Roman"/>
                <a:cs typeface="Times New Roman"/>
              </a:rPr>
              <a:t>Также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 spc="-10">
                <a:latin typeface="Times New Roman"/>
                <a:cs typeface="Times New Roman"/>
              </a:rPr>
              <a:t>исключена </a:t>
            </a:r>
            <a:r>
              <a:rPr dirty="0" sz="1400" spc="-15">
                <a:latin typeface="Times New Roman"/>
                <a:cs typeface="Times New Roman"/>
              </a:rPr>
              <a:t>утечка </a:t>
            </a:r>
            <a:r>
              <a:rPr dirty="0" sz="1400" spc="-5">
                <a:latin typeface="Times New Roman"/>
                <a:cs typeface="Times New Roman"/>
              </a:rPr>
              <a:t>паролей, </a:t>
            </a:r>
            <a:r>
              <a:rPr dirty="0" sz="1400" spc="-10">
                <a:latin typeface="Times New Roman"/>
                <a:cs typeface="Times New Roman"/>
              </a:rPr>
              <a:t>идентификаторов </a:t>
            </a:r>
            <a:r>
              <a:rPr dirty="0" sz="1400">
                <a:latin typeface="Times New Roman"/>
                <a:cs typeface="Times New Roman"/>
              </a:rPr>
              <a:t>сессий и </a:t>
            </a:r>
            <a:r>
              <a:rPr dirty="0" sz="1400" spc="-5">
                <a:latin typeface="Times New Roman"/>
                <a:cs typeface="Times New Roman"/>
              </a:rPr>
              <a:t>других закрытых  данных клиентских </a:t>
            </a:r>
            <a:r>
              <a:rPr dirty="0" sz="1400" spc="-10">
                <a:latin typeface="Times New Roman"/>
                <a:cs typeface="Times New Roman"/>
              </a:rPr>
              <a:t>приложений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0">
                <a:latin typeface="Times New Roman"/>
                <a:cs typeface="Times New Roman"/>
              </a:rPr>
              <a:t>попытке </a:t>
            </a:r>
            <a:r>
              <a:rPr dirty="0" sz="1400" spc="-5">
                <a:latin typeface="Times New Roman"/>
                <a:cs typeface="Times New Roman"/>
              </a:rPr>
              <a:t>их соединения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0">
                <a:latin typeface="Times New Roman"/>
                <a:cs typeface="Times New Roman"/>
              </a:rPr>
              <a:t>подконтрольными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злоумышленникам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510" y="4776482"/>
            <a:ext cx="183070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серверными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системами.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" y="5185422"/>
            <a:ext cx="8559165" cy="143065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Причиной </a:t>
            </a:r>
            <a:r>
              <a:rPr dirty="0" sz="1400" spc="-10">
                <a:latin typeface="Times New Roman"/>
                <a:cs typeface="Times New Roman"/>
              </a:rPr>
              <a:t>проблемы </a:t>
            </a:r>
            <a:r>
              <a:rPr dirty="0" sz="1400" spc="-5">
                <a:latin typeface="Times New Roman"/>
                <a:cs typeface="Times New Roman"/>
              </a:rPr>
              <a:t>является отсутствие </a:t>
            </a:r>
            <a:r>
              <a:rPr dirty="0" sz="1400" spc="-10">
                <a:latin typeface="Times New Roman"/>
                <a:cs typeface="Times New Roman"/>
              </a:rPr>
              <a:t>проверки </a:t>
            </a:r>
            <a:r>
              <a:rPr dirty="0" sz="1400" spc="-20">
                <a:latin typeface="Times New Roman"/>
                <a:cs typeface="Times New Roman"/>
              </a:rPr>
              <a:t>выхода </a:t>
            </a:r>
            <a:r>
              <a:rPr dirty="0" sz="1400" spc="-5">
                <a:latin typeface="Times New Roman"/>
                <a:cs typeface="Times New Roman"/>
              </a:rPr>
              <a:t>за допустимые границы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30">
                <a:latin typeface="Times New Roman"/>
                <a:cs typeface="Times New Roman"/>
              </a:rPr>
              <a:t>коде </a:t>
            </a:r>
            <a:r>
              <a:rPr dirty="0" sz="1400">
                <a:latin typeface="Times New Roman"/>
                <a:cs typeface="Times New Roman"/>
              </a:rPr>
              <a:t>реализации </a:t>
            </a:r>
            <a:r>
              <a:rPr dirty="0" sz="1400" spc="-5">
                <a:latin typeface="Times New Roman"/>
                <a:cs typeface="Times New Roman"/>
              </a:rPr>
              <a:t>TLS-  </a:t>
            </a:r>
            <a:r>
              <a:rPr dirty="0" sz="1400">
                <a:latin typeface="Times New Roman"/>
                <a:cs typeface="Times New Roman"/>
              </a:rPr>
              <a:t>расширения heartbeat </a:t>
            </a:r>
            <a:r>
              <a:rPr dirty="0" sz="1400" spc="-5">
                <a:latin typeface="Times New Roman"/>
                <a:cs typeface="Times New Roman"/>
              </a:rPr>
              <a:t>(RFC </a:t>
            </a:r>
            <a:r>
              <a:rPr dirty="0" sz="1400">
                <a:latin typeface="Times New Roman"/>
                <a:cs typeface="Times New Roman"/>
              </a:rPr>
              <a:t>6520), </a:t>
            </a:r>
            <a:r>
              <a:rPr dirty="0" sz="1400" spc="-10">
                <a:latin typeface="Times New Roman"/>
                <a:cs typeface="Times New Roman"/>
              </a:rPr>
              <a:t>что позволяет инициировать отправку удалённой </a:t>
            </a:r>
            <a:r>
              <a:rPr dirty="0" sz="1400" spc="-5">
                <a:latin typeface="Times New Roman"/>
                <a:cs typeface="Times New Roman"/>
              </a:rPr>
              <a:t>стороне до 64Кб данных из  </a:t>
            </a:r>
            <a:r>
              <a:rPr dirty="0" sz="1400" spc="-10">
                <a:latin typeface="Times New Roman"/>
                <a:cs typeface="Times New Roman"/>
              </a:rPr>
              <a:t>области </a:t>
            </a:r>
            <a:r>
              <a:rPr dirty="0" sz="1400" spc="-5">
                <a:latin typeface="Times New Roman"/>
                <a:cs typeface="Times New Roman"/>
              </a:rPr>
              <a:t>за границей </a:t>
            </a:r>
            <a:r>
              <a:rPr dirty="0" sz="1400" spc="-10">
                <a:latin typeface="Times New Roman"/>
                <a:cs typeface="Times New Roman"/>
              </a:rPr>
              <a:t>текущего </a:t>
            </a:r>
            <a:r>
              <a:rPr dirty="0" sz="1400" spc="-15">
                <a:latin typeface="Times New Roman"/>
                <a:cs typeface="Times New Roman"/>
              </a:rPr>
              <a:t>буфера.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5">
                <a:latin typeface="Times New Roman"/>
                <a:cs typeface="Times New Roman"/>
              </a:rPr>
              <a:t>этом возможна </a:t>
            </a:r>
            <a:r>
              <a:rPr dirty="0" sz="1400" spc="-10">
                <a:latin typeface="Times New Roman"/>
                <a:cs typeface="Times New Roman"/>
              </a:rPr>
              <a:t>отправка </a:t>
            </a:r>
            <a:r>
              <a:rPr dirty="0" sz="1400" spc="-5">
                <a:latin typeface="Times New Roman"/>
                <a:cs typeface="Times New Roman"/>
              </a:rPr>
              <a:t>произвольных </a:t>
            </a:r>
            <a:r>
              <a:rPr dirty="0" sz="1400">
                <a:latin typeface="Times New Roman"/>
                <a:cs typeface="Times New Roman"/>
              </a:rPr>
              <a:t>64Кб </a:t>
            </a:r>
            <a:r>
              <a:rPr dirty="0" sz="1400" spc="-5">
                <a:latin typeface="Times New Roman"/>
                <a:cs typeface="Times New Roman"/>
              </a:rPr>
              <a:t>данных, </a:t>
            </a:r>
            <a:r>
              <a:rPr dirty="0" sz="1400">
                <a:latin typeface="Times New Roman"/>
                <a:cs typeface="Times New Roman"/>
              </a:rPr>
              <a:t>а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 spc="-20">
                <a:latin typeface="Times New Roman"/>
                <a:cs typeface="Times New Roman"/>
              </a:rPr>
              <a:t>только  </a:t>
            </a:r>
            <a:r>
              <a:rPr dirty="0" sz="1400" spc="-10">
                <a:latin typeface="Times New Roman"/>
                <a:cs typeface="Times New Roman"/>
              </a:rPr>
              <a:t>примыкающих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5">
                <a:latin typeface="Times New Roman"/>
                <a:cs typeface="Times New Roman"/>
              </a:rPr>
              <a:t>границе </a:t>
            </a:r>
            <a:r>
              <a:rPr dirty="0" sz="1400" spc="-20">
                <a:latin typeface="Times New Roman"/>
                <a:cs typeface="Times New Roman"/>
              </a:rPr>
              <a:t>буфера </a:t>
            </a:r>
            <a:r>
              <a:rPr dirty="0" sz="1400" spc="-5">
                <a:latin typeface="Times New Roman"/>
                <a:cs typeface="Times New Roman"/>
              </a:rPr>
              <a:t>(путем </a:t>
            </a:r>
            <a:r>
              <a:rPr dirty="0" sz="1400" spc="-10">
                <a:latin typeface="Times New Roman"/>
                <a:cs typeface="Times New Roman"/>
              </a:rPr>
              <a:t>повторения </a:t>
            </a:r>
            <a:r>
              <a:rPr dirty="0" sz="1400" spc="-5">
                <a:latin typeface="Times New Roman"/>
                <a:cs typeface="Times New Roman"/>
              </a:rPr>
              <a:t>запросов </a:t>
            </a:r>
            <a:r>
              <a:rPr dirty="0" sz="1400" spc="-10">
                <a:latin typeface="Times New Roman"/>
                <a:cs typeface="Times New Roman"/>
              </a:rPr>
              <a:t>атакующий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>
                <a:latin typeface="Times New Roman"/>
                <a:cs typeface="Times New Roman"/>
              </a:rPr>
              <a:t>шаг </a:t>
            </a:r>
            <a:r>
              <a:rPr dirty="0" sz="1400" spc="-5">
                <a:latin typeface="Times New Roman"/>
                <a:cs typeface="Times New Roman"/>
              </a:rPr>
              <a:t>за </a:t>
            </a:r>
            <a:r>
              <a:rPr dirty="0" sz="1400" spc="-15">
                <a:latin typeface="Times New Roman"/>
                <a:cs typeface="Times New Roman"/>
              </a:rPr>
              <a:t>шагом </a:t>
            </a:r>
            <a:r>
              <a:rPr dirty="0" sz="1400" spc="-10">
                <a:latin typeface="Times New Roman"/>
                <a:cs typeface="Times New Roman"/>
              </a:rPr>
              <a:t>прочитать всё  содержимое </a:t>
            </a:r>
            <a:r>
              <a:rPr dirty="0" sz="1400" spc="-5">
                <a:latin typeface="Times New Roman"/>
                <a:cs typeface="Times New Roman"/>
              </a:rPr>
              <a:t>памяти </a:t>
            </a:r>
            <a:r>
              <a:rPr dirty="0" sz="1400">
                <a:latin typeface="Times New Roman"/>
                <a:cs typeface="Times New Roman"/>
              </a:rPr>
              <a:t>процесса). </a:t>
            </a:r>
            <a:r>
              <a:rPr dirty="0" sz="1400" spc="-5">
                <a:latin typeface="Times New Roman"/>
                <a:cs typeface="Times New Roman"/>
              </a:rPr>
              <a:t>По </a:t>
            </a:r>
            <a:r>
              <a:rPr dirty="0" sz="1400" spc="-15">
                <a:latin typeface="Times New Roman"/>
                <a:cs typeface="Times New Roman"/>
              </a:rPr>
              <a:t>некоторым </a:t>
            </a:r>
            <a:r>
              <a:rPr dirty="0" sz="1400" spc="-5">
                <a:latin typeface="Times New Roman"/>
                <a:cs typeface="Times New Roman"/>
              </a:rPr>
              <a:t>оценкам </a:t>
            </a:r>
            <a:r>
              <a:rPr dirty="0" sz="1400" spc="-10">
                <a:latin typeface="Times New Roman"/>
                <a:cs typeface="Times New Roman"/>
              </a:rPr>
              <a:t>проблема </a:t>
            </a:r>
            <a:r>
              <a:rPr dirty="0" sz="1400" spc="-15">
                <a:latin typeface="Times New Roman"/>
                <a:cs typeface="Times New Roman"/>
              </a:rPr>
              <a:t>охватывает </a:t>
            </a:r>
            <a:r>
              <a:rPr dirty="0" sz="1400" spc="-5">
                <a:latin typeface="Times New Roman"/>
                <a:cs typeface="Times New Roman"/>
              </a:rPr>
              <a:t>до половины </a:t>
            </a:r>
            <a:r>
              <a:rPr dirty="0" sz="1400" spc="-10">
                <a:latin typeface="Times New Roman"/>
                <a:cs typeface="Times New Roman"/>
              </a:rPr>
              <a:t>поддерживающих  </a:t>
            </a:r>
            <a:r>
              <a:rPr dirty="0" sz="1400" spc="-5">
                <a:latin typeface="Times New Roman"/>
                <a:cs typeface="Times New Roman"/>
              </a:rPr>
              <a:t>защищённое соединение серверных систем </a:t>
            </a:r>
            <a:r>
              <a:rPr dirty="0" sz="1400">
                <a:latin typeface="Times New Roman"/>
                <a:cs typeface="Times New Roman"/>
              </a:rPr>
              <a:t>в Сети, </a:t>
            </a:r>
            <a:r>
              <a:rPr dirty="0" sz="1400" spc="-15">
                <a:latin typeface="Times New Roman"/>
                <a:cs typeface="Times New Roman"/>
              </a:rPr>
              <a:t>включая </a:t>
            </a:r>
            <a:r>
              <a:rPr dirty="0" sz="1400" spc="-5">
                <a:latin typeface="Times New Roman"/>
                <a:cs typeface="Times New Roman"/>
              </a:rPr>
              <a:t>собранные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>
                <a:latin typeface="Times New Roman"/>
                <a:cs typeface="Times New Roman"/>
              </a:rPr>
              <a:t>1.0.1 </a:t>
            </a:r>
            <a:r>
              <a:rPr dirty="0" sz="1400" spc="-5">
                <a:latin typeface="Times New Roman"/>
                <a:cs typeface="Times New Roman"/>
              </a:rPr>
              <a:t>web-серверы (Apache  </a:t>
            </a:r>
            <a:r>
              <a:rPr dirty="0" sz="1400">
                <a:latin typeface="Times New Roman"/>
                <a:cs typeface="Times New Roman"/>
              </a:rPr>
              <a:t>httpd, nginx), </a:t>
            </a:r>
            <a:r>
              <a:rPr dirty="0" sz="1400" spc="-10">
                <a:latin typeface="Times New Roman"/>
                <a:cs typeface="Times New Roman"/>
              </a:rPr>
              <a:t>почтовые </a:t>
            </a:r>
            <a:r>
              <a:rPr dirty="0" sz="1400" spc="-5">
                <a:latin typeface="Times New Roman"/>
                <a:cs typeface="Times New Roman"/>
              </a:rPr>
              <a:t>серверы, XMPP-серверы, VPN-системы, шлюзы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скрытые сервисы анонимной </a:t>
            </a:r>
            <a:r>
              <a:rPr dirty="0" sz="1400">
                <a:latin typeface="Times New Roman"/>
                <a:cs typeface="Times New Roman"/>
              </a:rPr>
              <a:t>сети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Tor.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67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510" y="1154442"/>
            <a:ext cx="8559165" cy="14312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Связанная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20">
                <a:latin typeface="Times New Roman"/>
                <a:cs typeface="Times New Roman"/>
              </a:rPr>
              <a:t>атакой  </a:t>
            </a:r>
            <a:r>
              <a:rPr dirty="0" sz="1400" spc="-5">
                <a:latin typeface="Times New Roman"/>
                <a:cs typeface="Times New Roman"/>
              </a:rPr>
              <a:t>активность не </a:t>
            </a:r>
            <a:r>
              <a:rPr dirty="0" sz="1400" spc="-10">
                <a:latin typeface="Times New Roman"/>
                <a:cs typeface="Times New Roman"/>
              </a:rPr>
              <a:t>проявляется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серверных логах,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20">
                <a:latin typeface="Times New Roman"/>
                <a:cs typeface="Times New Roman"/>
              </a:rPr>
              <a:t>затрудняет  </a:t>
            </a:r>
            <a:r>
              <a:rPr dirty="0" sz="1400" spc="-5">
                <a:latin typeface="Times New Roman"/>
                <a:cs typeface="Times New Roman"/>
              </a:rPr>
              <a:t>выявление </a:t>
            </a:r>
            <a:r>
              <a:rPr dirty="0" sz="1400" spc="-10">
                <a:latin typeface="Times New Roman"/>
                <a:cs typeface="Times New Roman"/>
              </a:rPr>
              <a:t>фактов  эксплуатации </a:t>
            </a:r>
            <a:r>
              <a:rPr dirty="0" sz="1400" spc="-5">
                <a:latin typeface="Times New Roman"/>
                <a:cs typeface="Times New Roman"/>
              </a:rPr>
              <a:t>уязвимости. Возможность </a:t>
            </a:r>
            <a:r>
              <a:rPr dirty="0" sz="1400" spc="-10">
                <a:latin typeface="Times New Roman"/>
                <a:cs typeface="Times New Roman"/>
              </a:rPr>
              <a:t>создания </a:t>
            </a:r>
            <a:r>
              <a:rPr dirty="0" sz="1400" spc="-15">
                <a:latin typeface="Times New Roman"/>
                <a:cs typeface="Times New Roman"/>
              </a:rPr>
              <a:t>рабочего </a:t>
            </a:r>
            <a:r>
              <a:rPr dirty="0" sz="1400" spc="-5">
                <a:latin typeface="Times New Roman"/>
                <a:cs typeface="Times New Roman"/>
              </a:rPr>
              <a:t>эксплоита для </a:t>
            </a:r>
            <a:r>
              <a:rPr dirty="0" sz="1400" spc="-10">
                <a:latin typeface="Times New Roman"/>
                <a:cs typeface="Times New Roman"/>
              </a:rPr>
              <a:t>извлечения </a:t>
            </a:r>
            <a:r>
              <a:rPr dirty="0" sz="1400" spc="-15">
                <a:latin typeface="Times New Roman"/>
                <a:cs typeface="Times New Roman"/>
              </a:rPr>
              <a:t>ключей </a:t>
            </a:r>
            <a:r>
              <a:rPr dirty="0" sz="1400">
                <a:latin typeface="Times New Roman"/>
                <a:cs typeface="Times New Roman"/>
              </a:rPr>
              <a:t>безопасности </a:t>
            </a:r>
            <a:r>
              <a:rPr dirty="0" sz="1400" spc="-5">
                <a:latin typeface="Times New Roman"/>
                <a:cs typeface="Times New Roman"/>
              </a:rPr>
              <a:t>без  </a:t>
            </a:r>
            <a:r>
              <a:rPr dirty="0" sz="1400">
                <a:latin typeface="Times New Roman"/>
                <a:cs typeface="Times New Roman"/>
              </a:rPr>
              <a:t>оставления </a:t>
            </a:r>
            <a:r>
              <a:rPr dirty="0" sz="1400" spc="-10">
                <a:latin typeface="Times New Roman"/>
                <a:cs typeface="Times New Roman"/>
              </a:rPr>
              <a:t>следов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логе </a:t>
            </a:r>
            <a:r>
              <a:rPr dirty="0" sz="1400" spc="-10">
                <a:latin typeface="Times New Roman"/>
                <a:cs typeface="Times New Roman"/>
              </a:rPr>
              <a:t>подтверждена исследователями </a:t>
            </a:r>
            <a:r>
              <a:rPr dirty="0" sz="1400" spc="-5">
                <a:latin typeface="Times New Roman"/>
                <a:cs typeface="Times New Roman"/>
              </a:rPr>
              <a:t>из </a:t>
            </a:r>
            <a:r>
              <a:rPr dirty="0" sz="1400" spc="-20">
                <a:latin typeface="Times New Roman"/>
                <a:cs typeface="Times New Roman"/>
              </a:rPr>
              <a:t>компаний </a:t>
            </a:r>
            <a:r>
              <a:rPr dirty="0" sz="1400" spc="-5">
                <a:latin typeface="Times New Roman"/>
                <a:cs typeface="Times New Roman"/>
              </a:rPr>
              <a:t>Google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Codenomicon, выявивших  уязвимость.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связи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тем, </a:t>
            </a:r>
            <a:r>
              <a:rPr dirty="0" sz="1400" spc="-10">
                <a:latin typeface="Times New Roman"/>
                <a:cs typeface="Times New Roman"/>
              </a:rPr>
              <a:t>что проблема присутствует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30">
                <a:latin typeface="Times New Roman"/>
                <a:cs typeface="Times New Roman"/>
              </a:rPr>
              <a:t>коде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 spc="-15">
                <a:latin typeface="Times New Roman"/>
                <a:cs typeface="Times New Roman"/>
              </a:rPr>
              <a:t>уже </a:t>
            </a:r>
            <a:r>
              <a:rPr dirty="0" sz="1400" spc="-5">
                <a:latin typeface="Times New Roman"/>
                <a:cs typeface="Times New Roman"/>
              </a:rPr>
              <a:t>более </a:t>
            </a:r>
            <a:r>
              <a:rPr dirty="0" sz="1400" spc="-15">
                <a:latin typeface="Times New Roman"/>
                <a:cs typeface="Times New Roman"/>
              </a:rPr>
              <a:t>двух </a:t>
            </a:r>
            <a:r>
              <a:rPr dirty="0" sz="1400">
                <a:latin typeface="Times New Roman"/>
                <a:cs typeface="Times New Roman"/>
              </a:rPr>
              <a:t>лет </a:t>
            </a:r>
            <a:r>
              <a:rPr dirty="0" sz="1400" spc="-5">
                <a:latin typeface="Times New Roman"/>
                <a:cs typeface="Times New Roman"/>
              </a:rPr>
              <a:t>и, при </a:t>
            </a:r>
            <a:r>
              <a:rPr dirty="0" sz="1400" spc="-10">
                <a:latin typeface="Times New Roman"/>
                <a:cs typeface="Times New Roman"/>
              </a:rPr>
              <a:t>этом,  невозможно отследить </a:t>
            </a:r>
            <a:r>
              <a:rPr dirty="0" sz="1400" spc="-5">
                <a:latin typeface="Times New Roman"/>
                <a:cs typeface="Times New Roman"/>
              </a:rPr>
              <a:t>по логу </a:t>
            </a:r>
            <a:r>
              <a:rPr dirty="0" sz="1400" spc="-15">
                <a:latin typeface="Times New Roman"/>
                <a:cs typeface="Times New Roman"/>
              </a:rPr>
              <a:t>уже </a:t>
            </a:r>
            <a:r>
              <a:rPr dirty="0" sz="1400" spc="-10">
                <a:latin typeface="Times New Roman"/>
                <a:cs typeface="Times New Roman"/>
              </a:rPr>
              <a:t>совершённые атаки, помимо </a:t>
            </a:r>
            <a:r>
              <a:rPr dirty="0" sz="1400" spc="-5">
                <a:latin typeface="Times New Roman"/>
                <a:cs typeface="Times New Roman"/>
              </a:rPr>
              <a:t>установки обновления </a:t>
            </a:r>
            <a:r>
              <a:rPr dirty="0" sz="1400" spc="-10">
                <a:latin typeface="Times New Roman"/>
                <a:cs typeface="Times New Roman"/>
              </a:rPr>
              <a:t>пользователям  рекомендуется поменять SSL-сертификаты, </a:t>
            </a:r>
            <a:r>
              <a:rPr dirty="0" sz="1400" spc="-15">
                <a:latin typeface="Times New Roman"/>
                <a:cs typeface="Times New Roman"/>
              </a:rPr>
              <a:t>ключи </a:t>
            </a:r>
            <a:r>
              <a:rPr dirty="0" sz="1400" spc="-5">
                <a:latin typeface="Times New Roman"/>
                <a:cs typeface="Times New Roman"/>
              </a:rPr>
              <a:t>доступа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пароли. </a:t>
            </a:r>
            <a:r>
              <a:rPr dirty="0" sz="1400">
                <a:latin typeface="Times New Roman"/>
                <a:cs typeface="Times New Roman"/>
              </a:rPr>
              <a:t>Для </a:t>
            </a:r>
            <a:r>
              <a:rPr dirty="0" sz="1400" spc="-5">
                <a:latin typeface="Times New Roman"/>
                <a:cs typeface="Times New Roman"/>
              </a:rPr>
              <a:t>выявления </a:t>
            </a:r>
            <a:r>
              <a:rPr dirty="0" sz="1400" spc="-15">
                <a:latin typeface="Times New Roman"/>
                <a:cs typeface="Times New Roman"/>
              </a:rPr>
              <a:t>возможного </a:t>
            </a:r>
            <a:r>
              <a:rPr dirty="0" sz="1400" spc="-5">
                <a:latin typeface="Times New Roman"/>
                <a:cs typeface="Times New Roman"/>
              </a:rPr>
              <a:t>применения  </a:t>
            </a:r>
            <a:r>
              <a:rPr dirty="0" sz="1400" spc="-10">
                <a:latin typeface="Times New Roman"/>
                <a:cs typeface="Times New Roman"/>
              </a:rPr>
              <a:t>атаки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диком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виде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продвигается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инициатива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по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развёртыванию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сети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подставных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honeypot-серверов,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2585732"/>
            <a:ext cx="382968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фиксирующих </a:t>
            </a:r>
            <a:r>
              <a:rPr dirty="0" sz="1400" spc="-5">
                <a:latin typeface="Times New Roman"/>
                <a:cs typeface="Times New Roman"/>
              </a:rPr>
              <a:t>попытки </a:t>
            </a:r>
            <a:r>
              <a:rPr dirty="0" sz="1400" spc="-10">
                <a:latin typeface="Times New Roman"/>
                <a:cs typeface="Times New Roman"/>
              </a:rPr>
              <a:t>эксплуатации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уязвимости.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510" y="2994672"/>
            <a:ext cx="8559165" cy="183959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Проблема </a:t>
            </a:r>
            <a:r>
              <a:rPr dirty="0" sz="1400" spc="-5">
                <a:latin typeface="Times New Roman"/>
                <a:cs typeface="Times New Roman"/>
              </a:rPr>
              <a:t>проявляется </a:t>
            </a:r>
            <a:r>
              <a:rPr dirty="0" sz="1400" spc="-20">
                <a:latin typeface="Times New Roman"/>
                <a:cs typeface="Times New Roman"/>
              </a:rPr>
              <a:t>только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актуальной </a:t>
            </a:r>
            <a:r>
              <a:rPr dirty="0" sz="1400" spc="-5">
                <a:latin typeface="Times New Roman"/>
                <a:cs typeface="Times New Roman"/>
              </a:rPr>
              <a:t>стабильной </a:t>
            </a:r>
            <a:r>
              <a:rPr dirty="0" sz="1400" spc="-15">
                <a:latin typeface="Times New Roman"/>
                <a:cs typeface="Times New Roman"/>
              </a:rPr>
              <a:t>ветке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>
                <a:latin typeface="Times New Roman"/>
                <a:cs typeface="Times New Roman"/>
              </a:rPr>
              <a:t>1.0.1 и </a:t>
            </a:r>
            <a:r>
              <a:rPr dirty="0" sz="1400" spc="-5">
                <a:latin typeface="Times New Roman"/>
                <a:cs typeface="Times New Roman"/>
              </a:rPr>
              <a:t>тестовых </a:t>
            </a:r>
            <a:r>
              <a:rPr dirty="0" sz="1400" spc="-10">
                <a:latin typeface="Times New Roman"/>
                <a:cs typeface="Times New Roman"/>
              </a:rPr>
              <a:t>выпусках </a:t>
            </a:r>
            <a:r>
              <a:rPr dirty="0" sz="1400">
                <a:latin typeface="Times New Roman"/>
                <a:cs typeface="Times New Roman"/>
              </a:rPr>
              <a:t>1.0.2,  </a:t>
            </a:r>
            <a:r>
              <a:rPr dirty="0" sz="1400" spc="-5">
                <a:latin typeface="Times New Roman"/>
                <a:cs typeface="Times New Roman"/>
              </a:rPr>
              <a:t>прошлые стабильные </a:t>
            </a:r>
            <a:r>
              <a:rPr dirty="0" sz="1400" spc="-10">
                <a:latin typeface="Times New Roman"/>
                <a:cs typeface="Times New Roman"/>
              </a:rPr>
              <a:t>ветки </a:t>
            </a:r>
            <a:r>
              <a:rPr dirty="0" sz="1400">
                <a:latin typeface="Times New Roman"/>
                <a:cs typeface="Times New Roman"/>
              </a:rPr>
              <a:t>0.9.x и 1.0.0x </a:t>
            </a:r>
            <a:r>
              <a:rPr dirty="0" sz="1400" spc="-5">
                <a:latin typeface="Times New Roman"/>
                <a:cs typeface="Times New Roman"/>
              </a:rPr>
              <a:t>уязвимости не </a:t>
            </a:r>
            <a:r>
              <a:rPr dirty="0" sz="1400" spc="-10">
                <a:latin typeface="Times New Roman"/>
                <a:cs typeface="Times New Roman"/>
              </a:rPr>
              <a:t>подвержены. </a:t>
            </a:r>
            <a:r>
              <a:rPr dirty="0" sz="1400" spc="-5">
                <a:latin typeface="Times New Roman"/>
                <a:cs typeface="Times New Roman"/>
              </a:rPr>
              <a:t>Системы, </a:t>
            </a:r>
            <a:r>
              <a:rPr dirty="0" sz="1400" spc="-10">
                <a:latin typeface="Times New Roman"/>
                <a:cs typeface="Times New Roman"/>
              </a:rPr>
              <a:t>использующие </a:t>
            </a:r>
            <a:r>
              <a:rPr dirty="0" sz="1400" spc="-5">
                <a:latin typeface="Times New Roman"/>
                <a:cs typeface="Times New Roman"/>
              </a:rPr>
              <a:t>выпуски  OpenSSL 1.0.1[abcdef], </a:t>
            </a:r>
            <a:r>
              <a:rPr dirty="0" sz="1400" spc="-10">
                <a:latin typeface="Times New Roman"/>
                <a:cs typeface="Times New Roman"/>
              </a:rPr>
              <a:t>требуют </a:t>
            </a:r>
            <a:r>
              <a:rPr dirty="0" sz="1400" spc="-15">
                <a:latin typeface="Times New Roman"/>
                <a:cs typeface="Times New Roman"/>
              </a:rPr>
              <a:t>срочного </a:t>
            </a:r>
            <a:r>
              <a:rPr dirty="0" sz="1400" spc="-5">
                <a:latin typeface="Times New Roman"/>
                <a:cs typeface="Times New Roman"/>
              </a:rPr>
              <a:t>обновления. </a:t>
            </a:r>
            <a:r>
              <a:rPr dirty="0" sz="1400" spc="-20">
                <a:latin typeface="Times New Roman"/>
                <a:cs typeface="Times New Roman"/>
              </a:rPr>
              <a:t>Уязвимость  </a:t>
            </a:r>
            <a:r>
              <a:rPr dirty="0" sz="1400">
                <a:latin typeface="Times New Roman"/>
                <a:cs typeface="Times New Roman"/>
              </a:rPr>
              <a:t>устранена в </a:t>
            </a:r>
            <a:r>
              <a:rPr dirty="0" sz="1400" spc="-10">
                <a:latin typeface="Times New Roman"/>
                <a:cs typeface="Times New Roman"/>
              </a:rPr>
              <a:t>выпуске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>
                <a:latin typeface="Times New Roman"/>
                <a:cs typeface="Times New Roman"/>
              </a:rPr>
              <a:t>1.0.1g.  </a:t>
            </a:r>
            <a:r>
              <a:rPr dirty="0" sz="1400" spc="-5">
                <a:latin typeface="Times New Roman"/>
                <a:cs typeface="Times New Roman"/>
              </a:rPr>
              <a:t>Обновления </a:t>
            </a:r>
            <a:r>
              <a:rPr dirty="0" sz="1400" spc="-15">
                <a:latin typeface="Times New Roman"/>
                <a:cs typeface="Times New Roman"/>
              </a:rPr>
              <a:t>пакетов уже </a:t>
            </a:r>
            <a:r>
              <a:rPr dirty="0" sz="1400" spc="-5">
                <a:latin typeface="Times New Roman"/>
                <a:cs typeface="Times New Roman"/>
              </a:rPr>
              <a:t>выпущены для RHEL </a:t>
            </a:r>
            <a:r>
              <a:rPr dirty="0" sz="1400">
                <a:latin typeface="Times New Roman"/>
                <a:cs typeface="Times New Roman"/>
              </a:rPr>
              <a:t>6, </a:t>
            </a:r>
            <a:r>
              <a:rPr dirty="0" sz="1400" spc="-5">
                <a:latin typeface="Times New Roman"/>
                <a:cs typeface="Times New Roman"/>
              </a:rPr>
              <a:t>CentOS </a:t>
            </a:r>
            <a:r>
              <a:rPr dirty="0" sz="1400">
                <a:latin typeface="Times New Roman"/>
                <a:cs typeface="Times New Roman"/>
              </a:rPr>
              <a:t>6, </a:t>
            </a:r>
            <a:r>
              <a:rPr dirty="0" sz="1400" spc="-5">
                <a:latin typeface="Times New Roman"/>
                <a:cs typeface="Times New Roman"/>
              </a:rPr>
              <a:t>Fedora 19/21, FreeBSD 8.4+, Ubuntu </a:t>
            </a:r>
            <a:r>
              <a:rPr dirty="0" sz="1400">
                <a:latin typeface="Times New Roman"/>
                <a:cs typeface="Times New Roman"/>
              </a:rPr>
              <a:t>12.04-13.10,  </a:t>
            </a:r>
            <a:r>
              <a:rPr dirty="0" sz="1400" spc="-5">
                <a:latin typeface="Times New Roman"/>
                <a:cs typeface="Times New Roman"/>
              </a:rPr>
              <a:t>Debian wheezy/jessie/sid, </a:t>
            </a:r>
            <a:r>
              <a:rPr dirty="0" sz="1400" spc="-45">
                <a:latin typeface="Times New Roman"/>
                <a:cs typeface="Times New Roman"/>
              </a:rPr>
              <a:t>ALT </a:t>
            </a:r>
            <a:r>
              <a:rPr dirty="0" sz="1400">
                <a:latin typeface="Times New Roman"/>
                <a:cs typeface="Times New Roman"/>
              </a:rPr>
              <a:t>Linux, </a:t>
            </a:r>
            <a:r>
              <a:rPr dirty="0" sz="1400" spc="-5">
                <a:latin typeface="Times New Roman"/>
                <a:cs typeface="Times New Roman"/>
              </a:rPr>
              <a:t>CRUX, Mageia, CRUX, OpenBSD 5.3+. </a:t>
            </a:r>
            <a:r>
              <a:rPr dirty="0" sz="1400" spc="-10">
                <a:latin typeface="Times New Roman"/>
                <a:cs typeface="Times New Roman"/>
              </a:rPr>
              <a:t>Проблема пока </a:t>
            </a:r>
            <a:r>
              <a:rPr dirty="0" sz="1400" spc="-5">
                <a:latin typeface="Times New Roman"/>
                <a:cs typeface="Times New Roman"/>
              </a:rPr>
              <a:t>не исправлена </a:t>
            </a:r>
            <a:r>
              <a:rPr dirty="0" sz="1400">
                <a:latin typeface="Times New Roman"/>
                <a:cs typeface="Times New Roman"/>
              </a:rPr>
              <a:t>в  </a:t>
            </a:r>
            <a:r>
              <a:rPr dirty="0" sz="1400" spc="-5">
                <a:latin typeface="Times New Roman"/>
                <a:cs typeface="Times New Roman"/>
              </a:rPr>
              <a:t>OpenSUSE </a:t>
            </a:r>
            <a:r>
              <a:rPr dirty="0" sz="1400">
                <a:latin typeface="Times New Roman"/>
                <a:cs typeface="Times New Roman"/>
              </a:rPr>
              <a:t>12.2+, </a:t>
            </a:r>
            <a:r>
              <a:rPr dirty="0" sz="1400" spc="-5">
                <a:latin typeface="Times New Roman"/>
                <a:cs typeface="Times New Roman"/>
              </a:rPr>
              <a:t>NetBSD </a:t>
            </a:r>
            <a:r>
              <a:rPr dirty="0" sz="1400">
                <a:latin typeface="Times New Roman"/>
                <a:cs typeface="Times New Roman"/>
              </a:rPr>
              <a:t>5.0+. </a:t>
            </a:r>
            <a:r>
              <a:rPr dirty="0" sz="1400" spc="-5">
                <a:latin typeface="Times New Roman"/>
                <a:cs typeface="Times New Roman"/>
              </a:rPr>
              <a:t>SUSE </a:t>
            </a:r>
            <a:r>
              <a:rPr dirty="0" sz="1400">
                <a:latin typeface="Times New Roman"/>
                <a:cs typeface="Times New Roman"/>
              </a:rPr>
              <a:t>Linux </a:t>
            </a:r>
            <a:r>
              <a:rPr dirty="0" sz="1400" spc="-5">
                <a:latin typeface="Times New Roman"/>
                <a:cs typeface="Times New Roman"/>
              </a:rPr>
              <a:t>Enterprise Server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Debian Squeeze </a:t>
            </a:r>
            <a:r>
              <a:rPr dirty="0" sz="1400" spc="-10">
                <a:latin typeface="Times New Roman"/>
                <a:cs typeface="Times New Roman"/>
              </a:rPr>
              <a:t>проблеме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 spc="-15">
                <a:latin typeface="Times New Roman"/>
                <a:cs typeface="Times New Roman"/>
              </a:rPr>
              <a:t>подвержены. </a:t>
            </a:r>
            <a:r>
              <a:rPr dirty="0" sz="1400">
                <a:latin typeface="Times New Roman"/>
                <a:cs typeface="Times New Roman"/>
              </a:rPr>
              <a:t>В  </a:t>
            </a:r>
            <a:r>
              <a:rPr dirty="0" sz="1400" spc="-10">
                <a:latin typeface="Times New Roman"/>
                <a:cs typeface="Times New Roman"/>
              </a:rPr>
              <a:t>качестве запасного </a:t>
            </a:r>
            <a:r>
              <a:rPr dirty="0" sz="1400" spc="-5">
                <a:latin typeface="Times New Roman"/>
                <a:cs typeface="Times New Roman"/>
              </a:rPr>
              <a:t>варианта </a:t>
            </a:r>
            <a:r>
              <a:rPr dirty="0" sz="1400" spc="-10">
                <a:latin typeface="Times New Roman"/>
                <a:cs typeface="Times New Roman"/>
              </a:rPr>
              <a:t>отмечается возможность </a:t>
            </a:r>
            <a:r>
              <a:rPr dirty="0" sz="1400">
                <a:latin typeface="Times New Roman"/>
                <a:cs typeface="Times New Roman"/>
              </a:rPr>
              <a:t>пересборки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опцией </a:t>
            </a:r>
            <a:r>
              <a:rPr dirty="0" sz="1400" spc="-10">
                <a:latin typeface="Times New Roman"/>
                <a:cs typeface="Times New Roman"/>
              </a:rPr>
              <a:t>"-  </a:t>
            </a:r>
            <a:r>
              <a:rPr dirty="0" sz="1400" spc="-15">
                <a:latin typeface="Times New Roman"/>
                <a:cs typeface="Times New Roman"/>
              </a:rPr>
              <a:t>DOPENSSL_NO_HEARTBEATS", </a:t>
            </a:r>
            <a:r>
              <a:rPr dirty="0" sz="1400" spc="-10">
                <a:latin typeface="Times New Roman"/>
                <a:cs typeface="Times New Roman"/>
              </a:rPr>
              <a:t>отключающей </a:t>
            </a:r>
            <a:r>
              <a:rPr dirty="0" sz="1400" spc="-5">
                <a:latin typeface="Times New Roman"/>
                <a:cs typeface="Times New Roman"/>
              </a:rPr>
              <a:t>TLS-расширение </a:t>
            </a:r>
            <a:r>
              <a:rPr dirty="0" sz="1400">
                <a:latin typeface="Times New Roman"/>
                <a:cs typeface="Times New Roman"/>
              </a:rPr>
              <a:t>heartbeat.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проверки </a:t>
            </a:r>
            <a:r>
              <a:rPr dirty="0" sz="1400" spc="-5">
                <a:latin typeface="Times New Roman"/>
                <a:cs typeface="Times New Roman"/>
              </a:rPr>
              <a:t>серверных систем на  </a:t>
            </a:r>
            <a:r>
              <a:rPr dirty="0" sz="1400" spc="-10">
                <a:latin typeface="Times New Roman"/>
                <a:cs typeface="Times New Roman"/>
              </a:rPr>
              <a:t>предмет </a:t>
            </a:r>
            <a:r>
              <a:rPr dirty="0" sz="1400" spc="-5">
                <a:latin typeface="Times New Roman"/>
                <a:cs typeface="Times New Roman"/>
              </a:rPr>
              <a:t>наличия уязвимости </a:t>
            </a:r>
            <a:r>
              <a:rPr dirty="0" sz="1400" spc="-15">
                <a:latin typeface="Times New Roman"/>
                <a:cs typeface="Times New Roman"/>
              </a:rPr>
              <a:t>подготовлены </a:t>
            </a:r>
            <a:r>
              <a:rPr dirty="0" sz="1400" spc="-5">
                <a:latin typeface="Times New Roman"/>
                <a:cs typeface="Times New Roman"/>
              </a:rPr>
              <a:t>специальные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online-сервисы.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13510" y="5039372"/>
          <a:ext cx="8577580" cy="16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320"/>
                <a:gridCol w="484505"/>
                <a:gridCol w="6802755"/>
              </a:tblGrid>
              <a:tr h="204469">
                <a:tc gridSpan="3">
                  <a:txBody>
                    <a:bodyPr/>
                    <a:lstStyle/>
                    <a:p>
                      <a:pPr marL="1270">
                        <a:lnSpc>
                          <a:spcPts val="1510"/>
                        </a:lnSpc>
                      </a:pP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OpenNET.ru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5" b="1">
                          <a:solidFill>
                            <a:srgbClr val="3399FF"/>
                          </a:solidFill>
                          <a:latin typeface="Times New Roman"/>
                          <a:cs typeface="Times New Roman"/>
                        </a:rPr>
                        <a:t>10.04.2014 13:03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Heartbleed-уязвимость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в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OpenSSL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могла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эксплуатироваться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с</a:t>
                      </a:r>
                      <a:r>
                        <a:rPr dirty="0" sz="1400" spc="2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ноября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4470">
                <a:tc>
                  <a:txBody>
                    <a:bodyPr/>
                    <a:lstStyle/>
                    <a:p>
                      <a:pPr marL="1270">
                        <a:lnSpc>
                          <a:spcPts val="151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прошлого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года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22350">
                <a:tc gridSpan="3">
                  <a:txBody>
                    <a:bodyPr/>
                    <a:lstStyle/>
                    <a:p>
                      <a:pPr algn="just" marL="1270">
                        <a:lnSpc>
                          <a:spcPts val="161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Стали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появляться свидетельства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возможного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применения Heartbleed-уязвимости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OpenSSL (CVE-2014-0160)  для совершения вредоносных действий за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несколько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месяцев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до выявления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проблемы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сотрудниками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компаний </a:t>
                      </a:r>
                      <a:r>
                        <a:rPr dirty="0" sz="14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Google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Codenomicon.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Следы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одной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из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таких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атак зафиксированы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компанией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MediaMonks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журналах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аудита,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датированных ноябрём прошлого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года.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Сохранённые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 журналах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пакеты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нескольких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серверов,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подозреваемых  во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вредоносной активности, совпали по своему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характеру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пакетами,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применяемыми при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эксплуатации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95">
                <a:tc gridSpan="2">
                  <a:txBody>
                    <a:bodyPr/>
                    <a:lstStyle/>
                    <a:p>
                      <a:pPr marL="1270">
                        <a:lnSpc>
                          <a:spcPts val="150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Heartbleed-уязвимости.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1358912"/>
            <a:ext cx="8559165" cy="61341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По мнению </a:t>
            </a:r>
            <a:r>
              <a:rPr dirty="0" sz="1400">
                <a:latin typeface="Times New Roman"/>
                <a:cs typeface="Times New Roman"/>
              </a:rPr>
              <a:t>Брюса </a:t>
            </a:r>
            <a:r>
              <a:rPr dirty="0" sz="1400" spc="-5">
                <a:latin typeface="Times New Roman"/>
                <a:cs typeface="Times New Roman"/>
              </a:rPr>
              <a:t>Шнайера, известного </a:t>
            </a:r>
            <a:r>
              <a:rPr dirty="0" sz="1400" spc="-10">
                <a:latin typeface="Times New Roman"/>
                <a:cs typeface="Times New Roman"/>
              </a:rPr>
              <a:t>эксперта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области </a:t>
            </a:r>
            <a:r>
              <a:rPr dirty="0" sz="1400" spc="-15">
                <a:latin typeface="Times New Roman"/>
                <a:cs typeface="Times New Roman"/>
              </a:rPr>
              <a:t>компьютерной </a:t>
            </a:r>
            <a:r>
              <a:rPr dirty="0" sz="1400" spc="-5">
                <a:latin typeface="Times New Roman"/>
                <a:cs typeface="Times New Roman"/>
              </a:rPr>
              <a:t>безопасности, Heartbeat-уязвимость 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OpenSSL </a:t>
            </a:r>
            <a:r>
              <a:rPr dirty="0" sz="1400" spc="-10">
                <a:latin typeface="Times New Roman"/>
                <a:cs typeface="Times New Roman"/>
              </a:rPr>
              <a:t>следует </a:t>
            </a:r>
            <a:r>
              <a:rPr dirty="0" sz="1400" spc="-5">
                <a:latin typeface="Times New Roman"/>
                <a:cs typeface="Times New Roman"/>
              </a:rPr>
              <a:t>причислить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15">
                <a:latin typeface="Times New Roman"/>
                <a:cs typeface="Times New Roman"/>
              </a:rPr>
              <a:t>категории </a:t>
            </a:r>
            <a:r>
              <a:rPr dirty="0" sz="1400" spc="-5">
                <a:latin typeface="Times New Roman"/>
                <a:cs typeface="Times New Roman"/>
              </a:rPr>
              <a:t>катастрофических уязвимостей, уровень </a:t>
            </a:r>
            <a:r>
              <a:rPr dirty="0" sz="1400">
                <a:latin typeface="Times New Roman"/>
                <a:cs typeface="Times New Roman"/>
              </a:rPr>
              <a:t>опасности </a:t>
            </a:r>
            <a:r>
              <a:rPr dirty="0" sz="1400" spc="-20">
                <a:latin typeface="Times New Roman"/>
                <a:cs typeface="Times New Roman"/>
              </a:rPr>
              <a:t>которой   </a:t>
            </a:r>
            <a:r>
              <a:rPr dirty="0" sz="1400">
                <a:latin typeface="Times New Roman"/>
                <a:cs typeface="Times New Roman"/>
              </a:rPr>
              <a:t>составляет </a:t>
            </a:r>
            <a:r>
              <a:rPr dirty="0" sz="1400" spc="-35">
                <a:latin typeface="Times New Roman"/>
                <a:cs typeface="Times New Roman"/>
              </a:rPr>
              <a:t>11 </a:t>
            </a:r>
            <a:r>
              <a:rPr dirty="0" sz="1400" spc="-5">
                <a:latin typeface="Times New Roman"/>
                <a:cs typeface="Times New Roman"/>
              </a:rPr>
              <a:t>баллов, </a:t>
            </a:r>
            <a:r>
              <a:rPr dirty="0" sz="1400" spc="5">
                <a:latin typeface="Times New Roman"/>
                <a:cs typeface="Times New Roman"/>
              </a:rPr>
              <a:t>если </a:t>
            </a:r>
            <a:r>
              <a:rPr dirty="0" sz="1400" spc="-10">
                <a:latin typeface="Times New Roman"/>
                <a:cs typeface="Times New Roman"/>
              </a:rPr>
              <a:t>рассматривать существующую </a:t>
            </a:r>
            <a:r>
              <a:rPr dirty="0" sz="1400" spc="-5">
                <a:latin typeface="Times New Roman"/>
                <a:cs typeface="Times New Roman"/>
              </a:rPr>
              <a:t>10-бальную шкалу степеней </a:t>
            </a:r>
            <a:r>
              <a:rPr dirty="0" sz="1400">
                <a:latin typeface="Times New Roman"/>
                <a:cs typeface="Times New Roman"/>
              </a:rPr>
              <a:t>опасности с </a:t>
            </a:r>
            <a:r>
              <a:rPr dirty="0" sz="1400" spc="-10">
                <a:latin typeface="Times New Roman"/>
                <a:cs typeface="Times New Roman"/>
              </a:rPr>
              <a:t>учётом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того,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510" y="1972322"/>
            <a:ext cx="675830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5">
                <a:latin typeface="Times New Roman"/>
                <a:cs typeface="Times New Roman"/>
              </a:rPr>
              <a:t>OpenSSL является </a:t>
            </a:r>
            <a:r>
              <a:rPr dirty="0" sz="1400">
                <a:latin typeface="Times New Roman"/>
                <a:cs typeface="Times New Roman"/>
              </a:rPr>
              <a:t>самой распространённой </a:t>
            </a:r>
            <a:r>
              <a:rPr dirty="0" sz="1400" spc="-10">
                <a:latin typeface="Times New Roman"/>
                <a:cs typeface="Times New Roman"/>
              </a:rPr>
              <a:t>криптографической </a:t>
            </a:r>
            <a:r>
              <a:rPr dirty="0" sz="1400" spc="-15">
                <a:latin typeface="Times New Roman"/>
                <a:cs typeface="Times New Roman"/>
              </a:rPr>
              <a:t>библиотекой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Сети.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10" y="2381262"/>
            <a:ext cx="8559165" cy="8178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15">
                <a:latin typeface="Times New Roman"/>
                <a:cs typeface="Times New Roman"/>
              </a:rPr>
              <a:t>Благодаря </a:t>
            </a:r>
            <a:r>
              <a:rPr dirty="0" sz="1400" spc="-20">
                <a:latin typeface="Times New Roman"/>
                <a:cs typeface="Times New Roman"/>
              </a:rPr>
              <a:t>широкому </a:t>
            </a:r>
            <a:r>
              <a:rPr dirty="0" sz="1400" spc="-5">
                <a:latin typeface="Times New Roman"/>
                <a:cs typeface="Times New Roman"/>
              </a:rPr>
              <a:t>освещению </a:t>
            </a:r>
            <a:r>
              <a:rPr dirty="0" sz="1400" spc="-10">
                <a:latin typeface="Times New Roman"/>
                <a:cs typeface="Times New Roman"/>
              </a:rPr>
              <a:t>проблемы </a:t>
            </a:r>
            <a:r>
              <a:rPr dirty="0" sz="1400" spc="-5">
                <a:latin typeface="Times New Roman"/>
                <a:cs typeface="Times New Roman"/>
              </a:rPr>
              <a:t>за </a:t>
            </a:r>
            <a:r>
              <a:rPr dirty="0" sz="1400" spc="-10">
                <a:latin typeface="Times New Roman"/>
                <a:cs typeface="Times New Roman"/>
              </a:rPr>
              <a:t>два </a:t>
            </a:r>
            <a:r>
              <a:rPr dirty="0" sz="1400" spc="-5">
                <a:latin typeface="Times New Roman"/>
                <a:cs typeface="Times New Roman"/>
              </a:rPr>
              <a:t>дня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10">
                <a:latin typeface="Times New Roman"/>
                <a:cs typeface="Times New Roman"/>
              </a:rPr>
              <a:t>момента </a:t>
            </a:r>
            <a:r>
              <a:rPr dirty="0" sz="1400" spc="-5">
                <a:latin typeface="Times New Roman"/>
                <a:cs typeface="Times New Roman"/>
              </a:rPr>
              <a:t>её </a:t>
            </a:r>
            <a:r>
              <a:rPr dirty="0" sz="1400" spc="-10">
                <a:latin typeface="Times New Roman"/>
                <a:cs typeface="Times New Roman"/>
              </a:rPr>
              <a:t>обнародования </a:t>
            </a:r>
            <a:r>
              <a:rPr dirty="0" sz="1400" spc="-20">
                <a:latin typeface="Times New Roman"/>
                <a:cs typeface="Times New Roman"/>
              </a:rPr>
              <a:t>около </a:t>
            </a:r>
            <a:r>
              <a:rPr dirty="0" sz="1400">
                <a:latin typeface="Times New Roman"/>
                <a:cs typeface="Times New Roman"/>
              </a:rPr>
              <a:t>1/3 </a:t>
            </a:r>
            <a:r>
              <a:rPr dirty="0" sz="1400" spc="-10">
                <a:latin typeface="Times New Roman"/>
                <a:cs typeface="Times New Roman"/>
              </a:rPr>
              <a:t>всех </a:t>
            </a:r>
            <a:r>
              <a:rPr dirty="0" sz="1400" spc="-5">
                <a:latin typeface="Times New Roman"/>
                <a:cs typeface="Times New Roman"/>
              </a:rPr>
              <a:t>серверов </a:t>
            </a:r>
            <a:r>
              <a:rPr dirty="0" sz="1400" spc="-15">
                <a:latin typeface="Times New Roman"/>
                <a:cs typeface="Times New Roman"/>
              </a:rPr>
              <a:t>уже  </a:t>
            </a:r>
            <a:r>
              <a:rPr dirty="0" sz="1400" spc="-5">
                <a:latin typeface="Times New Roman"/>
                <a:cs typeface="Times New Roman"/>
              </a:rPr>
              <a:t>применили обновление </a:t>
            </a:r>
            <a:r>
              <a:rPr dirty="0" sz="1400">
                <a:latin typeface="Times New Roman"/>
                <a:cs typeface="Times New Roman"/>
              </a:rPr>
              <a:t>с устранением </a:t>
            </a:r>
            <a:r>
              <a:rPr dirty="0" sz="1400" spc="-5">
                <a:latin typeface="Times New Roman"/>
                <a:cs typeface="Times New Roman"/>
              </a:rPr>
              <a:t>уязвимости. </a:t>
            </a:r>
            <a:r>
              <a:rPr dirty="0" sz="1400" spc="-25">
                <a:latin typeface="Times New Roman"/>
                <a:cs typeface="Times New Roman"/>
              </a:rPr>
              <a:t>Тем </a:t>
            </a:r>
            <a:r>
              <a:rPr dirty="0" sz="1400" spc="-5">
                <a:latin typeface="Times New Roman"/>
                <a:cs typeface="Times New Roman"/>
              </a:rPr>
              <a:t>не менее, по </a:t>
            </a:r>
            <a:r>
              <a:rPr dirty="0" sz="1400" spc="-10">
                <a:latin typeface="Times New Roman"/>
                <a:cs typeface="Times New Roman"/>
              </a:rPr>
              <a:t>предварительным </a:t>
            </a:r>
            <a:r>
              <a:rPr dirty="0" sz="1400" spc="-5">
                <a:latin typeface="Times New Roman"/>
                <a:cs typeface="Times New Roman"/>
              </a:rPr>
              <a:t>данным </a:t>
            </a:r>
            <a:r>
              <a:rPr dirty="0" sz="1400">
                <a:latin typeface="Times New Roman"/>
                <a:cs typeface="Times New Roman"/>
              </a:rPr>
              <a:t>в Сети </a:t>
            </a:r>
            <a:r>
              <a:rPr dirty="0" sz="1400" spc="-5">
                <a:latin typeface="Times New Roman"/>
                <a:cs typeface="Times New Roman"/>
              </a:rPr>
              <a:t>ещё  </a:t>
            </a:r>
            <a:r>
              <a:rPr dirty="0" sz="1400">
                <a:latin typeface="Times New Roman"/>
                <a:cs typeface="Times New Roman"/>
              </a:rPr>
              <a:t>остаются </a:t>
            </a:r>
            <a:r>
              <a:rPr dirty="0" sz="1400" spc="-10">
                <a:latin typeface="Times New Roman"/>
                <a:cs typeface="Times New Roman"/>
              </a:rPr>
              <a:t>уязвимыми </a:t>
            </a:r>
            <a:r>
              <a:rPr dirty="0" sz="1400" spc="-20">
                <a:latin typeface="Times New Roman"/>
                <a:cs typeface="Times New Roman"/>
              </a:rPr>
              <a:t>около </a:t>
            </a:r>
            <a:r>
              <a:rPr dirty="0" sz="1400">
                <a:latin typeface="Times New Roman"/>
                <a:cs typeface="Times New Roman"/>
              </a:rPr>
              <a:t>600 </a:t>
            </a:r>
            <a:r>
              <a:rPr dirty="0" sz="1400" spc="-5">
                <a:latin typeface="Times New Roman"/>
                <a:cs typeface="Times New Roman"/>
              </a:rPr>
              <a:t>тысяч серверов. Но </a:t>
            </a:r>
            <a:r>
              <a:rPr dirty="0" sz="1400" spc="-10">
                <a:latin typeface="Times New Roman"/>
                <a:cs typeface="Times New Roman"/>
              </a:rPr>
              <a:t>проблема </a:t>
            </a:r>
            <a:r>
              <a:rPr dirty="0" sz="1400" spc="-5">
                <a:latin typeface="Times New Roman"/>
                <a:cs typeface="Times New Roman"/>
              </a:rPr>
              <a:t>далека </a:t>
            </a:r>
            <a:r>
              <a:rPr dirty="0" sz="1400" spc="-10">
                <a:latin typeface="Times New Roman"/>
                <a:cs typeface="Times New Roman"/>
              </a:rPr>
              <a:t>от своего </a:t>
            </a:r>
            <a:r>
              <a:rPr dirty="0" sz="1400">
                <a:latin typeface="Times New Roman"/>
                <a:cs typeface="Times New Roman"/>
              </a:rPr>
              <a:t>решения - </a:t>
            </a:r>
            <a:r>
              <a:rPr dirty="0" sz="1400" spc="-5">
                <a:latin typeface="Times New Roman"/>
                <a:cs typeface="Times New Roman"/>
              </a:rPr>
              <a:t>непонятно, </a:t>
            </a:r>
            <a:r>
              <a:rPr dirty="0" sz="1400" spc="-10">
                <a:latin typeface="Times New Roman"/>
                <a:cs typeface="Times New Roman"/>
              </a:rPr>
              <a:t>что делать  </a:t>
            </a:r>
            <a:r>
              <a:rPr dirty="0" sz="1400" spc="-5">
                <a:latin typeface="Times New Roman"/>
                <a:cs typeface="Times New Roman"/>
              </a:rPr>
              <a:t>со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встраиваемыми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и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мобильными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продуктами,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подверженными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уязвимости,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но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не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предусматривающими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510" y="3199142"/>
            <a:ext cx="407098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возможность </a:t>
            </a:r>
            <a:r>
              <a:rPr dirty="0" sz="1400" spc="-20">
                <a:latin typeface="Times New Roman"/>
                <a:cs typeface="Times New Roman"/>
              </a:rPr>
              <a:t>автоматического </a:t>
            </a:r>
            <a:r>
              <a:rPr dirty="0" sz="1400" spc="-5">
                <a:latin typeface="Times New Roman"/>
                <a:cs typeface="Times New Roman"/>
              </a:rPr>
              <a:t>обновления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прошивки.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" y="3608082"/>
            <a:ext cx="8559165" cy="10223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Кроме </a:t>
            </a:r>
            <a:r>
              <a:rPr dirty="0" sz="1400" spc="-15">
                <a:latin typeface="Times New Roman"/>
                <a:cs typeface="Times New Roman"/>
              </a:rPr>
              <a:t>того, </a:t>
            </a:r>
            <a:r>
              <a:rPr dirty="0" sz="1400" spc="-10">
                <a:latin typeface="Times New Roman"/>
                <a:cs typeface="Times New Roman"/>
              </a:rPr>
              <a:t>начинается волна атак </a:t>
            </a:r>
            <a:r>
              <a:rPr dirty="0" sz="1400" spc="-5">
                <a:latin typeface="Times New Roman"/>
                <a:cs typeface="Times New Roman"/>
              </a:rPr>
              <a:t>на клиентские </a:t>
            </a:r>
            <a:r>
              <a:rPr dirty="0" sz="1400" spc="-10">
                <a:latin typeface="Times New Roman"/>
                <a:cs typeface="Times New Roman"/>
              </a:rPr>
              <a:t>приложения, использующие </a:t>
            </a:r>
            <a:r>
              <a:rPr dirty="0" sz="1400" spc="-5">
                <a:latin typeface="Times New Roman"/>
                <a:cs typeface="Times New Roman"/>
              </a:rPr>
              <a:t>OpenSSL. </a:t>
            </a:r>
            <a:r>
              <a:rPr dirty="0" sz="1400" spc="-10">
                <a:latin typeface="Times New Roman"/>
                <a:cs typeface="Times New Roman"/>
              </a:rPr>
              <a:t>Например, вслед </a:t>
            </a:r>
            <a:r>
              <a:rPr dirty="0" sz="1400" spc="-5">
                <a:latin typeface="Times New Roman"/>
                <a:cs typeface="Times New Roman"/>
              </a:rPr>
              <a:t>за  </a:t>
            </a:r>
            <a:r>
              <a:rPr dirty="0" sz="1400" spc="-10">
                <a:latin typeface="Times New Roman"/>
                <a:cs typeface="Times New Roman"/>
              </a:rPr>
              <a:t>появлением эксплоитов </a:t>
            </a:r>
            <a:r>
              <a:rPr dirty="0" sz="1400" spc="-5">
                <a:latin typeface="Times New Roman"/>
                <a:cs typeface="Times New Roman"/>
              </a:rPr>
              <a:t>для серверных систем </a:t>
            </a:r>
            <a:r>
              <a:rPr dirty="0" sz="1400" spc="-15">
                <a:latin typeface="Times New Roman"/>
                <a:cs typeface="Times New Roman"/>
              </a:rPr>
              <a:t>уже </a:t>
            </a:r>
            <a:r>
              <a:rPr dirty="0" sz="1400">
                <a:latin typeface="Times New Roman"/>
                <a:cs typeface="Times New Roman"/>
              </a:rPr>
              <a:t>доступен </a:t>
            </a:r>
            <a:r>
              <a:rPr dirty="0" sz="1400" spc="-15">
                <a:latin typeface="Times New Roman"/>
                <a:cs typeface="Times New Roman"/>
              </a:rPr>
              <a:t>прототип </a:t>
            </a:r>
            <a:r>
              <a:rPr dirty="0" sz="1400" spc="-10">
                <a:latin typeface="Times New Roman"/>
                <a:cs typeface="Times New Roman"/>
              </a:rPr>
              <a:t>эксплоита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реализацией </a:t>
            </a:r>
            <a:r>
              <a:rPr dirty="0" sz="1400" spc="-10">
                <a:latin typeface="Times New Roman"/>
                <a:cs typeface="Times New Roman"/>
              </a:rPr>
              <a:t>фиктивного  </a:t>
            </a:r>
            <a:r>
              <a:rPr dirty="0" sz="1400" spc="-5">
                <a:latin typeface="Times New Roman"/>
                <a:cs typeface="Times New Roman"/>
              </a:rPr>
              <a:t>HTTPS-сервера, при обращении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20">
                <a:latin typeface="Times New Roman"/>
                <a:cs typeface="Times New Roman"/>
              </a:rPr>
              <a:t>которому </a:t>
            </a:r>
            <a:r>
              <a:rPr dirty="0" sz="1400">
                <a:latin typeface="Times New Roman"/>
                <a:cs typeface="Times New Roman"/>
              </a:rPr>
              <a:t>осуществляется </a:t>
            </a:r>
            <a:r>
              <a:rPr dirty="0" sz="1400" spc="-10">
                <a:latin typeface="Times New Roman"/>
                <a:cs typeface="Times New Roman"/>
              </a:rPr>
              <a:t>атака </a:t>
            </a:r>
            <a:r>
              <a:rPr dirty="0" sz="1400" spc="-5">
                <a:latin typeface="Times New Roman"/>
                <a:cs typeface="Times New Roman"/>
              </a:rPr>
              <a:t>на клиента. </a:t>
            </a:r>
            <a:r>
              <a:rPr dirty="0" sz="1400" spc="-10">
                <a:latin typeface="Times New Roman"/>
                <a:cs typeface="Times New Roman"/>
              </a:rPr>
              <a:t>Эксплоит </a:t>
            </a:r>
            <a:r>
              <a:rPr dirty="0" sz="1400">
                <a:latin typeface="Times New Roman"/>
                <a:cs typeface="Times New Roman"/>
              </a:rPr>
              <a:t>успешно  </a:t>
            </a:r>
            <a:r>
              <a:rPr dirty="0" sz="1400" spc="-5">
                <a:latin typeface="Times New Roman"/>
                <a:cs typeface="Times New Roman"/>
              </a:rPr>
              <a:t>протестирован для </a:t>
            </a:r>
            <a:r>
              <a:rPr dirty="0" sz="1400" spc="-10">
                <a:latin typeface="Times New Roman"/>
                <a:cs typeface="Times New Roman"/>
              </a:rPr>
              <a:t>извлечения </a:t>
            </a:r>
            <a:r>
              <a:rPr dirty="0" sz="1400" spc="-5">
                <a:latin typeface="Times New Roman"/>
                <a:cs typeface="Times New Roman"/>
              </a:rPr>
              <a:t>данных из памяти </a:t>
            </a:r>
            <a:r>
              <a:rPr dirty="0" sz="1400">
                <a:latin typeface="Times New Roman"/>
                <a:cs typeface="Times New Roman"/>
              </a:rPr>
              <a:t>таких </a:t>
            </a:r>
            <a:r>
              <a:rPr dirty="0" sz="1400" spc="-10">
                <a:latin typeface="Times New Roman"/>
                <a:cs typeface="Times New Roman"/>
              </a:rPr>
              <a:t>приложений, как </a:t>
            </a:r>
            <a:r>
              <a:rPr dirty="0" sz="1400" spc="-5">
                <a:latin typeface="Times New Roman"/>
                <a:cs typeface="Times New Roman"/>
              </a:rPr>
              <a:t>wget </a:t>
            </a:r>
            <a:r>
              <a:rPr dirty="0" sz="1400">
                <a:latin typeface="Times New Roman"/>
                <a:cs typeface="Times New Roman"/>
              </a:rPr>
              <a:t>1.15, </a:t>
            </a:r>
            <a:r>
              <a:rPr dirty="0" sz="1400" spc="-5">
                <a:latin typeface="Times New Roman"/>
                <a:cs typeface="Times New Roman"/>
              </a:rPr>
              <a:t>curl </a:t>
            </a:r>
            <a:r>
              <a:rPr dirty="0" sz="1400">
                <a:latin typeface="Times New Roman"/>
                <a:cs typeface="Times New Roman"/>
              </a:rPr>
              <a:t>7.36.0, links 2.8, </a:t>
            </a:r>
            <a:r>
              <a:rPr dirty="0" sz="1400" spc="-5">
                <a:latin typeface="Times New Roman"/>
                <a:cs typeface="Times New Roman"/>
              </a:rPr>
              <a:t>git </a:t>
            </a:r>
            <a:r>
              <a:rPr dirty="0" sz="1400">
                <a:latin typeface="Times New Roman"/>
                <a:cs typeface="Times New Roman"/>
              </a:rPr>
              <a:t>1.9.1,  </a:t>
            </a:r>
            <a:r>
              <a:rPr dirty="0" sz="1400" spc="-5">
                <a:latin typeface="Times New Roman"/>
                <a:cs typeface="Times New Roman"/>
              </a:rPr>
              <a:t>MariaDB </a:t>
            </a:r>
            <a:r>
              <a:rPr dirty="0" sz="1400">
                <a:latin typeface="Times New Roman"/>
                <a:cs typeface="Times New Roman"/>
              </a:rPr>
              <a:t>5.5.36 </a:t>
            </a:r>
            <a:r>
              <a:rPr dirty="0" sz="1400" spc="-5">
                <a:latin typeface="Times New Roman"/>
                <a:cs typeface="Times New Roman"/>
              </a:rPr>
              <a:t>(клиент), </a:t>
            </a:r>
            <a:r>
              <a:rPr dirty="0" sz="1400">
                <a:latin typeface="Times New Roman"/>
                <a:cs typeface="Times New Roman"/>
              </a:rPr>
              <a:t>nginx 1.4.7 (в </a:t>
            </a:r>
            <a:r>
              <a:rPr dirty="0" sz="1400" spc="-5">
                <a:latin typeface="Times New Roman"/>
                <a:cs typeface="Times New Roman"/>
              </a:rPr>
              <a:t>режиме </a:t>
            </a:r>
            <a:r>
              <a:rPr dirty="0" sz="1400" spc="-10">
                <a:latin typeface="Times New Roman"/>
                <a:cs typeface="Times New Roman"/>
              </a:rPr>
              <a:t>прокси). Например, </a:t>
            </a:r>
            <a:r>
              <a:rPr dirty="0" sz="1400" spc="-15">
                <a:latin typeface="Times New Roman"/>
                <a:cs typeface="Times New Roman"/>
              </a:rPr>
              <a:t>можно извлечь </a:t>
            </a:r>
            <a:r>
              <a:rPr dirty="0" sz="1400" spc="-5">
                <a:latin typeface="Times New Roman"/>
                <a:cs typeface="Times New Roman"/>
              </a:rPr>
              <a:t>параметры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прошлых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" y="4630432"/>
            <a:ext cx="389826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запросов,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20">
                <a:latin typeface="Times New Roman"/>
                <a:cs typeface="Times New Roman"/>
              </a:rPr>
              <a:t>том </a:t>
            </a:r>
            <a:r>
              <a:rPr dirty="0" sz="1400" spc="-5">
                <a:latin typeface="Times New Roman"/>
                <a:cs typeface="Times New Roman"/>
              </a:rPr>
              <a:t>числе </a:t>
            </a:r>
            <a:r>
              <a:rPr dirty="0" sz="1400" spc="-10">
                <a:latin typeface="Times New Roman"/>
                <a:cs typeface="Times New Roman"/>
              </a:rPr>
              <a:t>содержащих пароли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доступа.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510" y="5039372"/>
            <a:ext cx="8559165" cy="10223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 marR="635">
              <a:lnSpc>
                <a:spcPts val="161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условиях </a:t>
            </a:r>
            <a:r>
              <a:rPr dirty="0" sz="1400" spc="-10">
                <a:latin typeface="Times New Roman"/>
                <a:cs typeface="Times New Roman"/>
              </a:rPr>
              <a:t>возможности </a:t>
            </a:r>
            <a:r>
              <a:rPr dirty="0" sz="1400" spc="-5">
                <a:latin typeface="Times New Roman"/>
                <a:cs typeface="Times New Roman"/>
              </a:rPr>
              <a:t>незаметного </a:t>
            </a:r>
            <a:r>
              <a:rPr dirty="0" sz="1400" spc="-10">
                <a:latin typeface="Times New Roman"/>
                <a:cs typeface="Times New Roman"/>
              </a:rPr>
              <a:t>проведения атаки, </a:t>
            </a:r>
            <a:r>
              <a:rPr dirty="0" sz="1400" spc="-5">
                <a:latin typeface="Times New Roman"/>
                <a:cs typeface="Times New Roman"/>
              </a:rPr>
              <a:t>без </a:t>
            </a:r>
            <a:r>
              <a:rPr dirty="0" sz="1400">
                <a:latin typeface="Times New Roman"/>
                <a:cs typeface="Times New Roman"/>
              </a:rPr>
              <a:t>оставления </a:t>
            </a:r>
            <a:r>
              <a:rPr dirty="0" sz="1400" spc="-10">
                <a:latin typeface="Times New Roman"/>
                <a:cs typeface="Times New Roman"/>
              </a:rPr>
              <a:t>следов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логе, также </a:t>
            </a:r>
            <a:r>
              <a:rPr dirty="0" sz="1400" spc="-10">
                <a:latin typeface="Times New Roman"/>
                <a:cs typeface="Times New Roman"/>
              </a:rPr>
              <a:t>предстоит  </a:t>
            </a:r>
            <a:r>
              <a:rPr dirty="0" sz="1400" spc="-5">
                <a:latin typeface="Times New Roman"/>
                <a:cs typeface="Times New Roman"/>
              </a:rPr>
              <a:t>длительный </a:t>
            </a:r>
            <a:r>
              <a:rPr dirty="0" sz="1400">
                <a:latin typeface="Times New Roman"/>
                <a:cs typeface="Times New Roman"/>
              </a:rPr>
              <a:t>процесс </a:t>
            </a:r>
            <a:r>
              <a:rPr dirty="0" sz="1400" spc="-5">
                <a:latin typeface="Times New Roman"/>
                <a:cs typeface="Times New Roman"/>
              </a:rPr>
              <a:t>смены </a:t>
            </a:r>
            <a:r>
              <a:rPr dirty="0" sz="1400" spc="-10">
                <a:latin typeface="Times New Roman"/>
                <a:cs typeface="Times New Roman"/>
              </a:rPr>
              <a:t>SSL-сертификатов, </a:t>
            </a:r>
            <a:r>
              <a:rPr dirty="0" sz="1400" spc="-15">
                <a:latin typeface="Times New Roman"/>
                <a:cs typeface="Times New Roman"/>
              </a:rPr>
              <a:t>ключей </a:t>
            </a:r>
            <a:r>
              <a:rPr dirty="0" sz="1400" spc="-5">
                <a:latin typeface="Times New Roman"/>
                <a:cs typeface="Times New Roman"/>
              </a:rPr>
              <a:t>шифрования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обычных паролей, отсутствие </a:t>
            </a:r>
            <a:r>
              <a:rPr dirty="0" sz="1400" spc="-10">
                <a:latin typeface="Times New Roman"/>
                <a:cs typeface="Times New Roman"/>
              </a:rPr>
              <a:t>утечки  </a:t>
            </a:r>
            <a:r>
              <a:rPr dirty="0" sz="1400" spc="-20">
                <a:latin typeface="Times New Roman"/>
                <a:cs typeface="Times New Roman"/>
              </a:rPr>
              <a:t>которых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невозможно гарантировать. </a:t>
            </a:r>
            <a:r>
              <a:rPr dirty="0" sz="1400" spc="-5">
                <a:latin typeface="Times New Roman"/>
                <a:cs typeface="Times New Roman"/>
              </a:rPr>
              <a:t>Потенциально любой </a:t>
            </a:r>
            <a:r>
              <a:rPr dirty="0" sz="1400" spc="-10">
                <a:latin typeface="Times New Roman"/>
                <a:cs typeface="Times New Roman"/>
              </a:rPr>
              <a:t>пароль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сертификат </a:t>
            </a:r>
            <a:r>
              <a:rPr dirty="0" sz="1400" spc="-5">
                <a:latin typeface="Times New Roman"/>
                <a:cs typeface="Times New Roman"/>
              </a:rPr>
              <a:t>мог попасть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руки  </a:t>
            </a:r>
            <a:r>
              <a:rPr dirty="0" sz="1400" spc="-15">
                <a:latin typeface="Times New Roman"/>
                <a:cs typeface="Times New Roman"/>
              </a:rPr>
              <a:t>злоумышленников,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непонятно, </a:t>
            </a:r>
            <a:r>
              <a:rPr dirty="0" sz="1400" spc="-30">
                <a:latin typeface="Times New Roman"/>
                <a:cs typeface="Times New Roman"/>
              </a:rPr>
              <a:t>когда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30">
                <a:latin typeface="Times New Roman"/>
                <a:cs typeface="Times New Roman"/>
              </a:rPr>
              <a:t>где </a:t>
            </a:r>
            <a:r>
              <a:rPr dirty="0" sz="1400" spc="-10">
                <a:latin typeface="Times New Roman"/>
                <a:cs typeface="Times New Roman"/>
              </a:rPr>
              <a:t>подобные утечки </a:t>
            </a:r>
            <a:r>
              <a:rPr dirty="0" sz="1400" spc="-5">
                <a:latin typeface="Times New Roman"/>
                <a:cs typeface="Times New Roman"/>
              </a:rPr>
              <a:t>могут </a:t>
            </a:r>
            <a:r>
              <a:rPr dirty="0" sz="1400" spc="-10">
                <a:latin typeface="Times New Roman"/>
                <a:cs typeface="Times New Roman"/>
              </a:rPr>
              <a:t>проявиться. </a:t>
            </a:r>
            <a:r>
              <a:rPr dirty="0" sz="1400" spc="-5">
                <a:latin typeface="Times New Roman"/>
                <a:cs typeface="Times New Roman"/>
              </a:rPr>
              <a:t>Из крупных сайтов, </a:t>
            </a:r>
            <a:r>
              <a:rPr dirty="0" sz="1400" spc="-20">
                <a:latin typeface="Times New Roman"/>
                <a:cs typeface="Times New Roman"/>
              </a:rPr>
              <a:t>которые  </a:t>
            </a:r>
            <a:r>
              <a:rPr dirty="0" sz="1400" spc="-5">
                <a:latin typeface="Times New Roman"/>
                <a:cs typeface="Times New Roman"/>
              </a:rPr>
              <a:t>потенциально </a:t>
            </a:r>
            <a:r>
              <a:rPr dirty="0" sz="1400" spc="-20">
                <a:latin typeface="Times New Roman"/>
                <a:cs typeface="Times New Roman"/>
              </a:rPr>
              <a:t>могли </a:t>
            </a:r>
            <a:r>
              <a:rPr dirty="0" sz="1400" spc="-10">
                <a:latin typeface="Times New Roman"/>
                <a:cs typeface="Times New Roman"/>
              </a:rPr>
              <a:t>подвергнуться </a:t>
            </a:r>
            <a:r>
              <a:rPr dirty="0" sz="1400" spc="-15">
                <a:latin typeface="Times New Roman"/>
                <a:cs typeface="Times New Roman"/>
              </a:rPr>
              <a:t>атаке </a:t>
            </a:r>
            <a:r>
              <a:rPr dirty="0" sz="1400" spc="-10">
                <a:latin typeface="Times New Roman"/>
                <a:cs typeface="Times New Roman"/>
              </a:rPr>
              <a:t>отмечаются </a:t>
            </a:r>
            <a:r>
              <a:rPr dirty="0" sz="1400" spc="-25">
                <a:latin typeface="Times New Roman"/>
                <a:cs typeface="Times New Roman"/>
              </a:rPr>
              <a:t>Twitter, </a:t>
            </a:r>
            <a:r>
              <a:rPr dirty="0" sz="1400" spc="-5">
                <a:latin typeface="Times New Roman"/>
                <a:cs typeface="Times New Roman"/>
              </a:rPr>
              <a:t>GitHub, </a:t>
            </a:r>
            <a:r>
              <a:rPr dirty="0" sz="1400" spc="-30">
                <a:latin typeface="Times New Roman"/>
                <a:cs typeface="Times New Roman"/>
              </a:rPr>
              <a:t>Yahoo, </a:t>
            </a:r>
            <a:r>
              <a:rPr dirty="0" sz="1400" spc="-20">
                <a:latin typeface="Times New Roman"/>
                <a:cs typeface="Times New Roman"/>
              </a:rPr>
              <a:t>Tumblr, </a:t>
            </a:r>
            <a:r>
              <a:rPr dirty="0" sz="1400" spc="-5">
                <a:latin typeface="Times New Roman"/>
                <a:cs typeface="Times New Roman"/>
              </a:rPr>
              <a:t>Steam, DropBox, </a:t>
            </a:r>
            <a:r>
              <a:rPr dirty="0" sz="1400">
                <a:latin typeface="Times New Roman"/>
                <a:cs typeface="Times New Roman"/>
              </a:rPr>
              <a:t>а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также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" y="6061722"/>
            <a:ext cx="287464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многие банки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финансовые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сервисы.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510" y="6470662"/>
            <a:ext cx="855916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Шнайер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считает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близкой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к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единице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вероятность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того,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что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различные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спецслужбы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уже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успели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воспользоваться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69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510" y="1154442"/>
            <a:ext cx="8559165" cy="40894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уязвимостью для </a:t>
            </a:r>
            <a:r>
              <a:rPr dirty="0" sz="1400" spc="-10">
                <a:latin typeface="Times New Roman"/>
                <a:cs typeface="Times New Roman"/>
              </a:rPr>
              <a:t>массового извлечения приватных </a:t>
            </a:r>
            <a:r>
              <a:rPr dirty="0" sz="1400" spc="-15">
                <a:latin typeface="Times New Roman"/>
                <a:cs typeface="Times New Roman"/>
              </a:rPr>
              <a:t>ключей. </a:t>
            </a:r>
            <a:r>
              <a:rPr dirty="0" sz="1400" spc="-10">
                <a:latin typeface="Times New Roman"/>
                <a:cs typeface="Times New Roman"/>
              </a:rPr>
              <a:t>Другой </a:t>
            </a:r>
            <a:r>
              <a:rPr dirty="0" sz="1400">
                <a:latin typeface="Times New Roman"/>
                <a:cs typeface="Times New Roman"/>
              </a:rPr>
              <a:t>вопрос, </a:t>
            </a:r>
            <a:r>
              <a:rPr dirty="0" sz="1400" spc="-5">
                <a:latin typeface="Times New Roman"/>
                <a:cs typeface="Times New Roman"/>
              </a:rPr>
              <a:t>случайно или нет </a:t>
            </a:r>
            <a:r>
              <a:rPr dirty="0" sz="1400" spc="-10">
                <a:latin typeface="Times New Roman"/>
                <a:cs typeface="Times New Roman"/>
              </a:rPr>
              <a:t>подобная  </a:t>
            </a:r>
            <a:r>
              <a:rPr dirty="0" sz="1400" spc="-5">
                <a:latin typeface="Times New Roman"/>
                <a:cs typeface="Times New Roman"/>
              </a:rPr>
              <a:t>уязвимость </a:t>
            </a:r>
            <a:r>
              <a:rPr dirty="0" sz="1400" spc="-10">
                <a:latin typeface="Times New Roman"/>
                <a:cs typeface="Times New Roman"/>
              </a:rPr>
              <a:t>появилась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OpenSSL. </a:t>
            </a:r>
            <a:r>
              <a:rPr dirty="0" sz="1400" spc="-10">
                <a:latin typeface="Times New Roman"/>
                <a:cs typeface="Times New Roman"/>
              </a:rPr>
              <a:t>Даже </a:t>
            </a:r>
            <a:r>
              <a:rPr dirty="0" sz="1400" spc="5">
                <a:latin typeface="Times New Roman"/>
                <a:cs typeface="Times New Roman"/>
              </a:rPr>
              <a:t>если </a:t>
            </a:r>
            <a:r>
              <a:rPr dirty="0" sz="1400" spc="-10">
                <a:latin typeface="Times New Roman"/>
                <a:cs typeface="Times New Roman"/>
              </a:rPr>
              <a:t>проблема </a:t>
            </a:r>
            <a:r>
              <a:rPr dirty="0" sz="1400" spc="-5">
                <a:latin typeface="Times New Roman"/>
                <a:cs typeface="Times New Roman"/>
              </a:rPr>
              <a:t>была </a:t>
            </a:r>
            <a:r>
              <a:rPr dirty="0" sz="1400">
                <a:latin typeface="Times New Roman"/>
                <a:cs typeface="Times New Roman"/>
              </a:rPr>
              <a:t>внесена </a:t>
            </a:r>
            <a:r>
              <a:rPr dirty="0" sz="1400" spc="-5">
                <a:latin typeface="Times New Roman"/>
                <a:cs typeface="Times New Roman"/>
              </a:rPr>
              <a:t>случайно, за </a:t>
            </a:r>
            <a:r>
              <a:rPr dirty="0" sz="1400" spc="-10">
                <a:latin typeface="Times New Roman"/>
                <a:cs typeface="Times New Roman"/>
              </a:rPr>
              <a:t>два </a:t>
            </a:r>
            <a:r>
              <a:rPr dirty="0" sz="1400" spc="-25">
                <a:latin typeface="Times New Roman"/>
                <a:cs typeface="Times New Roman"/>
              </a:rPr>
              <a:t>года </a:t>
            </a:r>
            <a:r>
              <a:rPr dirty="0" sz="1400" spc="-5">
                <a:latin typeface="Times New Roman"/>
                <a:cs typeface="Times New Roman"/>
              </a:rPr>
              <a:t>присутствия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в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1563382"/>
            <a:ext cx="674560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20">
                <a:latin typeface="Times New Roman"/>
                <a:cs typeface="Times New Roman"/>
              </a:rPr>
              <a:t>кодовой </a:t>
            </a:r>
            <a:r>
              <a:rPr dirty="0" sz="1400" spc="-5">
                <a:latin typeface="Times New Roman"/>
                <a:cs typeface="Times New Roman"/>
              </a:rPr>
              <a:t>базе заинтересованные лица </a:t>
            </a:r>
            <a:r>
              <a:rPr dirty="0" sz="1400" spc="-10">
                <a:latin typeface="Times New Roman"/>
                <a:cs typeface="Times New Roman"/>
              </a:rPr>
              <a:t>вполне </a:t>
            </a:r>
            <a:r>
              <a:rPr dirty="0" sz="1400" spc="-20">
                <a:latin typeface="Times New Roman"/>
                <a:cs typeface="Times New Roman"/>
              </a:rPr>
              <a:t>могли </a:t>
            </a:r>
            <a:r>
              <a:rPr dirty="0" sz="1400" spc="-5">
                <a:latin typeface="Times New Roman"/>
                <a:cs typeface="Times New Roman"/>
              </a:rPr>
              <a:t>её </a:t>
            </a:r>
            <a:r>
              <a:rPr dirty="0" sz="1400" spc="-10">
                <a:latin typeface="Times New Roman"/>
                <a:cs typeface="Times New Roman"/>
              </a:rPr>
              <a:t>обнаружить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молча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использовать.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3510" y="1972322"/>
          <a:ext cx="8557895" cy="102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4395"/>
                <a:gridCol w="2603500"/>
              </a:tblGrid>
              <a:tr h="208614">
                <a:tc gridSpan="2">
                  <a:txBody>
                    <a:bodyPr/>
                    <a:lstStyle/>
                    <a:p>
                      <a:pPr marL="1270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Дополнение: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администраторам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у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которых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сохранились дампы трафика за время до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публикации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информации</a:t>
                      </a:r>
                      <a:r>
                        <a:rPr dirty="0" sz="14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об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4470">
                <a:tc gridSpan="2">
                  <a:txBody>
                    <a:bodyPr/>
                    <a:lstStyle/>
                    <a:p>
                      <a:pPr marL="1270">
                        <a:lnSpc>
                          <a:spcPts val="15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уязвимости,</a:t>
                      </a:r>
                      <a:r>
                        <a:rPr dirty="0" sz="14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предлагается</a:t>
                      </a:r>
                      <a:r>
                        <a:rPr dirty="0" sz="14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проанализировать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наличие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них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сигнатур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"18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00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4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00"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или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"18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4469">
                <a:tc gridSpan="2">
                  <a:txBody>
                    <a:bodyPr/>
                    <a:lstStyle/>
                    <a:p>
                      <a:pPr marL="1270">
                        <a:lnSpc>
                          <a:spcPts val="151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00"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(вместо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"40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00"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конце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может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быть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меньшее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число),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свидетельствующих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применении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эксплоита.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325">
                <a:tc gridSpan="2">
                  <a:txBody>
                    <a:bodyPr/>
                    <a:lstStyle/>
                    <a:p>
                      <a:pPr marL="1270">
                        <a:lnSpc>
                          <a:spcPts val="147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Особое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внимание рекомендуется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уделить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на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подсеть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193.104.110.*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которой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в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ноябре</a:t>
                      </a:r>
                      <a:r>
                        <a:rPr dirty="0" sz="14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была выявлена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подобная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3834">
                <a:tc>
                  <a:txBody>
                    <a:bodyPr/>
                    <a:lstStyle/>
                    <a:p>
                      <a:pPr marL="1270">
                        <a:lnSpc>
                          <a:spcPts val="150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активность,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а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также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другие подсети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с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которых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наблюдается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активность</a:t>
                      </a:r>
                      <a:r>
                        <a:rPr dirty="0" sz="14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ботов.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13510" y="3199142"/>
            <a:ext cx="8160384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>
                <a:solidFill>
                  <a:srgbClr val="3399FF"/>
                </a:solidFill>
                <a:latin typeface="Times New Roman"/>
                <a:cs typeface="Times New Roman"/>
              </a:rPr>
              <a:t>19.01.2015 21:18</a:t>
            </a:r>
            <a:r>
              <a:rPr dirty="0" sz="1400" spc="-5" b="1">
                <a:latin typeface="Times New Roman"/>
                <a:cs typeface="Times New Roman"/>
              </a:rPr>
              <a:t>) Критическая </a:t>
            </a:r>
            <a:r>
              <a:rPr dirty="0" sz="1400" spc="-10" b="1">
                <a:latin typeface="Times New Roman"/>
                <a:cs typeface="Times New Roman"/>
              </a:rPr>
              <a:t>уязвимость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криптографической </a:t>
            </a:r>
            <a:r>
              <a:rPr dirty="0" sz="1400" spc="-15" b="1">
                <a:latin typeface="Times New Roman"/>
                <a:cs typeface="Times New Roman"/>
              </a:rPr>
              <a:t>библиотеке </a:t>
            </a:r>
            <a:r>
              <a:rPr dirty="0" sz="1400" spc="-5" b="1">
                <a:latin typeface="Times New Roman"/>
                <a:cs typeface="Times New Roman"/>
              </a:rPr>
              <a:t>PolarSSL</a:t>
            </a:r>
            <a:r>
              <a:rPr dirty="0" sz="1400" spc="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510" y="3505212"/>
            <a:ext cx="8559165" cy="102171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 marR="635">
              <a:lnSpc>
                <a:spcPts val="161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развиваемой </a:t>
            </a:r>
            <a:r>
              <a:rPr dirty="0" sz="1400" spc="-15">
                <a:latin typeface="Times New Roman"/>
                <a:cs typeface="Times New Roman"/>
              </a:rPr>
              <a:t>компанией </a:t>
            </a:r>
            <a:r>
              <a:rPr dirty="0" sz="1400" spc="-5">
                <a:latin typeface="Times New Roman"/>
                <a:cs typeface="Times New Roman"/>
              </a:rPr>
              <a:t>ARM </a:t>
            </a:r>
            <a:r>
              <a:rPr dirty="0" sz="1400" spc="-10">
                <a:latin typeface="Times New Roman"/>
                <a:cs typeface="Times New Roman"/>
              </a:rPr>
              <a:t>свободной крипографической </a:t>
            </a:r>
            <a:r>
              <a:rPr dirty="0" sz="1400" spc="-15">
                <a:latin typeface="Times New Roman"/>
                <a:cs typeface="Times New Roman"/>
              </a:rPr>
              <a:t>библиотеке </a:t>
            </a:r>
            <a:r>
              <a:rPr dirty="0" sz="1400" spc="-5">
                <a:latin typeface="Times New Roman"/>
                <a:cs typeface="Times New Roman"/>
              </a:rPr>
              <a:t>PolarSSL выявлена критическая  уязвимость </a:t>
            </a:r>
            <a:r>
              <a:rPr dirty="0" sz="1400" spc="-10">
                <a:latin typeface="Times New Roman"/>
                <a:cs typeface="Times New Roman"/>
              </a:rPr>
              <a:t>(CVE-2015-1182), </a:t>
            </a:r>
            <a:r>
              <a:rPr dirty="0" sz="1400" spc="-20">
                <a:latin typeface="Times New Roman"/>
                <a:cs typeface="Times New Roman"/>
              </a:rPr>
              <a:t>которая </a:t>
            </a:r>
            <a:r>
              <a:rPr dirty="0" sz="1400" spc="-5">
                <a:latin typeface="Times New Roman"/>
                <a:cs typeface="Times New Roman"/>
              </a:rPr>
              <a:t>потенциально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 spc="-5">
                <a:latin typeface="Times New Roman"/>
                <a:cs typeface="Times New Roman"/>
              </a:rPr>
              <a:t>привести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5">
                <a:latin typeface="Times New Roman"/>
                <a:cs typeface="Times New Roman"/>
              </a:rPr>
              <a:t>выполнению </a:t>
            </a:r>
            <a:r>
              <a:rPr dirty="0" sz="1400" spc="-30">
                <a:latin typeface="Times New Roman"/>
                <a:cs typeface="Times New Roman"/>
              </a:rPr>
              <a:t>кода </a:t>
            </a:r>
            <a:r>
              <a:rPr dirty="0" sz="1400" spc="-15">
                <a:latin typeface="Times New Roman"/>
                <a:cs typeface="Times New Roman"/>
              </a:rPr>
              <a:t>злоумышленника </a:t>
            </a:r>
            <a:r>
              <a:rPr dirty="0" sz="1400" spc="-5">
                <a:latin typeface="Times New Roman"/>
                <a:cs typeface="Times New Roman"/>
              </a:rPr>
              <a:t>при  </a:t>
            </a:r>
            <a:r>
              <a:rPr dirty="0" sz="1400" spc="-10">
                <a:latin typeface="Times New Roman"/>
                <a:cs typeface="Times New Roman"/>
              </a:rPr>
              <a:t>обработке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средствами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библиотеки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специально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оформленных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последовательностей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ASN.1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из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сертификатов</a:t>
            </a:r>
            <a:endParaRPr sz="1400">
              <a:latin typeface="Times New Roman"/>
              <a:cs typeface="Times New Roman"/>
            </a:endParaRPr>
          </a:p>
          <a:p>
            <a:pPr algn="just" marL="1270" marR="3810">
              <a:lnSpc>
                <a:spcPts val="1610"/>
              </a:lnSpc>
            </a:pPr>
            <a:r>
              <a:rPr dirty="0" sz="1400" spc="-5">
                <a:latin typeface="Times New Roman"/>
                <a:cs typeface="Times New Roman"/>
              </a:rPr>
              <a:t>X.509. </a:t>
            </a:r>
            <a:r>
              <a:rPr dirty="0" sz="1400" spc="-10">
                <a:latin typeface="Times New Roman"/>
                <a:cs typeface="Times New Roman"/>
              </a:rPr>
              <a:t>Проблема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 spc="-10">
                <a:latin typeface="Times New Roman"/>
                <a:cs typeface="Times New Roman"/>
              </a:rPr>
              <a:t>проявляться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серверных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клиентских </a:t>
            </a:r>
            <a:r>
              <a:rPr dirty="0" sz="1400" spc="-10">
                <a:latin typeface="Times New Roman"/>
                <a:cs typeface="Times New Roman"/>
              </a:rPr>
              <a:t>приложениях, использующих </a:t>
            </a:r>
            <a:r>
              <a:rPr dirty="0" sz="1400" spc="-5">
                <a:latin typeface="Times New Roman"/>
                <a:cs typeface="Times New Roman"/>
              </a:rPr>
              <a:t>PolarSSL при  организации </a:t>
            </a:r>
            <a:r>
              <a:rPr dirty="0" sz="1400" spc="-10">
                <a:latin typeface="Times New Roman"/>
                <a:cs typeface="Times New Roman"/>
              </a:rPr>
              <a:t>шифрованного канала связи </a:t>
            </a:r>
            <a:r>
              <a:rPr dirty="0" sz="1400">
                <a:latin typeface="Times New Roman"/>
                <a:cs typeface="Times New Roman"/>
              </a:rPr>
              <a:t>c </a:t>
            </a:r>
            <a:r>
              <a:rPr dirty="0" sz="1400" spc="-10">
                <a:latin typeface="Times New Roman"/>
                <a:cs typeface="Times New Roman"/>
              </a:rPr>
              <a:t>подконтрольным </a:t>
            </a:r>
            <a:r>
              <a:rPr dirty="0" sz="1400" spc="-15">
                <a:latin typeface="Times New Roman"/>
                <a:cs typeface="Times New Roman"/>
              </a:rPr>
              <a:t>злоумышленнику </a:t>
            </a:r>
            <a:r>
              <a:rPr dirty="0" sz="1400" spc="-10">
                <a:latin typeface="Times New Roman"/>
                <a:cs typeface="Times New Roman"/>
              </a:rPr>
              <a:t>клиентом </a:t>
            </a:r>
            <a:r>
              <a:rPr dirty="0" sz="1400" spc="-5">
                <a:latin typeface="Times New Roman"/>
                <a:cs typeface="Times New Roman"/>
              </a:rPr>
              <a:t>или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сервером.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" y="4732032"/>
            <a:ext cx="8557895" cy="61341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Среди </a:t>
            </a:r>
            <a:r>
              <a:rPr dirty="0" sz="1400" spc="-5">
                <a:latin typeface="Times New Roman"/>
                <a:cs typeface="Times New Roman"/>
              </a:rPr>
              <a:t>программ, </a:t>
            </a:r>
            <a:r>
              <a:rPr dirty="0" sz="1400" spc="-10">
                <a:latin typeface="Times New Roman"/>
                <a:cs typeface="Times New Roman"/>
              </a:rPr>
              <a:t>поддерживающих </a:t>
            </a:r>
            <a:r>
              <a:rPr dirty="0" sz="1400" spc="-5">
                <a:latin typeface="Times New Roman"/>
                <a:cs typeface="Times New Roman"/>
              </a:rPr>
              <a:t>сборку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PolarSSL, </a:t>
            </a:r>
            <a:r>
              <a:rPr dirty="0" sz="1400" spc="-10">
                <a:latin typeface="Times New Roman"/>
                <a:cs typeface="Times New Roman"/>
              </a:rPr>
              <a:t>можно отметить </a:t>
            </a:r>
            <a:r>
              <a:rPr dirty="0" sz="1400" spc="-5">
                <a:latin typeface="Times New Roman"/>
                <a:cs typeface="Times New Roman"/>
              </a:rPr>
              <a:t>OpenVPN-NL </a:t>
            </a:r>
            <a:r>
              <a:rPr dirty="0" sz="1400" spc="-10">
                <a:latin typeface="Times New Roman"/>
                <a:cs typeface="Times New Roman"/>
              </a:rPr>
              <a:t>(уязвим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требует  </a:t>
            </a:r>
            <a:r>
              <a:rPr dirty="0" sz="1400" spc="-5">
                <a:latin typeface="Times New Roman"/>
                <a:cs typeface="Times New Roman"/>
              </a:rPr>
              <a:t>обновления, </a:t>
            </a:r>
            <a:r>
              <a:rPr dirty="0" sz="1400">
                <a:latin typeface="Times New Roman"/>
                <a:cs typeface="Times New Roman"/>
              </a:rPr>
              <a:t>так </a:t>
            </a:r>
            <a:r>
              <a:rPr dirty="0" sz="1400" spc="-10">
                <a:latin typeface="Times New Roman"/>
                <a:cs typeface="Times New Roman"/>
              </a:rPr>
              <a:t>как использует </a:t>
            </a:r>
            <a:r>
              <a:rPr dirty="0" sz="1400" spc="-5">
                <a:latin typeface="Times New Roman"/>
                <a:cs typeface="Times New Roman"/>
              </a:rPr>
              <a:t>по </a:t>
            </a:r>
            <a:r>
              <a:rPr dirty="0" sz="1400" spc="-10">
                <a:latin typeface="Times New Roman"/>
                <a:cs typeface="Times New Roman"/>
              </a:rPr>
              <a:t>умолчанию </a:t>
            </a:r>
            <a:r>
              <a:rPr dirty="0" sz="1400" spc="-5">
                <a:latin typeface="Times New Roman"/>
                <a:cs typeface="Times New Roman"/>
              </a:rPr>
              <a:t>PolarSSL), OpenVPN, cURL, </a:t>
            </a:r>
            <a:r>
              <a:rPr dirty="0" sz="1400" spc="-25">
                <a:latin typeface="Times New Roman"/>
                <a:cs typeface="Times New Roman"/>
              </a:rPr>
              <a:t>FreeRDP, </a:t>
            </a:r>
            <a:r>
              <a:rPr dirty="0" sz="1400" spc="-5">
                <a:latin typeface="Times New Roman"/>
                <a:cs typeface="Times New Roman"/>
              </a:rPr>
              <a:t>PowerDNS. </a:t>
            </a:r>
            <a:r>
              <a:rPr dirty="0" sz="1400" spc="-10">
                <a:latin typeface="Times New Roman"/>
                <a:cs typeface="Times New Roman"/>
              </a:rPr>
              <a:t>Проблема  </a:t>
            </a:r>
            <a:r>
              <a:rPr dirty="0" sz="1400" spc="-5">
                <a:latin typeface="Times New Roman"/>
                <a:cs typeface="Times New Roman"/>
              </a:rPr>
              <a:t>проявляется </a:t>
            </a:r>
            <a:r>
              <a:rPr dirty="0" sz="1400" spc="-10">
                <a:latin typeface="Times New Roman"/>
                <a:cs typeface="Times New Roman"/>
              </a:rPr>
              <a:t>во всех выпусках </a:t>
            </a:r>
            <a:r>
              <a:rPr dirty="0" sz="1400" spc="-5">
                <a:latin typeface="Times New Roman"/>
                <a:cs typeface="Times New Roman"/>
              </a:rPr>
              <a:t>PolarSSL </a:t>
            </a:r>
            <a:r>
              <a:rPr dirty="0" sz="1400">
                <a:latin typeface="Times New Roman"/>
                <a:cs typeface="Times New Roman"/>
              </a:rPr>
              <a:t>1.x, </a:t>
            </a:r>
            <a:r>
              <a:rPr dirty="0" sz="1400" spc="-15">
                <a:latin typeface="Times New Roman"/>
                <a:cs typeface="Times New Roman"/>
              </a:rPr>
              <a:t>включая </a:t>
            </a:r>
            <a:r>
              <a:rPr dirty="0" sz="1400" spc="-10">
                <a:latin typeface="Times New Roman"/>
                <a:cs typeface="Times New Roman"/>
              </a:rPr>
              <a:t>актуальные версии </a:t>
            </a:r>
            <a:r>
              <a:rPr dirty="0" sz="1400">
                <a:latin typeface="Times New Roman"/>
                <a:cs typeface="Times New Roman"/>
              </a:rPr>
              <a:t>1.3.9 и 1.2.12. </a:t>
            </a:r>
            <a:r>
              <a:rPr dirty="0" sz="1400" spc="-5">
                <a:latin typeface="Times New Roman"/>
                <a:cs typeface="Times New Roman"/>
              </a:rPr>
              <a:t>Исправление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пока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" y="5345441"/>
            <a:ext cx="17760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доступно в </a:t>
            </a:r>
            <a:r>
              <a:rPr dirty="0" sz="1400" spc="-5">
                <a:latin typeface="Times New Roman"/>
                <a:cs typeface="Times New Roman"/>
              </a:rPr>
              <a:t>виде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патча.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9892" y="1515122"/>
            <a:ext cx="1720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5915" algn="l"/>
              </a:tabLst>
            </a:pPr>
            <a:r>
              <a:rPr dirty="0" sz="1600">
                <a:latin typeface="Times New Roman"/>
                <a:cs typeface="Times New Roman"/>
              </a:rPr>
              <a:t>г</a:t>
            </a:r>
            <a:r>
              <a:rPr dirty="0" sz="1600" spc="-5">
                <a:latin typeface="Times New Roman"/>
                <a:cs typeface="Times New Roman"/>
              </a:rPr>
              <a:t>ам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5">
                <a:latin typeface="Times New Roman"/>
                <a:cs typeface="Times New Roman"/>
              </a:rPr>
              <a:t>-</a:t>
            </a:r>
            <a:r>
              <a:rPr dirty="0" sz="1600" spc="-45">
                <a:latin typeface="Times New Roman"/>
                <a:cs typeface="Times New Roman"/>
              </a:rPr>
              <a:t>б</a:t>
            </a:r>
            <a:r>
              <a:rPr dirty="0" sz="1600">
                <a:latin typeface="Times New Roman"/>
                <a:cs typeface="Times New Roman"/>
              </a:rPr>
              <a:t>ло</a:t>
            </a:r>
            <a:r>
              <a:rPr dirty="0" sz="1600" spc="-1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а	–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984262"/>
            <a:ext cx="7527290" cy="115062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600" b="1">
                <a:latin typeface="Times New Roman"/>
                <a:cs typeface="Times New Roman"/>
              </a:rPr>
              <a:t>2. </a:t>
            </a:r>
            <a:r>
              <a:rPr dirty="0" sz="1600" spc="-5" b="1">
                <a:latin typeface="Times New Roman"/>
                <a:cs typeface="Times New Roman"/>
              </a:rPr>
              <a:t>Практически (вычислительно) </a:t>
            </a:r>
            <a:r>
              <a:rPr dirty="0" sz="1600" spc="-10" b="1">
                <a:latin typeface="Times New Roman"/>
                <a:cs typeface="Times New Roman"/>
              </a:rPr>
              <a:t>стойкие </a:t>
            </a:r>
            <a:r>
              <a:rPr dirty="0" sz="1600" spc="-5" b="1">
                <a:latin typeface="Times New Roman"/>
                <a:cs typeface="Times New Roman"/>
              </a:rPr>
              <a:t>шифры </a:t>
            </a:r>
            <a:r>
              <a:rPr dirty="0" sz="1600">
                <a:latin typeface="Times New Roman"/>
                <a:cs typeface="Times New Roman"/>
              </a:rPr>
              <a:t>– все </a:t>
            </a:r>
            <a:r>
              <a:rPr dirty="0" sz="1600" spc="-5">
                <a:latin typeface="Times New Roman"/>
                <a:cs typeface="Times New Roman"/>
              </a:rPr>
              <a:t>современные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шифры.</a:t>
            </a:r>
            <a:endParaRPr sz="1600">
              <a:latin typeface="Times New Roman"/>
              <a:cs typeface="Times New Roman"/>
            </a:endParaRPr>
          </a:p>
          <a:p>
            <a:pPr marL="237490" marR="5080" indent="360680">
              <a:lnSpc>
                <a:spcPct val="143700"/>
              </a:lnSpc>
              <a:spcBef>
                <a:spcPts val="290"/>
              </a:spcBef>
              <a:tabLst>
                <a:tab pos="1446530" algn="l"/>
                <a:tab pos="2559685" algn="l"/>
                <a:tab pos="2879090" algn="l"/>
                <a:tab pos="3970654" algn="l"/>
                <a:tab pos="5011420" algn="l"/>
                <a:tab pos="6187440" algn="l"/>
              </a:tabLst>
            </a:pPr>
            <a:r>
              <a:rPr dirty="0" sz="1600" spc="-10">
                <a:latin typeface="Times New Roman"/>
                <a:cs typeface="Times New Roman"/>
              </a:rPr>
              <a:t>Основа	появления	</a:t>
            </a:r>
            <a:r>
              <a:rPr dirty="0" sz="1600">
                <a:latin typeface="Times New Roman"/>
                <a:cs typeface="Times New Roman"/>
              </a:rPr>
              <a:t>–	устранить	основной	</a:t>
            </a:r>
            <a:r>
              <a:rPr dirty="0" sz="1600" spc="-10">
                <a:latin typeface="Times New Roman"/>
                <a:cs typeface="Times New Roman"/>
              </a:rPr>
              <a:t>недостаток	одноразового  формирование, </a:t>
            </a:r>
            <a:r>
              <a:rPr dirty="0" sz="1600" spc="-5">
                <a:latin typeface="Times New Roman"/>
                <a:cs typeface="Times New Roman"/>
              </a:rPr>
              <a:t>распределение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 spc="-10">
                <a:latin typeface="Times New Roman"/>
                <a:cs typeface="Times New Roman"/>
              </a:rPr>
              <a:t>большого </a:t>
            </a:r>
            <a:r>
              <a:rPr dirty="0" sz="1600" spc="-15">
                <a:latin typeface="Times New Roman"/>
                <a:cs typeface="Times New Roman"/>
              </a:rPr>
              <a:t>объёма ключевой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109481"/>
            <a:ext cx="9044940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60680">
              <a:lnSpc>
                <a:spcPct val="1438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Поточные </a:t>
            </a:r>
            <a:r>
              <a:rPr dirty="0" sz="1600" spc="-5">
                <a:latin typeface="Times New Roman"/>
                <a:cs typeface="Times New Roman"/>
              </a:rPr>
              <a:t>шифры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имитация </a:t>
            </a:r>
            <a:r>
              <a:rPr dirty="0" sz="1600" spc="-15">
                <a:latin typeface="Times New Roman"/>
                <a:cs typeface="Times New Roman"/>
              </a:rPr>
              <a:t>одноразового </a:t>
            </a:r>
            <a:r>
              <a:rPr dirty="0" sz="1600" spc="-10">
                <a:latin typeface="Times New Roman"/>
                <a:cs typeface="Times New Roman"/>
              </a:rPr>
              <a:t>гамма-блокнота,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этом, ключевая </a:t>
            </a:r>
            <a:r>
              <a:rPr dirty="0" sz="1600" spc="-5">
                <a:latin typeface="Times New Roman"/>
                <a:cs typeface="Times New Roman"/>
              </a:rPr>
              <a:t>гамма  </a:t>
            </a:r>
            <a:r>
              <a:rPr dirty="0" sz="1600" spc="-10">
                <a:latin typeface="Times New Roman"/>
                <a:cs typeface="Times New Roman"/>
              </a:rPr>
              <a:t>формируется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5" i="1">
                <a:latin typeface="Times New Roman"/>
                <a:cs typeface="Times New Roman"/>
              </a:rPr>
              <a:t>короткого </a:t>
            </a:r>
            <a:r>
              <a:rPr dirty="0" sz="1600" spc="-5" i="1">
                <a:latin typeface="Times New Roman"/>
                <a:cs typeface="Times New Roman"/>
              </a:rPr>
              <a:t>многоразового </a:t>
            </a:r>
            <a:r>
              <a:rPr dirty="0" sz="1600" spc="-25">
                <a:latin typeface="Times New Roman"/>
                <a:cs typeface="Times New Roman"/>
              </a:rPr>
              <a:t>исходного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ключа.</a:t>
            </a:r>
            <a:endParaRPr sz="1600">
              <a:latin typeface="Times New Roman"/>
              <a:cs typeface="Times New Roman"/>
            </a:endParaRPr>
          </a:p>
          <a:p>
            <a:pPr algn="just" marL="373380">
              <a:lnSpc>
                <a:spcPct val="100000"/>
              </a:lnSpc>
              <a:spcBef>
                <a:spcPts val="840"/>
              </a:spcBef>
            </a:pPr>
            <a:r>
              <a:rPr dirty="0" sz="1600" spc="-10">
                <a:latin typeface="Times New Roman"/>
                <a:cs typeface="Times New Roman"/>
              </a:rPr>
              <a:t>Теоретическая </a:t>
            </a:r>
            <a:r>
              <a:rPr dirty="0" sz="1600">
                <a:latin typeface="Times New Roman"/>
                <a:cs typeface="Times New Roman"/>
              </a:rPr>
              <a:t>основа – </a:t>
            </a:r>
            <a:r>
              <a:rPr dirty="0" sz="1600" spc="-5">
                <a:latin typeface="Times New Roman"/>
                <a:cs typeface="Times New Roman"/>
              </a:rPr>
              <a:t>теория сложности вычислений (существование NP-полных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задач).</a:t>
            </a:r>
            <a:endParaRPr sz="1600">
              <a:latin typeface="Times New Roman"/>
              <a:cs typeface="Times New Roman"/>
            </a:endParaRPr>
          </a:p>
          <a:p>
            <a:pPr algn="just" marL="12700" marR="8890" indent="360680">
              <a:lnSpc>
                <a:spcPct val="143700"/>
              </a:lnSpc>
            </a:pPr>
            <a:r>
              <a:rPr dirty="0" sz="1600" spc="-15">
                <a:latin typeface="Times New Roman"/>
                <a:cs typeface="Times New Roman"/>
              </a:rPr>
              <a:t>Стойкость </a:t>
            </a:r>
            <a:r>
              <a:rPr dirty="0" sz="1600" spc="-10">
                <a:latin typeface="Times New Roman"/>
                <a:cs typeface="Times New Roman"/>
              </a:rPr>
              <a:t>сводится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20">
                <a:latin typeface="Times New Roman"/>
                <a:cs typeface="Times New Roman"/>
              </a:rPr>
              <a:t>количеству </a:t>
            </a:r>
            <a:r>
              <a:rPr dirty="0" sz="1600" spc="-15">
                <a:latin typeface="Times New Roman"/>
                <a:cs typeface="Times New Roman"/>
              </a:rPr>
              <a:t>комбинаций, </a:t>
            </a:r>
            <a:r>
              <a:rPr dirty="0" sz="1600" spc="-20">
                <a:latin typeface="Times New Roman"/>
                <a:cs typeface="Times New Roman"/>
              </a:rPr>
              <a:t>которые необходимо </a:t>
            </a:r>
            <a:r>
              <a:rPr dirty="0" sz="1600" spc="-10">
                <a:latin typeface="Times New Roman"/>
                <a:cs typeface="Times New Roman"/>
              </a:rPr>
              <a:t>перебрать </a:t>
            </a:r>
            <a:r>
              <a:rPr dirty="0" sz="1600" spc="-5">
                <a:latin typeface="Times New Roman"/>
                <a:cs typeface="Times New Roman"/>
              </a:rPr>
              <a:t>для определения  </a:t>
            </a:r>
            <a:r>
              <a:rPr dirty="0" sz="1600" spc="-10">
                <a:latin typeface="Times New Roman"/>
                <a:cs typeface="Times New Roman"/>
              </a:rPr>
              <a:t>правильного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 spc="-5">
                <a:latin typeface="Times New Roman"/>
                <a:cs typeface="Times New Roman"/>
              </a:rPr>
              <a:t>(или, </a:t>
            </a:r>
            <a:r>
              <a:rPr dirty="0" sz="1600" spc="-25">
                <a:latin typeface="Times New Roman"/>
                <a:cs typeface="Times New Roman"/>
              </a:rPr>
              <a:t>исходного </a:t>
            </a:r>
            <a:r>
              <a:rPr dirty="0" sz="1600" spc="-10">
                <a:latin typeface="Times New Roman"/>
                <a:cs typeface="Times New Roman"/>
              </a:rPr>
              <a:t>открытого </a:t>
            </a:r>
            <a:r>
              <a:rPr dirty="0" sz="1600" spc="-5">
                <a:latin typeface="Times New Roman"/>
                <a:cs typeface="Times New Roman"/>
              </a:rPr>
              <a:t>сообщения) </a:t>
            </a:r>
            <a:r>
              <a:rPr dirty="0" sz="1600">
                <a:latin typeface="Times New Roman"/>
                <a:cs typeface="Times New Roman"/>
              </a:rPr>
              <a:t>– в </a:t>
            </a:r>
            <a:r>
              <a:rPr dirty="0" sz="1600" spc="-5">
                <a:latin typeface="Times New Roman"/>
                <a:cs typeface="Times New Roman"/>
              </a:rPr>
              <a:t>случае,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5">
                <a:latin typeface="Times New Roman"/>
                <a:cs typeface="Times New Roman"/>
              </a:rPr>
              <a:t>шифр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имеет  уязвимостей.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2679" y="4293882"/>
            <a:ext cx="1124585" cy="184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4480" marR="5080" indent="-27178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длина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  </a:t>
            </a:r>
            <a:r>
              <a:rPr dirty="0" sz="1600">
                <a:latin typeface="Times New Roman"/>
                <a:cs typeface="Times New Roman"/>
              </a:rPr>
              <a:t>56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64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80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128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256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бит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0679" y="4293882"/>
            <a:ext cx="2097405" cy="184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marR="5080" indent="-283210">
              <a:lnSpc>
                <a:spcPct val="1245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количество комбинаций  </a:t>
            </a:r>
            <a:r>
              <a:rPr dirty="0" sz="1600" spc="-5">
                <a:latin typeface="Times New Roman"/>
                <a:cs typeface="Times New Roman"/>
              </a:rPr>
              <a:t>7,205759404×10¹⁶</a:t>
            </a:r>
            <a:endParaRPr sz="16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1,844674407×10¹⁹</a:t>
            </a:r>
            <a:endParaRPr sz="16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1,20892582×10²⁴</a:t>
            </a:r>
            <a:endParaRPr sz="16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3,402823669×10³⁸</a:t>
            </a:r>
            <a:endParaRPr sz="16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1,157920892×10⁷⁷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0840" y="4293882"/>
            <a:ext cx="2859405" cy="184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время на </a:t>
            </a:r>
            <a:r>
              <a:rPr dirty="0" sz="1600" spc="-10">
                <a:latin typeface="Times New Roman"/>
                <a:cs typeface="Times New Roman"/>
              </a:rPr>
              <a:t>полный </a:t>
            </a:r>
            <a:r>
              <a:rPr dirty="0" sz="1600" spc="-5">
                <a:latin typeface="Times New Roman"/>
                <a:cs typeface="Times New Roman"/>
              </a:rPr>
              <a:t>перебор, дней*  </a:t>
            </a:r>
            <a:r>
              <a:rPr dirty="0" sz="1600">
                <a:latin typeface="Times New Roman"/>
                <a:cs typeface="Times New Roman"/>
              </a:rPr>
              <a:t>0,00001668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0,00427008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279,8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7,876906642×10¹⁶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2,680372436×10⁵⁵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4130" y="6140462"/>
            <a:ext cx="6861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(* при </a:t>
            </a:r>
            <a:r>
              <a:rPr dirty="0" sz="1600" spc="-10">
                <a:latin typeface="Times New Roman"/>
                <a:cs typeface="Times New Roman"/>
              </a:rPr>
              <a:t>скорости </a:t>
            </a:r>
            <a:r>
              <a:rPr dirty="0" sz="1600" spc="-5">
                <a:latin typeface="Times New Roman"/>
                <a:cs typeface="Times New Roman"/>
              </a:rPr>
              <a:t>перебора </a:t>
            </a:r>
            <a:r>
              <a:rPr dirty="0" sz="1600">
                <a:latin typeface="Times New Roman"/>
                <a:cs typeface="Times New Roman"/>
              </a:rPr>
              <a:t>1 000 000 000 × 50×10⁶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>
                <a:latin typeface="Times New Roman"/>
                <a:cs typeface="Times New Roman"/>
              </a:rPr>
              <a:t>5×10¹⁶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секунду)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70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" y="1225561"/>
            <a:ext cx="4477385" cy="107696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Lucida Sans Unicode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внедрённых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криптоалгоритм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закладок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SkipJack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RSALab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510" y="2410472"/>
            <a:ext cx="85578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>
                <a:solidFill>
                  <a:srgbClr val="3399FF"/>
                </a:solidFill>
                <a:latin typeface="Times New Roman"/>
                <a:cs typeface="Times New Roman"/>
              </a:rPr>
              <a:t>01.01.2014 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22:02</a:t>
            </a:r>
            <a:r>
              <a:rPr dirty="0" sz="1400" b="1">
                <a:latin typeface="Times New Roman"/>
                <a:cs typeface="Times New Roman"/>
              </a:rPr>
              <a:t>) </a:t>
            </a:r>
            <a:r>
              <a:rPr dirty="0" sz="1400" spc="-15" b="1">
                <a:latin typeface="Times New Roman"/>
                <a:cs typeface="Times New Roman"/>
              </a:rPr>
              <a:t>Опубликован </a:t>
            </a:r>
            <a:r>
              <a:rPr dirty="0" sz="1400" spc="-10" b="1">
                <a:latin typeface="Times New Roman"/>
                <a:cs typeface="Times New Roman"/>
              </a:rPr>
              <a:t>прототип </a:t>
            </a:r>
            <a:r>
              <a:rPr dirty="0" sz="1400" spc="-5" b="1">
                <a:latin typeface="Times New Roman"/>
                <a:cs typeface="Times New Roman"/>
              </a:rPr>
              <a:t>бэкдора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генераторе </a:t>
            </a:r>
            <a:r>
              <a:rPr dirty="0" sz="1400" spc="-5" b="1">
                <a:latin typeface="Times New Roman"/>
                <a:cs typeface="Times New Roman"/>
              </a:rPr>
              <a:t>псевдослучайных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чисел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10" y="2716542"/>
            <a:ext cx="381698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 b="1">
                <a:latin typeface="Times New Roman"/>
                <a:cs typeface="Times New Roman"/>
              </a:rPr>
              <a:t>Dual_EC_DRBG, </a:t>
            </a:r>
            <a:r>
              <a:rPr dirty="0" sz="1400" spc="-15" b="1">
                <a:latin typeface="Times New Roman"/>
                <a:cs typeface="Times New Roman"/>
              </a:rPr>
              <a:t>входившем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5" b="1">
                <a:latin typeface="Times New Roman"/>
                <a:cs typeface="Times New Roman"/>
              </a:rPr>
              <a:t>стандарт NIST</a:t>
            </a:r>
            <a:r>
              <a:rPr dirty="0" sz="1400" spc="3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400" y="3023882"/>
            <a:ext cx="8550275" cy="817244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 marR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Aris Adamantiadis, </a:t>
            </a:r>
            <a:r>
              <a:rPr dirty="0" sz="1400" spc="-10">
                <a:latin typeface="Times New Roman"/>
                <a:cs typeface="Times New Roman"/>
              </a:rPr>
              <a:t>исследователь </a:t>
            </a:r>
            <a:r>
              <a:rPr dirty="0" sz="1400">
                <a:latin typeface="Times New Roman"/>
                <a:cs typeface="Times New Roman"/>
              </a:rPr>
              <a:t>безопасности </a:t>
            </a:r>
            <a:r>
              <a:rPr dirty="0" sz="1400" spc="-5">
                <a:latin typeface="Times New Roman"/>
                <a:cs typeface="Times New Roman"/>
              </a:rPr>
              <a:t>из Бельгии, развивающий проект libssh, </a:t>
            </a:r>
            <a:r>
              <a:rPr dirty="0" sz="1400" spc="-15">
                <a:latin typeface="Times New Roman"/>
                <a:cs typeface="Times New Roman"/>
              </a:rPr>
              <a:t>опубликовал </a:t>
            </a:r>
            <a:r>
              <a:rPr dirty="0" sz="1400" spc="-10">
                <a:latin typeface="Times New Roman"/>
                <a:cs typeface="Times New Roman"/>
              </a:rPr>
              <a:t>рабочий  </a:t>
            </a:r>
            <a:r>
              <a:rPr dirty="0" sz="1400" spc="-15">
                <a:latin typeface="Times New Roman"/>
                <a:cs typeface="Times New Roman"/>
              </a:rPr>
              <a:t>прототип </a:t>
            </a:r>
            <a:r>
              <a:rPr dirty="0" sz="1400" spc="-10">
                <a:latin typeface="Times New Roman"/>
                <a:cs typeface="Times New Roman"/>
              </a:rPr>
              <a:t>приложения, подтверждающего </a:t>
            </a:r>
            <a:r>
              <a:rPr dirty="0" sz="1400" spc="-5">
                <a:latin typeface="Times New Roman"/>
                <a:cs typeface="Times New Roman"/>
              </a:rPr>
              <a:t>теорию </a:t>
            </a:r>
            <a:r>
              <a:rPr dirty="0" sz="1400">
                <a:latin typeface="Times New Roman"/>
                <a:cs typeface="Times New Roman"/>
              </a:rPr>
              <a:t>о </a:t>
            </a:r>
            <a:r>
              <a:rPr dirty="0" sz="1400" spc="-15">
                <a:latin typeface="Times New Roman"/>
                <a:cs typeface="Times New Roman"/>
              </a:rPr>
              <a:t>возможном </a:t>
            </a:r>
            <a:r>
              <a:rPr dirty="0" sz="1400" spc="-5">
                <a:latin typeface="Times New Roman"/>
                <a:cs typeface="Times New Roman"/>
              </a:rPr>
              <a:t>наличии бэкдора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алгоритме </a:t>
            </a:r>
            <a:r>
              <a:rPr dirty="0" sz="1400" spc="-10">
                <a:latin typeface="Times New Roman"/>
                <a:cs typeface="Times New Roman"/>
              </a:rPr>
              <a:t>генерации  </a:t>
            </a:r>
            <a:r>
              <a:rPr dirty="0" sz="1400" spc="-5">
                <a:latin typeface="Times New Roman"/>
                <a:cs typeface="Times New Roman"/>
              </a:rPr>
              <a:t>псевдослучайных </a:t>
            </a:r>
            <a:r>
              <a:rPr dirty="0" sz="1400">
                <a:latin typeface="Times New Roman"/>
                <a:cs typeface="Times New Roman"/>
              </a:rPr>
              <a:t>чисел </a:t>
            </a:r>
            <a:r>
              <a:rPr dirty="0" sz="1400" spc="-5">
                <a:latin typeface="Times New Roman"/>
                <a:cs typeface="Times New Roman"/>
              </a:rPr>
              <a:t>Dual </a:t>
            </a:r>
            <a:r>
              <a:rPr dirty="0" sz="1400">
                <a:latin typeface="Times New Roman"/>
                <a:cs typeface="Times New Roman"/>
              </a:rPr>
              <a:t>EC </a:t>
            </a:r>
            <a:r>
              <a:rPr dirty="0" sz="1400" spc="-5">
                <a:latin typeface="Times New Roman"/>
                <a:cs typeface="Times New Roman"/>
              </a:rPr>
              <a:t>DRBG, до </a:t>
            </a:r>
            <a:r>
              <a:rPr dirty="0" sz="1400" spc="-10">
                <a:latin typeface="Times New Roman"/>
                <a:cs typeface="Times New Roman"/>
              </a:rPr>
              <a:t>недавних </a:t>
            </a:r>
            <a:r>
              <a:rPr dirty="0" sz="1400" spc="-5">
                <a:latin typeface="Times New Roman"/>
                <a:cs typeface="Times New Roman"/>
              </a:rPr>
              <a:t>пор </a:t>
            </a:r>
            <a:r>
              <a:rPr dirty="0" sz="1400" spc="-20">
                <a:latin typeface="Times New Roman"/>
                <a:cs typeface="Times New Roman"/>
              </a:rPr>
              <a:t>входящим 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стандарт NIST SP 800-90 </a:t>
            </a:r>
            <a:r>
              <a:rPr dirty="0" sz="1400">
                <a:latin typeface="Times New Roman"/>
                <a:cs typeface="Times New Roman"/>
              </a:rPr>
              <a:t>и  </a:t>
            </a:r>
            <a:r>
              <a:rPr dirty="0" sz="1400" spc="-10">
                <a:latin typeface="Times New Roman"/>
                <a:cs typeface="Times New Roman"/>
              </a:rPr>
              <a:t>использованном </a:t>
            </a:r>
            <a:r>
              <a:rPr dirty="0" sz="1400" spc="-5">
                <a:latin typeface="Times New Roman"/>
                <a:cs typeface="Times New Roman"/>
              </a:rPr>
              <a:t>по </a:t>
            </a:r>
            <a:r>
              <a:rPr dirty="0" sz="1400" spc="-10">
                <a:latin typeface="Times New Roman"/>
                <a:cs typeface="Times New Roman"/>
              </a:rPr>
              <a:t>умолчанию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продуктах </a:t>
            </a:r>
            <a:r>
              <a:rPr dirty="0" sz="1400" spc="-5">
                <a:latin typeface="Times New Roman"/>
                <a:cs typeface="Times New Roman"/>
              </a:rPr>
              <a:t>Bsafe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RSA Data Protection Manager </a:t>
            </a:r>
            <a:r>
              <a:rPr dirty="0" sz="1400" spc="-10">
                <a:latin typeface="Times New Roman"/>
                <a:cs typeface="Times New Roman"/>
              </a:rPr>
              <a:t>от </a:t>
            </a:r>
            <a:r>
              <a:rPr dirty="0" sz="1400" spc="-20">
                <a:latin typeface="Times New Roman"/>
                <a:cs typeface="Times New Roman"/>
              </a:rPr>
              <a:t>компании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RSA.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400" y="4046232"/>
            <a:ext cx="8550275" cy="122618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 marR="1270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Алгоритм </a:t>
            </a:r>
            <a:r>
              <a:rPr dirty="0" sz="1400" spc="-5">
                <a:latin typeface="Times New Roman"/>
                <a:cs typeface="Times New Roman"/>
              </a:rPr>
              <a:t>Dual </a:t>
            </a:r>
            <a:r>
              <a:rPr dirty="0" sz="1400">
                <a:latin typeface="Times New Roman"/>
                <a:cs typeface="Times New Roman"/>
              </a:rPr>
              <a:t>EC </a:t>
            </a:r>
            <a:r>
              <a:rPr dirty="0" sz="1400" spc="-5">
                <a:latin typeface="Times New Roman"/>
                <a:cs typeface="Times New Roman"/>
              </a:rPr>
              <a:t>DRBG, описывающий </a:t>
            </a:r>
            <a:r>
              <a:rPr dirty="0" sz="1400">
                <a:latin typeface="Times New Roman"/>
                <a:cs typeface="Times New Roman"/>
              </a:rPr>
              <a:t>способ </a:t>
            </a:r>
            <a:r>
              <a:rPr dirty="0" sz="1400" spc="-10">
                <a:latin typeface="Times New Roman"/>
                <a:cs typeface="Times New Roman"/>
              </a:rPr>
              <a:t>генерации </a:t>
            </a:r>
            <a:r>
              <a:rPr dirty="0" sz="1400" spc="-5">
                <a:latin typeface="Times New Roman"/>
                <a:cs typeface="Times New Roman"/>
              </a:rPr>
              <a:t>псевдослучайных </a:t>
            </a:r>
            <a:r>
              <a:rPr dirty="0" sz="1400">
                <a:latin typeface="Times New Roman"/>
                <a:cs typeface="Times New Roman"/>
              </a:rPr>
              <a:t>чисел </a:t>
            </a:r>
            <a:r>
              <a:rPr dirty="0" sz="1400" spc="-5">
                <a:latin typeface="Times New Roman"/>
                <a:cs typeface="Times New Roman"/>
              </a:rPr>
              <a:t>на основе </a:t>
            </a:r>
            <a:r>
              <a:rPr dirty="0" sz="1400" spc="-15">
                <a:latin typeface="Times New Roman"/>
                <a:cs typeface="Times New Roman"/>
              </a:rPr>
              <a:t>методов  </a:t>
            </a:r>
            <a:r>
              <a:rPr dirty="0" sz="1400" spc="-5">
                <a:latin typeface="Times New Roman"/>
                <a:cs typeface="Times New Roman"/>
              </a:rPr>
              <a:t>криптографии по эллиптическим кривым, был разработан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продвинут </a:t>
            </a:r>
            <a:r>
              <a:rPr dirty="0" sz="1400">
                <a:latin typeface="Times New Roman"/>
                <a:cs typeface="Times New Roman"/>
              </a:rPr>
              <a:t>в состав </a:t>
            </a:r>
            <a:r>
              <a:rPr dirty="0" sz="1400" spc="-5">
                <a:latin typeface="Times New Roman"/>
                <a:cs typeface="Times New Roman"/>
              </a:rPr>
              <a:t>стандарта </a:t>
            </a:r>
            <a:r>
              <a:rPr dirty="0" sz="1400" spc="-10">
                <a:latin typeface="Times New Roman"/>
                <a:cs typeface="Times New Roman"/>
              </a:rPr>
              <a:t>Агентством  </a:t>
            </a:r>
            <a:r>
              <a:rPr dirty="0" sz="1400" spc="-5">
                <a:latin typeface="Times New Roman"/>
                <a:cs typeface="Times New Roman"/>
              </a:rPr>
              <a:t>национальной </a:t>
            </a:r>
            <a:r>
              <a:rPr dirty="0" sz="1400">
                <a:latin typeface="Times New Roman"/>
                <a:cs typeface="Times New Roman"/>
              </a:rPr>
              <a:t>безопасности </a:t>
            </a:r>
            <a:r>
              <a:rPr dirty="0" sz="1400" spc="-5">
                <a:latin typeface="Times New Roman"/>
                <a:cs typeface="Times New Roman"/>
              </a:rPr>
              <a:t>США (АНБ). </a:t>
            </a:r>
            <a:r>
              <a:rPr dirty="0" sz="1400" spc="-10">
                <a:latin typeface="Times New Roman"/>
                <a:cs typeface="Times New Roman"/>
              </a:rPr>
              <a:t>Теоретические </a:t>
            </a:r>
            <a:r>
              <a:rPr dirty="0" sz="1400" spc="-5">
                <a:latin typeface="Times New Roman"/>
                <a:cs typeface="Times New Roman"/>
              </a:rPr>
              <a:t>опасения </a:t>
            </a:r>
            <a:r>
              <a:rPr dirty="0" sz="1400">
                <a:latin typeface="Times New Roman"/>
                <a:cs typeface="Times New Roman"/>
              </a:rPr>
              <a:t>о </a:t>
            </a:r>
            <a:r>
              <a:rPr dirty="0" sz="1400" spc="-10">
                <a:latin typeface="Times New Roman"/>
                <a:cs typeface="Times New Roman"/>
              </a:rPr>
              <a:t>возможных проблемах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Dual_EC_DRBG  были </a:t>
            </a:r>
            <a:r>
              <a:rPr dirty="0" sz="1400" spc="-15">
                <a:latin typeface="Times New Roman"/>
                <a:cs typeface="Times New Roman"/>
              </a:rPr>
              <a:t>опубликованы </a:t>
            </a:r>
            <a:r>
              <a:rPr dirty="0" sz="1400" spc="-5">
                <a:latin typeface="Times New Roman"/>
                <a:cs typeface="Times New Roman"/>
              </a:rPr>
              <a:t>ещё </a:t>
            </a:r>
            <a:r>
              <a:rPr dirty="0" sz="1400">
                <a:latin typeface="Times New Roman"/>
                <a:cs typeface="Times New Roman"/>
              </a:rPr>
              <a:t>в 2007 </a:t>
            </a:r>
            <a:r>
              <a:rPr dirty="0" sz="1400" spc="-45">
                <a:latin typeface="Times New Roman"/>
                <a:cs typeface="Times New Roman"/>
              </a:rPr>
              <a:t>году, </a:t>
            </a:r>
            <a:r>
              <a:rPr dirty="0" sz="1400" spc="-5">
                <a:latin typeface="Times New Roman"/>
                <a:cs typeface="Times New Roman"/>
              </a:rPr>
              <a:t>но всерьёз </a:t>
            </a:r>
            <a:r>
              <a:rPr dirty="0" sz="1400">
                <a:latin typeface="Times New Roman"/>
                <a:cs typeface="Times New Roman"/>
              </a:rPr>
              <a:t>они </a:t>
            </a:r>
            <a:r>
              <a:rPr dirty="0" sz="1400" spc="-10">
                <a:latin typeface="Times New Roman"/>
                <a:cs typeface="Times New Roman"/>
              </a:rPr>
              <a:t>насторожили </a:t>
            </a:r>
            <a:r>
              <a:rPr dirty="0" sz="1400">
                <a:latin typeface="Times New Roman"/>
                <a:cs typeface="Times New Roman"/>
              </a:rPr>
              <a:t>общественность </a:t>
            </a:r>
            <a:r>
              <a:rPr dirty="0" sz="1400" spc="-5">
                <a:latin typeface="Times New Roman"/>
                <a:cs typeface="Times New Roman"/>
              </a:rPr>
              <a:t>лишь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сентябре </a:t>
            </a:r>
            <a:r>
              <a:rPr dirty="0" sz="1400">
                <a:latin typeface="Times New Roman"/>
                <a:cs typeface="Times New Roman"/>
              </a:rPr>
              <a:t>2013 </a:t>
            </a:r>
            <a:r>
              <a:rPr dirty="0" sz="1400" spc="-20">
                <a:latin typeface="Times New Roman"/>
                <a:cs typeface="Times New Roman"/>
              </a:rPr>
              <a:t>года, 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после </a:t>
            </a:r>
            <a:r>
              <a:rPr dirty="0" sz="1400" spc="-15">
                <a:latin typeface="Times New Roman"/>
                <a:cs typeface="Times New Roman"/>
              </a:rPr>
              <a:t>публикации Эдвардом </a:t>
            </a:r>
            <a:r>
              <a:rPr dirty="0" sz="1400" spc="-25">
                <a:latin typeface="Times New Roman"/>
                <a:cs typeface="Times New Roman"/>
              </a:rPr>
              <a:t>Сноуденом </a:t>
            </a:r>
            <a:r>
              <a:rPr dirty="0" sz="1400" spc="-10">
                <a:latin typeface="Times New Roman"/>
                <a:cs typeface="Times New Roman"/>
              </a:rPr>
              <a:t>материалов, свидетельствующих </a:t>
            </a:r>
            <a:r>
              <a:rPr dirty="0" sz="1400">
                <a:latin typeface="Times New Roman"/>
                <a:cs typeface="Times New Roman"/>
              </a:rPr>
              <a:t>о </a:t>
            </a:r>
            <a:r>
              <a:rPr dirty="0" sz="1400" spc="-5">
                <a:latin typeface="Times New Roman"/>
                <a:cs typeface="Times New Roman"/>
              </a:rPr>
              <a:t>работе АНБ по внедрению бэкдора,  </a:t>
            </a:r>
            <a:r>
              <a:rPr dirty="0" sz="1400" spc="-10">
                <a:latin typeface="Times New Roman"/>
                <a:cs typeface="Times New Roman"/>
              </a:rPr>
              <a:t>кардинально </a:t>
            </a:r>
            <a:r>
              <a:rPr dirty="0" sz="1400" spc="-5">
                <a:latin typeface="Times New Roman"/>
                <a:cs typeface="Times New Roman"/>
              </a:rPr>
              <a:t>упрощающего </a:t>
            </a:r>
            <a:r>
              <a:rPr dirty="0" sz="1400" spc="-10">
                <a:latin typeface="Times New Roman"/>
                <a:cs typeface="Times New Roman"/>
              </a:rPr>
              <a:t>предсказание генерируемых </a:t>
            </a:r>
            <a:r>
              <a:rPr dirty="0" sz="1400">
                <a:latin typeface="Times New Roman"/>
                <a:cs typeface="Times New Roman"/>
              </a:rPr>
              <a:t>через </a:t>
            </a:r>
            <a:r>
              <a:rPr dirty="0" sz="1400" spc="-5">
                <a:latin typeface="Times New Roman"/>
                <a:cs typeface="Times New Roman"/>
              </a:rPr>
              <a:t>Dual_EC_DRBG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последовательностей.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5477522"/>
            <a:ext cx="8550275" cy="817244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 marR="2540">
              <a:lnSpc>
                <a:spcPts val="161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После </a:t>
            </a:r>
            <a:r>
              <a:rPr dirty="0" sz="1400" spc="-10">
                <a:latin typeface="Times New Roman"/>
                <a:cs typeface="Times New Roman"/>
              </a:rPr>
              <a:t>появления </a:t>
            </a:r>
            <a:r>
              <a:rPr dirty="0" sz="1400" spc="-5">
                <a:latin typeface="Times New Roman"/>
                <a:cs typeface="Times New Roman"/>
              </a:rPr>
              <a:t>этих </a:t>
            </a:r>
            <a:r>
              <a:rPr dirty="0" sz="1400" spc="-10">
                <a:latin typeface="Times New Roman"/>
                <a:cs typeface="Times New Roman"/>
              </a:rPr>
              <a:t>сведений </a:t>
            </a:r>
            <a:r>
              <a:rPr dirty="0" sz="1400" spc="-15">
                <a:latin typeface="Times New Roman"/>
                <a:cs typeface="Times New Roman"/>
              </a:rPr>
              <a:t>компания </a:t>
            </a:r>
            <a:r>
              <a:rPr dirty="0" sz="1400">
                <a:latin typeface="Times New Roman"/>
                <a:cs typeface="Times New Roman"/>
              </a:rPr>
              <a:t>RSA и </a:t>
            </a:r>
            <a:r>
              <a:rPr dirty="0" sz="1400" spc="-5">
                <a:latin typeface="Times New Roman"/>
                <a:cs typeface="Times New Roman"/>
              </a:rPr>
              <a:t>Национальный </a:t>
            </a:r>
            <a:r>
              <a:rPr dirty="0" sz="1400" spc="-10">
                <a:latin typeface="Times New Roman"/>
                <a:cs typeface="Times New Roman"/>
              </a:rPr>
              <a:t>институт стандартов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технологий </a:t>
            </a:r>
            <a:r>
              <a:rPr dirty="0" sz="1400" spc="-5">
                <a:latin typeface="Times New Roman"/>
                <a:cs typeface="Times New Roman"/>
              </a:rPr>
              <a:t>США  (NIST) выпустили </a:t>
            </a:r>
            <a:r>
              <a:rPr dirty="0" sz="1400" spc="-15">
                <a:latin typeface="Times New Roman"/>
                <a:cs typeface="Times New Roman"/>
              </a:rPr>
              <a:t>рекомендации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 spc="-10">
                <a:latin typeface="Times New Roman"/>
                <a:cs typeface="Times New Roman"/>
              </a:rPr>
              <a:t>использовать </a:t>
            </a:r>
            <a:r>
              <a:rPr dirty="0" sz="1400" spc="-5">
                <a:latin typeface="Times New Roman"/>
                <a:cs typeface="Times New Roman"/>
              </a:rPr>
              <a:t>Dual_EC_DRBG.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декабре </a:t>
            </a:r>
            <a:r>
              <a:rPr dirty="0" sz="1400" spc="-10">
                <a:latin typeface="Times New Roman"/>
                <a:cs typeface="Times New Roman"/>
              </a:rPr>
              <a:t>появились </a:t>
            </a:r>
            <a:r>
              <a:rPr dirty="0" sz="1400" spc="-5">
                <a:latin typeface="Times New Roman"/>
                <a:cs typeface="Times New Roman"/>
              </a:rPr>
              <a:t>новые </a:t>
            </a:r>
            <a:r>
              <a:rPr dirty="0" sz="1400" spc="-10">
                <a:latin typeface="Times New Roman"/>
                <a:cs typeface="Times New Roman"/>
              </a:rPr>
              <a:t>материалы,  указывающие </a:t>
            </a: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 spc="-10">
                <a:latin typeface="Times New Roman"/>
                <a:cs typeface="Times New Roman"/>
              </a:rPr>
              <a:t>заключение секретного контракта </a:t>
            </a:r>
            <a:r>
              <a:rPr dirty="0" sz="1400" spc="-5">
                <a:latin typeface="Times New Roman"/>
                <a:cs typeface="Times New Roman"/>
              </a:rPr>
              <a:t>между АНБ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RSA, </a:t>
            </a:r>
            <a:r>
              <a:rPr dirty="0" sz="1400" spc="-10">
                <a:latin typeface="Times New Roman"/>
                <a:cs typeface="Times New Roman"/>
              </a:rPr>
              <a:t>размером </a:t>
            </a:r>
            <a:r>
              <a:rPr dirty="0" sz="1400">
                <a:latin typeface="Times New Roman"/>
                <a:cs typeface="Times New Roman"/>
              </a:rPr>
              <a:t>в 10 </a:t>
            </a:r>
            <a:r>
              <a:rPr dirty="0" sz="1400" spc="-5">
                <a:latin typeface="Times New Roman"/>
                <a:cs typeface="Times New Roman"/>
              </a:rPr>
              <a:t>млн долларов,  </a:t>
            </a:r>
            <a:r>
              <a:rPr dirty="0" sz="1400" spc="-15">
                <a:latin typeface="Times New Roman"/>
                <a:cs typeface="Times New Roman"/>
              </a:rPr>
              <a:t>подразумевающего </a:t>
            </a:r>
            <a:r>
              <a:rPr dirty="0" sz="1400" spc="-5">
                <a:latin typeface="Times New Roman"/>
                <a:cs typeface="Times New Roman"/>
              </a:rPr>
              <a:t>применение Dual_EC_DRBG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качестве </a:t>
            </a:r>
            <a:r>
              <a:rPr dirty="0" sz="1400" spc="-5">
                <a:latin typeface="Times New Roman"/>
                <a:cs typeface="Times New Roman"/>
              </a:rPr>
              <a:t>алгоритма по </a:t>
            </a:r>
            <a:r>
              <a:rPr dirty="0" sz="1400" spc="-10">
                <a:latin typeface="Times New Roman"/>
                <a:cs typeface="Times New Roman"/>
              </a:rPr>
              <a:t>умолчанию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Bsafe.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400" y="6499872"/>
            <a:ext cx="854900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Суть проблемы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Dual_EC_DRBG </a:t>
            </a:r>
            <a:r>
              <a:rPr dirty="0" sz="1400" spc="-10">
                <a:latin typeface="Times New Roman"/>
                <a:cs typeface="Times New Roman"/>
              </a:rPr>
              <a:t>связана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наличием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5">
                <a:latin typeface="Times New Roman"/>
                <a:cs typeface="Times New Roman"/>
              </a:rPr>
              <a:t>рекомендованной </a:t>
            </a:r>
            <a:r>
              <a:rPr dirty="0" sz="1400" spc="-10">
                <a:latin typeface="Times New Roman"/>
                <a:cs typeface="Times New Roman"/>
              </a:rPr>
              <a:t>стандартом </a:t>
            </a:r>
            <a:r>
              <a:rPr dirty="0" sz="1400">
                <a:latin typeface="Times New Roman"/>
                <a:cs typeface="Times New Roman"/>
              </a:rPr>
              <a:t>эталонной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реализации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71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400" y="1154442"/>
            <a:ext cx="8550275" cy="8178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алгоритма </a:t>
            </a:r>
            <a:r>
              <a:rPr dirty="0" sz="1400" spc="-10">
                <a:latin typeface="Times New Roman"/>
                <a:cs typeface="Times New Roman"/>
              </a:rPr>
              <a:t>нескольких </a:t>
            </a:r>
            <a:r>
              <a:rPr dirty="0" sz="1400" spc="-20">
                <a:latin typeface="Times New Roman"/>
                <a:cs typeface="Times New Roman"/>
              </a:rPr>
              <a:t>констант, которые </a:t>
            </a:r>
            <a:r>
              <a:rPr dirty="0" sz="1400" spc="-5">
                <a:latin typeface="Times New Roman"/>
                <a:cs typeface="Times New Roman"/>
              </a:rPr>
              <a:t>потенциально могут быть </a:t>
            </a:r>
            <a:r>
              <a:rPr dirty="0" sz="1400" spc="-10">
                <a:latin typeface="Times New Roman"/>
                <a:cs typeface="Times New Roman"/>
              </a:rPr>
              <a:t>связаны </a:t>
            </a:r>
            <a:r>
              <a:rPr dirty="0" sz="1400">
                <a:latin typeface="Times New Roman"/>
                <a:cs typeface="Times New Roman"/>
              </a:rPr>
              <a:t>с </a:t>
            </a:r>
            <a:r>
              <a:rPr dirty="0" sz="1400" spc="-5">
                <a:latin typeface="Times New Roman"/>
                <a:cs typeface="Times New Roman"/>
              </a:rPr>
              <a:t>наличием </a:t>
            </a:r>
            <a:r>
              <a:rPr dirty="0" sz="1400" spc="-10">
                <a:latin typeface="Times New Roman"/>
                <a:cs typeface="Times New Roman"/>
              </a:rPr>
              <a:t>скрытого </a:t>
            </a:r>
            <a:r>
              <a:rPr dirty="0" sz="1400" spc="-5">
                <a:latin typeface="Times New Roman"/>
                <a:cs typeface="Times New Roman"/>
              </a:rPr>
              <a:t>решения,  известного </a:t>
            </a:r>
            <a:r>
              <a:rPr dirty="0" sz="1400" spc="-20">
                <a:latin typeface="Times New Roman"/>
                <a:cs typeface="Times New Roman"/>
              </a:rPr>
              <a:t>только </a:t>
            </a:r>
            <a:r>
              <a:rPr dirty="0" sz="1400" spc="-5">
                <a:latin typeface="Times New Roman"/>
                <a:cs typeface="Times New Roman"/>
              </a:rPr>
              <a:t>тем, </a:t>
            </a:r>
            <a:r>
              <a:rPr dirty="0" sz="1400" spc="-20">
                <a:latin typeface="Times New Roman"/>
                <a:cs typeface="Times New Roman"/>
              </a:rPr>
              <a:t>кто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знает параметры </a:t>
            </a:r>
            <a:r>
              <a:rPr dirty="0" sz="1400" spc="-10">
                <a:latin typeface="Times New Roman"/>
                <a:cs typeface="Times New Roman"/>
              </a:rPr>
              <a:t>генерации </a:t>
            </a:r>
            <a:r>
              <a:rPr dirty="0" sz="1400" spc="-5">
                <a:latin typeface="Times New Roman"/>
                <a:cs typeface="Times New Roman"/>
              </a:rPr>
              <a:t>данных </a:t>
            </a:r>
            <a:r>
              <a:rPr dirty="0" sz="1400" spc="-20">
                <a:latin typeface="Times New Roman"/>
                <a:cs typeface="Times New Roman"/>
              </a:rPr>
              <a:t>констант.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Подобное </a:t>
            </a:r>
            <a:r>
              <a:rPr dirty="0" sz="1400" spc="-5">
                <a:latin typeface="Times New Roman"/>
                <a:cs typeface="Times New Roman"/>
              </a:rPr>
              <a:t>скрытое </a:t>
            </a:r>
            <a:r>
              <a:rPr dirty="0" sz="1400">
                <a:latin typeface="Times New Roman"/>
                <a:cs typeface="Times New Roman"/>
              </a:rPr>
              <a:t>решение </a:t>
            </a:r>
            <a:r>
              <a:rPr dirty="0" sz="1400" spc="-5">
                <a:latin typeface="Times New Roman"/>
                <a:cs typeface="Times New Roman"/>
              </a:rPr>
              <a:t>не  </a:t>
            </a:r>
            <a:r>
              <a:rPr dirty="0" sz="1400" spc="-15">
                <a:latin typeface="Times New Roman"/>
                <a:cs typeface="Times New Roman"/>
              </a:rPr>
              <a:t>исключает </a:t>
            </a:r>
            <a:r>
              <a:rPr dirty="0" sz="1400" spc="-10">
                <a:latin typeface="Times New Roman"/>
                <a:cs typeface="Times New Roman"/>
              </a:rPr>
              <a:t>возможность </a:t>
            </a:r>
            <a:r>
              <a:rPr dirty="0" sz="1400" spc="-5">
                <a:latin typeface="Times New Roman"/>
                <a:cs typeface="Times New Roman"/>
              </a:rPr>
              <a:t>определения состояния </a:t>
            </a:r>
            <a:r>
              <a:rPr dirty="0" sz="1400" spc="-15">
                <a:latin typeface="Times New Roman"/>
                <a:cs typeface="Times New Roman"/>
              </a:rPr>
              <a:t>генератора </a:t>
            </a:r>
            <a:r>
              <a:rPr dirty="0" sz="1400" spc="-5">
                <a:latin typeface="Times New Roman"/>
                <a:cs typeface="Times New Roman"/>
              </a:rPr>
              <a:t>случайных чисел, </a:t>
            </a:r>
            <a:r>
              <a:rPr dirty="0" sz="1400" spc="-10">
                <a:latin typeface="Times New Roman"/>
                <a:cs typeface="Times New Roman"/>
              </a:rPr>
              <a:t>достаточного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предсказания  выводимой </a:t>
            </a:r>
            <a:r>
              <a:rPr dirty="0" sz="1400" spc="-5">
                <a:latin typeface="Times New Roman"/>
                <a:cs typeface="Times New Roman"/>
              </a:rPr>
              <a:t>случайной последовательности, при наличии данных </a:t>
            </a:r>
            <a:r>
              <a:rPr dirty="0" sz="1400">
                <a:latin typeface="Times New Roman"/>
                <a:cs typeface="Times New Roman"/>
              </a:rPr>
              <a:t>об </a:t>
            </a:r>
            <a:r>
              <a:rPr dirty="0" sz="1400" spc="-15">
                <a:latin typeface="Times New Roman"/>
                <a:cs typeface="Times New Roman"/>
              </a:rPr>
              <a:t>уже </a:t>
            </a:r>
            <a:r>
              <a:rPr dirty="0" sz="1400" spc="-10">
                <a:latin typeface="Times New Roman"/>
                <a:cs typeface="Times New Roman"/>
              </a:rPr>
              <a:t>сгенерированных </a:t>
            </a:r>
            <a:r>
              <a:rPr dirty="0" sz="1400">
                <a:latin typeface="Times New Roman"/>
                <a:cs typeface="Times New Roman"/>
              </a:rPr>
              <a:t>32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случайных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1972322"/>
            <a:ext cx="5695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бай</a:t>
            </a:r>
            <a:r>
              <a:rPr dirty="0" sz="1400" spc="-2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в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400" y="2381262"/>
            <a:ext cx="8549005" cy="8178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635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Aris Adamantiadis </a:t>
            </a:r>
            <a:r>
              <a:rPr dirty="0" sz="1400" spc="-10">
                <a:latin typeface="Times New Roman"/>
                <a:cs typeface="Times New Roman"/>
              </a:rPr>
              <a:t>сумел </a:t>
            </a:r>
            <a:r>
              <a:rPr dirty="0" sz="1400">
                <a:latin typeface="Times New Roman"/>
                <a:cs typeface="Times New Roman"/>
              </a:rPr>
              <a:t>успешно </a:t>
            </a:r>
            <a:r>
              <a:rPr dirty="0" sz="1400" spc="-10">
                <a:latin typeface="Times New Roman"/>
                <a:cs typeface="Times New Roman"/>
              </a:rPr>
              <a:t>продемонстрировать возможность </a:t>
            </a:r>
            <a:r>
              <a:rPr dirty="0" sz="1400" spc="-15">
                <a:latin typeface="Times New Roman"/>
                <a:cs typeface="Times New Roman"/>
              </a:rPr>
              <a:t>предсказывать </a:t>
            </a:r>
            <a:r>
              <a:rPr dirty="0" sz="1400" spc="-5">
                <a:latin typeface="Times New Roman"/>
                <a:cs typeface="Times New Roman"/>
              </a:rPr>
              <a:t>выдаваемые на </a:t>
            </a:r>
            <a:r>
              <a:rPr dirty="0" sz="1400" spc="-20">
                <a:latin typeface="Times New Roman"/>
                <a:cs typeface="Times New Roman"/>
              </a:rPr>
              <a:t>выходе 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значения, </a:t>
            </a:r>
            <a:r>
              <a:rPr dirty="0" sz="1400" spc="-15">
                <a:latin typeface="Times New Roman"/>
                <a:cs typeface="Times New Roman"/>
              </a:rPr>
              <a:t>используя </a:t>
            </a:r>
            <a:r>
              <a:rPr dirty="0" sz="1400" spc="-5">
                <a:latin typeface="Times New Roman"/>
                <a:cs typeface="Times New Roman"/>
              </a:rPr>
              <a:t>лишь </a:t>
            </a:r>
            <a:r>
              <a:rPr dirty="0" sz="1400" spc="-15">
                <a:latin typeface="Times New Roman"/>
                <a:cs typeface="Times New Roman"/>
              </a:rPr>
              <a:t>одну </a:t>
            </a:r>
            <a:r>
              <a:rPr dirty="0" sz="1400" spc="-10">
                <a:latin typeface="Times New Roman"/>
                <a:cs typeface="Times New Roman"/>
              </a:rPr>
              <a:t>изменённую </a:t>
            </a:r>
            <a:r>
              <a:rPr dirty="0" sz="1400" spc="-15">
                <a:latin typeface="Times New Roman"/>
                <a:cs typeface="Times New Roman"/>
              </a:rPr>
              <a:t>константу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Dual_EC_DRBG. </a:t>
            </a:r>
            <a:r>
              <a:rPr dirty="0" sz="1400" spc="5">
                <a:latin typeface="Times New Roman"/>
                <a:cs typeface="Times New Roman"/>
              </a:rPr>
              <a:t>Весь </a:t>
            </a:r>
            <a:r>
              <a:rPr dirty="0" sz="1400" spc="-40">
                <a:latin typeface="Times New Roman"/>
                <a:cs typeface="Times New Roman"/>
              </a:rPr>
              <a:t>код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инструкции, позволяющие  </a:t>
            </a:r>
            <a:r>
              <a:rPr dirty="0" sz="1400" spc="-10">
                <a:latin typeface="Times New Roman"/>
                <a:cs typeface="Times New Roman"/>
              </a:rPr>
              <a:t>повторить </a:t>
            </a:r>
            <a:r>
              <a:rPr dirty="0" sz="1400" spc="-20">
                <a:latin typeface="Times New Roman"/>
                <a:cs typeface="Times New Roman"/>
              </a:rPr>
              <a:t>эксперимент, </a:t>
            </a:r>
            <a:r>
              <a:rPr dirty="0" sz="1400" spc="-15">
                <a:latin typeface="Times New Roman"/>
                <a:cs typeface="Times New Roman"/>
              </a:rPr>
              <a:t>опубликованы </a:t>
            </a:r>
            <a:r>
              <a:rPr dirty="0" sz="1400" spc="-5">
                <a:latin typeface="Times New Roman"/>
                <a:cs typeface="Times New Roman"/>
              </a:rPr>
              <a:t>на GitHub. Параметры </a:t>
            </a:r>
            <a:r>
              <a:rPr dirty="0" sz="1400" spc="-10">
                <a:latin typeface="Times New Roman"/>
                <a:cs typeface="Times New Roman"/>
              </a:rPr>
              <a:t>генерации </a:t>
            </a:r>
            <a:r>
              <a:rPr dirty="0" sz="1400" spc="-20">
                <a:latin typeface="Times New Roman"/>
                <a:cs typeface="Times New Roman"/>
              </a:rPr>
              <a:t>констант, </a:t>
            </a:r>
            <a:r>
              <a:rPr dirty="0" sz="1400" spc="-10">
                <a:latin typeface="Times New Roman"/>
                <a:cs typeface="Times New Roman"/>
              </a:rPr>
              <a:t>указанных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стандарте </a:t>
            </a:r>
            <a:r>
              <a:rPr dirty="0" sz="1400" spc="-25">
                <a:latin typeface="Times New Roman"/>
                <a:cs typeface="Times New Roman"/>
              </a:rPr>
              <a:t>NIST,  </a:t>
            </a:r>
            <a:r>
              <a:rPr dirty="0" sz="1400">
                <a:latin typeface="Times New Roman"/>
                <a:cs typeface="Times New Roman"/>
              </a:rPr>
              <a:t>остаются </a:t>
            </a:r>
            <a:r>
              <a:rPr dirty="0" sz="1400" spc="-5">
                <a:latin typeface="Times New Roman"/>
                <a:cs typeface="Times New Roman"/>
              </a:rPr>
              <a:t>известны </a:t>
            </a:r>
            <a:r>
              <a:rPr dirty="0" sz="1400" spc="-20">
                <a:latin typeface="Times New Roman"/>
                <a:cs typeface="Times New Roman"/>
              </a:rPr>
              <a:t>только </a:t>
            </a:r>
            <a:r>
              <a:rPr dirty="0" sz="1400" spc="-5">
                <a:latin typeface="Times New Roman"/>
                <a:cs typeface="Times New Roman"/>
              </a:rPr>
              <a:t>АНБ. При </a:t>
            </a:r>
            <a:r>
              <a:rPr dirty="0" sz="1400" spc="-15">
                <a:latin typeface="Times New Roman"/>
                <a:cs typeface="Times New Roman"/>
              </a:rPr>
              <a:t>этом </a:t>
            </a:r>
            <a:r>
              <a:rPr dirty="0" sz="1400" spc="-5">
                <a:latin typeface="Times New Roman"/>
                <a:cs typeface="Times New Roman"/>
              </a:rPr>
              <a:t>данные </a:t>
            </a:r>
            <a:r>
              <a:rPr dirty="0" sz="1400" spc="-10">
                <a:latin typeface="Times New Roman"/>
                <a:cs typeface="Times New Roman"/>
              </a:rPr>
              <a:t>константы обязательны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10">
                <a:latin typeface="Times New Roman"/>
                <a:cs typeface="Times New Roman"/>
              </a:rPr>
              <a:t>использования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-10">
                <a:latin typeface="Times New Roman"/>
                <a:cs typeface="Times New Roman"/>
              </a:rPr>
              <a:t> неизменном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400" y="3199142"/>
            <a:ext cx="410146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виде при </a:t>
            </a:r>
            <a:r>
              <a:rPr dirty="0" sz="1400" spc="-15">
                <a:latin typeface="Times New Roman"/>
                <a:cs typeface="Times New Roman"/>
              </a:rPr>
              <a:t>прохождении </a:t>
            </a:r>
            <a:r>
              <a:rPr dirty="0" sz="1400" spc="-10">
                <a:latin typeface="Times New Roman"/>
                <a:cs typeface="Times New Roman"/>
              </a:rPr>
              <a:t>сертификатции </a:t>
            </a:r>
            <a:r>
              <a:rPr dirty="0" sz="1400" spc="-5">
                <a:latin typeface="Times New Roman"/>
                <a:cs typeface="Times New Roman"/>
              </a:rPr>
              <a:t>по FIPS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140-2.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3474732"/>
            <a:ext cx="7122795" cy="212852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r" marL="227965" marR="9525" indent="-227965">
              <a:lnSpc>
                <a:spcPct val="100000"/>
              </a:lnSpc>
              <a:spcBef>
                <a:spcPts val="940"/>
              </a:spcBef>
              <a:buFont typeface="Lucida Sans Unicode"/>
              <a:buChar char="•"/>
              <a:tabLst>
                <a:tab pos="227965" algn="l"/>
                <a:tab pos="2286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зависимости времени </a:t>
            </a:r>
            <a:r>
              <a:rPr dirty="0" sz="1600" spc="-10">
                <a:latin typeface="Times New Roman"/>
                <a:cs typeface="Times New Roman"/>
              </a:rPr>
              <a:t>выполнения </a:t>
            </a: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15">
                <a:latin typeface="Times New Roman"/>
                <a:cs typeface="Times New Roman"/>
              </a:rPr>
              <a:t>значения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endParaRPr sz="1600">
              <a:latin typeface="Times New Roman"/>
              <a:cs typeface="Times New Roman"/>
            </a:endParaRPr>
          </a:p>
          <a:p>
            <a:pPr algn="r" lvl="1" marL="228600" marR="508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2286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«звучащих» </a:t>
            </a:r>
            <a:r>
              <a:rPr dirty="0" sz="1600" spc="-15">
                <a:latin typeface="Times New Roman"/>
                <a:cs typeface="Times New Roman"/>
              </a:rPr>
              <a:t>конденсаторов </a:t>
            </a:r>
            <a:r>
              <a:rPr dirty="0" sz="1600" spc="-5">
                <a:latin typeface="Times New Roman"/>
                <a:cs typeface="Times New Roman"/>
              </a:rPr>
              <a:t>для асимметричного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</a:t>
            </a:r>
            <a:endParaRPr sz="16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>
                <a:latin typeface="Times New Roman"/>
                <a:cs typeface="Times New Roman"/>
              </a:rPr>
              <a:t>особенности </a:t>
            </a:r>
            <a:r>
              <a:rPr dirty="0" sz="1600" spc="-5">
                <a:latin typeface="Times New Roman"/>
                <a:cs typeface="Times New Roman"/>
              </a:rPr>
              <a:t>работы GPU</a:t>
            </a:r>
            <a:r>
              <a:rPr dirty="0" sz="1600">
                <a:latin typeface="Times New Roman"/>
                <a:cs typeface="Times New Roman"/>
              </a:rPr>
              <a:t> реализации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Неправильное применение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криптоалгоритмов.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малая длина </a:t>
            </a:r>
            <a:r>
              <a:rPr dirty="0" sz="1600" spc="-15">
                <a:latin typeface="Times New Roman"/>
                <a:cs typeface="Times New Roman"/>
              </a:rPr>
              <a:t>ключа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5">
                <a:latin typeface="Times New Roman"/>
                <a:cs typeface="Times New Roman"/>
              </a:rPr>
              <a:t>зависит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слабого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пароля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5730" y="5711202"/>
            <a:ext cx="720534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Анализ утёкших </a:t>
            </a:r>
            <a:r>
              <a:rPr dirty="0" sz="1400" spc="-10">
                <a:latin typeface="Times New Roman"/>
                <a:cs typeface="Times New Roman"/>
              </a:rPr>
              <a:t>паролей </a:t>
            </a:r>
            <a:r>
              <a:rPr dirty="0" sz="1400" spc="-5">
                <a:latin typeface="Times New Roman"/>
                <a:cs typeface="Times New Roman"/>
              </a:rPr>
              <a:t>Gmail, </a:t>
            </a:r>
            <a:r>
              <a:rPr dirty="0" sz="1400" spc="-30">
                <a:latin typeface="Times New Roman"/>
                <a:cs typeface="Times New Roman"/>
              </a:rPr>
              <a:t>Yandex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Mail.Ru (habrahabr.ru/post/236759/ </a:t>
            </a:r>
            <a:r>
              <a:rPr dirty="0" sz="1400" spc="-10">
                <a:latin typeface="Times New Roman"/>
                <a:cs typeface="Times New Roman"/>
              </a:rPr>
              <a:t>от </a:t>
            </a:r>
            <a:r>
              <a:rPr dirty="0" sz="1400">
                <a:latin typeface="Times New Roman"/>
                <a:cs typeface="Times New Roman"/>
              </a:rPr>
              <a:t>15 </a:t>
            </a:r>
            <a:r>
              <a:rPr dirty="0" sz="1400" spc="-25">
                <a:latin typeface="Times New Roman"/>
                <a:cs typeface="Times New Roman"/>
              </a:rPr>
              <a:t>сент. </a:t>
            </a:r>
            <a:r>
              <a:rPr dirty="0" sz="1400">
                <a:latin typeface="Times New Roman"/>
                <a:cs typeface="Times New Roman"/>
              </a:rPr>
              <a:t>2014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г.)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5860" y="5885192"/>
            <a:ext cx="6219825" cy="7264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Lucida Sans Unicode"/>
              <a:buChar char="◦"/>
              <a:tabLst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игнорирование правил </a:t>
            </a:r>
            <a:r>
              <a:rPr dirty="0" sz="1600" spc="-10">
                <a:latin typeface="Times New Roman"/>
                <a:cs typeface="Times New Roman"/>
              </a:rPr>
              <a:t>генерации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векторов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инициализации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SHA1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10">
                <a:latin typeface="Times New Roman"/>
                <a:cs typeface="Times New Roman"/>
              </a:rPr>
              <a:t>Диффи-Хелмана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72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730" y="1154442"/>
            <a:ext cx="8575675" cy="20447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  <a:tabLst>
                <a:tab pos="788670" algn="l"/>
                <a:tab pos="1389380" algn="l"/>
                <a:tab pos="1815464" algn="l"/>
                <a:tab pos="2820670" algn="l"/>
                <a:tab pos="3651885" algn="l"/>
                <a:tab pos="4325620" algn="l"/>
                <a:tab pos="5587365" algn="l"/>
                <a:tab pos="5869940" algn="l"/>
                <a:tab pos="6497955" algn="l"/>
                <a:tab pos="7129145" algn="l"/>
                <a:tab pos="7801609" algn="l"/>
                <a:tab pos="8096250" algn="l"/>
              </a:tabLst>
            </a:pPr>
            <a:r>
              <a:rPr dirty="0" sz="1400" spc="-5">
                <a:latin typeface="Times New Roman"/>
                <a:cs typeface="Times New Roman"/>
              </a:rPr>
              <a:t>Secu</a:t>
            </a:r>
            <a:r>
              <a:rPr dirty="0" sz="1400">
                <a:latin typeface="Times New Roman"/>
                <a:cs typeface="Times New Roman"/>
              </a:rPr>
              <a:t>rity	</a:t>
            </a:r>
            <a:r>
              <a:rPr dirty="0" sz="1400" spc="-114">
                <a:latin typeface="Times New Roman"/>
                <a:cs typeface="Times New Roman"/>
              </a:rPr>
              <a:t>W</a:t>
            </a:r>
            <a:r>
              <a:rPr dirty="0" sz="1400" spc="-5">
                <a:latin typeface="Times New Roman"/>
                <a:cs typeface="Times New Roman"/>
              </a:rPr>
              <a:t>ee</a:t>
            </a:r>
            <a:r>
              <a:rPr dirty="0" sz="1400">
                <a:latin typeface="Times New Roman"/>
                <a:cs typeface="Times New Roman"/>
              </a:rPr>
              <a:t>k	43:	</a:t>
            </a:r>
            <a:r>
              <a:rPr dirty="0" sz="1400" spc="-5">
                <a:latin typeface="Times New Roman"/>
                <a:cs typeface="Times New Roman"/>
              </a:rPr>
              <a:t>непр</a:t>
            </a:r>
            <a:r>
              <a:rPr dirty="0" sz="1400" spc="2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сты</a:t>
            </a:r>
            <a:r>
              <a:rPr dirty="0" sz="1400">
                <a:latin typeface="Times New Roman"/>
                <a:cs typeface="Times New Roman"/>
              </a:rPr>
              <a:t>е	</a:t>
            </a:r>
            <a:r>
              <a:rPr dirty="0" sz="1400" spc="-5">
                <a:latin typeface="Times New Roman"/>
                <a:cs typeface="Times New Roman"/>
              </a:rPr>
              <a:t>пр</a:t>
            </a:r>
            <a:r>
              <a:rPr dirty="0" sz="1400" spc="2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сты</a:t>
            </a:r>
            <a:r>
              <a:rPr dirty="0" sz="1400">
                <a:latin typeface="Times New Roman"/>
                <a:cs typeface="Times New Roman"/>
              </a:rPr>
              <a:t>е	</a:t>
            </a:r>
            <a:r>
              <a:rPr dirty="0" sz="1400" spc="-5">
                <a:latin typeface="Times New Roman"/>
                <a:cs typeface="Times New Roman"/>
              </a:rPr>
              <a:t>числа</a:t>
            </a:r>
            <a:r>
              <a:rPr dirty="0" sz="1400">
                <a:latin typeface="Times New Roman"/>
                <a:cs typeface="Times New Roman"/>
              </a:rPr>
              <a:t>,	</a:t>
            </a:r>
            <a:r>
              <a:rPr dirty="0" sz="1400" spc="-5">
                <a:latin typeface="Times New Roman"/>
                <a:cs typeface="Times New Roman"/>
              </a:rPr>
              <a:t>крип</a:t>
            </a:r>
            <a:r>
              <a:rPr dirty="0" sz="1400" spc="-2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г</a:t>
            </a:r>
            <a:r>
              <a:rPr dirty="0" sz="1400">
                <a:latin typeface="Times New Roman"/>
                <a:cs typeface="Times New Roman"/>
              </a:rPr>
              <a:t>раф</a:t>
            </a:r>
            <a:r>
              <a:rPr dirty="0" sz="1400" spc="-5">
                <a:latin typeface="Times New Roman"/>
                <a:cs typeface="Times New Roman"/>
              </a:rPr>
              <a:t>и</a:t>
            </a:r>
            <a:r>
              <a:rPr dirty="0" sz="1400">
                <a:latin typeface="Times New Roman"/>
                <a:cs typeface="Times New Roman"/>
              </a:rPr>
              <a:t>я	в	</a:t>
            </a:r>
            <a:r>
              <a:rPr dirty="0" sz="1400" spc="-5">
                <a:latin typeface="Times New Roman"/>
                <a:cs typeface="Times New Roman"/>
              </a:rPr>
              <a:t>HDD</a:t>
            </a:r>
            <a:r>
              <a:rPr dirty="0" sz="1400">
                <a:latin typeface="Times New Roman"/>
                <a:cs typeface="Times New Roman"/>
              </a:rPr>
              <a:t>,	</a:t>
            </a:r>
            <a:r>
              <a:rPr dirty="0" sz="1400" spc="-5">
                <a:latin typeface="Times New Roman"/>
                <a:cs typeface="Times New Roman"/>
              </a:rPr>
              <a:t>п</a:t>
            </a:r>
            <a:r>
              <a:rPr dirty="0" sz="1400" spc="-35">
                <a:latin typeface="Times New Roman"/>
                <a:cs typeface="Times New Roman"/>
              </a:rPr>
              <a:t>а</a:t>
            </a:r>
            <a:r>
              <a:rPr dirty="0" sz="1400" spc="-5">
                <a:latin typeface="Times New Roman"/>
                <a:cs typeface="Times New Roman"/>
              </a:rPr>
              <a:t>тч</a:t>
            </a:r>
            <a:r>
              <a:rPr dirty="0" sz="1400">
                <a:latin typeface="Times New Roman"/>
                <a:cs typeface="Times New Roman"/>
              </a:rPr>
              <a:t>и	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dobe	и	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ac</a:t>
            </a:r>
            <a:r>
              <a:rPr dirty="0" sz="1400">
                <a:latin typeface="Times New Roman"/>
                <a:cs typeface="Times New Roman"/>
              </a:rPr>
              <a:t>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730" y="1358912"/>
            <a:ext cx="295973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  <a:hlinkClick r:id="rId2"/>
              </a:rPr>
              <a:t>(http://habrahabr.ru/company/kaspersky/)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860" y="1430031"/>
            <a:ext cx="8185150" cy="107696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Lucida Sans Unicode"/>
              <a:buChar char="◦"/>
              <a:tabLst>
                <a:tab pos="2413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недостаточная </a:t>
            </a:r>
            <a:r>
              <a:rPr dirty="0" sz="1600" spc="-5">
                <a:latin typeface="Times New Roman"/>
                <a:cs typeface="Times New Roman"/>
              </a:rPr>
              <a:t>энтропия </a:t>
            </a:r>
            <a:r>
              <a:rPr dirty="0" sz="1600" spc="-15">
                <a:latin typeface="Times New Roman"/>
                <a:cs typeface="Times New Roman"/>
              </a:rPr>
              <a:t>источника </a:t>
            </a:r>
            <a:r>
              <a:rPr dirty="0" sz="1600" spc="-5">
                <a:latin typeface="Times New Roman"/>
                <a:cs typeface="Times New Roman"/>
              </a:rPr>
              <a:t>случайных </a:t>
            </a:r>
            <a:r>
              <a:rPr dirty="0" sz="1600">
                <a:latin typeface="Times New Roman"/>
                <a:cs typeface="Times New Roman"/>
              </a:rPr>
              <a:t>чисел, </a:t>
            </a:r>
            <a:r>
              <a:rPr dirty="0" sz="1600" spc="-15">
                <a:latin typeface="Times New Roman"/>
                <a:cs typeface="Times New Roman"/>
              </a:rPr>
              <a:t>используемого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генерации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скандал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 RSAlab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замена </a:t>
            </a:r>
            <a:r>
              <a:rPr dirty="0" sz="1600" spc="-15">
                <a:latin typeface="Times New Roman"/>
                <a:cs typeface="Times New Roman"/>
              </a:rPr>
              <a:t>источника </a:t>
            </a:r>
            <a:r>
              <a:rPr dirty="0" sz="1600">
                <a:latin typeface="Times New Roman"/>
                <a:cs typeface="Times New Roman"/>
              </a:rPr>
              <a:t>энтропии в </a:t>
            </a:r>
            <a:r>
              <a:rPr dirty="0" sz="1600" spc="-5">
                <a:latin typeface="Times New Roman"/>
                <a:cs typeface="Times New Roman"/>
              </a:rPr>
              <a:t>Linux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FreeBSD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510" y="2614942"/>
            <a:ext cx="85578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5" b="1">
                <a:latin typeface="Times New Roman"/>
                <a:cs typeface="Times New Roman"/>
              </a:rPr>
              <a:t>OpenNET.ru </a:t>
            </a:r>
            <a:r>
              <a:rPr dirty="0" sz="1400" spc="-10" b="1">
                <a:latin typeface="Times New Roman"/>
                <a:cs typeface="Times New Roman"/>
              </a:rPr>
              <a:t>(</a:t>
            </a:r>
            <a:r>
              <a:rPr dirty="0" sz="1400" spc="-10" b="1">
                <a:solidFill>
                  <a:srgbClr val="3399FF"/>
                </a:solidFill>
                <a:latin typeface="Times New Roman"/>
                <a:cs typeface="Times New Roman"/>
              </a:rPr>
              <a:t>19.11.2013 </a:t>
            </a:r>
            <a:r>
              <a:rPr dirty="0" sz="1400" b="1">
                <a:solidFill>
                  <a:srgbClr val="3399FF"/>
                </a:solidFill>
                <a:latin typeface="Times New Roman"/>
                <a:cs typeface="Times New Roman"/>
              </a:rPr>
              <a:t>09:44</a:t>
            </a:r>
            <a:r>
              <a:rPr dirty="0" sz="1400" b="1">
                <a:latin typeface="Times New Roman"/>
                <a:cs typeface="Times New Roman"/>
              </a:rPr>
              <a:t>) </a:t>
            </a:r>
            <a:r>
              <a:rPr dirty="0" sz="1400" spc="-5" b="1">
                <a:latin typeface="Times New Roman"/>
                <a:cs typeface="Times New Roman"/>
              </a:rPr>
              <a:t>Для ядра Linux </a:t>
            </a:r>
            <a:r>
              <a:rPr dirty="0" sz="1400" b="1">
                <a:latin typeface="Times New Roman"/>
                <a:cs typeface="Times New Roman"/>
              </a:rPr>
              <a:t>3.13 </a:t>
            </a:r>
            <a:r>
              <a:rPr dirty="0" sz="1400" spc="-5" b="1">
                <a:latin typeface="Times New Roman"/>
                <a:cs typeface="Times New Roman"/>
              </a:rPr>
              <a:t>представлены </a:t>
            </a:r>
            <a:r>
              <a:rPr dirty="0" sz="1400" spc="-15" b="1">
                <a:latin typeface="Times New Roman"/>
                <a:cs typeface="Times New Roman"/>
              </a:rPr>
              <a:t>патчи </a:t>
            </a:r>
            <a:r>
              <a:rPr dirty="0" sz="1400" b="1">
                <a:latin typeface="Times New Roman"/>
                <a:cs typeface="Times New Roman"/>
              </a:rPr>
              <a:t>с </a:t>
            </a:r>
            <a:r>
              <a:rPr dirty="0" sz="1400" spc="-10" b="1">
                <a:latin typeface="Times New Roman"/>
                <a:cs typeface="Times New Roman"/>
              </a:rPr>
              <a:t>улучшением</a:t>
            </a:r>
            <a:r>
              <a:rPr dirty="0" sz="1400" spc="27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генерации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510" y="2921012"/>
            <a:ext cx="155638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 b="1">
                <a:latin typeface="Times New Roman"/>
                <a:cs typeface="Times New Roman"/>
              </a:rPr>
              <a:t>случайных </a:t>
            </a:r>
            <a:r>
              <a:rPr dirty="0" sz="1400" b="1">
                <a:latin typeface="Times New Roman"/>
                <a:cs typeface="Times New Roman"/>
              </a:rPr>
              <a:t>чисел</a:t>
            </a:r>
            <a:r>
              <a:rPr dirty="0" sz="1400" spc="2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" y="3228352"/>
            <a:ext cx="8559165" cy="61277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 marR="635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Разработчик </a:t>
            </a:r>
            <a:r>
              <a:rPr dirty="0" sz="1400" spc="-20">
                <a:latin typeface="Times New Roman"/>
                <a:cs typeface="Times New Roman"/>
              </a:rPr>
              <a:t>Теодор </a:t>
            </a:r>
            <a:r>
              <a:rPr dirty="0" sz="1400" spc="-25">
                <a:latin typeface="Times New Roman"/>
                <a:cs typeface="Times New Roman"/>
              </a:rPr>
              <a:t>Тсо </a:t>
            </a:r>
            <a:r>
              <a:rPr dirty="0" sz="1400" spc="-5">
                <a:latin typeface="Times New Roman"/>
                <a:cs typeface="Times New Roman"/>
              </a:rPr>
              <a:t>представил </a:t>
            </a:r>
            <a:r>
              <a:rPr dirty="0" sz="1400" spc="-10">
                <a:latin typeface="Times New Roman"/>
                <a:cs typeface="Times New Roman"/>
              </a:rPr>
              <a:t>патч, улучшающий работу </a:t>
            </a:r>
            <a:r>
              <a:rPr dirty="0" sz="1400" spc="-5">
                <a:latin typeface="Times New Roman"/>
                <a:cs typeface="Times New Roman"/>
              </a:rPr>
              <a:t>со случайными числами для ядра </a:t>
            </a:r>
            <a:r>
              <a:rPr dirty="0" sz="1400">
                <a:latin typeface="Times New Roman"/>
                <a:cs typeface="Times New Roman"/>
              </a:rPr>
              <a:t>3.13. </a:t>
            </a:r>
            <a:r>
              <a:rPr dirty="0" sz="1400" spc="-5">
                <a:latin typeface="Times New Roman"/>
                <a:cs typeface="Times New Roman"/>
              </a:rPr>
              <a:t>Наиболее  заметными </a:t>
            </a:r>
            <a:r>
              <a:rPr dirty="0" sz="1400" spc="-10">
                <a:latin typeface="Times New Roman"/>
                <a:cs typeface="Times New Roman"/>
              </a:rPr>
              <a:t>изменениями </a:t>
            </a:r>
            <a:r>
              <a:rPr dirty="0" sz="1400" spc="-5">
                <a:latin typeface="Times New Roman"/>
                <a:cs typeface="Times New Roman"/>
              </a:rPr>
              <a:t>являются </a:t>
            </a:r>
            <a:r>
              <a:rPr dirty="0" sz="1400" spc="-10">
                <a:latin typeface="Times New Roman"/>
                <a:cs typeface="Times New Roman"/>
              </a:rPr>
              <a:t>улучшение производительности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5">
                <a:latin typeface="Times New Roman"/>
                <a:cs typeface="Times New Roman"/>
              </a:rPr>
              <a:t>повышение </a:t>
            </a:r>
            <a:r>
              <a:rPr dirty="0" sz="1400" spc="-15">
                <a:latin typeface="Times New Roman"/>
                <a:cs typeface="Times New Roman"/>
              </a:rPr>
              <a:t>качества </a:t>
            </a:r>
            <a:r>
              <a:rPr dirty="0" sz="1400" spc="-5">
                <a:latin typeface="Times New Roman"/>
                <a:cs typeface="Times New Roman"/>
              </a:rPr>
              <a:t>энтропии, </a:t>
            </a:r>
            <a:r>
              <a:rPr dirty="0" sz="1400">
                <a:latin typeface="Times New Roman"/>
                <a:cs typeface="Times New Roman"/>
              </a:rPr>
              <a:t>а </a:t>
            </a:r>
            <a:r>
              <a:rPr dirty="0" sz="1400" spc="-5">
                <a:latin typeface="Times New Roman"/>
                <a:cs typeface="Times New Roman"/>
              </a:rPr>
              <a:t>также  ряд </a:t>
            </a:r>
            <a:r>
              <a:rPr dirty="0" sz="1400" spc="-10">
                <a:latin typeface="Times New Roman"/>
                <a:cs typeface="Times New Roman"/>
              </a:rPr>
              <a:t>улучшений, касающихся </a:t>
            </a:r>
            <a:r>
              <a:rPr dirty="0" sz="1400" spc="-5">
                <a:latin typeface="Times New Roman"/>
                <a:cs typeface="Times New Roman"/>
              </a:rPr>
              <a:t>работы </a:t>
            </a:r>
            <a:r>
              <a:rPr dirty="0" sz="1400" spc="-15">
                <a:latin typeface="Times New Roman"/>
                <a:cs typeface="Times New Roman"/>
              </a:rPr>
              <a:t>генератора </a:t>
            </a:r>
            <a:r>
              <a:rPr dirty="0" sz="1400" spc="-5">
                <a:latin typeface="Times New Roman"/>
                <a:cs typeface="Times New Roman"/>
              </a:rPr>
              <a:t>случайных </a:t>
            </a:r>
            <a:r>
              <a:rPr dirty="0" sz="1400">
                <a:latin typeface="Times New Roman"/>
                <a:cs typeface="Times New Roman"/>
              </a:rPr>
              <a:t>чисел </a:t>
            </a: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 spc="-10">
                <a:latin typeface="Times New Roman"/>
                <a:cs typeface="Times New Roman"/>
              </a:rPr>
              <a:t>платформах, отличных от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х86.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" y="4046232"/>
            <a:ext cx="8557895" cy="8178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10">
                <a:latin typeface="Times New Roman"/>
                <a:cs typeface="Times New Roman"/>
              </a:rPr>
              <a:t>Например, как </a:t>
            </a:r>
            <a:r>
              <a:rPr dirty="0" sz="1400" spc="-15">
                <a:latin typeface="Times New Roman"/>
                <a:cs typeface="Times New Roman"/>
              </a:rPr>
              <a:t>один </a:t>
            </a:r>
            <a:r>
              <a:rPr dirty="0" sz="1400" spc="-5">
                <a:latin typeface="Times New Roman"/>
                <a:cs typeface="Times New Roman"/>
              </a:rPr>
              <a:t>из </a:t>
            </a:r>
            <a:r>
              <a:rPr dirty="0" sz="1400" spc="-20">
                <a:latin typeface="Times New Roman"/>
                <a:cs typeface="Times New Roman"/>
              </a:rPr>
              <a:t>источников </a:t>
            </a:r>
            <a:r>
              <a:rPr dirty="0" sz="1400" spc="-5">
                <a:latin typeface="Times New Roman"/>
                <a:cs typeface="Times New Roman"/>
              </a:rPr>
              <a:t>энтропии теперь </a:t>
            </a:r>
            <a:r>
              <a:rPr dirty="0" sz="1400" spc="-15">
                <a:latin typeface="Times New Roman"/>
                <a:cs typeface="Times New Roman"/>
              </a:rPr>
              <a:t>может </a:t>
            </a:r>
            <a:r>
              <a:rPr dirty="0" sz="1400" spc="-10">
                <a:latin typeface="Times New Roman"/>
                <a:cs typeface="Times New Roman"/>
              </a:rPr>
              <a:t>использоваться </a:t>
            </a:r>
            <a:r>
              <a:rPr dirty="0" sz="1400">
                <a:latin typeface="Times New Roman"/>
                <a:cs typeface="Times New Roman"/>
              </a:rPr>
              <a:t>регистр </a:t>
            </a:r>
            <a:r>
              <a:rPr dirty="0" sz="1400" spc="-5">
                <a:latin typeface="Times New Roman"/>
                <a:cs typeface="Times New Roman"/>
              </a:rPr>
              <a:t>времени, </a:t>
            </a:r>
            <a:r>
              <a:rPr dirty="0" sz="1400" spc="-20">
                <a:latin typeface="Times New Roman"/>
                <a:cs typeface="Times New Roman"/>
              </a:rPr>
              <a:t>который слишком 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груб </a:t>
            </a:r>
            <a:r>
              <a:rPr dirty="0" sz="1400" spc="-5">
                <a:latin typeface="Times New Roman"/>
                <a:cs typeface="Times New Roman"/>
              </a:rPr>
              <a:t>для </a:t>
            </a:r>
            <a:r>
              <a:rPr dirty="0" sz="1400" spc="-20">
                <a:latin typeface="Times New Roman"/>
                <a:cs typeface="Times New Roman"/>
              </a:rPr>
              <a:t>точного </a:t>
            </a:r>
            <a:r>
              <a:rPr dirty="0" sz="1400" spc="-10">
                <a:latin typeface="Times New Roman"/>
                <a:cs typeface="Times New Roman"/>
              </a:rPr>
              <a:t>отслеживания </a:t>
            </a:r>
            <a:r>
              <a:rPr dirty="0" sz="1400" spc="-5">
                <a:latin typeface="Times New Roman"/>
                <a:cs typeface="Times New Roman"/>
              </a:rPr>
              <a:t>времени, </a:t>
            </a:r>
            <a:r>
              <a:rPr dirty="0" sz="1400" spc="-25">
                <a:latin typeface="Times New Roman"/>
                <a:cs typeface="Times New Roman"/>
              </a:rPr>
              <a:t>однако </a:t>
            </a:r>
            <a:r>
              <a:rPr dirty="0" sz="1400" spc="-10">
                <a:latin typeface="Times New Roman"/>
                <a:cs typeface="Times New Roman"/>
              </a:rPr>
              <a:t>годится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10">
                <a:latin typeface="Times New Roman"/>
                <a:cs typeface="Times New Roman"/>
              </a:rPr>
              <a:t>качестве </a:t>
            </a:r>
            <a:r>
              <a:rPr dirty="0" sz="1400" spc="-20">
                <a:latin typeface="Times New Roman"/>
                <a:cs typeface="Times New Roman"/>
              </a:rPr>
              <a:t>одного </a:t>
            </a:r>
            <a:r>
              <a:rPr dirty="0" sz="1400" spc="-5">
                <a:latin typeface="Times New Roman"/>
                <a:cs typeface="Times New Roman"/>
              </a:rPr>
              <a:t>из </a:t>
            </a:r>
            <a:r>
              <a:rPr dirty="0" sz="1400" spc="-20">
                <a:latin typeface="Times New Roman"/>
                <a:cs typeface="Times New Roman"/>
              </a:rPr>
              <a:t>источников </a:t>
            </a:r>
            <a:r>
              <a:rPr dirty="0" sz="1400" spc="-5">
                <a:latin typeface="Times New Roman"/>
                <a:cs typeface="Times New Roman"/>
              </a:rPr>
              <a:t>энтропии. </a:t>
            </a:r>
            <a:r>
              <a:rPr dirty="0" sz="1400" spc="-10">
                <a:latin typeface="Times New Roman"/>
                <a:cs typeface="Times New Roman"/>
              </a:rPr>
              <a:t>Кроме  </a:t>
            </a:r>
            <a:r>
              <a:rPr dirty="0" sz="1400" spc="-15">
                <a:latin typeface="Times New Roman"/>
                <a:cs typeface="Times New Roman"/>
              </a:rPr>
              <a:t>этого </a:t>
            </a:r>
            <a:r>
              <a:rPr dirty="0" sz="1400" spc="-5">
                <a:latin typeface="Times New Roman"/>
                <a:cs typeface="Times New Roman"/>
              </a:rPr>
              <a:t>реализован режим </a:t>
            </a:r>
            <a:r>
              <a:rPr dirty="0" sz="1400" spc="-10">
                <a:latin typeface="Times New Roman"/>
                <a:cs typeface="Times New Roman"/>
              </a:rPr>
              <a:t>"канарейки",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25">
                <a:latin typeface="Times New Roman"/>
                <a:cs typeface="Times New Roman"/>
              </a:rPr>
              <a:t>котором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лог ядра (printk) </a:t>
            </a:r>
            <a:r>
              <a:rPr dirty="0" sz="1400" spc="-10">
                <a:latin typeface="Times New Roman"/>
                <a:cs typeface="Times New Roman"/>
              </a:rPr>
              <a:t>выводится </a:t>
            </a:r>
            <a:r>
              <a:rPr dirty="0" sz="1400" spc="-5">
                <a:latin typeface="Times New Roman"/>
                <a:cs typeface="Times New Roman"/>
              </a:rPr>
              <a:t>сообщение, </a:t>
            </a:r>
            <a:r>
              <a:rPr dirty="0" sz="1400">
                <a:latin typeface="Times New Roman"/>
                <a:cs typeface="Times New Roman"/>
              </a:rPr>
              <a:t>если </a:t>
            </a:r>
            <a:r>
              <a:rPr dirty="0" sz="1400" spc="-5">
                <a:latin typeface="Times New Roman"/>
                <a:cs typeface="Times New Roman"/>
              </a:rPr>
              <a:t>программа  попытается </a:t>
            </a:r>
            <a:r>
              <a:rPr dirty="0" sz="1400" spc="-10">
                <a:latin typeface="Times New Roman"/>
                <a:cs typeface="Times New Roman"/>
              </a:rPr>
              <a:t>использовать </a:t>
            </a:r>
            <a:r>
              <a:rPr dirty="0" sz="1400" spc="-5">
                <a:latin typeface="Times New Roman"/>
                <a:cs typeface="Times New Roman"/>
              </a:rPr>
              <a:t>/dev/urandom до </a:t>
            </a:r>
            <a:r>
              <a:rPr dirty="0" sz="1400" spc="-15">
                <a:latin typeface="Times New Roman"/>
                <a:cs typeface="Times New Roman"/>
              </a:rPr>
              <a:t>того </a:t>
            </a:r>
            <a:r>
              <a:rPr dirty="0" sz="1400" spc="-10">
                <a:latin typeface="Times New Roman"/>
                <a:cs typeface="Times New Roman"/>
              </a:rPr>
              <a:t>как </a:t>
            </a:r>
            <a:r>
              <a:rPr dirty="0" sz="1400">
                <a:latin typeface="Times New Roman"/>
                <a:cs typeface="Times New Roman"/>
              </a:rPr>
              <a:t>он </a:t>
            </a:r>
            <a:r>
              <a:rPr dirty="0" sz="1400" spc="-35">
                <a:latin typeface="Times New Roman"/>
                <a:cs typeface="Times New Roman"/>
              </a:rPr>
              <a:t>будет </a:t>
            </a:r>
            <a:r>
              <a:rPr dirty="0" sz="1400" spc="-5">
                <a:latin typeface="Times New Roman"/>
                <a:cs typeface="Times New Roman"/>
              </a:rPr>
              <a:t>полностью инициализирован, </a:t>
            </a:r>
            <a:r>
              <a:rPr dirty="0" sz="1400" spc="-10">
                <a:latin typeface="Times New Roman"/>
                <a:cs typeface="Times New Roman"/>
              </a:rPr>
              <a:t>что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может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510" y="4864112"/>
            <a:ext cx="634936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потенциально привести </a:t>
            </a:r>
            <a:r>
              <a:rPr dirty="0" sz="1400">
                <a:latin typeface="Times New Roman"/>
                <a:cs typeface="Times New Roman"/>
              </a:rPr>
              <a:t>к </a:t>
            </a:r>
            <a:r>
              <a:rPr dirty="0" sz="1400" spc="-10">
                <a:latin typeface="Times New Roman"/>
                <a:cs typeface="Times New Roman"/>
              </a:rPr>
              <a:t>проблемам </a:t>
            </a:r>
            <a:r>
              <a:rPr dirty="0" sz="1400">
                <a:latin typeface="Times New Roman"/>
                <a:cs typeface="Times New Roman"/>
              </a:rPr>
              <a:t>c </a:t>
            </a:r>
            <a:r>
              <a:rPr dirty="0" sz="1400" spc="-5">
                <a:latin typeface="Times New Roman"/>
                <a:cs typeface="Times New Roman"/>
              </a:rPr>
              <a:t>надёжностью криптографических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операций.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" y="5273052"/>
            <a:ext cx="8557895" cy="61341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algn="just" marL="1270">
              <a:lnSpc>
                <a:spcPts val="1610"/>
              </a:lnSpc>
              <a:spcBef>
                <a:spcPts val="20"/>
              </a:spcBef>
            </a:pPr>
            <a:r>
              <a:rPr dirty="0" sz="1400" spc="-5">
                <a:latin typeface="Times New Roman"/>
                <a:cs typeface="Times New Roman"/>
              </a:rPr>
              <a:t>На </a:t>
            </a:r>
            <a:r>
              <a:rPr dirty="0" sz="1400" spc="-10">
                <a:latin typeface="Times New Roman"/>
                <a:cs typeface="Times New Roman"/>
              </a:rPr>
              <a:t>платформе </a:t>
            </a:r>
            <a:r>
              <a:rPr dirty="0" sz="1400">
                <a:latin typeface="Times New Roman"/>
                <a:cs typeface="Times New Roman"/>
              </a:rPr>
              <a:t>х86 </a:t>
            </a:r>
            <a:r>
              <a:rPr dirty="0" sz="1400" spc="-5">
                <a:latin typeface="Times New Roman"/>
                <a:cs typeface="Times New Roman"/>
              </a:rPr>
              <a:t>данная </a:t>
            </a:r>
            <a:r>
              <a:rPr dirty="0" sz="1400" spc="-10">
                <a:latin typeface="Times New Roman"/>
                <a:cs typeface="Times New Roman"/>
              </a:rPr>
              <a:t>проблема как </a:t>
            </a:r>
            <a:r>
              <a:rPr dirty="0" sz="1400" spc="-5">
                <a:latin typeface="Times New Roman"/>
                <a:cs typeface="Times New Roman"/>
              </a:rPr>
              <a:t>правило не </a:t>
            </a:r>
            <a:r>
              <a:rPr dirty="0" sz="1400" spc="-10">
                <a:latin typeface="Times New Roman"/>
                <a:cs typeface="Times New Roman"/>
              </a:rPr>
              <a:t>возникает </a:t>
            </a:r>
            <a:r>
              <a:rPr dirty="0" sz="1400">
                <a:latin typeface="Times New Roman"/>
                <a:cs typeface="Times New Roman"/>
              </a:rPr>
              <a:t>(у </a:t>
            </a:r>
            <a:r>
              <a:rPr dirty="0" sz="1400" spc="-5">
                <a:latin typeface="Times New Roman"/>
                <a:cs typeface="Times New Roman"/>
              </a:rPr>
              <a:t>самого разработчика на </a:t>
            </a:r>
            <a:r>
              <a:rPr dirty="0" sz="1400" spc="-20">
                <a:latin typeface="Times New Roman"/>
                <a:cs typeface="Times New Roman"/>
              </a:rPr>
              <a:t>ноутбуке  </a:t>
            </a:r>
            <a:r>
              <a:rPr dirty="0" sz="1400" spc="-5">
                <a:latin typeface="Times New Roman"/>
                <a:cs typeface="Times New Roman"/>
              </a:rPr>
              <a:t>инициализация </a:t>
            </a:r>
            <a:r>
              <a:rPr dirty="0" sz="1400" spc="-15">
                <a:latin typeface="Times New Roman"/>
                <a:cs typeface="Times New Roman"/>
              </a:rPr>
              <a:t>этого </a:t>
            </a:r>
            <a:r>
              <a:rPr dirty="0" sz="1400" spc="-5">
                <a:latin typeface="Times New Roman"/>
                <a:cs typeface="Times New Roman"/>
              </a:rPr>
              <a:t>устройства завершается на </a:t>
            </a:r>
            <a:r>
              <a:rPr dirty="0" sz="1400">
                <a:latin typeface="Times New Roman"/>
                <a:cs typeface="Times New Roman"/>
              </a:rPr>
              <a:t>1.5 </a:t>
            </a:r>
            <a:r>
              <a:rPr dirty="0" sz="1400" spc="-5">
                <a:latin typeface="Times New Roman"/>
                <a:cs typeface="Times New Roman"/>
              </a:rPr>
              <a:t>секунды </a:t>
            </a:r>
            <a:r>
              <a:rPr dirty="0" sz="1400">
                <a:latin typeface="Times New Roman"/>
                <a:cs typeface="Times New Roman"/>
              </a:rPr>
              <a:t>раньше </a:t>
            </a:r>
            <a:r>
              <a:rPr dirty="0" sz="1400" spc="-5">
                <a:latin typeface="Times New Roman"/>
                <a:cs typeface="Times New Roman"/>
              </a:rPr>
              <a:t>чем монтируется rootfs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какая-либо  </a:t>
            </a:r>
            <a:r>
              <a:rPr dirty="0" sz="1400" spc="-5">
                <a:latin typeface="Times New Roman"/>
                <a:cs typeface="Times New Roman"/>
              </a:rPr>
              <a:t>программа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получает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шанс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использовать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устройство),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однако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предполагается,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что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это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может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быть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проблемой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на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510" y="5886462"/>
            <a:ext cx="219392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платформах </a:t>
            </a:r>
            <a:r>
              <a:rPr dirty="0" sz="1400" spc="-5">
                <a:latin typeface="Times New Roman"/>
                <a:cs typeface="Times New Roman"/>
              </a:rPr>
              <a:t>ARM или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MIPS.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3510" y="6295402"/>
            <a:ext cx="8559165" cy="40830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540" rIns="0" bIns="0" rtlCol="0" vert="horz">
            <a:spAutoFit/>
          </a:bodyPr>
          <a:lstStyle/>
          <a:p>
            <a:pPr marL="1270">
              <a:lnSpc>
                <a:spcPts val="1610"/>
              </a:lnSpc>
              <a:spcBef>
                <a:spcPts val="20"/>
              </a:spcBef>
              <a:tabLst>
                <a:tab pos="1140460" algn="l"/>
                <a:tab pos="2220595" algn="l"/>
                <a:tab pos="3970654" algn="l"/>
                <a:tab pos="4373245" algn="l"/>
                <a:tab pos="5238115" algn="l"/>
                <a:tab pos="5861050" algn="l"/>
                <a:tab pos="6932930" algn="l"/>
                <a:tab pos="8142605" algn="l"/>
              </a:tabLst>
            </a:pP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25">
                <a:latin typeface="Times New Roman"/>
                <a:cs typeface="Times New Roman"/>
              </a:rPr>
              <a:t>будущем </a:t>
            </a:r>
            <a:r>
              <a:rPr dirty="0" sz="1400" spc="-5">
                <a:latin typeface="Times New Roman"/>
                <a:cs typeface="Times New Roman"/>
              </a:rPr>
              <a:t>предполагается реализовать </a:t>
            </a:r>
            <a:r>
              <a:rPr dirty="0" sz="1400" spc="-10">
                <a:latin typeface="Times New Roman"/>
                <a:cs typeface="Times New Roman"/>
              </a:rPr>
              <a:t>поведение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20">
                <a:latin typeface="Times New Roman"/>
                <a:cs typeface="Times New Roman"/>
              </a:rPr>
              <a:t>котором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при </a:t>
            </a:r>
            <a:r>
              <a:rPr dirty="0" sz="1400" spc="-10">
                <a:latin typeface="Times New Roman"/>
                <a:cs typeface="Times New Roman"/>
              </a:rPr>
              <a:t>недостаточном накоплении </a:t>
            </a:r>
            <a:r>
              <a:rPr dirty="0" sz="1400" spc="-5">
                <a:latin typeface="Times New Roman"/>
                <a:cs typeface="Times New Roman"/>
              </a:rPr>
              <a:t>энтропии  вып</a:t>
            </a:r>
            <a:r>
              <a:rPr dirty="0" sz="1400" spc="-25">
                <a:latin typeface="Times New Roman"/>
                <a:cs typeface="Times New Roman"/>
              </a:rPr>
              <a:t>о</a:t>
            </a:r>
            <a:r>
              <a:rPr dirty="0" sz="1400">
                <a:latin typeface="Times New Roman"/>
                <a:cs typeface="Times New Roman"/>
              </a:rPr>
              <a:t>лнение	</a:t>
            </a:r>
            <a:r>
              <a:rPr dirty="0" sz="1400" spc="-5">
                <a:latin typeface="Times New Roman"/>
                <a:cs typeface="Times New Roman"/>
              </a:rPr>
              <a:t>прог</a:t>
            </a:r>
            <a:r>
              <a:rPr dirty="0" sz="1400">
                <a:latin typeface="Times New Roman"/>
                <a:cs typeface="Times New Roman"/>
              </a:rPr>
              <a:t>раммы	</a:t>
            </a:r>
            <a:r>
              <a:rPr dirty="0" sz="1400" spc="-5">
                <a:latin typeface="Times New Roman"/>
                <a:cs typeface="Times New Roman"/>
              </a:rPr>
              <a:t>при</a:t>
            </a:r>
            <a:r>
              <a:rPr dirty="0" sz="1400" spc="25">
                <a:latin typeface="Times New Roman"/>
                <a:cs typeface="Times New Roman"/>
              </a:rPr>
              <a:t>о</a:t>
            </a:r>
            <a:r>
              <a:rPr dirty="0" sz="1400" spc="-5">
                <a:latin typeface="Times New Roman"/>
                <a:cs typeface="Times New Roman"/>
              </a:rPr>
              <a:t>с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 spc="-5">
                <a:latin typeface="Times New Roman"/>
                <a:cs typeface="Times New Roman"/>
              </a:rPr>
              <a:t>ан</a:t>
            </a:r>
            <a:r>
              <a:rPr dirty="0" sz="1400" spc="5">
                <a:latin typeface="Times New Roman"/>
                <a:cs typeface="Times New Roman"/>
              </a:rPr>
              <a:t>а</a:t>
            </a:r>
            <a:r>
              <a:rPr dirty="0" sz="1400" spc="-25">
                <a:latin typeface="Times New Roman"/>
                <a:cs typeface="Times New Roman"/>
              </a:rPr>
              <a:t>в</a:t>
            </a:r>
            <a:r>
              <a:rPr dirty="0" sz="1400">
                <a:latin typeface="Times New Roman"/>
                <a:cs typeface="Times New Roman"/>
              </a:rPr>
              <a:t>ли</a:t>
            </a:r>
            <a:r>
              <a:rPr dirty="0" sz="1400" spc="-25">
                <a:latin typeface="Times New Roman"/>
                <a:cs typeface="Times New Roman"/>
              </a:rPr>
              <a:t>в</a:t>
            </a:r>
            <a:r>
              <a:rPr dirty="0" sz="1400" spc="-5">
                <a:latin typeface="Times New Roman"/>
                <a:cs typeface="Times New Roman"/>
              </a:rPr>
              <a:t>ае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 spc="-5">
                <a:latin typeface="Times New Roman"/>
                <a:cs typeface="Times New Roman"/>
              </a:rPr>
              <a:t>с</a:t>
            </a:r>
            <a:r>
              <a:rPr dirty="0" sz="1400">
                <a:latin typeface="Times New Roman"/>
                <a:cs typeface="Times New Roman"/>
              </a:rPr>
              <a:t>я	</a:t>
            </a:r>
            <a:r>
              <a:rPr dirty="0" sz="1400" spc="-5">
                <a:latin typeface="Times New Roman"/>
                <a:cs typeface="Times New Roman"/>
              </a:rPr>
              <a:t>д</a:t>
            </a:r>
            <a:r>
              <a:rPr dirty="0" sz="1400">
                <a:latin typeface="Times New Roman"/>
                <a:cs typeface="Times New Roman"/>
              </a:rPr>
              <a:t>о	м</a:t>
            </a:r>
            <a:r>
              <a:rPr dirty="0" sz="1400" spc="-30">
                <a:latin typeface="Times New Roman"/>
                <a:cs typeface="Times New Roman"/>
              </a:rPr>
              <a:t>о</a:t>
            </a:r>
            <a:r>
              <a:rPr dirty="0" sz="1400">
                <a:latin typeface="Times New Roman"/>
                <a:cs typeface="Times New Roman"/>
              </a:rPr>
              <a:t>м</a:t>
            </a:r>
            <a:r>
              <a:rPr dirty="0" sz="1400" spc="-5">
                <a:latin typeface="Times New Roman"/>
                <a:cs typeface="Times New Roman"/>
              </a:rPr>
              <a:t>ен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а	</a:t>
            </a:r>
            <a:r>
              <a:rPr dirty="0" sz="1400" spc="-70">
                <a:latin typeface="Times New Roman"/>
                <a:cs typeface="Times New Roman"/>
              </a:rPr>
              <a:t>к</a:t>
            </a:r>
            <a:r>
              <a:rPr dirty="0" sz="1400">
                <a:latin typeface="Times New Roman"/>
                <a:cs typeface="Times New Roman"/>
              </a:rPr>
              <a:t>о</a:t>
            </a:r>
            <a:r>
              <a:rPr dirty="0" sz="1400" spc="-75">
                <a:latin typeface="Times New Roman"/>
                <a:cs typeface="Times New Roman"/>
              </a:rPr>
              <a:t>г</a:t>
            </a:r>
            <a:r>
              <a:rPr dirty="0" sz="1400" spc="5">
                <a:latin typeface="Times New Roman"/>
                <a:cs typeface="Times New Roman"/>
              </a:rPr>
              <a:t>д</a:t>
            </a:r>
            <a:r>
              <a:rPr dirty="0" sz="1400">
                <a:latin typeface="Times New Roman"/>
                <a:cs typeface="Times New Roman"/>
              </a:rPr>
              <a:t>а	ус</a:t>
            </a:r>
            <a:r>
              <a:rPr dirty="0" sz="1400" spc="15">
                <a:latin typeface="Times New Roman"/>
                <a:cs typeface="Times New Roman"/>
              </a:rPr>
              <a:t>т</a:t>
            </a:r>
            <a:r>
              <a:rPr dirty="0" sz="1400">
                <a:latin typeface="Times New Roman"/>
                <a:cs typeface="Times New Roman"/>
              </a:rPr>
              <a:t>ройс</a:t>
            </a:r>
            <a:r>
              <a:rPr dirty="0" sz="1400" spc="-5">
                <a:latin typeface="Times New Roman"/>
                <a:cs typeface="Times New Roman"/>
              </a:rPr>
              <a:t>т</a:t>
            </a:r>
            <a:r>
              <a:rPr dirty="0" sz="1400" spc="-15">
                <a:latin typeface="Times New Roman"/>
                <a:cs typeface="Times New Roman"/>
              </a:rPr>
              <a:t>в</a:t>
            </a:r>
            <a:r>
              <a:rPr dirty="0" sz="1400">
                <a:latin typeface="Times New Roman"/>
                <a:cs typeface="Times New Roman"/>
              </a:rPr>
              <a:t>о	/dev/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ando</a:t>
            </a:r>
            <a:r>
              <a:rPr dirty="0" sz="1400">
                <a:latin typeface="Times New Roman"/>
                <a:cs typeface="Times New Roman"/>
              </a:rPr>
              <a:t>m	</a:t>
            </a:r>
            <a:r>
              <a:rPr dirty="0" sz="1400" spc="-55">
                <a:latin typeface="Times New Roman"/>
                <a:cs typeface="Times New Roman"/>
              </a:rPr>
              <a:t>б</a:t>
            </a:r>
            <a:r>
              <a:rPr dirty="0" sz="1400" spc="-90">
                <a:latin typeface="Times New Roman"/>
                <a:cs typeface="Times New Roman"/>
              </a:rPr>
              <a:t>у</a:t>
            </a:r>
            <a:r>
              <a:rPr dirty="0" sz="1400" spc="-5">
                <a:latin typeface="Times New Roman"/>
                <a:cs typeface="Times New Roman"/>
              </a:rPr>
              <a:t>дет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4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73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510" y="1154442"/>
            <a:ext cx="8559165" cy="20447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инициализировано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5">
                <a:latin typeface="Times New Roman"/>
                <a:cs typeface="Times New Roman"/>
              </a:rPr>
              <a:t>готово </a:t>
            </a:r>
            <a:r>
              <a:rPr dirty="0" sz="1400" spc="-10">
                <a:latin typeface="Times New Roman"/>
                <a:cs typeface="Times New Roman"/>
              </a:rPr>
              <a:t>вернуть </a:t>
            </a:r>
            <a:r>
              <a:rPr dirty="0" sz="1400" spc="-5">
                <a:latin typeface="Times New Roman"/>
                <a:cs typeface="Times New Roman"/>
              </a:rPr>
              <a:t>программе </a:t>
            </a:r>
            <a:r>
              <a:rPr dirty="0" sz="1400" spc="-10">
                <a:latin typeface="Times New Roman"/>
                <a:cs typeface="Times New Roman"/>
              </a:rPr>
              <a:t>качественные </a:t>
            </a:r>
            <a:r>
              <a:rPr dirty="0" sz="1400" spc="-5">
                <a:latin typeface="Times New Roman"/>
                <a:cs typeface="Times New Roman"/>
              </a:rPr>
              <a:t>случайные данные, </a:t>
            </a:r>
            <a:r>
              <a:rPr dirty="0" sz="1400" spc="-10">
                <a:latin typeface="Times New Roman"/>
                <a:cs typeface="Times New Roman"/>
              </a:rPr>
              <a:t>что </a:t>
            </a:r>
            <a:r>
              <a:rPr dirty="0" sz="1400" spc="-5">
                <a:latin typeface="Times New Roman"/>
                <a:cs typeface="Times New Roman"/>
              </a:rPr>
              <a:t>должно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положительно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1358912"/>
            <a:ext cx="204533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сказаться </a:t>
            </a:r>
            <a:r>
              <a:rPr dirty="0" sz="1400" spc="-5">
                <a:latin typeface="Times New Roman"/>
                <a:cs typeface="Times New Roman"/>
              </a:rPr>
              <a:t>на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безопасности.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260" y="1430031"/>
            <a:ext cx="9036050" cy="1427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Lucida Sans Unicode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неправильный выбор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неправильный режим </a:t>
            </a:r>
            <a:r>
              <a:rPr dirty="0" sz="1600" spc="-10">
                <a:latin typeface="Times New Roman"/>
                <a:cs typeface="Times New Roman"/>
              </a:rPr>
              <a:t>работы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криптоалгоритма</a:t>
            </a:r>
            <a:endParaRPr sz="160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ct val="143800"/>
              </a:lnSpc>
              <a:buFont typeface="Lucida Sans Unicode"/>
              <a:buChar char="◦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применение режима ECB (электронной </a:t>
            </a:r>
            <a:r>
              <a:rPr dirty="0" sz="1600" spc="-25">
                <a:latin typeface="Times New Roman"/>
                <a:cs typeface="Times New Roman"/>
              </a:rPr>
              <a:t>кодовой </a:t>
            </a:r>
            <a:r>
              <a:rPr dirty="0" sz="1600" spc="-5">
                <a:latin typeface="Times New Roman"/>
                <a:cs typeface="Times New Roman"/>
              </a:rPr>
              <a:t>книги) для </a:t>
            </a:r>
            <a:r>
              <a:rPr dirty="0" sz="1600" spc="-20">
                <a:latin typeface="Times New Roman"/>
                <a:cs typeface="Times New Roman"/>
              </a:rPr>
              <a:t>блочного </a:t>
            </a:r>
            <a:r>
              <a:rPr dirty="0" sz="1600" spc="-5">
                <a:latin typeface="Times New Roman"/>
                <a:cs typeface="Times New Roman"/>
              </a:rPr>
              <a:t>шифра при шифровании  </a:t>
            </a:r>
            <a:r>
              <a:rPr dirty="0" sz="1600" spc="-15">
                <a:latin typeface="Times New Roman"/>
                <a:cs typeface="Times New Roman"/>
              </a:rPr>
              <a:t>повторяющихся </a:t>
            </a:r>
            <a:r>
              <a:rPr dirty="0" sz="1600" spc="-10">
                <a:latin typeface="Times New Roman"/>
                <a:cs typeface="Times New Roman"/>
              </a:rPr>
              <a:t>областей структурированных </a:t>
            </a:r>
            <a:r>
              <a:rPr dirty="0" sz="1600" spc="-5">
                <a:latin typeface="Times New Roman"/>
                <a:cs typeface="Times New Roman"/>
              </a:rPr>
              <a:t>файлов </a:t>
            </a:r>
            <a:r>
              <a:rPr dirty="0" sz="1600" spc="-10">
                <a:latin typeface="Times New Roman"/>
                <a:cs typeface="Times New Roman"/>
              </a:rPr>
              <a:t>(графика, документы, таблицы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0306" y="2938791"/>
            <a:ext cx="685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 spc="-20">
                <a:latin typeface="Times New Roman"/>
                <a:cs typeface="Times New Roman"/>
              </a:rPr>
              <a:t>кт</a:t>
            </a:r>
            <a:r>
              <a:rPr dirty="0" sz="1600">
                <a:latin typeface="Times New Roman"/>
                <a:cs typeface="Times New Roman"/>
              </a:rPr>
              <a:t>ора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260" y="2832111"/>
            <a:ext cx="8173084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228600">
              <a:lnSpc>
                <a:spcPct val="143800"/>
              </a:lnSpc>
              <a:spcBef>
                <a:spcPts val="100"/>
              </a:spcBef>
              <a:buFont typeface="Lucida Sans Unicode"/>
              <a:buChar char="◦"/>
              <a:tabLst>
                <a:tab pos="469900" algn="l"/>
                <a:tab pos="1567180" algn="l"/>
                <a:tab pos="2706370" algn="l"/>
                <a:tab pos="3913504" algn="l"/>
                <a:tab pos="4685665" algn="l"/>
                <a:tab pos="5773420" algn="l"/>
                <a:tab pos="6566534" algn="l"/>
                <a:tab pos="711327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40">
                <a:latin typeface="Times New Roman"/>
                <a:cs typeface="Times New Roman"/>
              </a:rPr>
              <a:t>в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е	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ние	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ин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ой	г</a:t>
            </a:r>
            <a:r>
              <a:rPr dirty="0" sz="1600" spc="-5">
                <a:latin typeface="Times New Roman"/>
                <a:cs typeface="Times New Roman"/>
              </a:rPr>
              <a:t>амм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4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5">
                <a:latin typeface="Times New Roman"/>
                <a:cs typeface="Times New Roman"/>
              </a:rPr>
              <a:t>ш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фра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25">
                <a:latin typeface="Times New Roman"/>
                <a:cs typeface="Times New Roman"/>
              </a:rPr>
              <a:t>б</a:t>
            </a:r>
            <a:r>
              <a:rPr dirty="0" sz="1600" spc="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з	п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я  </a:t>
            </a:r>
            <a:r>
              <a:rPr dirty="0" sz="1600" spc="-5">
                <a:latin typeface="Times New Roman"/>
                <a:cs typeface="Times New Roman"/>
              </a:rPr>
              <a:t>инициализации или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соли).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 spc="-15">
                <a:latin typeface="Times New Roman"/>
                <a:cs typeface="Times New Roman"/>
              </a:rPr>
              <a:t>ключевых </a:t>
            </a:r>
            <a:r>
              <a:rPr dirty="0" sz="1600" spc="-5">
                <a:latin typeface="Times New Roman"/>
                <a:cs typeface="Times New Roman"/>
              </a:rPr>
              <a:t>данных вместе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данными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469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продукты </a:t>
            </a:r>
            <a:r>
              <a:rPr dirty="0" sz="1600" spc="-20">
                <a:latin typeface="Times New Roman"/>
                <a:cs typeface="Times New Roman"/>
              </a:rPr>
              <a:t>компании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Microsoft:</a:t>
            </a:r>
            <a:endParaRPr sz="16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▪"/>
              <a:tabLst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 Access (ранние версии)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заголовке </a:t>
            </a:r>
            <a:r>
              <a:rPr dirty="0" sz="1600" spc="-5">
                <a:latin typeface="Times New Roman"/>
                <a:cs typeface="Times New Roman"/>
              </a:rPr>
              <a:t>базы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</a:t>
            </a:r>
            <a:endParaRPr sz="16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◦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android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" y="5068582"/>
            <a:ext cx="318960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 b="1">
                <a:latin typeface="Times New Roman"/>
                <a:cs typeface="Times New Roman"/>
              </a:rPr>
              <a:t>habrahabr.ru/post/254899/ </a:t>
            </a:r>
            <a:r>
              <a:rPr dirty="0" sz="1400" spc="-5" b="1">
                <a:latin typeface="Times New Roman"/>
                <a:cs typeface="Times New Roman"/>
              </a:rPr>
              <a:t>(4 </a:t>
            </a:r>
            <a:r>
              <a:rPr dirty="0" sz="1400" spc="-10" b="1">
                <a:latin typeface="Times New Roman"/>
                <a:cs typeface="Times New Roman"/>
              </a:rPr>
              <a:t>апр. </a:t>
            </a:r>
            <a:r>
              <a:rPr dirty="0" sz="1400" b="1">
                <a:latin typeface="Times New Roman"/>
                <a:cs typeface="Times New Roman"/>
              </a:rPr>
              <a:t>2015</a:t>
            </a:r>
            <a:r>
              <a:rPr dirty="0" sz="1400" spc="-5" b="1">
                <a:latin typeface="Times New Roman"/>
                <a:cs typeface="Times New Roman"/>
              </a:rPr>
              <a:t> г)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" y="5374652"/>
            <a:ext cx="58527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Шифрование </a:t>
            </a:r>
            <a:r>
              <a:rPr dirty="0" sz="1400">
                <a:latin typeface="Times New Roman"/>
                <a:cs typeface="Times New Roman"/>
              </a:rPr>
              <a:t>в </a:t>
            </a:r>
            <a:r>
              <a:rPr dirty="0" sz="1400" spc="-5">
                <a:latin typeface="Times New Roman"/>
                <a:cs typeface="Times New Roman"/>
              </a:rPr>
              <a:t>NQ </a:t>
            </a:r>
            <a:r>
              <a:rPr dirty="0" sz="1400" spc="-35">
                <a:latin typeface="Times New Roman"/>
                <a:cs typeface="Times New Roman"/>
              </a:rPr>
              <a:t>Vault </a:t>
            </a:r>
            <a:r>
              <a:rPr dirty="0" sz="1400">
                <a:latin typeface="Times New Roman"/>
                <a:cs typeface="Times New Roman"/>
              </a:rPr>
              <a:t>оказалось </a:t>
            </a:r>
            <a:r>
              <a:rPr dirty="0" sz="1400" spc="-5">
                <a:latin typeface="Times New Roman"/>
                <a:cs typeface="Times New Roman"/>
              </a:rPr>
              <a:t>обычным </a:t>
            </a:r>
            <a:r>
              <a:rPr dirty="0" sz="1400" spc="-10">
                <a:latin typeface="Times New Roman"/>
                <a:cs typeface="Times New Roman"/>
              </a:rPr>
              <a:t>XOR-ом, </a:t>
            </a:r>
            <a:r>
              <a:rPr dirty="0" sz="1400">
                <a:latin typeface="Times New Roman"/>
                <a:cs typeface="Times New Roman"/>
              </a:rPr>
              <a:t>и </a:t>
            </a:r>
            <a:r>
              <a:rPr dirty="0" sz="1400" spc="-10">
                <a:latin typeface="Times New Roman"/>
                <a:cs typeface="Times New Roman"/>
              </a:rPr>
              <a:t>это </a:t>
            </a:r>
            <a:r>
              <a:rPr dirty="0" sz="1400" spc="-5">
                <a:latin typeface="Times New Roman"/>
                <a:cs typeface="Times New Roman"/>
              </a:rPr>
              <a:t>не </a:t>
            </a:r>
            <a:r>
              <a:rPr dirty="0" sz="1400">
                <a:latin typeface="Times New Roman"/>
                <a:cs typeface="Times New Roman"/>
              </a:rPr>
              <a:t>самое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плохое.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5655322"/>
            <a:ext cx="21450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4. </a:t>
            </a:r>
            <a:r>
              <a:rPr dirty="0" sz="1600" spc="-5">
                <a:latin typeface="Times New Roman"/>
                <a:cs typeface="Times New Roman"/>
              </a:rPr>
              <a:t>Человеческий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фактор.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" y="6032512"/>
            <a:ext cx="327469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10" b="1">
                <a:latin typeface="Times New Roman"/>
                <a:cs typeface="Times New Roman"/>
              </a:rPr>
              <a:t>habrahabr.ru/post/181372/ </a:t>
            </a:r>
            <a:r>
              <a:rPr dirty="0" sz="1400" spc="-5" b="1">
                <a:latin typeface="Times New Roman"/>
                <a:cs typeface="Times New Roman"/>
              </a:rPr>
              <a:t>(29 мая </a:t>
            </a:r>
            <a:r>
              <a:rPr dirty="0" sz="1400" b="1">
                <a:latin typeface="Times New Roman"/>
                <a:cs typeface="Times New Roman"/>
              </a:rPr>
              <a:t>2013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5" b="1">
                <a:latin typeface="Times New Roman"/>
                <a:cs typeface="Times New Roman"/>
              </a:rPr>
              <a:t>г.)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510" y="6338582"/>
            <a:ext cx="3458845" cy="20383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590"/>
              </a:lnSpc>
            </a:pPr>
            <a:r>
              <a:rPr dirty="0" sz="1400" spc="-5" b="1">
                <a:latin typeface="Times New Roman"/>
                <a:cs typeface="Times New Roman"/>
              </a:rPr>
              <a:t>«</a:t>
            </a:r>
            <a:r>
              <a:rPr dirty="0" sz="1400" spc="-5">
                <a:latin typeface="Times New Roman"/>
                <a:cs typeface="Times New Roman"/>
              </a:rPr>
              <a:t>Вы </a:t>
            </a:r>
            <a:r>
              <a:rPr dirty="0" sz="1400">
                <a:latin typeface="Times New Roman"/>
                <a:cs typeface="Times New Roman"/>
              </a:rPr>
              <a:t>опасно </a:t>
            </a:r>
            <a:r>
              <a:rPr dirty="0" sz="1400" spc="-15">
                <a:latin typeface="Times New Roman"/>
                <a:cs typeface="Times New Roman"/>
              </a:rPr>
              <a:t>некомпетентны </a:t>
            </a:r>
            <a:r>
              <a:rPr dirty="0" sz="1400">
                <a:latin typeface="Times New Roman"/>
                <a:cs typeface="Times New Roman"/>
              </a:rPr>
              <a:t>в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криптографии»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589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9273540" cy="552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459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1.3.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20" b="1">
                <a:latin typeface="Times New Roman"/>
                <a:cs typeface="Times New Roman"/>
              </a:rPr>
              <a:t>методы </a:t>
            </a:r>
            <a:r>
              <a:rPr dirty="0" sz="1600" spc="-5" b="1">
                <a:latin typeface="Times New Roman"/>
                <a:cs typeface="Times New Roman"/>
              </a:rPr>
              <a:t>криптоанализа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шифров.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3800"/>
              </a:lnSpc>
            </a:pPr>
            <a:r>
              <a:rPr dirty="0" sz="1600" spc="-5" b="1">
                <a:latin typeface="Times New Roman"/>
                <a:cs typeface="Times New Roman"/>
              </a:rPr>
              <a:t>Криптоанализ </a:t>
            </a:r>
            <a:r>
              <a:rPr dirty="0" sz="1600" b="1">
                <a:latin typeface="Times New Roman"/>
                <a:cs typeface="Times New Roman"/>
              </a:rPr>
              <a:t>– </a:t>
            </a:r>
            <a:r>
              <a:rPr dirty="0" sz="1600" spc="-25">
                <a:latin typeface="Times New Roman"/>
                <a:cs typeface="Times New Roman"/>
              </a:rPr>
              <a:t>наука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методах </a:t>
            </a:r>
            <a:r>
              <a:rPr dirty="0" sz="1600" spc="-5">
                <a:latin typeface="Times New Roman"/>
                <a:cs typeface="Times New Roman"/>
              </a:rPr>
              <a:t>определения зашифрованной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 spc="-5">
                <a:latin typeface="Times New Roman"/>
                <a:cs typeface="Times New Roman"/>
              </a:rPr>
              <a:t>без знания </a:t>
            </a:r>
            <a:r>
              <a:rPr dirty="0" sz="1600" spc="-15">
                <a:latin typeface="Times New Roman"/>
                <a:cs typeface="Times New Roman"/>
              </a:rPr>
              <a:t>ключа.  </a:t>
            </a:r>
            <a:r>
              <a:rPr dirty="0" sz="1600" spc="-5">
                <a:latin typeface="Times New Roman"/>
                <a:cs typeface="Times New Roman"/>
              </a:rPr>
              <a:t>Криптоанализ </a:t>
            </a:r>
            <a:r>
              <a:rPr dirty="0" sz="1600" spc="-15">
                <a:latin typeface="Times New Roman"/>
                <a:cs typeface="Times New Roman"/>
              </a:rPr>
              <a:t>включает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 spc="-15">
                <a:latin typeface="Times New Roman"/>
                <a:cs typeface="Times New Roman"/>
              </a:rPr>
              <a:t>методы </a:t>
            </a:r>
            <a:r>
              <a:rPr dirty="0" sz="1600" spc="-10">
                <a:latin typeface="Times New Roman"/>
                <a:cs typeface="Times New Roman"/>
              </a:rPr>
              <a:t>выявления </a:t>
            </a:r>
            <a:r>
              <a:rPr dirty="0" sz="1600" spc="-5">
                <a:latin typeface="Times New Roman"/>
                <a:cs typeface="Times New Roman"/>
              </a:rPr>
              <a:t>уязвимости криптографических алгоритмов или  </a:t>
            </a:r>
            <a:r>
              <a:rPr dirty="0" sz="1600" spc="-20">
                <a:latin typeface="Times New Roman"/>
                <a:cs typeface="Times New Roman"/>
              </a:rPr>
              <a:t>протоколов.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</a:pPr>
            <a:r>
              <a:rPr dirty="0" sz="1600" spc="-5" b="1">
                <a:latin typeface="Times New Roman"/>
                <a:cs typeface="Times New Roman"/>
              </a:rPr>
              <a:t>Криптографическая </a:t>
            </a:r>
            <a:r>
              <a:rPr dirty="0" sz="1600" spc="-10" b="1">
                <a:latin typeface="Times New Roman"/>
                <a:cs typeface="Times New Roman"/>
              </a:rPr>
              <a:t>атака </a:t>
            </a:r>
            <a:r>
              <a:rPr dirty="0" sz="1600" b="1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попытка </a:t>
            </a:r>
            <a:r>
              <a:rPr dirty="0" sz="1600" spc="-5">
                <a:latin typeface="Times New Roman"/>
                <a:cs typeface="Times New Roman"/>
              </a:rPr>
              <a:t>раскрытия </a:t>
            </a:r>
            <a:r>
              <a:rPr dirty="0" sz="1600" spc="-15">
                <a:latin typeface="Times New Roman"/>
                <a:cs typeface="Times New Roman"/>
              </a:rPr>
              <a:t>конкретного </a:t>
            </a:r>
            <a:r>
              <a:rPr dirty="0" sz="1600" spc="-5">
                <a:latin typeface="Times New Roman"/>
                <a:cs typeface="Times New Roman"/>
              </a:rPr>
              <a:t>шифра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применением </a:t>
            </a:r>
            <a:r>
              <a:rPr dirty="0" sz="1600" spc="-15">
                <a:latin typeface="Times New Roman"/>
                <a:cs typeface="Times New Roman"/>
              </a:rPr>
              <a:t>методов  </a:t>
            </a:r>
            <a:r>
              <a:rPr dirty="0" sz="1600" spc="-5">
                <a:latin typeface="Times New Roman"/>
                <a:cs typeface="Times New Roman"/>
              </a:rPr>
              <a:t>криптоанализа.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0" b="1">
                <a:latin typeface="Times New Roman"/>
                <a:cs typeface="Times New Roman"/>
              </a:rPr>
              <a:t>Взлом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5" b="1">
                <a:latin typeface="Times New Roman"/>
                <a:cs typeface="Times New Roman"/>
              </a:rPr>
              <a:t>вскрытие </a:t>
            </a:r>
            <a:r>
              <a:rPr dirty="0" sz="1600" spc="-5">
                <a:latin typeface="Times New Roman"/>
                <a:cs typeface="Times New Roman"/>
              </a:rPr>
              <a:t>шифра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криптографическая </a:t>
            </a:r>
            <a:r>
              <a:rPr dirty="0" sz="1600" spc="-15">
                <a:latin typeface="Times New Roman"/>
                <a:cs typeface="Times New Roman"/>
              </a:rPr>
              <a:t>атака,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30">
                <a:latin typeface="Times New Roman"/>
                <a:cs typeface="Times New Roman"/>
              </a:rPr>
              <a:t>ходе </a:t>
            </a:r>
            <a:r>
              <a:rPr dirty="0" sz="1600" spc="-20">
                <a:latin typeface="Times New Roman"/>
                <a:cs typeface="Times New Roman"/>
              </a:rPr>
              <a:t>которой </a:t>
            </a:r>
            <a:r>
              <a:rPr dirty="0" sz="1600" spc="-15">
                <a:latin typeface="Times New Roman"/>
                <a:cs typeface="Times New Roman"/>
              </a:rPr>
              <a:t>удалось </a:t>
            </a:r>
            <a:r>
              <a:rPr dirty="0" sz="1600" spc="-5">
                <a:latin typeface="Times New Roman"/>
                <a:cs typeface="Times New Roman"/>
              </a:rPr>
              <a:t>раскрыть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5">
                <a:latin typeface="Times New Roman"/>
                <a:cs typeface="Times New Roman"/>
              </a:rPr>
              <a:t>методы</a:t>
            </a:r>
            <a:r>
              <a:rPr dirty="0" sz="1600" spc="-5">
                <a:latin typeface="Times New Roman"/>
                <a:cs typeface="Times New Roman"/>
              </a:rPr>
              <a:t> криптоанализа: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Атака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шифротекста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Атака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0">
                <a:latin typeface="Times New Roman"/>
                <a:cs typeface="Times New Roman"/>
              </a:rPr>
              <a:t>открытых </a:t>
            </a:r>
            <a:r>
              <a:rPr dirty="0" sz="1600" spc="-15">
                <a:latin typeface="Times New Roman"/>
                <a:cs typeface="Times New Roman"/>
              </a:rPr>
              <a:t>текстов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соответствующих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шифротекстов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Атака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0">
                <a:latin typeface="Times New Roman"/>
                <a:cs typeface="Times New Roman"/>
              </a:rPr>
              <a:t>подобранного открытого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текста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Атака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0">
                <a:latin typeface="Times New Roman"/>
                <a:cs typeface="Times New Roman"/>
              </a:rPr>
              <a:t>адаптивно подобранного </a:t>
            </a:r>
            <a:r>
              <a:rPr dirty="0" sz="1600" spc="-15">
                <a:latin typeface="Times New Roman"/>
                <a:cs typeface="Times New Roman"/>
              </a:rPr>
              <a:t>открытого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текста</a:t>
            </a:r>
            <a:endParaRPr sz="1600">
              <a:latin typeface="Times New Roman"/>
              <a:cs typeface="Times New Roman"/>
            </a:endParaRPr>
          </a:p>
          <a:p>
            <a:pPr marL="12700" marR="13335">
              <a:lnSpc>
                <a:spcPct val="143700"/>
              </a:lnSpc>
            </a:pPr>
            <a:r>
              <a:rPr dirty="0" sz="1600" spc="-5">
                <a:latin typeface="Times New Roman"/>
                <a:cs typeface="Times New Roman"/>
              </a:rPr>
              <a:t>Для современных шифров </a:t>
            </a:r>
            <a:r>
              <a:rPr dirty="0" sz="1600" spc="-10">
                <a:latin typeface="Times New Roman"/>
                <a:cs typeface="Times New Roman"/>
              </a:rPr>
              <a:t>используется следующее </a:t>
            </a:r>
            <a:r>
              <a:rPr dirty="0" sz="1600" spc="-15">
                <a:latin typeface="Times New Roman"/>
                <a:cs typeface="Times New Roman"/>
              </a:rPr>
              <a:t>предположение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структура </a:t>
            </a:r>
            <a:r>
              <a:rPr dirty="0" sz="1600">
                <a:latin typeface="Times New Roman"/>
                <a:cs typeface="Times New Roman"/>
              </a:rPr>
              <a:t>и описание </a:t>
            </a:r>
            <a:r>
              <a:rPr dirty="0" sz="1600" spc="-5">
                <a:latin typeface="Times New Roman"/>
                <a:cs typeface="Times New Roman"/>
              </a:rPr>
              <a:t>шифра  известны, </a:t>
            </a:r>
            <a:r>
              <a:rPr dirty="0" sz="1600" spc="-5" i="1">
                <a:latin typeface="Times New Roman"/>
                <a:cs typeface="Times New Roman"/>
              </a:rPr>
              <a:t>неизвестным </a:t>
            </a:r>
            <a:r>
              <a:rPr dirty="0" sz="1600" spc="-5">
                <a:latin typeface="Times New Roman"/>
                <a:cs typeface="Times New Roman"/>
              </a:rPr>
              <a:t>является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i="1">
                <a:latin typeface="Times New Roman"/>
                <a:cs typeface="Times New Roman"/>
              </a:rPr>
              <a:t>ключ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шифрования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5920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Криптографические </a:t>
            </a:r>
            <a:r>
              <a:rPr dirty="0" sz="1400" spc="-15" b="1">
                <a:latin typeface="Times New Roman"/>
                <a:cs typeface="Times New Roman"/>
              </a:rPr>
              <a:t>методы </a:t>
            </a:r>
            <a:r>
              <a:rPr dirty="0" sz="1400" spc="-5" b="1">
                <a:latin typeface="Times New Roman"/>
                <a:cs typeface="Times New Roman"/>
              </a:rPr>
              <a:t>защиты </a:t>
            </a:r>
            <a:r>
              <a:rPr dirty="0" sz="1400" spc="-10" b="1">
                <a:latin typeface="Times New Roman"/>
                <a:cs typeface="Times New Roman"/>
              </a:rPr>
              <a:t>информации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и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криптоанализ	</a:t>
            </a:r>
            <a:r>
              <a:rPr dirty="0" sz="1400" b="1">
                <a:latin typeface="Times New Roman"/>
                <a:cs typeface="Times New Roman"/>
              </a:rPr>
              <a:t>9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 marL="12700" marR="2474595" indent="2658110">
              <a:lnSpc>
                <a:spcPct val="143700"/>
              </a:lnSpc>
              <a:spcBef>
                <a:spcPts val="740"/>
              </a:spcBef>
            </a:pPr>
            <a:r>
              <a:rPr dirty="0" sz="1600" spc="-5" b="1">
                <a:latin typeface="Times New Roman"/>
                <a:cs typeface="Times New Roman"/>
              </a:rPr>
              <a:t>Различные виды криптографических атак  </a:t>
            </a:r>
            <a:r>
              <a:rPr dirty="0" sz="1600" spc="-15" b="1">
                <a:latin typeface="Times New Roman"/>
                <a:cs typeface="Times New Roman"/>
              </a:rPr>
              <a:t>Типовые </a:t>
            </a:r>
            <a:r>
              <a:rPr dirty="0" sz="1600" spc="-5" b="1">
                <a:latin typeface="Times New Roman"/>
                <a:cs typeface="Times New Roman"/>
              </a:rPr>
              <a:t>атаки </a:t>
            </a:r>
            <a:r>
              <a:rPr dirty="0" sz="1600" spc="-25" b="1">
                <a:latin typeface="Times New Roman"/>
                <a:cs typeface="Times New Roman"/>
              </a:rPr>
              <a:t>(подходят </a:t>
            </a:r>
            <a:r>
              <a:rPr dirty="0" sz="1600" spc="-5" b="1">
                <a:latin typeface="Times New Roman"/>
                <a:cs typeface="Times New Roman"/>
              </a:rPr>
              <a:t>для любых симметричных</a:t>
            </a:r>
            <a:r>
              <a:rPr dirty="0" sz="1600" spc="6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криптоалгоритмов):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Полный </a:t>
            </a:r>
            <a:r>
              <a:rPr dirty="0" sz="1600" spc="-5">
                <a:latin typeface="Times New Roman"/>
                <a:cs typeface="Times New Roman"/>
              </a:rPr>
              <a:t>перебор </a:t>
            </a:r>
            <a:r>
              <a:rPr dirty="0" sz="1600" spc="-15">
                <a:latin typeface="Times New Roman"/>
                <a:cs typeface="Times New Roman"/>
              </a:rPr>
              <a:t>ключей (метод </a:t>
            </a:r>
            <a:r>
              <a:rPr dirty="0" sz="1600" spc="-10">
                <a:latin typeface="Times New Roman"/>
                <a:cs typeface="Times New Roman"/>
              </a:rPr>
              <a:t>грубой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силы).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Восстановление </a:t>
            </a:r>
            <a:r>
              <a:rPr dirty="0" sz="1600" spc="-25">
                <a:latin typeface="Times New Roman"/>
                <a:cs typeface="Times New Roman"/>
              </a:rPr>
              <a:t>кодовой </a:t>
            </a:r>
            <a:r>
              <a:rPr dirty="0" sz="1600" spc="-5">
                <a:latin typeface="Times New Roman"/>
                <a:cs typeface="Times New Roman"/>
              </a:rPr>
              <a:t>книги (для </a:t>
            </a:r>
            <a:r>
              <a:rPr dirty="0" sz="1600" spc="-15">
                <a:latin typeface="Times New Roman"/>
                <a:cs typeface="Times New Roman"/>
              </a:rPr>
              <a:t>блочных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Атака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20">
                <a:latin typeface="Times New Roman"/>
                <a:cs typeface="Times New Roman"/>
              </a:rPr>
              <a:t>коллизий </a:t>
            </a:r>
            <a:r>
              <a:rPr dirty="0" sz="1600" spc="-15">
                <a:latin typeface="Times New Roman"/>
                <a:cs typeface="Times New Roman"/>
              </a:rPr>
              <a:t>(атака </a:t>
            </a:r>
            <a:r>
              <a:rPr dirty="0" sz="1600" spc="-5">
                <a:latin typeface="Times New Roman"/>
                <a:cs typeface="Times New Roman"/>
              </a:rPr>
              <a:t>«дней </a:t>
            </a:r>
            <a:r>
              <a:rPr dirty="0" sz="1600" spc="-10">
                <a:latin typeface="Times New Roman"/>
                <a:cs typeface="Times New Roman"/>
              </a:rPr>
              <a:t>рождения»,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блочных </a:t>
            </a:r>
            <a:r>
              <a:rPr dirty="0" sz="1600" spc="-5">
                <a:latin typeface="Times New Roman"/>
                <a:cs typeface="Times New Roman"/>
              </a:rPr>
              <a:t>шифров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хэш-функций).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специфичные </a:t>
            </a:r>
            <a:r>
              <a:rPr dirty="0" sz="1600" spc="-20" b="1">
                <a:latin typeface="Times New Roman"/>
                <a:cs typeface="Times New Roman"/>
              </a:rPr>
              <a:t>методы </a:t>
            </a:r>
            <a:r>
              <a:rPr dirty="0" sz="1600" spc="-10" b="1">
                <a:latin typeface="Times New Roman"/>
                <a:cs typeface="Times New Roman"/>
              </a:rPr>
              <a:t>(разрабатываются </a:t>
            </a:r>
            <a:r>
              <a:rPr dirty="0" sz="1600" spc="-20" b="1">
                <a:latin typeface="Times New Roman"/>
                <a:cs typeface="Times New Roman"/>
              </a:rPr>
              <a:t>под </a:t>
            </a:r>
            <a:r>
              <a:rPr dirty="0" sz="1600" spc="-10" b="1">
                <a:latin typeface="Times New Roman"/>
                <a:cs typeface="Times New Roman"/>
              </a:rPr>
              <a:t>конкретные</a:t>
            </a:r>
            <a:r>
              <a:rPr dirty="0" sz="1600" spc="9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криптоалгоритмы).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Частотный</a:t>
            </a:r>
            <a:r>
              <a:rPr dirty="0" sz="1600" spc="-5">
                <a:latin typeface="Times New Roman"/>
                <a:cs typeface="Times New Roman"/>
              </a:rPr>
              <a:t> криптоанализ.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Линейный криптоанализ.</a:t>
            </a:r>
            <a:endParaRPr sz="1600">
              <a:latin typeface="Times New Roman"/>
              <a:cs typeface="Times New Roman"/>
            </a:endParaRPr>
          </a:p>
          <a:p>
            <a:pPr marL="469900" marR="8255" indent="-228600">
              <a:lnSpc>
                <a:spcPct val="1438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Дифференциальный криптоанализ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производные (атаки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0">
                <a:latin typeface="Times New Roman"/>
                <a:cs typeface="Times New Roman"/>
              </a:rPr>
              <a:t>полных </a:t>
            </a:r>
            <a:r>
              <a:rPr dirty="0" sz="1600" spc="-5">
                <a:latin typeface="Times New Roman"/>
                <a:cs typeface="Times New Roman"/>
              </a:rPr>
              <a:t>дифференциалов,  усечённых дифференциалов, </a:t>
            </a:r>
            <a:r>
              <a:rPr dirty="0" sz="1600" spc="-10">
                <a:latin typeface="Times New Roman"/>
                <a:cs typeface="Times New Roman"/>
              </a:rPr>
              <a:t>невозможных </a:t>
            </a:r>
            <a:r>
              <a:rPr dirty="0" sz="1600" spc="-5">
                <a:latin typeface="Times New Roman"/>
                <a:cs typeface="Times New Roman"/>
              </a:rPr>
              <a:t>дифференциалы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др.).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Интегральный криптоанализ (обобщённый </a:t>
            </a:r>
            <a:r>
              <a:rPr dirty="0" sz="1600">
                <a:latin typeface="Times New Roman"/>
                <a:cs typeface="Times New Roman"/>
              </a:rPr>
              <a:t>вид </a:t>
            </a:r>
            <a:r>
              <a:rPr dirty="0" sz="1600" spc="-5">
                <a:latin typeface="Times New Roman"/>
                <a:cs typeface="Times New Roman"/>
              </a:rPr>
              <a:t>дифференциального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криптоанализа).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Алгебраический криптоанализ.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Интерполяционная </a:t>
            </a:r>
            <a:r>
              <a:rPr dirty="0" sz="1600" spc="-15">
                <a:latin typeface="Times New Roman"/>
                <a:cs typeface="Times New Roman"/>
              </a:rPr>
              <a:t>атака.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AutoNum type="arabicPeriod"/>
              <a:tabLst>
                <a:tab pos="469900" algn="l"/>
                <a:tab pos="1108710" algn="l"/>
                <a:tab pos="1455420" algn="l"/>
                <a:tab pos="2527300" algn="l"/>
                <a:tab pos="3369945" algn="l"/>
                <a:tab pos="4091304" algn="l"/>
                <a:tab pos="5319395" algn="l"/>
                <a:tab pos="6104255" algn="l"/>
                <a:tab pos="7453630" algn="l"/>
                <a:tab pos="8529320" algn="l"/>
              </a:tabLst>
            </a:pPr>
            <a:r>
              <a:rPr dirty="0" sz="1600" spc="-90">
                <a:latin typeface="Times New Roman"/>
                <a:cs typeface="Times New Roman"/>
              </a:rPr>
              <a:t>А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а	по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оро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ним	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лам	ут</a:t>
            </a:r>
            <a:r>
              <a:rPr dirty="0" sz="1600" spc="-4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ки	и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фо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ц</a:t>
            </a:r>
            <a:r>
              <a:rPr dirty="0" sz="1600">
                <a:latin typeface="Times New Roman"/>
                <a:cs typeface="Times New Roman"/>
              </a:rPr>
              <a:t>ии	</a:t>
            </a:r>
            <a:r>
              <a:rPr dirty="0" sz="1600" spc="-5">
                <a:latin typeface="Times New Roman"/>
                <a:cs typeface="Times New Roman"/>
              </a:rPr>
              <a:t>(а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лиз	п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ре</a:t>
            </a:r>
            <a:r>
              <a:rPr dirty="0" sz="1600" spc="-45">
                <a:latin typeface="Times New Roman"/>
                <a:cs typeface="Times New Roman"/>
              </a:rPr>
              <a:t>б</a:t>
            </a:r>
            <a:r>
              <a:rPr dirty="0" sz="1600">
                <a:latin typeface="Times New Roman"/>
                <a:cs typeface="Times New Roman"/>
              </a:rPr>
              <a:t>ля</a:t>
            </a:r>
            <a:r>
              <a:rPr dirty="0" sz="1600" spc="-5">
                <a:latin typeface="Times New Roman"/>
                <a:cs typeface="Times New Roman"/>
              </a:rPr>
              <a:t>ем</a:t>
            </a:r>
            <a:r>
              <a:rPr dirty="0" sz="1600">
                <a:latin typeface="Times New Roman"/>
                <a:cs typeface="Times New Roman"/>
              </a:rPr>
              <a:t>ой	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и,	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ре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>
                <a:latin typeface="Times New Roman"/>
                <a:cs typeface="Times New Roman"/>
              </a:rPr>
              <a:t>ни  </a:t>
            </a:r>
            <a:r>
              <a:rPr dirty="0" sz="1600" spc="-10">
                <a:latin typeface="Times New Roman"/>
                <a:cs typeface="Times New Roman"/>
              </a:rPr>
              <a:t>выполнения </a:t>
            </a:r>
            <a:r>
              <a:rPr dirty="0" sz="1600" spc="-5">
                <a:latin typeface="Times New Roman"/>
                <a:cs typeface="Times New Roman"/>
              </a:rPr>
              <a:t>операций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др.)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5">
                <a:latin typeface="Times New Roman"/>
                <a:cs typeface="Times New Roman"/>
              </a:rPr>
              <a:t>Задача </a:t>
            </a:r>
            <a:r>
              <a:rPr dirty="0" sz="1600" spc="-5">
                <a:latin typeface="Times New Roman"/>
                <a:cs typeface="Times New Roman"/>
              </a:rPr>
              <a:t>криптоаналитика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поиск </a:t>
            </a:r>
            <a:r>
              <a:rPr dirty="0" sz="1600" spc="-10">
                <a:latin typeface="Times New Roman"/>
                <a:cs typeface="Times New Roman"/>
              </a:rPr>
              <a:t>атаки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шифр, сложность </a:t>
            </a:r>
            <a:r>
              <a:rPr dirty="0" sz="1600" spc="-20">
                <a:latin typeface="Times New Roman"/>
                <a:cs typeface="Times New Roman"/>
              </a:rPr>
              <a:t>которой </a:t>
            </a:r>
            <a:r>
              <a:rPr dirty="0" sz="1600" spc="-5">
                <a:latin typeface="Times New Roman"/>
                <a:cs typeface="Times New Roman"/>
              </a:rPr>
              <a:t>меньше, </a:t>
            </a:r>
            <a:r>
              <a:rPr dirty="0" sz="1600">
                <a:latin typeface="Times New Roman"/>
                <a:cs typeface="Times New Roman"/>
              </a:rPr>
              <a:t>чем </a:t>
            </a:r>
            <a:r>
              <a:rPr dirty="0" sz="1600" spc="-5">
                <a:latin typeface="Times New Roman"/>
                <a:cs typeface="Times New Roman"/>
              </a:rPr>
              <a:t>типовых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Polikarpov  </dc:creator>
  <dcterms:created xsi:type="dcterms:W3CDTF">2021-01-21T10:30:08Z</dcterms:created>
  <dcterms:modified xsi:type="dcterms:W3CDTF">2021-01-21T10:30:08Z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2020-12-03T00:00:00Z</vt:filetime>
  </property>
  <property fmtid="{D5CDD505-2E9C-101B-9397-08002B2CF9AE}" pid="3" name="Creator">
    <vt:lpwstr>Writer</vt:lpwstr>
  </property>
  <property fmtid="{D5CDD505-2E9C-101B-9397-08002B2CF9AE}" pid="4" name="LastSaved">
    <vt:filetime>2020-12-03T00:00:00Z</vt:filetime>
  </property>
</Properties>
</file>