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788150" cy="9923450"/>
  <p:embeddedFontLst>
    <p:embeddedFont>
      <p:font typeface="Cabin"/>
      <p:regular r:id="rId31"/>
      <p:bold r:id="rId32"/>
      <p:italic r:id="rId33"/>
      <p:boldItalic r:id="rId34"/>
    </p:embeddedFont>
    <p:embeddedFont>
      <p:font typeface="Cantarell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00B38D-9690-4DF8-BCAC-974DFDD90727}">
  <a:tblStyle styleId="{6500B38D-9690-4DF8-BCAC-974DFDD9072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5EDE8"/>
          </a:solidFill>
        </a:fill>
      </a:tcStyle>
    </a:wholeTbl>
    <a:band1H>
      <a:tcTxStyle/>
      <a:tcStyle>
        <a:fill>
          <a:solidFill>
            <a:srgbClr val="E9D8CC"/>
          </a:solidFill>
        </a:fill>
      </a:tcStyle>
    </a:band1H>
    <a:band2H>
      <a:tcTxStyle/>
    </a:band2H>
    <a:band1V>
      <a:tcTxStyle/>
      <a:tcStyle>
        <a:fill>
          <a:solidFill>
            <a:srgbClr val="E9D8CC"/>
          </a:solidFill>
        </a:fill>
      </a:tcStyle>
    </a:band1V>
    <a:band2V>
      <a:tcTxStyle/>
    </a:band2V>
    <a:lastCol>
      <a:tcTxStyle b="on" i="off"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bin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abin-italic.fntdata"/><Relationship Id="rId10" Type="http://schemas.openxmlformats.org/officeDocument/2006/relationships/slide" Target="slides/slide5.xml"/><Relationship Id="rId32" Type="http://schemas.openxmlformats.org/officeDocument/2006/relationships/font" Target="fonts/Cabin-bold.fntdata"/><Relationship Id="rId13" Type="http://schemas.openxmlformats.org/officeDocument/2006/relationships/slide" Target="slides/slide8.xml"/><Relationship Id="rId35" Type="http://schemas.openxmlformats.org/officeDocument/2006/relationships/font" Target="fonts/Cantarell-regular.fntdata"/><Relationship Id="rId12" Type="http://schemas.openxmlformats.org/officeDocument/2006/relationships/slide" Target="slides/slide7.xml"/><Relationship Id="rId34" Type="http://schemas.openxmlformats.org/officeDocument/2006/relationships/font" Target="fonts/Cabin-boldItalic.fntdata"/><Relationship Id="rId15" Type="http://schemas.openxmlformats.org/officeDocument/2006/relationships/slide" Target="slides/slide10.xml"/><Relationship Id="rId37" Type="http://schemas.openxmlformats.org/officeDocument/2006/relationships/font" Target="fonts/Cantarell-italic.fntdata"/><Relationship Id="rId14" Type="http://schemas.openxmlformats.org/officeDocument/2006/relationships/slide" Target="slides/slide9.xml"/><Relationship Id="rId36" Type="http://schemas.openxmlformats.org/officeDocument/2006/relationships/font" Target="fonts/Cantarell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Cantarell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5047" y="0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0" i="0" sz="1200" u="none" cap="none" strike="noStrike"/>
          </a:p>
          <a:p>
            <a: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31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1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33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3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3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3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39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9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1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41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1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43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3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4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4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9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49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9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1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51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51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3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53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53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5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5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5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9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59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9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1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61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61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9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21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3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5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27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:notes"/>
          <p:cNvSpPr/>
          <p:nvPr>
            <p:ph idx="2" type="sldImg"/>
          </p:nvPr>
        </p:nvSpPr>
        <p:spPr>
          <a:xfrm>
            <a:off x="914400" y="744538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29:notes"/>
          <p:cNvSpPr txBox="1"/>
          <p:nvPr>
            <p:ph idx="1" type="body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:notes"/>
          <p:cNvSpPr txBox="1"/>
          <p:nvPr>
            <p:ph idx="12" type="sldNum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32" lvl="0" marL="2743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None/>
              <a:defRPr b="0" i="0" sz="2600" u="none" cap="none" strike="noStrike">
                <a:solidFill>
                  <a:srgbClr val="341108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E3FAFF">
                  <a:alpha val="94901"/>
                </a:srgbClr>
              </a:gs>
              <a:gs pos="50000">
                <a:srgbClr val="C9F3FD">
                  <a:alpha val="89803"/>
                </a:srgbClr>
              </a:gs>
              <a:gs pos="95000">
                <a:srgbClr val="79E2FE">
                  <a:alpha val="87843"/>
                </a:srgbClr>
              </a:gs>
              <a:gs pos="100000">
                <a:srgbClr val="00ABD5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EA5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8093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435608" y="274638"/>
            <a:ext cx="749808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 rot="5400000">
            <a:off x="2560502" y="-124786"/>
            <a:ext cx="5248292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435608" y="274638"/>
            <a:ext cx="749808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435608" y="1000108"/>
            <a:ext cx="7498080" cy="52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40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1108"/>
              </a:buClr>
              <a:buSzPts val="1400"/>
              <a:buFont typeface="Cabin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bin"/>
              <a:buNone/>
              <a:defRPr sz="1400">
                <a:solidFill>
                  <a:srgbClr val="88888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E3FAFF">
                  <a:alpha val="94901"/>
                </a:srgbClr>
              </a:gs>
              <a:gs pos="50000">
                <a:srgbClr val="C9F3FD">
                  <a:alpha val="89803"/>
                </a:srgbClr>
              </a:gs>
              <a:gs pos="95000">
                <a:srgbClr val="79E2FE">
                  <a:alpha val="87843"/>
                </a:srgbClr>
              </a:gs>
              <a:gs pos="100000">
                <a:srgbClr val="00ABD5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EA5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8093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showMasterSp="0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45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sz="4300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showMasterSp="0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2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sz="9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showMasterSp="0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 b="1"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l"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-88900" lvl="0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Google Shape;82;p10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Cabin"/>
              <a:buNone/>
              <a:defRPr sz="1400">
                <a:solidFill>
                  <a:srgbClr val="777777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9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CF8">
              <a:alpha val="32941"/>
            </a:srgbClr>
          </a:solidFill>
          <a:ln cap="rnd" cmpd="sng" w="9525">
            <a:solidFill>
              <a:srgbClr val="D2C2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9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FFDFB">
                  <a:alpha val="69803"/>
                </a:srgbClr>
              </a:gs>
              <a:gs pos="70000">
                <a:srgbClr val="FFFFFE">
                  <a:alpha val="54901"/>
                </a:srgbClr>
              </a:gs>
              <a:gs pos="100000">
                <a:srgbClr val="EED08D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6B7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1435608" y="274638"/>
            <a:ext cx="7498080" cy="65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400"/>
              <a:buFont typeface="Cabin"/>
              <a:buNone/>
              <a:defRPr b="0" i="0" sz="430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435608" y="1000108"/>
            <a:ext cx="7498080" cy="5248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bin"/>
              <a:buChar char="●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bin"/>
              <a:buChar char="●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6" name="Google Shape;16;p1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1432560" y="142852"/>
            <a:ext cx="7406640" cy="142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2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Построение многопроцессорных систем на базе SHARC-процессора (ADSP-21060)</a:t>
            </a:r>
            <a:endParaRPr b="0" i="0" sz="325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357290" y="1928802"/>
            <a:ext cx="7429552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Принципы построения многопроцессорных систем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Многопроцессорные системы на базе SHARC ADSP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Механизм разделения общей внешней шины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Прямое чтение/запись slave-процессора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Операции "вещательной" записи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Передача данных через EPBx-буферы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Реализация семафоров с использованием механизма блокировки внешней шины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AutoNum type="arabicPeriod"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Межпроцессорные сообщения и вектор прерывания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071538" y="5929330"/>
            <a:ext cx="80724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Хусаинов Н.Ш.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Технологический институт Южного федерального университета в г.Таганроге, 2008г.</a:t>
            </a:r>
            <a:endParaRPr b="0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ctrTitle"/>
          </p:nvPr>
        </p:nvSpPr>
        <p:spPr>
          <a:xfrm>
            <a:off x="1432560" y="142852"/>
            <a:ext cx="740664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Механизм разделения общей внешней шины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1428728" y="1500174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Пример работы протокола разделения общей внешней шины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290" y="2000240"/>
            <a:ext cx="7000924" cy="4565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ctrTitle"/>
          </p:nvPr>
        </p:nvSpPr>
        <p:spPr>
          <a:xfrm>
            <a:off x="1432560" y="142852"/>
            <a:ext cx="740664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Механизм разделения общей внешней шины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1428728" y="1500174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Схемы приоритетов при разделении шины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04" y="4071942"/>
            <a:ext cx="6801918" cy="221457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/>
        </p:nvSpPr>
        <p:spPr>
          <a:xfrm>
            <a:off x="1357290" y="2071678"/>
            <a:ext cx="7429552" cy="1831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Схема фиксированных приоритетов: при передаче управления шиной выбирается процессор с наименьшим ID.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Схема с циклическим изменением приоритетов: после каждого цикла передачи шины (BTC) высший приоритет присваивается процессору, имеющему ID следующий (по циклу) за процессором, ставшим bus-master: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ctrTitle"/>
          </p:nvPr>
        </p:nvSpPr>
        <p:spPr>
          <a:xfrm>
            <a:off x="1432560" y="142852"/>
            <a:ext cx="740664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Механизм разделения общей внешней шины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1428728" y="1500174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Тайм-аут при управлении внешней шиной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1357290" y="2071678"/>
            <a:ext cx="7429552" cy="466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Для принудительного ограничения максимального времени непрерывного управления внешней шиной может задаваться тайм-аут bus-master-процессора (регистр BMAX):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BMAX = максимальное число тактов управления шиной – 2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Если BMAX=0, то тайм-аут запрещен.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Алгоритм работы тайм-аута: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1) При получении управления шиной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 BCNT := регистр BMAX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2) В каждом такте, когда </a:t>
            </a:r>
            <a:r>
              <a:rPr b="0" i="0" lang="ru-RU" sz="1800" u="sng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процессор остается bus-master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ru-RU" sz="1800" u="sng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есть запрос от другого slave-процессора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dec(регистр BCNT);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3) Если когда </a:t>
            </a:r>
            <a:r>
              <a:rPr b="0" i="0" lang="ru-RU" sz="1800" u="sng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BCNT=0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ru-RU" sz="1800" u="sng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ни одного запроса от slave-процессора нет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то шаг 1, иначе bus-master принудительно снимает свой BRx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ctrTitle"/>
          </p:nvPr>
        </p:nvSpPr>
        <p:spPr>
          <a:xfrm>
            <a:off x="1432560" y="142852"/>
            <a:ext cx="740664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Механизм разделения общей внешней шины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1357290" y="1285860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Приоритетный доступ процессорного ядра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042" y="3087010"/>
            <a:ext cx="6500858" cy="359621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/>
          <p:nvPr/>
        </p:nvSpPr>
        <p:spPr>
          <a:xfrm>
            <a:off x="1357290" y="1785926"/>
            <a:ext cx="757242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Схема приоритетного доступа ядра (Core Priority Access, CPA) позволяет ядру slave-процессора получить доступ к внешней шине путем прерывания выполняемой bus-master-процессором DMA-пересылки.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ctrTitle"/>
          </p:nvPr>
        </p:nvSpPr>
        <p:spPr>
          <a:xfrm>
            <a:off x="1432560" y="142852"/>
            <a:ext cx="740664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Механизм разделения общей внешней шины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1357290" y="1285860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Синхронизация внешней шины при сбросе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1357290" y="2214554"/>
            <a:ext cx="7572428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сбросе процессоров (сигнал RESET) механизмы арбитража шины всех процессоров должны быть синхронизированы.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Правило синхронизации при сбросе: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по сбросу ADSP с ID=001 пытается получить контроль над общей шиной (BR1=1), а остальные процессоры сбрасывают свои сигналы BR;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если процессор с ID=001 получает управление шиной, он удерживает контроль в течение двух тактов, не выполняя никаких операций доступа к шине;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если в течение этого времени другой процессор выставит свой BR, то логика арбитража не будет синхронизирована.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ctrTitle"/>
          </p:nvPr>
        </p:nvSpPr>
        <p:spPr>
          <a:xfrm>
            <a:off x="1432560" y="142852"/>
            <a:ext cx="740664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Прямое чтения и запись slave-процессора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1357290" y="1428736"/>
            <a:ext cx="73581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Операции прямого чтения/записи внутренней памяти slave-процессора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1357290" y="2071678"/>
            <a:ext cx="7572428" cy="4755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Bus-master-процессор может выполнять непосредственный доступ к внутренней памяти и IOP-регистрам любого slave-процессора путем чтения/записи по соответствующим адресам в пространстве памяти многопроцессорной системы.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Операции прямого чтения/записи (direct reads/writes) прозрачны для ядра slave-процессора, поскольку выполняются через внешний порт с использованием шины I/O, т.е. программа, выполняемая в slave-процессоре не прерывается!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Для обнаружения слов, которые попадают в его внутреннюю память, каждый процессор тестирует адреса, выставляемые bus-master-процессором на внешнюю шину (сопоставление поля M адреса и комбинации на входах ID).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доступе ядра процессора к слову в MP-пространстве памяти, относящемся к самому процессору, доступ будет выполнен без использования внешней шины, при доступе DMA-контроллера – через внешнюю шину.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ctrTitle"/>
          </p:nvPr>
        </p:nvSpPr>
        <p:spPr>
          <a:xfrm>
            <a:off x="1432560" y="142852"/>
            <a:ext cx="740664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Прямое чтения и запись slave-процессора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298" y="1142984"/>
            <a:ext cx="5357850" cy="345440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 txBox="1"/>
          <p:nvPr/>
        </p:nvSpPr>
        <p:spPr>
          <a:xfrm>
            <a:off x="1285852" y="4714884"/>
            <a:ext cx="7572428" cy="2185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Direct Write FIFO – 6-уровневый FIFO буфер, используется при прямой записи во внутреннюю память.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External Port FIFO Buffers – 6-уровневые FIFO буферы внешнего порта для DMA-пересылок через внешний порт и приема данных при операциях прямой записи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Slave Write FIFO – 4-уровневый FIFO буфер для защелкивания адреса и слова, принятых с внешней  шины данных. Недоступен для программиста.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ctrTitle"/>
          </p:nvPr>
        </p:nvSpPr>
        <p:spPr>
          <a:xfrm>
            <a:off x="1432560" y="142852"/>
            <a:ext cx="740664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Прямое чтения и запись slave-процессора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1357290" y="1214422"/>
            <a:ext cx="73581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Операции прямого чтения/записи внутренней памяти slave-процессора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1214414" y="1872020"/>
            <a:ext cx="7929586" cy="4985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Если запись слова BM-процессором идет во внутреннюю память slave-процессора, то доступ выполняется через буферы прямой записи в память Direct Write FIFO.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Если запись слова BM-процессором идет в IOP-регистры slave-процессора, то доступ выполняется непосредственно к регистрам.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Последовательность выполнения операций записи во внутреннюю память и IOP-регистры может не совпадать с исходной.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Операции прямого чтения не буферизированы. Slave снимает сигнал ACK до выставления слова на внешнюю шину.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переполнении FIFO буфера прямой записи slave снимает сигнал подтверждения с линии ACK, приостанавливая обмен данными.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Если операции прямого чтения и записи чередуются, то чтение slave-процессора будет выполнено только после освобождения буферов записи!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Для проверки состояния прямой записи используется бит DWPD (регистр SYSTAT), который = 1, если буфер Direct Write FIFO или буфер Slave Write FIFO не пусты.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ctrTitle"/>
          </p:nvPr>
        </p:nvSpPr>
        <p:spPr>
          <a:xfrm>
            <a:off x="1357290" y="142852"/>
            <a:ext cx="7406640" cy="785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Операции вещательной записи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1357290" y="1214422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Операции вещательной прямой записи (broadcast writes)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1214414" y="1872020"/>
            <a:ext cx="7929586" cy="2539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Операция Broadcast Write позволяет записать слово одновременно в одну и ту же ячейку  внутренней памяти или IOP-регистр всех процессоров системы.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Используется при необходимости одновременного синхронного изменения значения во всех процессорах (например, при работе с семафорами).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Для вещательной записи используется диапазон адресов 0x00380000 – 0x003FFFFF.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Операция чтения из этого диапазона приводит к чтению из внутренней памяти самого процессора.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ctrTitle"/>
          </p:nvPr>
        </p:nvSpPr>
        <p:spPr>
          <a:xfrm>
            <a:off x="1432560" y="142852"/>
            <a:ext cx="7406640" cy="714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Операции вещательной записи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1357290" y="1214422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Приме операции вещательной прямой записи (broadcast writes)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1214414" y="4929198"/>
            <a:ext cx="7929586" cy="1831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1) В первом (и последующих нечетных) тактах BW-операции  slave-процессор удерживает на линии ACK неактивное состояние, если он не готов принять данные. Иначе – он не управляет линией ACK. Активное состояние линии ACK – сигнал для BM-процессора, что BW-операция завершена.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2) Во всех четных тактах BW-операции slave-процессор не управляет линией ACK, а BM-процессор выставляет на нее активный уровень.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794" y="1500174"/>
            <a:ext cx="6148277" cy="3286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ctrTitle"/>
          </p:nvPr>
        </p:nvSpPr>
        <p:spPr>
          <a:xfrm>
            <a:off x="1432560" y="142852"/>
            <a:ext cx="740664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Принципы построения многопроцессорных систем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1428728" y="1285860"/>
            <a:ext cx="25003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Соединение типа "точка-точка"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1357290" y="2643182"/>
            <a:ext cx="7429552" cy="4078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Используется в задачах, требующих высокой скорости вычислений и ограниченной гибкости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Невысокая скорость передачи данных за такт по одному соединению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Требует наличия выделенных линий коммутации между каждой парой процессоров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Необходима предварительная синхронизация процессоров с идентификацией передающей и приемной сторон для начала передачи данных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Сложное программирование обмена данными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большом количестве процессоров и интенсивных обменах данными обеспечивает высокую суммарную скорость передачи в системе (в единицу времени) за счет одновременного использования нескольких выделенных коммуникаций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314" y="1285860"/>
            <a:ext cx="4217988" cy="13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ctrTitle"/>
          </p:nvPr>
        </p:nvSpPr>
        <p:spPr>
          <a:xfrm>
            <a:off x="1432560" y="142852"/>
            <a:ext cx="7406640" cy="1143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Передача данных через EPBx-буферы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1214414" y="1571612"/>
            <a:ext cx="7643866" cy="4909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Каждый 6-уровневый EPBx-буфер представляет собой отображаемый во внутреннюю память регистр IOP-процессора, имеет порт чтения и порт записи, доступен по шинам IOD, PMD, DMD и по шине внешнего порта (EPD).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EPBx-буферы могут использоваться для обмена данными между BM-процессором и slave-процессором.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 попытке записи (чтения) в полный EPBх-буфер будет иметь место задержка доступа до освобождения места (до появления слова).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Текущий статус  EPBx-буфера может быть прочитан в регистре DMACx.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EPBx-буфер может быть очищен путем записи 1 в поле FLSH регистра DMACx.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Для управления </a:t>
            </a:r>
            <a:r>
              <a:rPr b="0" i="0" lang="ru-RU" sz="1800" u="sng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пословными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пересылками через EPBx-буфер могут использоваться прерывания EPxI (при запрещенной DMA-пересылке в регистре DMACx). Если бит TRAN=1 (передача), то прерывание генерируется когда буфер не полон, а если TRAN=0 (прием) – когда буфер не пуст.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ctrTitle"/>
          </p:nvPr>
        </p:nvSpPr>
        <p:spPr>
          <a:xfrm>
            <a:off x="1285852" y="142852"/>
            <a:ext cx="7553348" cy="1785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Реализация семафоров с использованием механизма блокировки внешней шины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1214414" y="2428868"/>
            <a:ext cx="7643866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Семафор используется в многопроцессорной (многозадачной) системе как правило для контроля доступа различными процессорами (задачами) к единому разделяемому ресурсу, а также для синхронизации задач.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Семафор представляет собой флаг, который может быть прочитан или записан любым процессором, разделяющим ресурс. Значение семафора сигнализирует о возможности доступа к ресурсу (свободен/занят).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работе с семафором необходимо обеспечить возможность выполнения неделимой операции "чтение-анализ/модификация-запись".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1285852" y="5072074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Блокировка внешней шины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1285852" y="2000240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Назначение семафора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9" name="Google Shape;269;p33"/>
          <p:cNvSpPr txBox="1"/>
          <p:nvPr/>
        </p:nvSpPr>
        <p:spPr>
          <a:xfrm>
            <a:off x="1214414" y="5500702"/>
            <a:ext cx="76438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Запрос на блокировку шины выставляется путем установки бита BUSLK (регистра MODE2). После этого процессор выставляет свой сигнал BR, ожидает получения управления над шиной и не отдает ее до снятия BUSLK (независимо от выполнения операций доступа по шине).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ctrTitle"/>
          </p:nvPr>
        </p:nvSpPr>
        <p:spPr>
          <a:xfrm>
            <a:off x="1285852" y="142852"/>
            <a:ext cx="7553348" cy="1785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Реализация семафоров с использованием механизма блокировки внешней шины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1285852" y="2786058"/>
            <a:ext cx="7643866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1. Выставление запроса на управление шиной (BUSLK := 1)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2. Ожидание, пока процессор не станет bus-master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 Ожидание завершения операций  прямой записи (бит DWPD) во внутреннюю память процессора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4. Чтение семафора, анализ/модификация, запись  обратно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1285852" y="4714884"/>
            <a:ext cx="76438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Использование операции вещательной записи отображаемых ("зеркальных") семафоров для уменьшения нагрузки на внешнюю шину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1285852" y="2000240"/>
            <a:ext cx="73581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Алгоритм выполнения операции "чтение-анализ/модификация-запись"  семафора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9" name="Google Shape;279;p34"/>
          <p:cNvSpPr txBox="1"/>
          <p:nvPr/>
        </p:nvSpPr>
        <p:spPr>
          <a:xfrm>
            <a:off x="1214414" y="5500702"/>
            <a:ext cx="7643866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Отображаемые семафоры располагаются по одному и  тому же адресу во внутренней памяти всех процессоров системы.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проверке семафора процессор читает внутреннюю память.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записи семафора выполняется операция вещательной записи.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ctrTitle"/>
          </p:nvPr>
        </p:nvSpPr>
        <p:spPr>
          <a:xfrm>
            <a:off x="1285852" y="142852"/>
            <a:ext cx="7553348" cy="1785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Реализация семафоров с использованием механизма блокировки внешней шины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6" name="Google Shape;286;p35"/>
          <p:cNvSpPr txBox="1"/>
          <p:nvPr/>
        </p:nvSpPr>
        <p:spPr>
          <a:xfrm>
            <a:off x="1214414" y="2000240"/>
            <a:ext cx="76438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Пример работы с отображаемыми ("зеркальными") семафорами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7" name="Google Shape;287;p35"/>
          <p:cNvSpPr txBox="1"/>
          <p:nvPr/>
        </p:nvSpPr>
        <p:spPr>
          <a:xfrm>
            <a:off x="1214414" y="2428868"/>
            <a:ext cx="7786742" cy="4108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semaphore 0x0038001C	// все DMAC6 – как семафор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bit set MODE2 BUSLK;		// запрос внешней шины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not BM jump(PC,0);		// ожидание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USTAT1 = dm(SYSTAT);		// Получили шину. Проверка DWPD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bit tst USTAT1 0x1000;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NE jump (PC,-2);		// ждем завершения записи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r0 = dm(semaphore);		// читаем семафор (из IntMem)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r0 = pass r0;			// анализ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NE jump (PC,3);		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r0 = r0 + 1;			// модификация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dm(semaphore) = r0;		// запись обратно (broadcast)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bit clr MODE2 BUSLK;		// отдаем шину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type="ctrTitle"/>
          </p:nvPr>
        </p:nvSpPr>
        <p:spPr>
          <a:xfrm>
            <a:off x="1285852" y="142852"/>
            <a:ext cx="7553348" cy="12144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Межпроцессорные сообщения и вектор прерывания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4" name="Google Shape;294;p36"/>
          <p:cNvSpPr txBox="1"/>
          <p:nvPr/>
        </p:nvSpPr>
        <p:spPr>
          <a:xfrm>
            <a:off x="1285852" y="1714488"/>
            <a:ext cx="76438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Процессор может взаимодействовать со slave-процессорами путем записи/чтения значений в их IOP-регистры MSGR0-MSGR7.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5" name="Google Shape;295;p36"/>
          <p:cNvSpPr txBox="1"/>
          <p:nvPr/>
        </p:nvSpPr>
        <p:spPr>
          <a:xfrm>
            <a:off x="1285852" y="1357298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Регистры сообщений MSGRx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6" name="Google Shape;296;p36"/>
          <p:cNvSpPr txBox="1"/>
          <p:nvPr/>
        </p:nvSpPr>
        <p:spPr>
          <a:xfrm>
            <a:off x="1285852" y="2357430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Вектор прерывания VIRPT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7" name="Google Shape;297;p36"/>
          <p:cNvSpPr txBox="1"/>
          <p:nvPr/>
        </p:nvSpPr>
        <p:spPr>
          <a:xfrm>
            <a:off x="1214414" y="2760219"/>
            <a:ext cx="7929586" cy="3954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Запись в IOP-регистр VIRPT slave-процессора адреса процедуры обработки приводит к генерации в slave-процессоре прерывания VIRPTI. При его обработке адрес передается не в таблицу векторов прерываний, а на адрес, указанный в младших 24 битах регистра VIRPT.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Минимальная задержка при вызове обработчика VIRPTI – 6 тактов.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Попытка процессора записать значение в свой регистр VIRTP не приводит к генерации прерывания.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Алгоритм работы с VIRPT: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1) Опрашивать VIRPT slave-процессора до обнаружения маркера (напр.=0)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2) Дождаться DWPD=0 в регистре SYSTAT slave-процессора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3) Записать адрес обработчика в VIRPT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4) По завершении обработчика slave должен записать в VIRPT маркер.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/>
          <p:nvPr>
            <p:ph type="ctrTitle"/>
          </p:nvPr>
        </p:nvSpPr>
        <p:spPr>
          <a:xfrm>
            <a:off x="1285852" y="142852"/>
            <a:ext cx="7553348" cy="12144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Межпроцессорные сообщения и вектор прерывания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4" name="Google Shape;304;p37"/>
          <p:cNvSpPr txBox="1"/>
          <p:nvPr/>
        </p:nvSpPr>
        <p:spPr>
          <a:xfrm>
            <a:off x="1285852" y="2214554"/>
            <a:ext cx="7643866" cy="3847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1) Vector-interrupt-driven. BM-процессор записывает MSGRx регистры slave-процессора и инициирует прерывание VIRPTI. Обработчик прерывания по завершении работы записывает в VIRPT значение "0".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2) Register handshake. Используются 4 регистра MSGRx slave-процессора, среди которых выбираются регистр приема (R), подтверждения приема (RH), передачи (T), подтверждения передачи (TH). Для передачи данных BM-процессора записывает слово данных в T-регистр и флаг "1" в TH-регистр. Slave-процессор при обнаружении "1" в TH, читает T и записывает в TH "0". Когда BM-процессор обнаруживает "0" в TH – это признак того, что slave принял слово.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3) Register write-back. Используются только регистры T и R. Признак завершения (подтверждения) операции – неиспользуемое значение (например, "0" или 0xFFFF..FF).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5" name="Google Shape;305;p37"/>
          <p:cNvSpPr txBox="1"/>
          <p:nvPr/>
        </p:nvSpPr>
        <p:spPr>
          <a:xfrm>
            <a:off x="1285852" y="1500174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Варианты протоколов обмена сообщениями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ctrTitle"/>
          </p:nvPr>
        </p:nvSpPr>
        <p:spPr>
          <a:xfrm>
            <a:off x="1432560" y="142852"/>
            <a:ext cx="740664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Принципы построения многопроцессорных систем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1428728" y="1285860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Кластерная многопроцессорность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2928926" y="1671965"/>
            <a:ext cx="5857916" cy="5186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Несколько процессоров соединяются через общую внешнюю шину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Встроенная логика внешнего порта (для SHARC ADSP) позволяет разделять внешнюю шину между 6 процессорами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Высокая скорость передачи данных (32/48 бита за такт)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Не требует дополнительного программирования, доступ к общей внешней памяти (Uniform Memory Access, UMA) или к внутренней памяти другого процессора (Non-Uniform Memory Access, NUMA) с точки зрения программиста аналогичен доступу к внутренней памяти самого процессора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передаче контроля над шиной другому процессору требуется дополнительное время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Частые переключения bus-master-процессора приводят к снижению объема передаваемых данных в единицу времени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ctrTitle"/>
          </p:nvPr>
        </p:nvSpPr>
        <p:spPr>
          <a:xfrm>
            <a:off x="1432560" y="142852"/>
            <a:ext cx="740664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Принципы построения многопроцессорных систем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1428728" y="1285860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Комплексное решение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984" y="1928802"/>
            <a:ext cx="5143536" cy="4383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ctrTitle"/>
          </p:nvPr>
        </p:nvSpPr>
        <p:spPr>
          <a:xfrm>
            <a:off x="1432560" y="142852"/>
            <a:ext cx="7406640" cy="12144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Принципы построения многопроцессорных систем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1428728" y="1785926"/>
            <a:ext cx="70723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Разделение алгоритма на этапы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1357290" y="2857496"/>
            <a:ext cx="7429552" cy="261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Основная задача - обеспечить баланс загруженности процессоров, т.е. минимизация времени ожидания процессором завершения другой задачи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Способы решения - алгоритмы назначения задач на процессоры в многопроцессорной системе (алгоритмы Барского, Грэхема и др.) 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Для оценки загруженности – диаграмма Ганта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Для формализации задачи – дерево заданий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ctrTitle"/>
          </p:nvPr>
        </p:nvSpPr>
        <p:spPr>
          <a:xfrm>
            <a:off x="1432560" y="142852"/>
            <a:ext cx="7406640" cy="12144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Принципы построения многопроцессорных систем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1428728" y="1428736"/>
            <a:ext cx="70723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Оценка требуемого числа процессоров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1357290" y="2428868"/>
            <a:ext cx="742955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Следует учитывать: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количество вычислительных операций, которые необходимо выполнить в течение заданного интервала времени;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закон Амдаля (соотношение повышения производительности и числа процессоров);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количество обменов данными между процессорами (этапами задачи);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характеристики конкретной модели DSP (число операций в единицу времени, объем внутренней памяти для хранения промежуточных данных, наличие и быстродействие механизмов DMA и портов ввода/вывода)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ctrTitle"/>
          </p:nvPr>
        </p:nvSpPr>
        <p:spPr>
          <a:xfrm>
            <a:off x="1432560" y="142852"/>
            <a:ext cx="740664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Механизм разделения общей внешней шины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1428728" y="1500174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Регистра статуса SYSTAT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152" name="Google Shape;152;p19"/>
          <p:cNvGraphicFramePr/>
          <p:nvPr/>
        </p:nvGraphicFramePr>
        <p:xfrm>
          <a:off x="1357290" y="22145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{6500B38D-9690-4DF8-BCAC-974DFDD90727}</a:tableStyleId>
              </a:tblPr>
              <a:tblGrid>
                <a:gridCol w="730175"/>
                <a:gridCol w="987900"/>
                <a:gridCol w="5711475"/>
              </a:tblGrid>
              <a:tr h="30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№ бита</a:t>
                      </a:r>
                      <a:endParaRPr sz="20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Имя</a:t>
                      </a:r>
                      <a:endParaRPr sz="20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Назначение</a:t>
                      </a:r>
                      <a:endParaRPr b="1" sz="20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</a:tr>
              <a:tr h="15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0</a:t>
                      </a:r>
                      <a:endParaRPr sz="2400"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0" marB="0" marR="17000" marL="17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HSTM</a:t>
                      </a:r>
                      <a:endParaRPr sz="2400"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0" marB="0" marR="17000" marL="17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=1,</a:t>
                      </a: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 если хост-процессор является bus-master</a:t>
                      </a:r>
                      <a:endParaRPr sz="1600"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0" marB="0" marR="17000" marL="17000" anchor="ctr"/>
                </a:tc>
              </a:tr>
              <a:tr h="30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1</a:t>
                      </a:r>
                      <a:endParaRPr sz="2400"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0" marB="0" marR="17000" marL="17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BSYN</a:t>
                      </a:r>
                      <a:endParaRPr sz="2400"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0" marB="0" marR="17000" marL="17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=1,</a:t>
                      </a: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 если логика контроллера внешней шины синхронизирована</a:t>
                      </a:r>
                      <a:endParaRPr sz="1600"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0" marB="0" marR="17000" marL="17000" anchor="ctr"/>
                </a:tc>
              </a:tr>
              <a:tr h="39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4-6</a:t>
                      </a:r>
                      <a:endParaRPr sz="2400"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0" marB="0" marR="17000" marL="17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CRBM</a:t>
                      </a:r>
                      <a:endParaRPr sz="2400"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0" marB="0" marR="17000" marL="17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индикатор ID, который является bus-master в данный момент</a:t>
                      </a:r>
                      <a:endParaRPr sz="1600"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0" marB="0" marR="17000" marL="17000" anchor="ctr"/>
                </a:tc>
              </a:tr>
              <a:tr h="45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8-10</a:t>
                      </a:r>
                      <a:endParaRPr sz="2400"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0" marB="0" marR="17000" marL="17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IDC</a:t>
                      </a:r>
                      <a:endParaRPr sz="2400"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0" marB="0" marR="17000" marL="17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состояние</a:t>
                      </a: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 на входных ножка ID2-0 процессора</a:t>
                      </a:r>
                      <a:endParaRPr sz="1600"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0" marB="0" marR="17000" marL="17000" anchor="ctr"/>
                </a:tc>
              </a:tr>
              <a:tr h="45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12</a:t>
                      </a:r>
                      <a:endParaRPr sz="2400"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0" marB="0" marR="17000" marL="17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DWPD</a:t>
                      </a:r>
                      <a:endParaRPr sz="2400"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0" marB="0" marR="17000" marL="17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индикатор состояния выполнения операции "прямой записи" (direct write) во внутреннюю память процессора</a:t>
                      </a: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 (=1 если прямая запись не завершена, т.е. буферы прямой записи непусты)</a:t>
                      </a:r>
                      <a:endParaRPr sz="1600"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0" marB="0" marR="17000" marL="17000" anchor="ctr"/>
                </a:tc>
              </a:tr>
              <a:tr h="31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13</a:t>
                      </a:r>
                      <a:endParaRPr sz="2400"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0" marB="0" marR="17000" marL="17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VIPD</a:t>
                      </a:r>
                      <a:endParaRPr sz="2400"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0" marB="0" marR="17000" marL="17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=1, если текущий вектор прерывания в регистре VIRPT еще не обслужен</a:t>
                      </a:r>
                      <a:endParaRPr sz="1600"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0" marB="0" marR="17000" marL="17000" anchor="ctr"/>
                </a:tc>
              </a:tr>
              <a:tr h="30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14-15</a:t>
                      </a:r>
                      <a:endParaRPr sz="2400"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0" marB="0" marR="17000" marL="17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HPS</a:t>
                      </a:r>
                      <a:endParaRPr sz="2400"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0" marB="0" marR="17000" marL="17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состояние</a:t>
                      </a: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 упаковки слов при обмене с хост-процессором</a:t>
                      </a:r>
                      <a:endParaRPr sz="1600"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0" marB="0" marR="17000" marL="170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ctrTitle"/>
          </p:nvPr>
        </p:nvSpPr>
        <p:spPr>
          <a:xfrm>
            <a:off x="1432560" y="142852"/>
            <a:ext cx="740664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Механизм разделения общей внешней шины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1428728" y="1500174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Механизм разделения общей внешней шины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160" name="Google Shape;160;p20"/>
          <p:cNvGraphicFramePr/>
          <p:nvPr/>
        </p:nvGraphicFramePr>
        <p:xfrm>
          <a:off x="1357290" y="3357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{6500B38D-9690-4DF8-BCAC-974DFDD90727}</a:tableStyleId>
              </a:tblPr>
              <a:tblGrid>
                <a:gridCol w="1117550"/>
                <a:gridCol w="6169125"/>
              </a:tblGrid>
              <a:tr h="30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Сигналы</a:t>
                      </a:r>
                      <a:endParaRPr sz="20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Назначение</a:t>
                      </a:r>
                      <a:endParaRPr b="1" sz="2000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0" marB="0" marR="17000" marL="17000"/>
                </a:tc>
              </a:tr>
              <a:tr h="15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BR6..BR1</a:t>
                      </a:r>
                      <a:endParaRPr sz="2400"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0" marB="0" marR="17000" marL="17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Сигнал</a:t>
                      </a: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 запроса шины. Каждый процессор управляет только своей линией BRx (в соответствии с входами ID2-0) и отслеживает состояния остальных линий</a:t>
                      </a:r>
                      <a:endParaRPr sz="1600"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0" marB="0" marR="17000" marL="17000" anchor="ctr"/>
                </a:tc>
              </a:tr>
              <a:tr h="30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ID2-0</a:t>
                      </a:r>
                      <a:endParaRPr sz="2400"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0" marB="0" marR="17000" marL="17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Входной идентификатор процессора</a:t>
                      </a:r>
                      <a:endParaRPr sz="1600"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0" marB="0" marR="17000" marL="17000" anchor="ctr"/>
                </a:tc>
              </a:tr>
              <a:tr h="39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RPBA</a:t>
                      </a:r>
                      <a:endParaRPr sz="2400"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0" marB="0" marR="17000" marL="17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Сигнал выбора циклической схемы изменения приоритетов</a:t>
                      </a: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 при доступе к внешней шине</a:t>
                      </a:r>
                      <a:endParaRPr sz="1600"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0" marB="0" marR="17000" marL="17000" anchor="ctr"/>
                </a:tc>
              </a:tr>
              <a:tr h="45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CPA</a:t>
                      </a:r>
                      <a:endParaRPr sz="2400"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0" marB="0" marR="17000" marL="17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Приоритет доступа процессорного ядра по отношению</a:t>
                      </a:r>
                      <a:r>
                        <a:rPr lang="ru-RU" sz="1600">
                          <a:latin typeface="Cantarell"/>
                          <a:ea typeface="Cantarell"/>
                          <a:cs typeface="Cantarell"/>
                          <a:sym typeface="Cantarell"/>
                        </a:rPr>
                        <a:t> к доступу DMA-пересылки (IOP-процессора)</a:t>
                      </a:r>
                      <a:endParaRPr sz="1600">
                        <a:latin typeface="Cantarell"/>
                        <a:ea typeface="Cantarell"/>
                        <a:cs typeface="Cantarell"/>
                        <a:sym typeface="Cantarell"/>
                      </a:endParaRPr>
                    </a:p>
                  </a:txBody>
                  <a:tcPr marT="0" marB="0" marR="17000" marL="17000" anchor="ctr"/>
                </a:tc>
              </a:tr>
            </a:tbl>
          </a:graphicData>
        </a:graphic>
      </p:graphicFrame>
      <p:sp>
        <p:nvSpPr>
          <p:cNvPr id="161" name="Google Shape;161;p20"/>
          <p:cNvSpPr txBox="1"/>
          <p:nvPr/>
        </p:nvSpPr>
        <p:spPr>
          <a:xfrm>
            <a:off x="1357290" y="1928802"/>
            <a:ext cx="7429552" cy="1000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Логика арбитража внешней шины интегрирована в архитектуру внешнего порта и позволяет разделять до 6 процессоров на одной шине.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Механизм арбитража использует следующие сигналы: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ctrTitle"/>
          </p:nvPr>
        </p:nvSpPr>
        <p:spPr>
          <a:xfrm>
            <a:off x="1432560" y="142852"/>
            <a:ext cx="740664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Font typeface="Cabin"/>
              <a:buNone/>
            </a:pPr>
            <a:r>
              <a:rPr b="0" i="0" lang="ru-RU" sz="3850" u="none" cap="none" strike="noStrike">
                <a:solidFill>
                  <a:srgbClr val="562214"/>
                </a:solidFill>
                <a:latin typeface="Cabin"/>
                <a:ea typeface="Cabin"/>
                <a:cs typeface="Cabin"/>
                <a:sym typeface="Cabin"/>
              </a:rPr>
              <a:t>Механизм разделения общей внешней шины</a:t>
            </a:r>
            <a:endParaRPr b="0" i="0" sz="1600" u="none" cap="none" strike="noStrike">
              <a:solidFill>
                <a:srgbClr val="562214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1428728" y="1500174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Протокол разделения общей внешней шины</a:t>
            </a:r>
            <a:endParaRPr b="1" i="1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1357290" y="2071678"/>
            <a:ext cx="7429552" cy="3801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Когда процессору требуется доступ к внешней шине он автоматически выставляет сигнал BRx. Если он является bus-master, то доступ выполняется в том же такте, без задержки.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Если процессор – slave, то проверяются сигналы на всех линиях BR. Передача управления над шиной требует одного такта (bus transition cycle) и происходит если выполняются оба условия: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текущий bus-master снимает свой BRx;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 какой-либо slave-процессор выставляет свой BRy.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Если slave-процессор не получает шину, то он ожидает ее, вставляя дополнительные такты ожидания (если доступ из инструкции, то  программа "зависает").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При передаче шины используется выбранная схема приоритетов.</a:t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Солнцестояние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