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788150" cy="9923450"/>
  <p:embeddedFontLst>
    <p:embeddedFont>
      <p:font typeface="Cabin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BDBFEC5-7FE2-40A9-BB01-7C56FF70E786}">
  <a:tblStyle styleId="{0BDBFEC5-7FE2-40A9-BB01-7C56FF70E78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5EDE8"/>
          </a:solidFill>
        </a:fill>
      </a:tcStyle>
    </a:wholeTbl>
    <a:band1H>
      <a:tcTxStyle/>
      <a:tcStyle>
        <a:fill>
          <a:solidFill>
            <a:srgbClr val="E9D8CC"/>
          </a:solidFill>
        </a:fill>
      </a:tcStyle>
    </a:band1H>
    <a:band2H>
      <a:tcTxStyle/>
    </a:band2H>
    <a:band1V>
      <a:tcTxStyle/>
      <a:tcStyle>
        <a:fill>
          <a:solidFill>
            <a:srgbClr val="E9D8CC"/>
          </a:solidFill>
        </a:fill>
      </a:tcStyle>
    </a:band1V>
    <a:band2V>
      <a:tcTxStyle/>
    </a:band2V>
    <a:lastCol>
      <a:tcTxStyle b="on" i="off"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/>
    </a:seCell>
    <a:swCell>
      <a:tcTxStyle/>
    </a:swCell>
    <a:firstRow>
      <a:tcTxStyle b="on" i="off"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bin-regular.fntdata"/><Relationship Id="rId25" Type="http://schemas.openxmlformats.org/officeDocument/2006/relationships/slide" Target="slides/slide20.xml"/><Relationship Id="rId28" Type="http://schemas.openxmlformats.org/officeDocument/2006/relationships/font" Target="fonts/Cabin-italic.fntdata"/><Relationship Id="rId27" Type="http://schemas.openxmlformats.org/officeDocument/2006/relationships/font" Target="fonts/Cabin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bin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5047" y="0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i="0" sz="1200" u="none" cap="none" strike="noStrike"/>
          </a:p>
          <a:p>
            <a: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31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1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33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3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35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5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37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7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39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9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41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1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43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3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45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5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7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47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7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9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49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9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5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1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51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51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7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9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1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23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25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5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27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7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29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9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b="0" i="0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32" lvl="0" marL="2743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None/>
              <a:defRPr b="0" i="0" sz="2600" u="none" cap="none" strike="noStrike">
                <a:solidFill>
                  <a:srgbClr val="34110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None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None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E3FAFF">
                  <a:alpha val="94901"/>
                </a:srgbClr>
              </a:gs>
              <a:gs pos="50000">
                <a:srgbClr val="C9F3FD">
                  <a:alpha val="89803"/>
                </a:srgbClr>
              </a:gs>
              <a:gs pos="95000">
                <a:srgbClr val="79E2FE">
                  <a:alpha val="87843"/>
                </a:srgbClr>
              </a:gs>
              <a:gs pos="100000">
                <a:srgbClr val="00ABD5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EA5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8093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1435608" y="274638"/>
            <a:ext cx="749808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 rot="5400000">
            <a:off x="2560502" y="-124786"/>
            <a:ext cx="5248292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Char char="●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type="title"/>
          </p:nvPr>
        </p:nvSpPr>
        <p:spPr>
          <a:xfrm rot="5400000">
            <a:off x="4846637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9985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Char char="●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1435608" y="274638"/>
            <a:ext cx="749808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435608" y="1000108"/>
            <a:ext cx="7498080" cy="52482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Char char="●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4000" cap="small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1108"/>
              </a:buClr>
              <a:buSzPts val="1400"/>
              <a:buFont typeface="Cabin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bin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bin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bin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bin"/>
              <a:buNone/>
              <a:defRPr sz="1400">
                <a:solidFill>
                  <a:srgbClr val="888888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E3FAFF">
                  <a:alpha val="94901"/>
                </a:srgbClr>
              </a:gs>
              <a:gs pos="50000">
                <a:srgbClr val="C9F3FD">
                  <a:alpha val="89803"/>
                </a:srgbClr>
              </a:gs>
              <a:gs pos="95000">
                <a:srgbClr val="79E2FE">
                  <a:alpha val="87843"/>
                </a:srgbClr>
              </a:gs>
              <a:gs pos="100000">
                <a:srgbClr val="00ABD5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EA5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8093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showMasterSp="0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45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showMasterSp="0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2200" cap="small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9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3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showMasterSp="0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274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0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2" name="Google Shape;82;p10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0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400"/>
              <a:buFont typeface="Cabin"/>
              <a:buNone/>
              <a:defRPr sz="1400">
                <a:solidFill>
                  <a:srgbClr val="777777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9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9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CF8">
              <a:alpha val="32941"/>
            </a:srgbClr>
          </a:solidFill>
          <a:ln cap="rnd" cmpd="sng" w="9525">
            <a:solidFill>
              <a:srgbClr val="D2C2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FFF9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FFDFB">
                  <a:alpha val="69803"/>
                </a:srgbClr>
              </a:gs>
              <a:gs pos="70000">
                <a:srgbClr val="FFFFFE">
                  <a:alpha val="54901"/>
                </a:srgbClr>
              </a:gs>
              <a:gs pos="100000">
                <a:srgbClr val="EED08D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6B7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1435608" y="274638"/>
            <a:ext cx="749808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b="0" i="0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1435608" y="1000108"/>
            <a:ext cx="7498080" cy="52482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Char char="●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" name="Google Shape;16;p1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ctrTitle"/>
          </p:nvPr>
        </p:nvSpPr>
        <p:spPr>
          <a:xfrm>
            <a:off x="1432560" y="142852"/>
            <a:ext cx="7406640" cy="10001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2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Работа с линк-портами SHARC-процессора (ADSP-21060)</a:t>
            </a:r>
            <a:endParaRPr b="0" i="0" sz="325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1357290" y="1928802"/>
            <a:ext cx="7429552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Возможности линк-порта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Архитектура и принципы функционирования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Регистры управления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Прерывания при работе  линк-портами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Примеры ввода-вывода данных через линк-порт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Обмен данными с использованием процессорного ядра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Обмен данными с использованием DMA-пересылок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Синхронизация линк-портов двух процессоров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Протокол "передачи маркера" ("token passing")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1071538" y="5929330"/>
            <a:ext cx="807246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"Работа выполнена в рамках реализации "Программы развития ФГОУ ВПО "Южный федеральный университет" на 2007-2010гг. ("Разработка образовательных контентов и ресурсов нового поколения").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Хусаинов Н.Ш.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Технологический институт Южного федерального университета в г.Таганроге, 2007г.</a:t>
            </a:r>
            <a:endParaRPr b="0" i="0" sz="1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ctrTitle"/>
          </p:nvPr>
        </p:nvSpPr>
        <p:spPr>
          <a:xfrm>
            <a:off x="1432560" y="142852"/>
            <a:ext cx="7406640" cy="714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Регистры управления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 txBox="1"/>
          <p:nvPr/>
        </p:nvSpPr>
        <p:spPr>
          <a:xfrm>
            <a:off x="1285852" y="1500174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Регистр LAR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200" name="Google Shape;200;p22"/>
          <p:cNvGraphicFramePr/>
          <p:nvPr/>
        </p:nvGraphicFramePr>
        <p:xfrm>
          <a:off x="1357290" y="21431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{0BDBFEC5-7FE2-40A9-BB01-7C56FF70E786}</a:tableStyleId>
              </a:tblPr>
              <a:tblGrid>
                <a:gridCol w="758350"/>
                <a:gridCol w="758350"/>
                <a:gridCol w="5912825"/>
              </a:tblGrid>
              <a:tr h="20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Биты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Поле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Функция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0-2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A0LB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номер назначенного линк-порта для линк-буфера № 0 (000-линк-порт № 0, 001-линк-порт № 1, 010-линк-порт № 2, 011-линк-порт № 3, 100-линк-порт № 4, 101-линк-порт № 5, 111-буфер неактивен)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3-5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A1LB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аналогично для линк-буфера № 1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6-8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A2LB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аналогично для линк-буфера № 2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9-11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A3LB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аналогично для линк-буфера № 3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12-14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A4LB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аналогично для линк-буфера № 4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15-17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A5LB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аналогично для линк-буфера № 5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18-31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зарезервировано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ctrTitle"/>
          </p:nvPr>
        </p:nvSpPr>
        <p:spPr>
          <a:xfrm>
            <a:off x="1432560" y="142852"/>
            <a:ext cx="7406640" cy="714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Регистры управления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3"/>
          <p:cNvSpPr txBox="1"/>
          <p:nvPr/>
        </p:nvSpPr>
        <p:spPr>
          <a:xfrm>
            <a:off x="1285852" y="928670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Регистр LCOM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211" name="Google Shape;211;p23"/>
          <p:cNvGraphicFramePr/>
          <p:nvPr/>
        </p:nvGraphicFramePr>
        <p:xfrm>
          <a:off x="1214414" y="13572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{0BDBFEC5-7FE2-40A9-BB01-7C56FF70E786}</a:tableStyleId>
              </a:tblPr>
              <a:tblGrid>
                <a:gridCol w="794475"/>
                <a:gridCol w="1277425"/>
                <a:gridCol w="5714825"/>
              </a:tblGrid>
              <a:tr h="9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Биты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Поле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Функция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</a:tr>
              <a:tr h="19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0-1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L0STAT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  <a:tc>
                  <a:txBody>
                    <a:bodyPr/>
                    <a:lstStyle/>
                    <a:p>
                      <a:pPr indent="-21590" lvl="0" marL="2159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состояние линк-буфера № 0: 11-полон, 00-пуст, 10-частично полон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</a:tr>
              <a:tr h="19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2-3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L1STAT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состояние линк-буфера № 1: 11-полон, 00-пуст, 10-частично полон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</a:tr>
              <a:tr h="19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4-5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L2STAT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состояние линк-буфера № 2: 11-полон, 00-пуст, 10-частично полон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</a:tr>
              <a:tr h="19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6-7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L3STAT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состояние линк-буфера № 3: 11-полон, 00-пуст, 10-частично полон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</a:tr>
              <a:tr h="19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8-9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L4STAT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состояние линк-буфера № 4: 11-полон, 00-пуст, 10-частично полон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</a:tr>
              <a:tr h="19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10-11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L5STAT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состояние линк-буфера № 5: 11-полон, 00-пуст, 10-частично полон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</a:tr>
              <a:tr h="9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12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LCLKX20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передача данных на удвоенной частоте через линк-буфер № 0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</a:tr>
              <a:tr h="9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13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LCLKX21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передача данных на удвоенной частоте через линк-буфер № 1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</a:tr>
              <a:tr h="9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14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LCLKX22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передача данных на удвоенной частоте через линк-буфер № 2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</a:tr>
              <a:tr h="9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15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LCLKX23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передача данных на удвоенной частоте через линк-буфер № 3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</a:tr>
              <a:tr h="9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16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LCLKX24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передача данных на удвоенной частоте через линк-буфер № 4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</a:tr>
              <a:tr h="9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17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LCLKX25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передача данных на удвоенной частоте через линк-буфер № 5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</a:tr>
              <a:tr h="29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18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L2DDMA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разрешение 2D-DMA (общее поле для всех портов). Линк-буферы № 4 и 5 на DMA-каналах № 6 и 7 не поддерживают режим двумерной DMA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</a:tr>
              <a:tr h="19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19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LPDRD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запретить использование внутреннего согласующего резистора для линий LxCLK и LACK (общее поле для всех портов)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</a:tr>
              <a:tr h="19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20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LMSP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=1 для разрешения режима mesh multiprocessing (общее поле для всех портов)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</a:tr>
              <a:tr h="19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21-22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LPATHD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поле задержки при переключении LPATH в режиме mesh multiprocessing (общее поле для всех портов)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</a:tr>
              <a:tr h="9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23-25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---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зарезервировано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</a:tr>
              <a:tr h="19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26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LPERR0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состояние приема слова через линк-буфер № 0 (1 - незавершен, 0 - завершен)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</a:tr>
              <a:tr h="19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27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LPERR1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состояние приема слова через линк-буфер № 1 (1 - незавершен, 0 - завершен)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</a:tr>
              <a:tr h="19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28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LPERR2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состояние приема слова через линк-буфер № 2 (1 - незавершен, 0 - завершен)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</a:tr>
              <a:tr h="19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29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LPERR3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состояние приема слова через линк-буфер № 3 (1 - незавершен, 0 - завершен)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</a:tr>
              <a:tr h="19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30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LPERR4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состояние приема слова через линк-буфер № 4 (1 - незавершен, 0 - завершен)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</a:tr>
              <a:tr h="19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31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LPERR5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состояние приема слова через линк-буфер № 5 (1 - незавершен, 0 - завершен)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2850" marL="128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type="ctrTitle"/>
          </p:nvPr>
        </p:nvSpPr>
        <p:spPr>
          <a:xfrm>
            <a:off x="1432560" y="142852"/>
            <a:ext cx="7406640" cy="714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Регистры управления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"/>
          <p:cNvSpPr txBox="1"/>
          <p:nvPr/>
        </p:nvSpPr>
        <p:spPr>
          <a:xfrm>
            <a:off x="1285852" y="857232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Регистр LCTL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222" name="Google Shape;222;p24"/>
          <p:cNvGraphicFramePr/>
          <p:nvPr/>
        </p:nvGraphicFramePr>
        <p:xfrm>
          <a:off x="1285852" y="11429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{0BDBFEC5-7FE2-40A9-BB01-7C56FF70E786}</a:tableStyleId>
              </a:tblPr>
              <a:tblGrid>
                <a:gridCol w="780225"/>
                <a:gridCol w="936500"/>
                <a:gridCol w="5927125"/>
              </a:tblGrid>
              <a:tr h="13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Биты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5550" marL="65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Поле</a:t>
                      </a:r>
                      <a:endParaRPr b="1"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5550" marL="65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Функция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5550" marL="65550"/>
                </a:tc>
              </a:tr>
              <a:tr h="157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0-3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5550" marL="65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-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5550" marL="655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биты управления линк-буфером № 0:</a:t>
                      </a:r>
                      <a:endParaRPr sz="1300"/>
                    </a:p>
                    <a:p>
                      <a:pPr indent="-111760" lvl="0" marL="11176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бит № 0 (L0EN) – разрешение линк-буфера. При сбросе этого бита очищаются биты LxSTAT и LPERR в регистре LCOM и связанный линк-порт прекращает прием данных (управление линией LxACK) или передачу данных (управление линией LxCLK)</a:t>
                      </a:r>
                      <a:endParaRPr sz="1300"/>
                    </a:p>
                    <a:p>
                      <a:pPr indent="-111760" lvl="0" marL="11176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бит № 1 (L0DEN) – разрешение DMA-пересылок через линк-буфер № 0</a:t>
                      </a:r>
                      <a:endParaRPr sz="1300"/>
                    </a:p>
                    <a:p>
                      <a:pPr indent="-111760" lvl="0" marL="11176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бит № 2 (L0CHEN) – разрешение цепочечных DMA-пересылок через линк-буфер № 0</a:t>
                      </a:r>
                      <a:endParaRPr sz="1300"/>
                    </a:p>
                    <a:p>
                      <a:pPr indent="-111760" lvl="0" marL="11176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бит № 3 (L0TRAN) – направление работы линк-буфера: 1-передача, 0-прием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5550" marL="65550"/>
                </a:tc>
              </a:tr>
              <a:tr h="13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4-7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5550" marL="65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-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5550" marL="655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аналогичные биты управления линк-буфером № 1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5550" marL="65550"/>
                </a:tc>
              </a:tr>
              <a:tr h="13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8-11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5550" marL="65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-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5550" marL="655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аналогичные биты управления линк-буфером № 2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5550" marL="65550"/>
                </a:tc>
              </a:tr>
              <a:tr h="13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12-15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5550" marL="65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-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5550" marL="655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аналогичные биты управления линк-буфером № 3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5550" marL="65550"/>
                </a:tc>
              </a:tr>
              <a:tr h="13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16-19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5550" marL="65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-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5550" marL="655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аналогичные биты управления линк-буфером № 4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5550" marL="65550"/>
                </a:tc>
              </a:tr>
              <a:tr h="13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20-23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5550" marL="65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-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5550" marL="655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аналогичные биты управления линк-буфером № 5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5550" marL="65550"/>
                </a:tc>
              </a:tr>
              <a:tr h="26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24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5550" marL="65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LEXT0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5550" marL="655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разрядность слов, передаваемых/принимаемых через линк-буфер № 0: 1 - 48 бит, 0 - 32 бита. 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5550" marL="65550"/>
                </a:tc>
              </a:tr>
              <a:tr h="26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25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5550" marL="65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LEXT1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5550" marL="655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разрядность слов, передаваемых/принимаемых через линк-буфер № 1: 1 - 48 бит, 0 - 32 бита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5550" marL="65550"/>
                </a:tc>
              </a:tr>
              <a:tr h="26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26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5550" marL="65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LEXT2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5550" marL="655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разрядность слов, передаваемых/принимаемых через линк-буфер № 2: 1 - 48 бит, 0 - 32 бита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5550" marL="65550"/>
                </a:tc>
              </a:tr>
              <a:tr h="26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27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5550" marL="65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LEXT3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5550" marL="655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разрядность слов, передаваемых/принимаемых через линк-буфер № 3: 1 - 48 бит, 0 - 32 бита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5550" marL="65550"/>
                </a:tc>
              </a:tr>
              <a:tr h="26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28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5550" marL="65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LEXT4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5550" marL="655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разрядность слов, передаваемых/принимаемых через линк-буфер № 4: 1 - 48 бит, 0 - 32 бита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5550" marL="65550"/>
                </a:tc>
              </a:tr>
              <a:tr h="26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29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5550" marL="65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LEXT5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5550" marL="655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разрядность слов, передаваемых/принимаемых через линк-буфер № 5: 1 - 48 бит, 0 - 32 бита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5550" marL="65550"/>
                </a:tc>
              </a:tr>
              <a:tr h="13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30-31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5550" marL="655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зарезервировано</a:t>
                      </a:r>
                      <a:endParaRPr sz="13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5550" marL="655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ctrTitle"/>
          </p:nvPr>
        </p:nvSpPr>
        <p:spPr>
          <a:xfrm>
            <a:off x="1285852" y="142852"/>
            <a:ext cx="7553348" cy="1071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Прерывания при работе  линк-портами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Google Shape;229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"/>
          <p:cNvSpPr txBox="1"/>
          <p:nvPr/>
        </p:nvSpPr>
        <p:spPr>
          <a:xfrm>
            <a:off x="1285852" y="5000636"/>
            <a:ext cx="7572428" cy="170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Линк-порты позволяют использовать три типа прерываний: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прерывания, вызванные приемом или получением данных при доступе к линк-буфером процессорного ядра без использования DMA-пересылок;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прерывания, генерируемые по окончании DMA-пересылки;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 запрос на обслуживание запрещенного линк-порта.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233" name="Google Shape;233;p25"/>
          <p:cNvGraphicFramePr/>
          <p:nvPr/>
        </p:nvGraphicFramePr>
        <p:xfrm>
          <a:off x="1357290" y="1291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{0BDBFEC5-7FE2-40A9-BB01-7C56FF70E786}</a:tableStyleId>
              </a:tblPr>
              <a:tblGrid>
                <a:gridCol w="954000"/>
                <a:gridCol w="1224775"/>
                <a:gridCol w="1196425"/>
                <a:gridCol w="3911475"/>
              </a:tblGrid>
              <a:tr h="16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Биты в IRPTL и IMASK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6200" marL="362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Адрес обработчика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6200" marL="362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Имя прерывания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6200" marL="362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Функция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6200" marL="36200"/>
                </a:tc>
              </a:tr>
              <a:tr h="16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11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6200" marL="362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0x2C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6200" marL="362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SPR1I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6200" marL="362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прерывание линк-буфера 0 при DMA-пересылке по каналу № 1 (или прерывание SPORT1 при приеме)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6200" marL="36200"/>
                </a:tc>
              </a:tr>
              <a:tr h="16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13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6200" marL="362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0x34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6200" marL="362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SPT1I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6200" marL="362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прерывание линк-буфера 1 при DMA-пересылке по каналу № 3 (или прерывание SPORT1 при передаче)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6200" marL="36200"/>
                </a:tc>
              </a:tr>
              <a:tr h="16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14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6200" marL="362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0x38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6200" marL="362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LP2I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6200" marL="362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прерывание линк-буфера 2 при DMA-пересылке по каналу № 4 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6200" marL="36200"/>
                </a:tc>
              </a:tr>
              <a:tr h="16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15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6200" marL="362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0x3C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6200" marL="362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LP3I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6200" marL="362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прерывание линк-буфера 3 при DMA-пересылке по каналу № 5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6200" marL="36200"/>
                </a:tc>
              </a:tr>
              <a:tr h="16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16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6200" marL="362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0x40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6200" marL="362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EP0I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6200" marL="362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прерывание линк-буфера 4 при DMA-пересылке по каналу № 6 (или прерывание буфера внешнего порта EPB0)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6200" marL="36200"/>
                </a:tc>
              </a:tr>
              <a:tr h="16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17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6200" marL="362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0x44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6200" marL="362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EP1I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6200" marL="362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прерывание линк-буфера 5 при DMA-пересылке по каналу № 7 (или прерывание буфера внешнего порта EPB1)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6200" marL="36200"/>
                </a:tc>
              </a:tr>
              <a:tr h="16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20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6200" marL="362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0x50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6200" marL="362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LSRQ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6200" marL="362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/>
                        <a:t>запрос на обслуживание линк-порта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6200" marL="3620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>
            <p:ph type="ctrTitle"/>
          </p:nvPr>
        </p:nvSpPr>
        <p:spPr>
          <a:xfrm>
            <a:off x="1214414" y="0"/>
            <a:ext cx="7553348" cy="12144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28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Примеры ввода-вывода данных через линк-порт. Обмен данными с использованием процессорного ядра</a:t>
            </a:r>
            <a:endParaRPr b="0" i="0" sz="28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0" name="Google Shape;240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6"/>
          <p:cNvSpPr txBox="1"/>
          <p:nvPr/>
        </p:nvSpPr>
        <p:spPr>
          <a:xfrm>
            <a:off x="1285852" y="1571612"/>
            <a:ext cx="7572428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#include “def21060.h”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.segment/pm rst_svc;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nop; jump start; nop; nop;</a:t>
            </a:r>
            <a:endParaRPr b="0" i="0" sz="1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.endseg;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/*               Инициализация и передача данных                    */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.segment/pm pm48_1b0;</a:t>
            </a:r>
            <a:endParaRPr b="0" i="0" sz="1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start: 	r0=0x0003f03f;  	// LAR-регистр: LBUF2-&gt;порт № 0, LBUF3-&gt;порт № 0</a:t>
            </a:r>
            <a:endParaRPr b="0" i="0" sz="1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dm(LAR)=r0;	 // зациклить порт № 0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r0=0x0000c000; 	 // LCOM-регистр: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dm(LCOM)=r0;	 // обмен на 2х- частоте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r0=0x00009100;  	// LCTL-регистр: 32-битные данные, LBUF2-прием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dm(LCTL)=r0; 	 // LBUF3-передача. Всегда писать LCTL после LAR</a:t>
            </a:r>
            <a:endParaRPr b="0" i="0" sz="1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r0=0x12345678; 	 // тестовое слово для передачи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dm(LBUF3)=r0; 	 // записать в LBUF3 вручную (ядром)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r1=dm(LBUF2); 	 // "висит" пока слово не получено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wait:</a:t>
            </a:r>
            <a:endParaRPr b="0" i="0" sz="1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jump wait;</a:t>
            </a:r>
            <a:endParaRPr b="0" i="0" sz="1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.endseg;</a:t>
            </a:r>
            <a:endParaRPr b="0" i="0" sz="1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type="ctrTitle"/>
          </p:nvPr>
        </p:nvSpPr>
        <p:spPr>
          <a:xfrm>
            <a:off x="1285852" y="0"/>
            <a:ext cx="7553348" cy="12858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28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Примеры ввода-вывода данных через линк-порт. Обмен данными с использованием DMA-пересылок</a:t>
            </a:r>
            <a:endParaRPr b="0" i="0" sz="28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0" name="Google Shape;250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7"/>
          <p:cNvSpPr txBox="1"/>
          <p:nvPr/>
        </p:nvSpPr>
        <p:spPr>
          <a:xfrm>
            <a:off x="1285852" y="1142984"/>
            <a:ext cx="7572428" cy="5693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.segment/dm dm32_b1;</a:t>
            </a:r>
            <a:endParaRPr b="0" i="0" sz="1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.var source[N] = ... ;</a:t>
            </a:r>
            <a:endParaRPr b="0" i="0" sz="1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.var destination[N];</a:t>
            </a:r>
            <a:endParaRPr b="0" i="0" sz="1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.endseg;</a:t>
            </a:r>
            <a:endParaRPr b="0" i="0" sz="1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.segment/pm rst_svc;	/*                  Сегмент прерывания по сбросу                     */</a:t>
            </a:r>
            <a:endParaRPr b="0" i="0" sz="1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nop;   jump start; nop;  nop;</a:t>
            </a:r>
            <a:endParaRPr b="0" i="0" sz="1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.endseg;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.segment/pm lp2_svc; 	/*                  Обработчик прерывания от LBUF2                   */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.....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rti;</a:t>
            </a:r>
            <a:endParaRPr b="0" i="0" sz="1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.endseg;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.segment/pm pm48_1b0; 	  /*              Установка параметров и запуск DMA-пересылки          */</a:t>
            </a:r>
            <a:endParaRPr b="0" i="0" sz="1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start: 	r0=source; 	dm(II5)=r0; 		// установить DMA-адрес источника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r0=destination;  dm(II4)=r0; 	// установить DMA-адрес приемника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r0=1;  dm(IM5)=r0; dm(IM4)=r0;  	// модификаторы адреса =1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r0=@source; dm(C5)=r0; dm(C4)=r0;    // количество слов в DMA-пересылке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r0=0x0000c000;  dm(LCOM)=r0;	// LCOM-регистр: 2х-частота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r0=0x0003f03f; 	// LAR-регистр: LBUF2-&gt;порт № 0, LBUF3-&gt;порт № 0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dm(LAR)=r0; 	// зациклить через линк-порт № 0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r0=0x0000b300; 	// LCTL-регистр: 32-битные слова, LBUF2-прием, LBUF3=tx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dm(LCTL)=r0; 	// DMA через LBUF2 и LBUF3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	/* DMA-пересылка запущена */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bit set imask LP2I; 	// разрешить прерывание от линк-буфера № 2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bit set mode1 IRPTEN; // разрешение прерываний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wait:	idle; 			// ждем окончания DMA-пересылки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jump wait;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/>
          <p:nvPr>
            <p:ph type="ctrTitle"/>
          </p:nvPr>
        </p:nvSpPr>
        <p:spPr>
          <a:xfrm>
            <a:off x="1432560" y="142852"/>
            <a:ext cx="7406640" cy="1071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Синхронизация линк-портов двух процессоров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0" name="Google Shape;260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8"/>
          <p:cNvSpPr txBox="1"/>
          <p:nvPr/>
        </p:nvSpPr>
        <p:spPr>
          <a:xfrm>
            <a:off x="1357290" y="2714620"/>
            <a:ext cx="16430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Регистр LSRQ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4" name="Google Shape;264;p28"/>
          <p:cNvSpPr txBox="1"/>
          <p:nvPr/>
        </p:nvSpPr>
        <p:spPr>
          <a:xfrm>
            <a:off x="1357290" y="1142984"/>
            <a:ext cx="7786710" cy="1554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Попытка одновременной передачи данных двумя линк-портами друг другу может привести к потере данных.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Использование прерывания LSRQ позволяет синхронизировать процессоры перед обменом данными чтобы выяснить, кто из них будет передавать, а кто принимать и тем самым избежать потерь.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265" name="Google Shape;265;p28"/>
          <p:cNvGraphicFramePr/>
          <p:nvPr/>
        </p:nvGraphicFramePr>
        <p:xfrm>
          <a:off x="3071802" y="26003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{0BDBFEC5-7FE2-40A9-BB01-7C56FF70E786}</a:tableStyleId>
              </a:tblPr>
              <a:tblGrid>
                <a:gridCol w="718000"/>
                <a:gridCol w="836975"/>
                <a:gridCol w="4302950"/>
              </a:tblGrid>
              <a:tr h="1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Биты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Поле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Функция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0-3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---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зарезервировано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4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L0TM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маска передачи через линк-порт № 0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5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L0RM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маска приема через линк-порт № 0</a:t>
                      </a:r>
                      <a:endParaRPr sz="105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6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L1TM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маска передачи через линк-порт № 1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7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L1RM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маска приема через линк-порт № 1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8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L2TM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маска передачи через линк-порт № 2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9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L2RM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маска приема через линк-порт № 2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10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L3TM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маска передачи через линк-порт № 3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11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L3RM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маска приема через линк-порт № 3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12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L4TM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маска передачи через линк-порт № 4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13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L4RM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маска приема через линк-порт № 4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14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L5TM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маска передачи через линк-порт № 5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15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L5RM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маска приема через линк-порт № 5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16-19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---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зарезервировано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20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L0TRQ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состояние запроса на передачу через линк-порт № 0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21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L0RRQ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состояние запроса на прием через линк-порт № 0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22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L1TRQ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состояние запроса на передачу через линк-порт № 1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23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L1RRQ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состояние запроса на прием через линк-порт № 1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24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L2TRQ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состояние запроса на передачу через линк-порт № 2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25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L2RRQ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состояние запроса на прием через линк-порт № 2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26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L3TRQ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состояние запроса на передачу через линк-порт № 3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27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L3RRQ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состояние запроса на прием через линк-порт № 3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28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L4TRQ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состояние запроса на передачу через линк-порт № 4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29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L4RRQ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состояние запроса на прием через линк-порт № 4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30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L5TRQ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состояние запроса на передачу через линк-порт № 5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31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L5RRQ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состояние запроса на прием через линк-порт № 5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/>
          <p:nvPr>
            <p:ph type="ctrTitle"/>
          </p:nvPr>
        </p:nvSpPr>
        <p:spPr>
          <a:xfrm>
            <a:off x="1428728" y="0"/>
            <a:ext cx="7406640" cy="11429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Синхронизация линк-портов двух процессоров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2" name="Google Shape;272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9"/>
          <p:cNvSpPr txBox="1"/>
          <p:nvPr/>
        </p:nvSpPr>
        <p:spPr>
          <a:xfrm>
            <a:off x="1357290" y="1071546"/>
            <a:ext cx="72152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Фрагмент кода, загружаемый в master-процессор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6" name="Google Shape;276;p29"/>
          <p:cNvSpPr txBox="1"/>
          <p:nvPr/>
        </p:nvSpPr>
        <p:spPr>
          <a:xfrm>
            <a:off x="1071538" y="1214423"/>
            <a:ext cx="7786710" cy="564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...</a:t>
            </a:r>
            <a:endParaRPr b="0" i="0" sz="1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	/* ожидать от slave запроса на передачу ему маркера */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bit clr imask LSRQI; 	// запретить прерывание через LSRQ</a:t>
            </a:r>
            <a:endParaRPr b="0" i="0" sz="1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r0=0x10;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dm(LSRQ)=r0; 	// отслеживать запрос на передачу через порт 0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r0=0x00000000;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dm(LCTL)=r0; 	// запретить все LBUF</a:t>
            </a:r>
            <a:endParaRPr b="0" i="0" sz="1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	/* дождаться, пока slave перестанет выставлять запрос */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disabled:	r0=dm(LSRQ); 	// проверить запрос по линии LxACK</a:t>
            </a:r>
            <a:endParaRPr b="0" i="0" sz="1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r0=FEXT r0 BY 20:1; 	// на передачу через линк-порт 0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r0=pass r0;</a:t>
            </a:r>
            <a:endParaRPr b="0" i="0" sz="1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if NE jump disabled; </a:t>
            </a:r>
            <a:endParaRPr b="0" i="0" sz="1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/* выход из цикла ожидания когда slave "замолчал"  */</a:t>
            </a:r>
            <a:endParaRPr b="0" i="0" sz="1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r0=0x00000000;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dm(LCTL)=r0; 		// запретить все LBUF</a:t>
            </a:r>
            <a:endParaRPr b="0" i="0" sz="1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bit set imask LSRQI; 	// разрешить прерывание по LSRQ</a:t>
            </a:r>
            <a:endParaRPr b="0" i="0" sz="1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r0=0x10;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dm(LSRQ)=r0; 	// разрешить запрос на передачу через порт 0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rti;		// выход из прерывания. Сразу обработка LSRQ</a:t>
            </a:r>
            <a:endParaRPr b="0" i="0" sz="1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...</a:t>
            </a:r>
            <a:endParaRPr b="0" i="0" sz="1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lsrq_service:		/* обработчик прерывания LSRQ по запросу на передачу */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r0=0x00009000; 	// LCTL-регистр:32-битные слова,  LBUF3-передача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dm(LCTL)=r0; 	// запретить DMA через LBUF3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r0=0x12345678; 	// записать ключевое слово 0x12345678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dm(LBUF3)=r0; 	// послать слово в slave</a:t>
            </a:r>
            <a:endParaRPr b="0" i="0" sz="1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token_read: r1=0x40; 		// проверить, прочитал ли slave слово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r0=dm(LCOM); 	// путем проверки полноты буфера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r0=r0 AND r1;	// пока буфер полон -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if NE jump token_read; 	// слово не прочитано - ждать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	/* слово прочитано – далее по алгоритму */</a:t>
            </a:r>
            <a:endParaRPr b="0" i="0" sz="1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/>
          <p:nvPr>
            <p:ph type="ctrTitle"/>
          </p:nvPr>
        </p:nvSpPr>
        <p:spPr>
          <a:xfrm>
            <a:off x="1428728" y="0"/>
            <a:ext cx="7406640" cy="11429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Синхронизация линк-портов двух процессоров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3" name="Google Shape;283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0"/>
          <p:cNvSpPr txBox="1"/>
          <p:nvPr/>
        </p:nvSpPr>
        <p:spPr>
          <a:xfrm>
            <a:off x="1357290" y="1071546"/>
            <a:ext cx="72152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Фрагмент кода, загружаемый в slave-процессор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7" name="Google Shape;287;p30"/>
          <p:cNvSpPr txBox="1"/>
          <p:nvPr/>
        </p:nvSpPr>
        <p:spPr>
          <a:xfrm>
            <a:off x="1071538" y="1785926"/>
            <a:ext cx="778671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...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bit clr imask LSRQI; 	// запретить прерывания по LSRQ</a:t>
            </a:r>
            <a:endParaRPr b="0" i="0" sz="1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r0=0x10;			// отслеживать запрос на передачу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dm(LSRQ)=r0; 		// через линк-порт № 0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r0=0x00000000;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dm(LCTL)=r0; 		// LCTL-регистр: запретить все LBUF</a:t>
            </a:r>
            <a:endParaRPr b="0" i="0" sz="1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	/* дождаться, пока master перестанет выставлять запрос */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disabled2:	r0=dm(LSRQ); 		// ждать сброса сигнала LxACK</a:t>
            </a:r>
            <a:endParaRPr b="0" i="0" sz="1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r0=FEXT r0 BY 20:1; 	// таким образом синхронизируются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r0=pass r0; 		// master и slave процессоры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if NE jump disabled2;	// дождаться пассивного уровня LxACK</a:t>
            </a:r>
            <a:endParaRPr b="0" i="0" sz="1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	/* выставить активный уровень на LxACK чтобы master передал в slave слово данных  */</a:t>
            </a:r>
            <a:endParaRPr b="0" i="0" sz="1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r0=0x3fe3f;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dm(LAR)=r0; 		// LAR-регистр: LBUF2-&gt;линк-порт № 0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r0=0x00000100;		// все остальные – неактивные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dm(LCTL)=r0; 		// Прием через LBUF2 (slave) без DMA</a:t>
            </a:r>
            <a:endParaRPr b="0" i="0" sz="1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	/* генерируется запрос к мастеру на передачу по LSRQ */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bit clr mode1 NESTM; 	// запретить вложенные прерывания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r0=dm(LBUF2); 		// прочитать слово от master</a:t>
            </a:r>
            <a:endParaRPr b="0" i="0" sz="1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	/* далее – по алгоритму */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...</a:t>
            </a:r>
            <a:endParaRPr b="0" i="0" sz="1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"/>
          <p:cNvSpPr txBox="1"/>
          <p:nvPr>
            <p:ph type="ctrTitle"/>
          </p:nvPr>
        </p:nvSpPr>
        <p:spPr>
          <a:xfrm>
            <a:off x="1428728" y="0"/>
            <a:ext cx="7406640" cy="12144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Протокол "передачи маркера" ("token passing")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4" name="Google Shape;294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1"/>
          <p:cNvSpPr txBox="1"/>
          <p:nvPr/>
        </p:nvSpPr>
        <p:spPr>
          <a:xfrm>
            <a:off x="1357290" y="1357298"/>
            <a:ext cx="72152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Описание протокола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8" name="Google Shape;298;p31"/>
          <p:cNvSpPr txBox="1"/>
          <p:nvPr/>
        </p:nvSpPr>
        <p:spPr>
          <a:xfrm>
            <a:off x="1071538" y="1643050"/>
            <a:ext cx="7929618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 необходимости передать данные через линк-порты двух процессоров необходимо знать, какой из них в настоящий момент является мастером (передатчиком), а какой – приемником (slave).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Маркер – программный флаг, который передается между процессорами.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После сброса (по умолчанию) маркер соответствует линк-порту одного из процессоров.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Когда slave хочет стать мастером, он выставляет активный уровень на свою линию LxACK. Мастер интерпретирует этот сигнал либо как запрос на передачу данных, либо как запрос на передачу маркера.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Если мастер согласен отдать маркер, он посылает slave-процессору "слово освобождения маркера" (TRW) и сбрасывает свой флаг маркера.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Приемник проверяет полученное слово и если это слово = TRW, то устанавливает свой флаг маркера, становится мастером и может передавать данные. В противном случае приемник ожидает начала поступления новых данных от мастера.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Мастер сам может инициировать передачу маркера путем посылки ключевого слова TRW, не дожидаясь сигнала запроса (LxACK) от приемника.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ctrTitle"/>
          </p:nvPr>
        </p:nvSpPr>
        <p:spPr>
          <a:xfrm>
            <a:off x="1432560" y="142852"/>
            <a:ext cx="7406640" cy="7858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Возможности линк-порта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1357290" y="3870474"/>
            <a:ext cx="7786710" cy="2970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 могут функционировать одновременно и независимо друг от друга;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 позволяют передавать/принимать 32- и 48-разрядные слова;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 доступны как для DMA-контроллера (DMA-пересылок), так и для ядра процессора;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 доступны для внешнего хост-процессора при использовании режимов прямого чтения и записи (Direct Reads and Direct Writes);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 имеют двухуровневые FIFO-буферы для передачи и приема данных;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 поддерживают обмен данными с использованием сигналов тактовой синхронизации и подтверждения.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1428728" y="3559734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Основные возможности линк-порта: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1428728" y="928670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Количество и назначение линк-портов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1357290" y="1256496"/>
            <a:ext cx="7429552" cy="2185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SHARC-процессоры имеют шесть 4-битовых линк-портов (звеньевых портов).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Каждый линк-порт может тактироваться частотой до двух раз превышающей внутреннюю частоту процессора, что позволяет передавать до 8 битов за один такт.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Линк-порты широко используются для организации взаимодействия процессоров в многопроцессорных системах различной структуры.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"/>
          <p:cNvSpPr txBox="1"/>
          <p:nvPr>
            <p:ph type="ctrTitle"/>
          </p:nvPr>
        </p:nvSpPr>
        <p:spPr>
          <a:xfrm>
            <a:off x="1428728" y="0"/>
            <a:ext cx="7406640" cy="9286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2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Пример реализации протокола "передачи маркера"</a:t>
            </a:r>
            <a:endParaRPr b="0" i="0" sz="325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05" name="Google Shape;305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2"/>
          <p:cNvSpPr txBox="1"/>
          <p:nvPr/>
        </p:nvSpPr>
        <p:spPr>
          <a:xfrm>
            <a:off x="1071538" y="4988257"/>
            <a:ext cx="8072462" cy="1869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050" u="sng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Примечание. </a:t>
            </a:r>
            <a:r>
              <a:rPr b="0" i="0" lang="ru-RU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Процессор с ID1 является по умолчанию мастером (передатчиком), а с ID2 – приемником (slave). </a:t>
            </a:r>
            <a:endParaRPr b="0" i="0" sz="105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Мастер передает с использованием DMA буфер данных через линк-порт № 0 и линк-буфер LBUF3, а slave-процессор принимает в режиме DMA буфер данных через свои линк-порт № 0 и линк-буфер LBUF2. </a:t>
            </a:r>
            <a:endParaRPr b="0" i="0" sz="105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Приемник запрашивает у мастера маркер через линк-порт № 0 передатчика. Мастер посылает TRW и ожидает, будет ли оно принято slave-процессором. </a:t>
            </a:r>
            <a:endParaRPr b="0" i="0" sz="105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Приемник проверяет, является ли полученное слово TRW и подтверждает получение маркера очисткой линк-буфера мастера за определенное заранее число тактов. </a:t>
            </a:r>
            <a:endParaRPr b="0" i="0" sz="105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Если маркер принят, то slave-процессор становится мастером и передает свой буфер данных новому приемнику. В противном случае (маркер не принят) мастер начинает передачу второго буфера данных. </a:t>
            </a:r>
            <a:endParaRPr b="0" i="0" sz="105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По завершении обмена данными master-процессор настраивает линк-буфер LBUF2 на прием без использования DMA, а slave-процессор устанавливает свой линк-буфер LBUF3 на передачу без использования DMA. </a:t>
            </a:r>
            <a:endParaRPr b="0" i="0" sz="105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ctrTitle"/>
          </p:nvPr>
        </p:nvSpPr>
        <p:spPr>
          <a:xfrm>
            <a:off x="1432560" y="142852"/>
            <a:ext cx="7406640" cy="1071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Архитектура и принципы функционирования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1357290" y="1500174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Линк-порт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1428728" y="4071942"/>
            <a:ext cx="7429552" cy="2539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Каждый линк-порт состоит из четырех двунаправленных линий данных LxDAT</a:t>
            </a:r>
            <a:r>
              <a:rPr b="0" baseline="-2500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3-0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и двух линий взаимодействия: тактирования (LxCLK) и подтверждения (LxACK).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Линии LxCLK и LxACK позволяют осуществлять асинхронную передачу данных.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Когда порт сконфигурирован на передачу, он управляет линиями данных и линией LxCLK.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Если порт настроен на прием, он управляет только линией LxACK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ctrTitle"/>
          </p:nvPr>
        </p:nvSpPr>
        <p:spPr>
          <a:xfrm>
            <a:off x="1432560" y="142852"/>
            <a:ext cx="7406640" cy="1071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Архитектура и принципы функционирования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 txBox="1"/>
          <p:nvPr/>
        </p:nvSpPr>
        <p:spPr>
          <a:xfrm>
            <a:off x="1285852" y="1214422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Функционирование линк-порта и линк-буфера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 txBox="1"/>
          <p:nvPr/>
        </p:nvSpPr>
        <p:spPr>
          <a:xfrm>
            <a:off x="1357290" y="5000636"/>
            <a:ext cx="742955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Посредством регистра LAR с каждым из шести линк-портов может быть связан один из шести линк-буферов (LBUF0-LBUF5).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 передаче данных внутренний регистр используется для получения из внутренней памяти слова данных.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Внешний регистр выполняет передачу слов через линк-порт группами по 4 бита, начиная со старших битов.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ctrTitle"/>
          </p:nvPr>
        </p:nvSpPr>
        <p:spPr>
          <a:xfrm>
            <a:off x="1432560" y="142852"/>
            <a:ext cx="7406640" cy="1071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Архитектура и принципы функционирования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 txBox="1"/>
          <p:nvPr/>
        </p:nvSpPr>
        <p:spPr>
          <a:xfrm>
            <a:off x="1428728" y="2084382"/>
            <a:ext cx="7429552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Когда передача слова завершена: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выполняется сдвиг следующего слова из внутреннего регистра во внешний;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устанавливается состояние "буфер неполон" в поле статуса линк-буфера LxSTAT в регистре LCOM;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генерируется либо запрос на DMA-пересылку очередного слова (если DMA-пересылка для данного линк-буфера включена), либо маскируемое прерывание от линк-буфера.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Если передающий регистр пуст (следующее слово не готово для передачи), то линк-порт снимает свой сигнал LxCLK и приостанавливает передачу данных.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1285852" y="1584316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Передача данных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ctrTitle"/>
          </p:nvPr>
        </p:nvSpPr>
        <p:spPr>
          <a:xfrm>
            <a:off x="1432560" y="142852"/>
            <a:ext cx="7406640" cy="1071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Архитектура и принципы функционирования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1428728" y="2084382"/>
            <a:ext cx="7429552" cy="3016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Во время приема внешний регистр используется для упаковки получаемых данных в 32- или 48-разрядные слова, начиная со старшей 4-битовой группы (разрядность передаваемых/принимаемых слов определяется  полем LEXT в регистре управления LCTL).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По окончании формирования слово передается во внутренний регистр для передачи его во внутреннюю память посредством DMA-пересылки или чтения процессорным ядром.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Если данные не были вовремя прочитаны и двухуровневый FIFO-буфер оказался заполненным, линк-порт снимает свой сигнал подтверждения приема LxACK и приостанавливает прием данных.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1285852" y="1584316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Прием данных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ctrTitle"/>
          </p:nvPr>
        </p:nvSpPr>
        <p:spPr>
          <a:xfrm>
            <a:off x="1432560" y="142852"/>
            <a:ext cx="7406640" cy="1071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Архитектура и принципы функционирования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 txBox="1"/>
          <p:nvPr/>
        </p:nvSpPr>
        <p:spPr>
          <a:xfrm>
            <a:off x="1285852" y="1500174"/>
            <a:ext cx="7572428" cy="50321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Передаваемое/принимаемое линк-портом слово состоит из 8 или 12 полубайтов (слова из 32/48 битов). Передающий линк-порт устанавливает активный уровень сигнала тактовой синхронизации LxCLK при передаче каждого полубайта. Задний фронт сигнала LxCLK используется приемником для защелкивания полученного полубайта.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Приемник выставляет активный уровень на линию LxACK, когда он готов для приема очередного слова.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Передающий порт проверяет состояние линии LxACK только в начале передачи каждого слова данных.  Если в этот момент сигнал LxACK имеет неактивный уровень, передающий порт не начинает передачу следующего слова, а продолжает удерживать высокий уровень на линии LxCLK и первую 4-битовую группу данных на линии данных.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После получения сигнала подтверждения LxACK процессор периодически чередует на линии LxCLK низкий и высокий уровень и выполняет передачу очередного слова. Если передающий буфер пуст, сигнал LxCLK имеет низкий уровень независимо от состояния линии LxACK.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1285852" y="1214422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Аппаратный интерфейс-1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ctrTitle"/>
          </p:nvPr>
        </p:nvSpPr>
        <p:spPr>
          <a:xfrm>
            <a:off x="1432560" y="142852"/>
            <a:ext cx="7406640" cy="1071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Архитектура и принципы функционирования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1285852" y="1571612"/>
            <a:ext cx="7572428" cy="5186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Сигнал LxACK влияет только на то, когда передающая сторона начнет передавать следующее слово. Полубайты текущего слова будут продолжать защелкиваться приемной стороной независимо от уровня сигнала LxACK.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Когда линк-порт запрещен, линии LxDAT</a:t>
            </a:r>
            <a:r>
              <a:rPr b="0" baseline="-2500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3-0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LxCLK, LxACK находятся в неопределенном состоянии.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 </a:t>
            </a:r>
            <a:r>
              <a:rPr b="0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передаче 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линк-порт управляет линиями данных LxDAT</a:t>
            </a:r>
            <a:r>
              <a:rPr b="0" baseline="-2500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3-0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на линии LxCLK удерживается высокий уровень, а LxACK находится в третьем состоянии.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 </a:t>
            </a:r>
            <a:r>
              <a:rPr b="0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приеме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линии данных и LxCLK находятся в третьем состоянии, а на линии LxACK удерживается высокий уровень.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Операция приема является по сути своей асинхронной и может происходить на любой частоте вплоть до удвоенной частоты процессора.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Если частота приема меньше тактовой частоты процессора CLKIN, то бит LCLKX2x в регистре управления LCOM для соответствующего линк-буфера должен быть сброшен. Если же частота приема лежит в интервале от CLKIN до 2*CLKIN, то бит LCLKX2x должен быть установлен.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1285852" y="1214422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Аппаратный интерфейс-2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ctrTitle"/>
          </p:nvPr>
        </p:nvSpPr>
        <p:spPr>
          <a:xfrm>
            <a:off x="1432560" y="142852"/>
            <a:ext cx="7406640" cy="714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Регистры управления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 txBox="1"/>
          <p:nvPr/>
        </p:nvSpPr>
        <p:spPr>
          <a:xfrm>
            <a:off x="1285852" y="1071546"/>
            <a:ext cx="7572428" cy="2970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Для управления работой линк-портов используются три регистра: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350" lvl="0" marL="361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регистр назначения линков (LAR);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350" lvl="0" marL="361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общий регистр управления линками (LCOM);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350" lvl="0" marL="361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регистр управления линк-буферами (LCTL).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Перед переназначением линк-порта через регистр LAR соответствующий ему линк-буфер должен быть запрещен соответствующим битом в регистре LCTL.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Линк-порт является запрещенным, если он не имеет назначенного ему буфера или если назначенный ему буфер запрещен.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Солнцестояние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