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960F94-49E1-4EFD-9472-DDB9FCEDA0B2}">
  <a:tblStyle styleId="{11960F94-49E1-4EFD-9472-DDB9FCEDA0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52" name="Google Shape;52;p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2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9" showMasterSp="0">
  <p:cSld name="Custom 9"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11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6" name="Google Shape;406;p11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11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9" name="Google Shape;40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0" name="Google Shape;410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411" name="Google Shape;411;p11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412" name="Google Shape;412;p11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3" name="Google Shape;443;p11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10" showMasterSp="0">
  <p:cSld name="Custom 10"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12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6" name="Google Shape;446;p1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12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9" name="Google Shape;4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451" name="Google Shape;451;p12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452" name="Google Shape;452;p1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2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2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2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2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2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2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3" name="Google Shape;483;p12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11" showMasterSp="0">
  <p:cSld name="Custom 11"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13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6" name="Google Shape;486;p1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491" name="Google Shape;491;p13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492" name="Google Shape;492;p13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3" name="Google Shape;523;p13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showMasterSp="0">
  <p:cSld name="Custom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3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6" name="Google Shape;86;p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92" name="Google Shape;92;p3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" name="Google Shape;123;p3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2" showMasterSp="0">
  <p:cSld name="Custom 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4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132" name="Google Shape;132;p4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Google Shape;163;p4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3" showMasterSp="0">
  <p:cSld name="Custom 3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5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6" name="Google Shape;166;p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5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172" name="Google Shape;172;p5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" name="Google Shape;203;p5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4" showMasterSp="0">
  <p:cSld name="Custom 4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6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6" name="Google Shape;206;p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6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211" name="Google Shape;211;p6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212" name="Google Shape;212;p6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" name="Google Shape;243;p6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5" showMasterSp="0">
  <p:cSld name="Custom 5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7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6" name="Google Shape;246;p7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7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251" name="Google Shape;251;p7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252" name="Google Shape;252;p7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3" name="Google Shape;283;p7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6" showMasterSp="0">
  <p:cSld name="Custom 6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8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6" name="Google Shape;286;p8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8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291" name="Google Shape;291;p8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292" name="Google Shape;292;p8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3" name="Google Shape;323;p8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7" showMasterSp="0">
  <p:cSld name="Custom 7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9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6" name="Google Shape;326;p9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332" name="Google Shape;332;p9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" name="Google Shape;363;p9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8" showMasterSp="0">
  <p:cSld name="Custom 8"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10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6" name="Google Shape;366;p10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10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9" name="Google Shape;36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0" name="Google Shape;37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371" name="Google Shape;371;p10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372" name="Google Shape;372;p10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" name="Google Shape;403;p10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13" name="Google Shape;13;p1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3312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5090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1534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3312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5090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686800" y="17018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534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3312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5090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868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8864600" y="18796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3312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5090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686800" y="20574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3312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5090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868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153400" y="24130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312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5090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686800" y="24130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1534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3312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5090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86868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312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6868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Архитектура  и программирование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4"/>
          <p:cNvSpPr txBox="1"/>
          <p:nvPr/>
        </p:nvSpPr>
        <p:spPr>
          <a:xfrm>
            <a:off x="539750" y="2205037"/>
            <a:ext cx="6840537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и базовые алгоритмы ЦОС. Форматы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Обобщенная архитектура DSP-процессоров. Основные элементы архитектуры процессоров ADSP-21x60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Обзор аппаратных средств ЦОС. Альтернативные средства ЦОС. Тенденции рынка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и средства разработки ПО для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подходы к программной реализации алгоритмов ЦОС на DSP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4"/>
          <p:cNvSpPr txBox="1"/>
          <p:nvPr/>
        </p:nvSpPr>
        <p:spPr>
          <a:xfrm>
            <a:off x="2555875" y="5445125"/>
            <a:ext cx="5184775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Хусаинов Наиль Шавкятович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к.т.н., доцент кафедры МОП ЭВМ ТРТУ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KhussainovNSh@mopevm.tsure.ru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3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4.4. Средства отладки и тестирования ПО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 txBox="1"/>
          <p:nvPr>
            <p:ph idx="1" type="subTitle"/>
          </p:nvPr>
        </p:nvSpPr>
        <p:spPr>
          <a:xfrm>
            <a:off x="250825" y="1844675"/>
            <a:ext cx="7416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подключения JTAG-эмулятора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2492375"/>
            <a:ext cx="6840537" cy="393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4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4.4. Средства отладки и тестирования ПО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4"/>
          <p:cNvSpPr txBox="1"/>
          <p:nvPr>
            <p:ph idx="1" type="subTitle"/>
          </p:nvPr>
        </p:nvSpPr>
        <p:spPr>
          <a:xfrm>
            <a:off x="250825" y="1844675"/>
            <a:ext cx="7416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 и недостатки способов отладки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9" name="Google Shape;619;p24"/>
          <p:cNvGraphicFramePr/>
          <p:nvPr/>
        </p:nvGraphicFramePr>
        <p:xfrm>
          <a:off x="250825" y="23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{11960F94-49E1-4EFD-9472-DDB9FCEDA0B2}</a:tableStyleId>
              </a:tblPr>
              <a:tblGrid>
                <a:gridCol w="1512875"/>
                <a:gridCol w="3455975"/>
                <a:gridCol w="2447925"/>
              </a:tblGrid>
              <a:tr h="3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Способ отладки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«+»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«-»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Программный симулятор (начальный этап)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Простота, минимальная стоимость, возможность оценить логическую правильность алгоритма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 производительность, особенно при больших объемах кода, трудности в имитации взаимодействии с внешними устройствами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Оценочная плата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Исполнение программы в реальном масштабе времени. Оценка правильности взаимодействия процессора с типовой периферией (кодеками и внешней памятью). Приемлемая стоимость. Идеально для обучения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Невозможность отладки в реальном времени (только в моменты останова). Ограничения в использовании внешних устройств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JTAG-эмулятор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(конечный этап)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Максимальная эффективность. Отладка на целевой архитектуре.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Высокая стоимость интерфейса эмулятора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4.5. Среда разработки VisualDSP++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 txBox="1"/>
          <p:nvPr/>
        </p:nvSpPr>
        <p:spPr>
          <a:xfrm>
            <a:off x="395287" y="3068637"/>
            <a:ext cx="7272337" cy="215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Создание проекта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Выбор сессии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Описание целевой архитектуры (файл описания линкера)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Оконный интерфейс в режиме отладки программы на ASM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Создание и отладка проекта с VDK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Этапы и средства разработки ПО для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5"/>
          <p:cNvSpPr txBox="1"/>
          <p:nvPr/>
        </p:nvSpPr>
        <p:spPr>
          <a:xfrm>
            <a:off x="539750" y="3213100"/>
            <a:ext cx="6840537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4.1. Этапы проектирования системы ЦОС на базе DSP-процессора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Выбор средств разработки ПО для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 Типовой набор средств разработки ПО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4.4. Средства отладки и тестирования ПО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4.5. Среда разработки VisualDSP++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4.1. Этапы проектирования системы ЦОС на базе DSP-процессора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6"/>
          <p:cNvSpPr txBox="1"/>
          <p:nvPr>
            <p:ph idx="1" type="subTitle"/>
          </p:nvPr>
        </p:nvSpPr>
        <p:spPr>
          <a:xfrm>
            <a:off x="5076825" y="1844675"/>
            <a:ext cx="25908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проектирования системы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6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700212"/>
            <a:ext cx="4876800" cy="5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4.2. Выбор средств разработки ПО для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 txBox="1"/>
          <p:nvPr>
            <p:ph idx="1" type="subTitle"/>
          </p:nvPr>
        </p:nvSpPr>
        <p:spPr>
          <a:xfrm>
            <a:off x="250825" y="1844675"/>
            <a:ext cx="7416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Распространенные средства реализации алгоритмов (логики) обработки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7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3" name="Google Shape;553;p17"/>
          <p:cNvGraphicFramePr/>
          <p:nvPr/>
        </p:nvGraphicFramePr>
        <p:xfrm>
          <a:off x="323850" y="25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{11960F94-49E1-4EFD-9472-DDB9FCEDA0B2}</a:tableStyleId>
              </a:tblPr>
              <a:tblGrid>
                <a:gridCol w="1990725"/>
                <a:gridCol w="3265475"/>
                <a:gridCol w="2160575"/>
              </a:tblGrid>
              <a:tr h="3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Средство разработки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«+»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«-»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Matlab (LabView, HyperSignal)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простота, наглядность, наличие инструментов для моделирования процессов обработки в масштабе времени близком к реальному (Simulink), средств генерации и отладки кода для DSP-процессоров (DSP-Developer на целевой архитектуре;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высокая цена, трудность низкоуровневой отладки, ресурсоемкость, недостаточная гибкость, низкая эффективность кода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языки высокого уровня (С/С++);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значительная платформенно-независимость, «читаемость» кода, сокращение сроков разработки ПО, наличие оптимизирующих компиляторов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обычно не удается получить предельную производительность и минимальный расход памяти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языки низкого уровня (ASM)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максимальная эффективность, минимальные требования к DSP-процессору – самое дешевое hardware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непереносимость кода, длительный срок разработки и отладки и др.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4.2. Выбор средств разработки ПО для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8"/>
          <p:cNvSpPr txBox="1"/>
          <p:nvPr>
            <p:ph idx="1" type="subTitle"/>
          </p:nvPr>
        </p:nvSpPr>
        <p:spPr>
          <a:xfrm>
            <a:off x="250825" y="1844675"/>
            <a:ext cx="74168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Рабочий экран Matlab Simulink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87" y="2276475"/>
            <a:ext cx="6265862" cy="442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4.2. Выбор средств разработки ПО для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 txBox="1"/>
          <p:nvPr>
            <p:ph idx="1" type="subTitle"/>
          </p:nvPr>
        </p:nvSpPr>
        <p:spPr>
          <a:xfrm>
            <a:off x="250825" y="1844675"/>
            <a:ext cx="7416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Отличия в производительности программного кода на Ассемблере и 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1" name="Google Shape;571;p19"/>
          <p:cNvGraphicFramePr/>
          <p:nvPr/>
        </p:nvGraphicFramePr>
        <p:xfrm>
          <a:off x="179387" y="25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{11960F94-49E1-4EFD-9472-DDB9FCEDA0B2}</a:tableStyleId>
              </a:tblPr>
              <a:tblGrid>
                <a:gridCol w="1766875"/>
                <a:gridCol w="2222500"/>
                <a:gridCol w="3643300"/>
              </a:tblGrid>
              <a:tr h="6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Текст на Си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Неоптимизированный код на Ассемблере (время выполнения 4*LEN + 4)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Оптимизированный код на Ассемблере (время выполнения ((LEN-2)+4)+4)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00x #define LEN 20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00x float dm x[LEN];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00x float pm y[LEN];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00x float result;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00x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 main()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002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003 {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004 int n;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005 float s;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006 for (n=0;n&lt;LEN;n++)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007 s += x[n]*y[n];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008 result = s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009 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 i12 = _y;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002 i4 = _x;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003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004 lcntr = 20, do (pc,4) until lce;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005 f2 = dm(i4,m6);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006 f4 = pm(i12,m14);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007 f8 = f2*f4;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008 f12 = f8 + f12;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009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 dm(_result) = f12;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 i12 = _y;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002 i4 = _x;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003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004 f2 = dm(i4,m6), f4 = pm(i12,m14)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005 f8 = f2*f4, f2 = dm(i4,m6), f4 = pm(i12,m14);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006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007 lcntr = 18, do (pc,1) until lce;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008 f12 = f8 + f12, f8 = f2*f4, f2 = dm(i4,m6), f4 =    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                                             pm(k12,m14);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009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 f12 = f8 + f12, f8 = f2*f4;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 f12 = f8 + f12;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012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013 dm(_result) = f12;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0"/>
          <p:cNvSpPr txBox="1"/>
          <p:nvPr>
            <p:ph type="ctrTitle"/>
          </p:nvPr>
        </p:nvSpPr>
        <p:spPr>
          <a:xfrm>
            <a:off x="2843212" y="466725"/>
            <a:ext cx="49688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4.3. Типовой набор средств разработки ПО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0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549275"/>
            <a:ext cx="4575175" cy="63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0"/>
          <p:cNvSpPr txBox="1"/>
          <p:nvPr/>
        </p:nvSpPr>
        <p:spPr>
          <a:xfrm>
            <a:off x="5219700" y="2997200"/>
            <a:ext cx="2447925" cy="390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текстовый редактор;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компилятор;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ассемблер;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компоновщик (Linker);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архиватор (Archiver);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загрузчик (Loader);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сплиттер (Hex-конвертер);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программатор Flash-памяти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/>
          <p:nvPr/>
        </p:nvSpPr>
        <p:spPr>
          <a:xfrm>
            <a:off x="7451725" y="3068637"/>
            <a:ext cx="720725" cy="3789362"/>
          </a:xfrm>
          <a:prstGeom prst="rightBrace">
            <a:avLst>
              <a:gd fmla="val 8333" name="adj1"/>
              <a:gd fmla="val 10750" name="adj2"/>
            </a:avLst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0"/>
          <p:cNvSpPr txBox="1"/>
          <p:nvPr/>
        </p:nvSpPr>
        <p:spPr>
          <a:xfrm>
            <a:off x="8172450" y="4797425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1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4.4. Средства отладки и тестирования ПО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 txBox="1"/>
          <p:nvPr/>
        </p:nvSpPr>
        <p:spPr>
          <a:xfrm>
            <a:off x="395287" y="3357562"/>
            <a:ext cx="7272337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симулятор;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типовая оценочная плата (EZLAB, EZKIT-Lite);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сканирование DSP-процессора в целевой архитектуре через JTAG-интерфейс в режиме реального времени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2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4.4. Средства отладки и тестирования ПО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>
            <a:off x="0" y="414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250825" y="1844675"/>
            <a:ext cx="7416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Типовая оценочная плата EZKIT-Lite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50" y="2359025"/>
            <a:ext cx="6048375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