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788150" cy="9923450"/>
  <p:embeddedFontLst>
    <p:embeddedFont>
      <p:font typeface="Cabin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8A36AE-4B65-4ED7-9E4D-C6728887CB62}">
  <a:tblStyle styleId="{2B8A36AE-4B65-4ED7-9E4D-C6728887CB6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abin-bold.fntdata"/><Relationship Id="rId41" Type="http://schemas.openxmlformats.org/officeDocument/2006/relationships/font" Target="fonts/Cabin-regular.fntdata"/><Relationship Id="rId22" Type="http://schemas.openxmlformats.org/officeDocument/2006/relationships/slide" Target="slides/slide17.xml"/><Relationship Id="rId44" Type="http://schemas.openxmlformats.org/officeDocument/2006/relationships/font" Target="fonts/Cabin-boldItalic.fntdata"/><Relationship Id="rId21" Type="http://schemas.openxmlformats.org/officeDocument/2006/relationships/slide" Target="slides/slide16.xml"/><Relationship Id="rId43" Type="http://schemas.openxmlformats.org/officeDocument/2006/relationships/font" Target="fonts/Cabin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5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5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5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6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6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6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6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6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7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7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7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7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7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7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7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8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Программный секвенсор ADSP-21060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428728" y="1857364"/>
            <a:ext cx="742955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Функции секвенсора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подпрограмм, возвраты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циклов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Ограничения при организации циклов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секвенсора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Кэш инструкций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кэша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влияния размещения сегментов в памяти на эффективность выполнения программы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ctrTitle"/>
          </p:nvPr>
        </p:nvSpPr>
        <p:spPr>
          <a:xfrm>
            <a:off x="1432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428728" y="100010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Мнемоники условных инструкций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12" y="1370815"/>
            <a:ext cx="4357718" cy="548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ctrTitle"/>
          </p:nvPr>
        </p:nvSpPr>
        <p:spPr>
          <a:xfrm>
            <a:off x="1432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использования условных инструкций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500166" y="2071678"/>
            <a:ext cx="7143800" cy="401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Условный переход (вызов, возврат):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EQ jump Proc2;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NE call Proc2 (db);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SZ rts;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Условное выполнение 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LE R1=R1+R4;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GT F4=F8*F9, R2=dm(I7,m0);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TF call (M8,I15), ELSE R2=R2+R8;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Всегда истинное условие: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TRUE call Proc4;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Бесконечный цикл (всегда ложное условие):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Label UNTIL FOREVER;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ctrTitle"/>
          </p:nvPr>
        </p:nvSpPr>
        <p:spPr>
          <a:xfrm>
            <a:off x="1432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циклов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Общие сведения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500166" y="2071678"/>
            <a:ext cx="7143800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SHARC ADSP имеет механизм аппаратной поддержки циклов.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 проверяется за 3 такта до конца тела цикла, что позволяет  избежать неверного выбора Fetch-адреса и дополнительных циклов для перезагрузки конвейера (для циклов длиной из 3-х и более инструкций).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Использование специализированных стеков Программного секвенсора позволяет использовать аппаратную поддержку циклов до 6 уровней вложенности.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Есть ограничения на использование команд переходов, вызовов и возвратов в конце тела цикла.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Особого внимания требует организация коротких циклов с выходом по арифметическому условию.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428728" y="1285860"/>
            <a:ext cx="7143800" cy="32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Занесение значений в вершины стеков выполняется инструкцией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87" lvl="0" marL="71278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LabelEndLoop UNTIL cond;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7937" lvl="0" marL="107473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87" lvl="0" marL="712788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Выталкивание значений из вершин стеков выполняется автоматически при проверке условия выхода (если оно истинно) или при выполнении инструкции перехода с прерыванием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LabelOutOfLoop (LA);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1428728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1143000"/>
                <a:gridCol w="2143150"/>
                <a:gridCol w="3857650"/>
              </a:tblGrid>
              <a:tr h="27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Стек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Наименование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 (при организации циклов)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46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PC Stack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Стек Программного</a:t>
                      </a:r>
                      <a:r>
                        <a:rPr b="0" lang="ru-RU" sz="1400"/>
                        <a:t> секвенсора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Адрес  первой инструкции тела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  <a:tr h="66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Loop</a:t>
                      </a:r>
                      <a:r>
                        <a:rPr b="0" lang="ru-RU" sz="1400"/>
                        <a:t> Address Stack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Стек адреса</a:t>
                      </a:r>
                      <a:r>
                        <a:rPr b="0" lang="ru-RU" sz="1400"/>
                        <a:t>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Адрес последней инструкции цикла, код завершения, ти</a:t>
                      </a:r>
                      <a:r>
                        <a:rPr b="0" lang="ru-RU" sz="1400"/>
                        <a:t>п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  <a:tr h="66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Loop Counter Stack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Стек счетчика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Количество итераций до конца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428728" y="1857364"/>
            <a:ext cx="4143404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Глубина – 30 слов.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Разрядность – 24 бита.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PCSTK – содержит верхушку стека.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Указатель PCSTKP – содержит количество занятых ячеек в PC Stack.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PCSTKP=0, если стек пуст.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 Программного секвенсора (PC Stack)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11" name="Google Shape;211;p26"/>
          <p:cNvGraphicFramePr/>
          <p:nvPr/>
        </p:nvGraphicFramePr>
        <p:xfrm>
          <a:off x="7000892" y="1714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1476375"/>
              </a:tblGrid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6"/>
          <p:cNvSpPr/>
          <p:nvPr/>
        </p:nvSpPr>
        <p:spPr>
          <a:xfrm>
            <a:off x="6858016" y="1643050"/>
            <a:ext cx="1785950" cy="928694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5715008" y="1928802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PCSTK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1500166" y="4699353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Принудительные запись/выталкивание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500166" y="5127981"/>
            <a:ext cx="528641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PCSTK;			POP PCSTK;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PSCTK = 0xUUUU UUUU;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428728" y="1857364"/>
            <a:ext cx="4143404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Глубина – 6 слов.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Разрядность – 32 бита.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LADDR – содержит верхушку стека.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LADDR=0xFFFF FFFF, то стек адреса цикла пуст.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 адреса цикла (Loop Address Stack)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1285852" y="4071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2904300"/>
                <a:gridCol w="1577600"/>
                <a:gridCol w="3090525"/>
              </a:tblGrid>
              <a:tr h="50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 31		</a:t>
                      </a:r>
                      <a:r>
                        <a:rPr lang="ru-RU" sz="1600"/>
                        <a:t>               </a:t>
                      </a:r>
                      <a:r>
                        <a:rPr lang="ru-RU" sz="1600"/>
                        <a:t>30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28</a:t>
                      </a:r>
                      <a:r>
                        <a:rPr lang="ru-RU" sz="1600"/>
                        <a:t>  	24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23	   	                   0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4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Код типа цикла: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Код завершения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Адрес последней инструкции тела цикла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5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«00»-арифм.</a:t>
                      </a:r>
                      <a:endParaRPr sz="1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«01» – по счетчику,</a:t>
                      </a:r>
                      <a:r>
                        <a:rPr lang="ru-RU" sz="1400"/>
                        <a:t>  1 инструкция</a:t>
                      </a:r>
                      <a:endParaRPr sz="1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«02» – по счетчику, 2 инструкции</a:t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400"/>
                        <a:t>«03» -</a:t>
                      </a:r>
                      <a:r>
                        <a:rPr lang="ru-RU" sz="1400"/>
                        <a:t> по счетчику, 3 и более инструкций</a:t>
                      </a:r>
                      <a:endParaRPr sz="1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Соответствует условию после UNTIL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27"/>
          <p:cNvSpPr/>
          <p:nvPr/>
        </p:nvSpPr>
        <p:spPr>
          <a:xfrm>
            <a:off x="1142976" y="4000504"/>
            <a:ext cx="7786742" cy="1214446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42844" y="4429132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LADDR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Стеки, используемые при организации циклов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428728" y="1857364"/>
            <a:ext cx="414340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Глубина – 6 слов.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Разрядность – 32 бита.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CURLCNTR – содержит верхушку стека.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CURLCNTR=0xFFFF FFFF, то стек счетчика цикла пуст.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LCNTR находится «над вершиной» стека счетчика цикла. При выполнении команды Do...UNTIL его значение проталкивается в CURLCNTR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Стек счетчика цикла (Loop Counter Stack)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7000892" y="2786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1476375"/>
              </a:tblGrid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28"/>
          <p:cNvSpPr/>
          <p:nvPr/>
        </p:nvSpPr>
        <p:spPr>
          <a:xfrm>
            <a:off x="6858016" y="2714621"/>
            <a:ext cx="1785950" cy="928694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428728" y="5127981"/>
            <a:ext cx="52149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Принудительные запись/выталкивание в стеки адреса и счетчика циклов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428728" y="5786454"/>
            <a:ext cx="535785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LCNTR = value;			POP LOOP;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LADDR = struct;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LOOP;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429256" y="3000372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CURLCNTR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6858016" y="1571612"/>
            <a:ext cx="1785950" cy="928694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5429256" y="1857363"/>
            <a:ext cx="1428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LCNTR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572396" y="2357430"/>
            <a:ext cx="357190" cy="6429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3 и более инструкций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1214414" y="4286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694900"/>
                <a:gridCol w="694900"/>
                <a:gridCol w="470600"/>
                <a:gridCol w="1155550"/>
                <a:gridCol w="572750"/>
                <a:gridCol w="472275"/>
                <a:gridCol w="633050"/>
                <a:gridCol w="1075175"/>
                <a:gridCol w="582800"/>
                <a:gridCol w="596975"/>
                <a:gridCol w="694900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0x106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0x108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CURLCNTR--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Нет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 = 1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CURLCNTR—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PCSTK-&gt;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LAS-&gt;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Да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9"/>
          <p:cNvSpPr txBox="1"/>
          <p:nvPr/>
        </p:nvSpPr>
        <p:spPr>
          <a:xfrm>
            <a:off x="1428728" y="1928802"/>
            <a:ext cx="71438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2, DO 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R1 = R1 + 1;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R2 = R2 –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DM(I3,M8) =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0x105:	EndLoop:  DM(I4,M1) = R2;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0x106: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6286512" y="2714620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0478"/>
                </a:moveTo>
                <a:lnTo>
                  <a:pt x="-82572" y="7592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428728" y="100010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1 инструкцию из 3-х и более итераций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1214414" y="3467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675475"/>
                <a:gridCol w="662400"/>
                <a:gridCol w="1145500"/>
                <a:gridCol w="1225900"/>
                <a:gridCol w="1507250"/>
                <a:gridCol w="884250"/>
                <a:gridCol w="900150"/>
                <a:gridCol w="642950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3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RLCNTR-- (=4)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3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CURLCNTR– (=3)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 = 3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CURLCNTR=0xffffffff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30"/>
          <p:cNvSpPr txBox="1"/>
          <p:nvPr/>
        </p:nvSpPr>
        <p:spPr>
          <a:xfrm>
            <a:off x="1428728" y="1714488"/>
            <a:ext cx="7143800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EndLoop:  	DM(I4,M1) = R2;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7000860" y="2285992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2812" y="0"/>
                </a:moveTo>
                <a:close/>
                <a:lnTo>
                  <a:pt x="-12812" y="120000"/>
                </a:lnTo>
              </a:path>
              <a:path extrusionOk="0" fill="none" h="120000" w="120000">
                <a:moveTo>
                  <a:pt x="-12812" y="60478"/>
                </a:moveTo>
                <a:lnTo>
                  <a:pt x="-51626" y="50605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571604" y="85723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1 инструкцию из 1-й итерации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1357290" y="1726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844150"/>
                <a:gridCol w="940400"/>
                <a:gridCol w="1814200"/>
                <a:gridCol w="1215850"/>
                <a:gridCol w="1487150"/>
                <a:gridCol w="134212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0x104</a:t>
                      </a:r>
                      <a:endParaRPr b="0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0x105</a:t>
                      </a:r>
                      <a:endParaRPr b="0"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RLCNTR=0xffffffff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31"/>
          <p:cNvSpPr txBox="1"/>
          <p:nvPr/>
        </p:nvSpPr>
        <p:spPr>
          <a:xfrm>
            <a:off x="1571604" y="1245200"/>
            <a:ext cx="7143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b="1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1571604" y="350043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1 инструкцию из 2-х итераций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73" name="Google Shape;273;p31"/>
          <p:cNvGraphicFramePr/>
          <p:nvPr/>
        </p:nvGraphicFramePr>
        <p:xfrm>
          <a:off x="1357290" y="4369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712775"/>
                <a:gridCol w="794025"/>
                <a:gridCol w="1147250"/>
                <a:gridCol w="1477225"/>
                <a:gridCol w="1189675"/>
                <a:gridCol w="1189675"/>
                <a:gridCol w="113322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0x104</a:t>
                      </a:r>
                      <a:endParaRPr b="0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0x105</a:t>
                      </a:r>
                      <a:endParaRPr b="0"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RLCNTR-- (=1)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RLCNTR=0xffffffff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1"/>
          <p:cNvSpPr txBox="1"/>
          <p:nvPr/>
        </p:nvSpPr>
        <p:spPr>
          <a:xfrm>
            <a:off x="1571604" y="3888406"/>
            <a:ext cx="7143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b="1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1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1357290" y="6140255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из одной инструкции должен выполняться не менее 3-х раз чтобы избежать потерь производительности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Функции секвенсора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357290" y="928670"/>
            <a:ext cx="7429552" cy="340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Выполнение инструкций в линейном порядке с инкрементом адреса выборки следующей команды.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Варианты нарушения линейного порядка следования инструкций: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переходы (условные и безусловные);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вызовы подпрограмм и возвраты (условные и безусловные);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вызовы обработчиков прерываний и возвраты (условные и безусловные);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циклы;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инструкция Idle.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44" y="3286124"/>
            <a:ext cx="4857783" cy="329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1428728" y="1000108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2 инструкцию из 2-х и более итераций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83" name="Google Shape;283;p32"/>
          <p:cNvGraphicFramePr/>
          <p:nvPr/>
        </p:nvGraphicFramePr>
        <p:xfrm>
          <a:off x="1214414" y="3467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611200"/>
                <a:gridCol w="599375"/>
                <a:gridCol w="499100"/>
                <a:gridCol w="1115375"/>
                <a:gridCol w="572750"/>
                <a:gridCol w="1557500"/>
                <a:gridCol w="592850"/>
                <a:gridCol w="1346475"/>
                <a:gridCol w="74927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0x104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2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CURLCNTR– (=2)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 = 2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0xFFFFFFFF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2"/>
          <p:cNvSpPr txBox="1"/>
          <p:nvPr/>
        </p:nvSpPr>
        <p:spPr>
          <a:xfrm>
            <a:off x="1428728" y="1714488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	DM(I4,M1) =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	DM(I4,M1) = R2;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7000860" y="2571744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2812" y="0"/>
                </a:moveTo>
                <a:close/>
                <a:lnTo>
                  <a:pt x="-12812" y="120000"/>
                </a:lnTo>
              </a:path>
              <a:path extrusionOk="0" fill="none" h="120000" w="120000">
                <a:moveTo>
                  <a:pt x="-12812" y="60478"/>
                </a:moveTo>
                <a:lnTo>
                  <a:pt x="-51626" y="50605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1571604" y="121442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длиной  в 2 инструкции из 1-й итерации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293" name="Google Shape;293;p33"/>
          <p:cNvGraphicFramePr/>
          <p:nvPr/>
        </p:nvGraphicFramePr>
        <p:xfrm>
          <a:off x="1357290" y="4000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706675"/>
                <a:gridCol w="787250"/>
                <a:gridCol w="886800"/>
                <a:gridCol w="1768500"/>
                <a:gridCol w="1126200"/>
                <a:gridCol w="1244950"/>
                <a:gridCol w="112352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nop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0x104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0x105</a:t>
                      </a:r>
                      <a:endParaRPr b="0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0x106</a:t>
                      </a:r>
                      <a:endParaRPr b="0"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CURLCNTR = 1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CU RLCNTR=0xffffffff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33"/>
          <p:cNvSpPr txBox="1"/>
          <p:nvPr/>
        </p:nvSpPr>
        <p:spPr>
          <a:xfrm>
            <a:off x="1428728" y="1928802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LCNTR =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DO 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	DM(I4,M1) =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	DM(I4,M1) = R2;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1357290" y="6072206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счетчику из двух инструкций должен выполняться не менее 2-х раз чтобы избежать потерь производительности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1071538" y="4059800"/>
            <a:ext cx="7929618" cy="2083844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214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000100" y="3488296"/>
            <a:ext cx="81439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MRF = 0;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R2 = 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N, DO LabelEndLoop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R1 = DM(I0,M0), R2 = PM(I8,M8);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MRF = MRF + R1*R2 (SSI);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MR0F;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285852" y="1571612"/>
            <a:ext cx="764386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Задание.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Даны массивы А и В одинаковой размерности (N элементов).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Вычислить: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1071538" y="6165527"/>
            <a:ext cx="792961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	3*1 + 1*1 +  (2*2 + (N-2)*1 + N*1) + 1*1 = 2*N+7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Выполняется «лишнее» чтение из памяти с дополнительным сдвигом указателей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1142976" y="300037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Неоптимальная организация цикла - 1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/>
          <p:nvPr/>
        </p:nvSpPr>
        <p:spPr>
          <a:xfrm>
            <a:off x="1071538" y="3286124"/>
            <a:ext cx="7929618" cy="1928826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1214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1000100" y="2714620"/>
            <a:ext cx="8143900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MRF = 0;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R2 = 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N+1, DO LabelEndLoop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MRF = MRF + R1*R2 (SSI), R1 = DM(I0,M0), R2 = PM(I8,M8);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MR0F;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1071538" y="5643578"/>
            <a:ext cx="792961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	3*1 + 1*1 +  (3*2 + (N-2)*1) + 1*1 = N+9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Выполняется «лишнее» чтение из памяти с дополнительным сдвигом указателей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1142976" y="192880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Неоптимальная организация цикла - 2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>
            <a:off x="1071538" y="3643314"/>
            <a:ext cx="7929618" cy="1285884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1214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1000100" y="3071810"/>
            <a:ext cx="8143900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MRF = 0, R1 = DM(I0,M0), R2 = DM(I8,M8);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N-1, DO LabelEndLoop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MRF = MRF + R1*R2 (SSI), R1 = DM(I0,M0), R2 = PM(I8,M8);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MRF + R1 * R2 (SSI);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1071538" y="5643578"/>
            <a:ext cx="792961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	1*2 + 1*1 +  (2*2 + (N-3)*1) + 1*1 = N+5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«Лишнее» чтение из памяти с дополнительным сдвигом указателей не выполняется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214414" y="192880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Оптимальная организация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1071538" y="4059800"/>
            <a:ext cx="7929618" cy="1869530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1214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1000100" y="3488296"/>
            <a:ext cx="8143900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F8 = 0;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N, DO LabelEndLoop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R1 = DM(I0,M0), R2 = PM(I8,M8);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F3 = F1 * F2;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F8 = F8 + F3;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DM(...) = R8;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1285852" y="1357298"/>
            <a:ext cx="742955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Задание.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Даны массивы вещественных чисел А и В одинаковой размерности (N элементов).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Вычислить: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1071538" y="6286520"/>
            <a:ext cx="792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  1*1 + 1*1 +  (1*2 + (N-1)*1 + 2*N*1) + 1*1 = 3*N+4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1142976" y="2857496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Неоптимальная организация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/>
          <p:nvPr/>
        </p:nvSpPr>
        <p:spPr>
          <a:xfrm>
            <a:off x="1071538" y="3143248"/>
            <a:ext cx="7929618" cy="2428892"/>
          </a:xfrm>
          <a:prstGeom prst="rect">
            <a:avLst/>
          </a:prstGeom>
          <a:gradFill>
            <a:gsLst>
              <a:gs pos="0">
                <a:srgbClr val="FFDBBF"/>
              </a:gs>
              <a:gs pos="50000">
                <a:srgbClr val="FFD2B2"/>
              </a:gs>
              <a:gs pos="97000">
                <a:srgbClr val="FFC597"/>
              </a:gs>
              <a:gs pos="100000">
                <a:srgbClr val="FEC0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>
            <p:ph type="ctrTitle"/>
          </p:nvPr>
        </p:nvSpPr>
        <p:spPr>
          <a:xfrm>
            <a:off x="1432560" y="142852"/>
            <a:ext cx="7406640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счетчику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1214414" y="1000108"/>
            <a:ext cx="7715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неоптимальной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b="1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оптимальной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организации цикла по счетчику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1000100" y="2571744"/>
            <a:ext cx="81439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I0 = A; 	M0 = 1; 	I8 = B;  M8 =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DM(I0,M0), R4 = PM(I8,M8);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F8 = F1*F4, R1 = DM(I0,M0), R4 = PM(I8,M8);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F12 = F1*F4, R1 = DM(I0,M0), R4 = PM(I8,M8);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LCNTR = N-3, DO LabelEndLoop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LabelEndLoop: 	F12 = F1*F4, F8 = F8+F12, R1 = DM(I0,M0), R4 = PM(I8,M8);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F12 = F1*F4, F8 = F8+F12;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F8 = F8 + F12;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DM(...) = R8;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071538" y="6165527"/>
            <a:ext cx="7929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тактов:  1*2 + 1*2 +  1*2 + 1*1 +  (3*2 + (N-6)*1) + 1*1 + 1*1 + 1*1 = N+10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1142976" y="1928802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Оптимальная организация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1428728" y="1428736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Цикл по арифм. условию длиной 3 и более инструкций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360" name="Google Shape;360;p39"/>
          <p:cNvGraphicFramePr/>
          <p:nvPr/>
        </p:nvGraphicFramePr>
        <p:xfrm>
          <a:off x="1214414" y="4286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694900"/>
                <a:gridCol w="694900"/>
                <a:gridCol w="631350"/>
                <a:gridCol w="582800"/>
                <a:gridCol w="713425"/>
                <a:gridCol w="542600"/>
                <a:gridCol w="552650"/>
                <a:gridCol w="1477100"/>
                <a:gridCol w="572750"/>
                <a:gridCol w="623000"/>
                <a:gridCol w="558350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0x106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0x106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0x107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0x108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</a:t>
                      </a:r>
                      <a:r>
                        <a:rPr lang="ru-RU" sz="1050"/>
                        <a:t> ?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Нет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Да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39"/>
          <p:cNvSpPr txBox="1"/>
          <p:nvPr/>
        </p:nvSpPr>
        <p:spPr>
          <a:xfrm>
            <a:off x="1428728" y="1928802"/>
            <a:ext cx="71438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	R1 = R1 - 1;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	R2 = R2 + R6;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	DM(I3,M8) =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0x105:	EndLoop: 	DM(I4,M1) = R2;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0x106: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6500826" y="2714620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1428728" y="1428736"/>
            <a:ext cx="714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Сложности в организации короткого (1-2 инструкции) цикла по арифметическому условию - 1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70" name="Google Shape;370;p40"/>
          <p:cNvGraphicFramePr/>
          <p:nvPr/>
        </p:nvGraphicFramePr>
        <p:xfrm>
          <a:off x="1285852" y="3876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806550"/>
                <a:gridCol w="806550"/>
                <a:gridCol w="732825"/>
                <a:gridCol w="676450"/>
                <a:gridCol w="715925"/>
                <a:gridCol w="1557500"/>
                <a:gridCol w="763675"/>
                <a:gridCol w="776700"/>
                <a:gridCol w="664800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0x105</a:t>
                      </a:r>
                      <a:endParaRPr b="0"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AZ</a:t>
                      </a:r>
                      <a:r>
                        <a:rPr lang="ru-RU" sz="1050"/>
                        <a:t> ?</a:t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(R1=2)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</a:t>
                      </a:r>
                      <a:r>
                        <a:rPr lang="ru-RU" sz="1050"/>
                        <a:t>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(R1=1)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(R1=0)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!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(R1=-1)</a:t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(R1=-2)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(R1=-3)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40"/>
          <p:cNvSpPr txBox="1"/>
          <p:nvPr/>
        </p:nvSpPr>
        <p:spPr>
          <a:xfrm>
            <a:off x="1428728" y="2376480"/>
            <a:ext cx="7143800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3;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EndLoop:  R1 = R1 - 1;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6572264" y="2857496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1285852" y="5429264"/>
            <a:ext cx="7715304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Условие выхода из цикла проверяется в начале процессорного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флага AZ устанавливается по результатам выполнения операции АЛУ в конце процессорного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Выполняются дополнительные итерации цикла.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1428728" y="1428736"/>
            <a:ext cx="714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Сложности в организации короткого (1-2 инструкции) цикла по арифметическому условию - 2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81" name="Google Shape;381;p41"/>
          <p:cNvGraphicFramePr/>
          <p:nvPr/>
        </p:nvGraphicFramePr>
        <p:xfrm>
          <a:off x="1285852" y="3876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527500"/>
                <a:gridCol w="618350"/>
                <a:gridCol w="592850"/>
                <a:gridCol w="582800"/>
                <a:gridCol w="602900"/>
                <a:gridCol w="643100"/>
                <a:gridCol w="723475"/>
                <a:gridCol w="994775"/>
                <a:gridCol w="803875"/>
                <a:gridCol w="696975"/>
                <a:gridCol w="71437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0x104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0x105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0x104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0x105</a:t>
                      </a:r>
                      <a:endParaRPr b="0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/>
                        <a:t>0x106</a:t>
                      </a:r>
                      <a:endParaRPr b="0"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</a:t>
                      </a:r>
                      <a:r>
                        <a:rPr lang="ru-RU" sz="1050"/>
                        <a:t>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(R1=1)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AZ-const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(R1=0)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AZ-const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(R1=-1)</a:t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PCSTK-&gt;;</a:t>
                      </a:r>
                      <a:r>
                        <a:rPr lang="ru-RU" sz="1050"/>
                        <a:t> </a:t>
                      </a:r>
                      <a:r>
                        <a:rPr lang="ru-RU" sz="1050"/>
                        <a:t>LAS-&gt;; SCS-&gt;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(R1=-2)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41"/>
          <p:cNvSpPr txBox="1"/>
          <p:nvPr/>
        </p:nvSpPr>
        <p:spPr>
          <a:xfrm>
            <a:off x="1428728" y="2143116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  R5 = DM(I1,M2);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R1 = R1 - 1;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6572264" y="2857496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1285852" y="5429264"/>
            <a:ext cx="7715304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Условие выхода из цикла проверяется в начале процессорного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флага AZ устанавливается по результатам выполнения операции АЛУ в конце процессорного такта.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Выполняются дополнительные итерации цикла.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432560" y="142852"/>
            <a:ext cx="740664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84" y="1928802"/>
            <a:ext cx="4997540" cy="326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357290" y="5429264"/>
            <a:ext cx="74295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 выполняемой (Execute) инструкции – регистр PC.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 декодируемой (Decode) инструкции – регистр DADDR.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 выбираемой (Fetch) инструкции – регистр FADDR.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Циклы по арифметическому условию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1428728" y="1428736"/>
            <a:ext cx="714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Сложности в организации короткого (1-2 инструкции) цикла по арифметическому условию - 3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92" name="Google Shape;392;p42"/>
          <p:cNvGraphicFramePr/>
          <p:nvPr/>
        </p:nvGraphicFramePr>
        <p:xfrm>
          <a:off x="1285852" y="3876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527500"/>
                <a:gridCol w="618350"/>
                <a:gridCol w="552650"/>
                <a:gridCol w="713425"/>
                <a:gridCol w="773725"/>
                <a:gridCol w="753625"/>
                <a:gridCol w="673250"/>
                <a:gridCol w="773725"/>
                <a:gridCol w="703375"/>
                <a:gridCol w="696975"/>
                <a:gridCol w="714375"/>
              </a:tblGrid>
              <a:tr h="3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PC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0x101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DADDR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0x102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FADDR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0x103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0x103</a:t>
                      </a:r>
                      <a:endParaRPr b="1"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0x102</a:t>
                      </a:r>
                      <a:endParaRPr b="1" sz="1050"/>
                    </a:p>
                  </a:txBody>
                  <a:tcPr marT="18000" marB="18000" marR="18000" marL="1800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-&gt;PCSTK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-&gt;LAS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-&gt;SCS</a:t>
                      </a:r>
                      <a:endParaRPr sz="100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</a:t>
                      </a:r>
                      <a:r>
                        <a:rPr lang="ru-RU" sz="1050"/>
                        <a:t>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(R1=1)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= 0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(R1=0)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50"/>
                        <a:t>AZ = 1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(R1=-1)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 = 0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AZ  ?</a:t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(R1=-2)</a:t>
                      </a:r>
                      <a:endParaRPr sz="105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T="18000" marB="1800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/>
                        <a:t>AZ = 0</a:t>
                      </a:r>
                      <a:endParaRPr sz="1050"/>
                    </a:p>
                  </a:txBody>
                  <a:tcPr marT="18000" marB="18000" marR="18000" marL="18000" anchor="ctr"/>
                </a:tc>
              </a:tr>
            </a:tbl>
          </a:graphicData>
        </a:graphic>
      </p:graphicFrame>
      <p:sp>
        <p:nvSpPr>
          <p:cNvPr id="393" name="Google Shape;393;p42"/>
          <p:cNvSpPr txBox="1"/>
          <p:nvPr/>
        </p:nvSpPr>
        <p:spPr>
          <a:xfrm>
            <a:off x="1428728" y="2143116"/>
            <a:ext cx="7143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0x100: 		R1 = 2; R5 = 6;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0x101: 		DO EndLoop UNTIL EQ;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0x102:		  R5 = R5 + 1;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0x103:	EndLoop:  R1 = R1 - 1;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0x104:		...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6572264" y="2928934"/>
            <a:ext cx="2143140" cy="5715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0478"/>
                </a:moveTo>
                <a:lnTo>
                  <a:pt x="-35311" y="674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Проверка условия выхода из цикла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1285852" y="5643578"/>
            <a:ext cx="7715304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флага AZ, проверяемого в начале цикла выполнения инструкции 0x103, изменяется инструкцией 0x102.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 получение бесконечного цикла.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Ограничения при организации циклов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1285852" y="1857364"/>
            <a:ext cx="7715304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Вложенные циклы не могут заканчиваться на одной и той же инструкции.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предотвращения потерь производительности циклы по счетчику из одной инструкции должны иметь не менее 3-х итераций, а из двух инструкций – не менее 2-х итераций.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«Короткие» циклы не должны содержать никакие команды перехода, вызова и возврата.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Последние 3 инструкции любого цикла не должны содержать никакие команды перехода, вызова и возврата. В противном случае цикл может быть отработан некорректно. Единственное исключение – «незадержанный» вызов подпрограммы CALL и возврат RTS с модификатором (LR).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Флаги состояния секвенсора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409" name="Google Shape;409;p44"/>
          <p:cNvGraphicFramePr/>
          <p:nvPr/>
        </p:nvGraphicFramePr>
        <p:xfrm>
          <a:off x="1571604" y="2643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1132500"/>
                <a:gridCol w="2082200"/>
                <a:gridCol w="2489800"/>
                <a:gridCol w="1296425"/>
              </a:tblGrid>
              <a:tr h="2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Флаг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Описание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Когда</a:t>
                      </a:r>
                      <a:r>
                        <a:rPr lang="ru-RU" sz="1400"/>
                        <a:t> устанавливается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Прим.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PCFL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Стек</a:t>
                      </a:r>
                      <a:r>
                        <a:rPr b="0" lang="ru-RU" sz="1400"/>
                        <a:t> PC Stack полон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Когда</a:t>
                      </a:r>
                      <a:r>
                        <a:rPr b="0" lang="ru-RU" sz="1400"/>
                        <a:t> в стек записывается слово № 29 (из 30-х возможных)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не липкий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PCEM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Стек</a:t>
                      </a:r>
                      <a:r>
                        <a:rPr b="0" lang="ru-RU" sz="1400"/>
                        <a:t> PC Stack пуст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не липкий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SSOV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Переполнение стека</a:t>
                      </a:r>
                      <a:r>
                        <a:rPr b="0" lang="ru-RU" sz="1400"/>
                        <a:t> статуса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Когда заносится слово в полный</a:t>
                      </a:r>
                      <a:r>
                        <a:rPr b="0" lang="ru-RU" sz="1400"/>
                        <a:t> </a:t>
                      </a:r>
                      <a:r>
                        <a:rPr b="0" lang="ru-RU" sz="1400"/>
                        <a:t>стек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липкий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SSEM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Стек</a:t>
                      </a:r>
                      <a:r>
                        <a:rPr b="0" lang="ru-RU" sz="1400"/>
                        <a:t> статуса пуст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не липкий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LSOV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Переполнение стека адреса и счетчика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Когда заносится слово в полный</a:t>
                      </a:r>
                      <a:r>
                        <a:rPr b="0" lang="ru-RU" sz="1400"/>
                        <a:t> </a:t>
                      </a:r>
                      <a:r>
                        <a:rPr b="0" lang="ru-RU" sz="1400"/>
                        <a:t>стек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липкий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LSEM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Стеки адреса и счетчика цикла пусты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не липкий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10" name="Google Shape;410;p44"/>
          <p:cNvSpPr txBox="1"/>
          <p:nvPr/>
        </p:nvSpPr>
        <p:spPr>
          <a:xfrm>
            <a:off x="1428728" y="171448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Флаги состояния стеков Программного секвенсора в регистре STKY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Кэш инструкций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1357290" y="164305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работы кэша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1285852" y="2214554"/>
            <a:ext cx="7715304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Кэш инструкций – ассоциативный кэш с местом для хранения 32-х инструкций, «прозрачный» для программиста.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кэширует только те инструкции, выборка которых из PM-памяти конфликтует с обращением к данным в PM: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 =&gt; 	0x101:	R1 = R2 + R3,  </a:t>
            </a: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 = PM(I8,M9);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 =&gt; 	0x102:	R4 = 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350" lvl="0" marL="36195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Fetch =&gt; 	0x103:</a:t>
            </a: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R5 = R2*R4;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выборке инструкции процессор всегда сначала обращается за инструкцией в кэш, а при кэш-промахе – в PM-память, вызывая дополнительный цикл на выборку инструкции.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кэша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25" name="Google Shape;4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98" y="1142984"/>
            <a:ext cx="4509316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 txBox="1"/>
          <p:nvPr/>
        </p:nvSpPr>
        <p:spPr>
          <a:xfrm>
            <a:off x="1285852" y="4595842"/>
            <a:ext cx="7715304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Выбор набора осуществляется по младшим 4 битам адреса инструкции. В поле Address хранятся только старшие 20 битов адреса инструкции.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LRU (Least Recently Used) – показывает более редко используемую инструкции в наборе (кандидат на замещение новой инструкцией).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 Valid Bit показывает наличие реальных данных в каждой строке набора.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Кэш может быть заморожен (бит CAFRZ в регистре MODE1) или выключен  (бит CADIS в регистре MODE1).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ctrTitle"/>
          </p:nvPr>
        </p:nvSpPr>
        <p:spPr>
          <a:xfrm>
            <a:off x="1432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8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 влияния размещения сегментов в памяти на эффективность выполнения программы</a:t>
            </a:r>
            <a:endParaRPr b="0" i="0" sz="28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5786446" y="2000240"/>
            <a:ext cx="3214710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Три инструкции, выполняющие обращение к PM-памяти и вызывающие конфликт доступа к памяти. Кэшируемые инструкции (0xYYY3), попадают в один набор (№ 3) кэша, что приводит к постоянному замещению самой «старой» инструкции на новую.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Как следствие – кэш неэффективен.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Решение – сдвинуть сегменты в памяти друг относительно друга, чтобы «проблемные» инструкции приходились на разные наборы кэша.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4" name="Google Shape;434;p47"/>
          <p:cNvSpPr txBox="1"/>
          <p:nvPr/>
        </p:nvSpPr>
        <p:spPr>
          <a:xfrm>
            <a:off x="1214414" y="1357298"/>
            <a:ext cx="5214974" cy="527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0x0100:	LCNTR=1024, DO tight UNTIL LCE;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0x0101:		R0=DM(I0,M0), </a:t>
            </a: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PM(I9,M9);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0x0102:		R1 = R0-R15;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0x0103:		IF EQ CALL sub;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0x0104:		F2 = FLOAT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0x0105:		F3 = F2 * F2;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0x0106:	tight:	F3 = F3 + F4;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0x0200:	sub:	R1 = R13;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0x0201:		</a:t>
            </a: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R14 = PM(I9,M9);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0x0202:		R6 = R6 + 1;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0x0203:		R7 = PASS R12;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0x0211:		</a:t>
            </a:r>
            <a:r>
              <a:rPr b="1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PM(I9,M9) = R12;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0x0212:		R4 = R4-1;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0x0213:		R7 = R5+R6;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0x021F:		rts;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ctrTitle"/>
          </p:nvPr>
        </p:nvSpPr>
        <p:spPr>
          <a:xfrm>
            <a:off x="1432560" y="142852"/>
            <a:ext cx="740664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28" y="1500174"/>
            <a:ext cx="7429552" cy="502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ctrTitle"/>
          </p:nvPr>
        </p:nvSpPr>
        <p:spPr>
          <a:xfrm>
            <a:off x="1432560" y="142852"/>
            <a:ext cx="740664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секвенсора. Этапы выполнения инструкции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500166" y="1785926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программного секвенсора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1500166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{2B8A36AE-4B65-4ED7-9E4D-C6728887CB62}</a:tableStyleId>
              </a:tblPr>
              <a:tblGrid>
                <a:gridCol w="1132500"/>
                <a:gridCol w="3305900"/>
                <a:gridCol w="1266100"/>
                <a:gridCol w="1296425"/>
              </a:tblGrid>
              <a:tr h="2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Регистр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Содержимое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Разрядность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Прим.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FADDR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Адрес выбираемой из</a:t>
                      </a:r>
                      <a:r>
                        <a:rPr b="0" lang="ru-RU" sz="1400"/>
                        <a:t> памяти инструкции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24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Только чтение</a:t>
                      </a:r>
                      <a:endParaRPr b="0" sz="14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DADDR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Адрес декодируемой инструкции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24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Только чтение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PC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Адрес выполняемой</a:t>
                      </a:r>
                      <a:r>
                        <a:rPr b="0" lang="ru-RU" sz="1400"/>
                        <a:t> инструкции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24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b="0" lang="ru-RU" sz="1400"/>
                        <a:t>Только чтение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PCSTK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Содержимое</a:t>
                      </a:r>
                      <a:r>
                        <a:rPr b="0" lang="ru-RU" sz="1400"/>
                        <a:t> верхней ячейки стека PC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24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PCSTKP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Указатель стека PC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5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LADDR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Содержимое верхней ячейки стека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32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CURLCNTR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Содержимое верхней ячейки стека счетчика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32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LCNTR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Число итераций следующего цикла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32</a:t>
                      </a:r>
                      <a:endParaRPr b="0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432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500166" y="2038357"/>
            <a:ext cx="7072362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выполнении переходов, вызовов и возвратов выборка очередной инструкции выполняется по адресу, который не является следующим по счету за адресом предыдущей выборки.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вызове подпрограммы дополнительно в стек Программного секвенсора (PC Stack) помещается адрес возврата.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возврате из подпрограммы или из обработчика прерывания адрес возврата выталкивается из стека Программного секвенсора (при возврате из обработчика прерывания выполняются и дополнительные действия).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500166" y="1609729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подпрограмм, возвраты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1432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500166" y="1714488"/>
            <a:ext cx="7143800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и возвраты могут быть условными и безусловными: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cond jump Proc2;		jump Proc2;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переходах и вызовах режим адресации может быть прямой, косвенный, относительный: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1652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Proc3;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1652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cond call (M12, I14);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1652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(PC, 0x0004);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Переходы, вызовы и возвраты могут быть обычные и задержанные: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Proc4;			rts (db);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Переход может прерывать выполнение цикла.</a:t>
            </a:r>
            <a:endParaRPr b="0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Proc5 (LA);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428728" y="121442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Варианты выполнения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ctrTitle"/>
          </p:nvPr>
        </p:nvSpPr>
        <p:spPr>
          <a:xfrm>
            <a:off x="1432560" y="142852"/>
            <a:ext cx="7406640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428728" y="1214422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Обычный («незадержанный») переход (вызов, возврат)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08" y="1643050"/>
            <a:ext cx="5867063" cy="416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1428728" y="5703838"/>
            <a:ext cx="7358114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Недостаток – необходимость перезагрузки конвейера и потеря двух тактов.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Преимущество – понятность: порядок выполнения соответствует порядку записи.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578" y="3429000"/>
            <a:ext cx="21526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ctrTitle"/>
          </p:nvPr>
        </p:nvSpPr>
        <p:spPr>
          <a:xfrm>
            <a:off x="1428728" y="0"/>
            <a:ext cx="7406640" cy="714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Переходы и вызовы подпрограмм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428728" y="785794"/>
            <a:ext cx="714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Задержанный переход (вызов, возврат)</a:t>
            </a:r>
            <a:endParaRPr b="1" i="0" sz="1800" u="none" cap="none" strike="noStrike">
              <a:solidFill>
                <a:schemeClr val="dk1"/>
              </a:solidFill>
              <a:latin typeface="Noto Symbol"/>
              <a:ea typeface="Noto Symbol"/>
              <a:cs typeface="Noto Symbol"/>
              <a:sym typeface="Noto Symbo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357290" y="5214950"/>
            <a:ext cx="7643866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Преимущество – отсутствует необходимость перезагрузки конвейера. Недостаток – усложнение программы.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Ограничение: в 2-х адресах за инструкцией задержанного перехода не могут находиться инструкции других переходов (вызовов, возвратов), команды работы со стеком Программного секвенсора (PC Stack), инструкции организации циклов (DO... UNTIL...), команда IDLE.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56" y="1176353"/>
            <a:ext cx="5599813" cy="411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578" y="3071810"/>
            <a:ext cx="21526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