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9144000"/>
  <p:notesSz cx="6788150" cy="9923450"/>
  <p:embeddedFontLst>
    <p:embeddedFont>
      <p:font typeface="Cabin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131A277-FF1F-4501-BB84-2D961666729E}">
  <a:tblStyle styleId="{B131A277-FF1F-4501-BB84-2D961666729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5EDE8"/>
          </a:solidFill>
        </a:fill>
      </a:tcStyle>
    </a:wholeTbl>
    <a:band1H>
      <a:tcTxStyle/>
      <a:tcStyle>
        <a:fill>
          <a:solidFill>
            <a:srgbClr val="E9D8CC"/>
          </a:solidFill>
        </a:fill>
      </a:tcStyle>
    </a:band1H>
    <a:band2H>
      <a:tcTxStyle/>
    </a:band2H>
    <a:band1V>
      <a:tcTxStyle/>
      <a:tcStyle>
        <a:fill>
          <a:solidFill>
            <a:srgbClr val="E9D8CC"/>
          </a:solidFill>
        </a:fill>
      </a:tcStyle>
    </a:band1V>
    <a:band2V>
      <a:tcTxStyle/>
    </a:band2V>
    <a:lastCol>
      <a:tcTxStyle b="on" i="off"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5"/>
          </a:solidFill>
        </a:fill>
      </a:tcStyle>
    </a:lastRow>
    <a:seCell>
      <a:tcTxStyle/>
    </a:seCell>
    <a:swCell>
      <a:tcTxStyle/>
    </a:swCell>
    <a:firstRow>
      <a:tcTxStyle b="on" i="off"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5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abin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abin-italic.fntdata"/><Relationship Id="rId30" Type="http://schemas.openxmlformats.org/officeDocument/2006/relationships/font" Target="fonts/Cabin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Cabin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5047" y="0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b="0" i="0" sz="1200" u="none" cap="none" strike="noStrike"/>
          </a:p>
          <a:p>
            <a: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31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1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33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3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35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5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37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7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9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39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9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1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41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1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3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43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3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5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45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45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7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47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47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9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49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49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15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1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51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51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3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53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53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5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55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55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7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57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57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17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19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21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23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3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25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5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27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7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29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9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1432560" y="359898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400"/>
              <a:buFont typeface="Cabin"/>
              <a:buNone/>
              <a:defRPr b="0" i="0" sz="43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432560" y="1850064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32" lvl="0" marL="2743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None/>
              <a:defRPr b="0" i="0" sz="2600" u="none" cap="none" strike="noStrike">
                <a:solidFill>
                  <a:srgbClr val="34110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None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bin"/>
              <a:buNone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bin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bin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bin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>
            <a:gsLst>
              <a:gs pos="0">
                <a:srgbClr val="E3FAFF">
                  <a:alpha val="94901"/>
                </a:srgbClr>
              </a:gs>
              <a:gs pos="50000">
                <a:srgbClr val="C9F3FD">
                  <a:alpha val="89803"/>
                </a:srgbClr>
              </a:gs>
              <a:gs pos="95000">
                <a:srgbClr val="79E2FE">
                  <a:alpha val="87843"/>
                </a:srgbClr>
              </a:gs>
              <a:gs pos="100000">
                <a:srgbClr val="00ABD5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EA5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cap="rnd" cmpd="sng" w="12700">
            <a:solidFill>
              <a:srgbClr val="318093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EXT" type="vertTx">
  <p:cSld name="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type="title"/>
          </p:nvPr>
        </p:nvSpPr>
        <p:spPr>
          <a:xfrm>
            <a:off x="1435608" y="274638"/>
            <a:ext cx="7498080" cy="654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400"/>
              <a:buFont typeface="Cabin"/>
              <a:buNone/>
              <a:defRPr sz="43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" type="body"/>
          </p:nvPr>
        </p:nvSpPr>
        <p:spPr>
          <a:xfrm rot="5400000">
            <a:off x="2560502" y="-124786"/>
            <a:ext cx="5248292" cy="74980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Char char="●"/>
              <a:defRPr sz="3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Char char="●"/>
              <a:defRPr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bin"/>
              <a:buChar char="●"/>
              <a:defRPr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9" name="Google Shape;89;p11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ITLE_AND_VERTICAL_TEXT" type="vertTitleAndTx">
  <p:cSld name="VERTICAL_TITLE_AND_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/>
          <p:nvPr>
            <p:ph type="title"/>
          </p:nvPr>
        </p:nvSpPr>
        <p:spPr>
          <a:xfrm rot="5400000">
            <a:off x="4846637" y="2286002"/>
            <a:ext cx="585152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400"/>
              <a:buFont typeface="Cabin"/>
              <a:buNone/>
              <a:defRPr sz="43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" type="body"/>
          </p:nvPr>
        </p:nvSpPr>
        <p:spPr>
          <a:xfrm rot="5400000">
            <a:off x="9985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Char char="●"/>
              <a:defRPr sz="3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Char char="●"/>
              <a:defRPr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bin"/>
              <a:buChar char="●"/>
              <a:defRPr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6" name="Google Shape;96;p12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1435608" y="274638"/>
            <a:ext cx="7498080" cy="654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400"/>
              <a:buFont typeface="Cabin"/>
              <a:buNone/>
              <a:defRPr sz="43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1435608" y="1000108"/>
            <a:ext cx="7498080" cy="52482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Char char="●"/>
              <a:defRPr sz="3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Char char="●"/>
              <a:defRPr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bin"/>
              <a:buChar char="●"/>
              <a:defRPr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4"/>
          <p:cNvSpPr txBox="1"/>
          <p:nvPr>
            <p:ph type="title"/>
          </p:nvPr>
        </p:nvSpPr>
        <p:spPr>
          <a:xfrm>
            <a:off x="2578392" y="2600325"/>
            <a:ext cx="6400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4000" cap="small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2578392" y="1066800"/>
            <a:ext cx="64008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1108"/>
              </a:buClr>
              <a:buSzPts val="1400"/>
              <a:buFont typeface="Cabin"/>
              <a:buNone/>
              <a:defRPr sz="2000">
                <a:solidFill>
                  <a:srgbClr val="341108"/>
                </a:solidFill>
              </a:defRPr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bin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bin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bin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bin"/>
              <a:buNone/>
              <a:defRPr sz="1400">
                <a:solidFill>
                  <a:srgbClr val="888888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2286000" y="0"/>
            <a:ext cx="76200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>
            <a:gsLst>
              <a:gs pos="0">
                <a:srgbClr val="E3FAFF">
                  <a:alpha val="94901"/>
                </a:srgbClr>
              </a:gs>
              <a:gs pos="50000">
                <a:srgbClr val="C9F3FD">
                  <a:alpha val="89803"/>
                </a:srgbClr>
              </a:gs>
              <a:gs pos="95000">
                <a:srgbClr val="79E2FE">
                  <a:alpha val="87843"/>
                </a:srgbClr>
              </a:gs>
              <a:gs pos="100000">
                <a:srgbClr val="00ABD5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EA5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cap="rnd" cmpd="sng" w="12700">
            <a:solidFill>
              <a:srgbClr val="318093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400"/>
              <a:buFont typeface="Cabin"/>
              <a:buNone/>
              <a:defRPr sz="43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" type="body"/>
          </p:nvPr>
        </p:nvSpPr>
        <p:spPr>
          <a:xfrm>
            <a:off x="143560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2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2" type="body"/>
          </p:nvPr>
        </p:nvSpPr>
        <p:spPr>
          <a:xfrm>
            <a:off x="527608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2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_WITH_TEXT" showMasterSp="0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457200" y="51603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45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45720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20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16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466344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20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16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3" type="body"/>
          </p:nvPr>
        </p:nvSpPr>
        <p:spPr>
          <a:xfrm>
            <a:off x="45720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●"/>
              <a:defRPr sz="2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4" type="body"/>
          </p:nvPr>
        </p:nvSpPr>
        <p:spPr>
          <a:xfrm>
            <a:off x="466344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●"/>
              <a:defRPr sz="2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400"/>
              <a:buFont typeface="Cabin"/>
              <a:buNone/>
              <a:defRPr sz="43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8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  <p:sp>
        <p:nvSpPr>
          <p:cNvPr id="67" name="Google Shape;67;p8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_WITH_CAPTION_TEXT" showMasterSp="0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type="title"/>
          </p:nvPr>
        </p:nvSpPr>
        <p:spPr>
          <a:xfrm>
            <a:off x="457200" y="216778"/>
            <a:ext cx="38100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2200" cap="small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457200" y="1406964"/>
            <a:ext cx="3810000" cy="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sz="1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sz="12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sz="10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sz="9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sz="9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2" type="body"/>
          </p:nvPr>
        </p:nvSpPr>
        <p:spPr>
          <a:xfrm>
            <a:off x="457200" y="2133600"/>
            <a:ext cx="8153400" cy="39925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3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_WITH_CAPTION_TEXT" showMasterSp="0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5886896" y="1066800"/>
            <a:ext cx="27432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  <p:sp>
        <p:nvSpPr>
          <p:cNvPr id="80" name="Google Shape;80;p10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cap="sq" cmpd="sng" w="889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274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0"/>
          <p:cNvSpPr/>
          <p:nvPr>
            <p:ph idx="2" type="pic"/>
          </p:nvPr>
        </p:nvSpPr>
        <p:spPr>
          <a:xfrm>
            <a:off x="838200" y="1143003"/>
            <a:ext cx="4419600" cy="3514531"/>
          </a:xfrm>
          <a:prstGeom prst="roundRect">
            <a:avLst>
              <a:gd fmla="val 78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2" name="Google Shape;82;p10"/>
          <p:cNvSpPr/>
          <p:nvPr/>
        </p:nvSpPr>
        <p:spPr>
          <a:xfrm rot="-2131329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0"/>
          <p:cNvSpPr/>
          <p:nvPr/>
        </p:nvSpPr>
        <p:spPr>
          <a:xfrm flipH="1" rot="2103354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0"/>
          <p:cNvSpPr txBox="1"/>
          <p:nvPr>
            <p:ph idx="1" type="body"/>
          </p:nvPr>
        </p:nvSpPr>
        <p:spPr>
          <a:xfrm>
            <a:off x="838200" y="4800600"/>
            <a:ext cx="441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400"/>
              <a:buFont typeface="Cabin"/>
              <a:buNone/>
              <a:defRPr sz="1400">
                <a:solidFill>
                  <a:srgbClr val="777777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9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9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fmla="val 0" name="adj1"/>
              <a:gd fmla="val 5402120" name="adj2"/>
            </a:avLst>
          </a:prstGeom>
          <a:solidFill>
            <a:srgbClr val="FEFCF8">
              <a:alpha val="32941"/>
            </a:srgbClr>
          </a:solidFill>
          <a:ln cap="rnd" cmpd="sng" w="9525">
            <a:solidFill>
              <a:srgbClr val="D2C2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cap="rnd" cmpd="sng" w="27300">
            <a:solidFill>
              <a:srgbClr val="FFF9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fmla="val 11833" name="adj"/>
            </a:avLst>
          </a:prstGeom>
          <a:gradFill>
            <a:gsLst>
              <a:gs pos="0">
                <a:srgbClr val="FFFDFB">
                  <a:alpha val="69803"/>
                </a:srgbClr>
              </a:gs>
              <a:gs pos="70000">
                <a:srgbClr val="FFFFFE">
                  <a:alpha val="54901"/>
                </a:srgbClr>
              </a:gs>
              <a:gs pos="100000">
                <a:srgbClr val="EED08D">
                  <a:alpha val="60000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C6B7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"/>
          <p:cNvSpPr txBox="1"/>
          <p:nvPr>
            <p:ph type="title"/>
          </p:nvPr>
        </p:nvSpPr>
        <p:spPr>
          <a:xfrm>
            <a:off x="1435608" y="274638"/>
            <a:ext cx="7498080" cy="654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400"/>
              <a:buFont typeface="Cabin"/>
              <a:buNone/>
              <a:defRPr b="0" i="0" sz="43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1435608" y="1000108"/>
            <a:ext cx="7498080" cy="52482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Char char="●"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Char char="●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bin"/>
              <a:buChar char="●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bin"/>
              <a:buChar char="●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bin"/>
              <a:buChar char="●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bin"/>
              <a:buChar char="●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" name="Google Shape;16;p1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ctrTitle"/>
          </p:nvPr>
        </p:nvSpPr>
        <p:spPr>
          <a:xfrm>
            <a:off x="1432560" y="142852"/>
            <a:ext cx="7406640" cy="71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6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Вычислительные блоки ADSP-21060</a:t>
            </a:r>
            <a:endParaRPr b="0" i="0" sz="3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1357290" y="928670"/>
            <a:ext cx="7429552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Структура, возможности и режимы работы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Состав вычислительных блоков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Особенности обработки ФЗ- и ПЗ-чисел. Установки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Арифметико-логическое устройство (ALU)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Типы операций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Флаги состояния и режимы работы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Умножитель (MULTIPLIER)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Типы операций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Регистр аккумулятора умножителя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Суффиксы команды для операции умножителя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Флаги состояния и режимы работы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Сдвигатель (SHIFTER)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Типы операций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Операции выделения и депонирования битовых полей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Флаги состояния и режимы работы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Многофункциональные вычисления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Регистровый файл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Системные регистры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1071538" y="5929330"/>
            <a:ext cx="807246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"Работа выполнена в рамках реализации "Программы развития ФГОУ ВПО "Южный федеральный университет" на 2007-2010гг. ("Разработка образовательных контентов и ресурсов нового поколения").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Хусаинов Н.Ш.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Технологический институт Южного федерального университета в г.Таганроге, 2007г.</a:t>
            </a:r>
            <a:endParaRPr b="0" i="0" sz="1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ctrTitle"/>
          </p:nvPr>
        </p:nvSpPr>
        <p:spPr>
          <a:xfrm>
            <a:off x="1285852" y="0"/>
            <a:ext cx="7858148" cy="7857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7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Умножитель</a:t>
            </a:r>
            <a:endParaRPr b="0" i="0" sz="37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86" name="Google Shape;186;p22"/>
          <p:cNvSpPr txBox="1"/>
          <p:nvPr/>
        </p:nvSpPr>
        <p:spPr>
          <a:xfrm>
            <a:off x="1428728" y="1214422"/>
            <a:ext cx="7500990" cy="54168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ФЗ-результат операции умножителя может быть записан как в регистр РФ, так и в регистр аккумулятора Умножителя.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Для ПЗ-операций регистр аккумулятора не используется.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Регистр аккумулятора  - 80 битный регистр, позволяющий избежать ошибок вследствие операций округления во время промежуточного суммирования перемноженных значений.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Размещение результата в регистра аккумулятора определяется его типом: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Поля регистра аккумулятора могут быть записаны/переданы в регистр РФ. При записи значения в MR1x выполняется знаковое расширение на MR2. При записи значения в MR0x и MR2x такое расширение не выполняется.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Умножитель содержит 2 идентичных регистра аккумулятора: MRF и MRB, активных одновременно. Выбор регистра осуществляется в инструкции.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1500166" y="785794"/>
            <a:ext cx="707236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Регистр аккумулятора Умножителя</a:t>
            </a:r>
            <a:endParaRPr b="1" i="0" sz="2000" u="none" cap="none" strike="noStrike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  <p:pic>
        <p:nvPicPr>
          <p:cNvPr id="188" name="Google Shape;18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736" y="3500438"/>
            <a:ext cx="4924425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ctrTitle"/>
          </p:nvPr>
        </p:nvSpPr>
        <p:spPr>
          <a:xfrm>
            <a:off x="1285852" y="0"/>
            <a:ext cx="7858148" cy="7857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7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Умножитель</a:t>
            </a:r>
            <a:endParaRPr b="0" i="0" sz="37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95" name="Google Shape;195;p23"/>
          <p:cNvSpPr txBox="1"/>
          <p:nvPr/>
        </p:nvSpPr>
        <p:spPr>
          <a:xfrm>
            <a:off x="1428728" y="1214422"/>
            <a:ext cx="7500990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Char char="●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очистка: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MRF = 0;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Char char="●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округление (к ближайшему по 32-битной границе):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MRF = RND MRF (SF / UF);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R1 = RND MRB (SF / UF);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Char char="●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насыщение: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MRB = SAT MRB (SI / UI / SF / UF);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R4 = SAT MRF (SI / UI / SF / UF);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При насыщении в зависимости от типа значения (указывается в суффиксе)  используются следующие границы диапазонов: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6" name="Google Shape;196;p23"/>
          <p:cNvSpPr txBox="1"/>
          <p:nvPr/>
        </p:nvSpPr>
        <p:spPr>
          <a:xfrm>
            <a:off x="1500166" y="785794"/>
            <a:ext cx="707236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Операции с регистром аккумулятора Умножителя</a:t>
            </a:r>
            <a:endParaRPr b="1" i="0" sz="2000" u="none" cap="none" strike="noStrike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868" y="4469930"/>
            <a:ext cx="3643338" cy="2388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ctrTitle"/>
          </p:nvPr>
        </p:nvSpPr>
        <p:spPr>
          <a:xfrm>
            <a:off x="1432560" y="142852"/>
            <a:ext cx="7406640" cy="64294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6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Умножитель</a:t>
            </a:r>
            <a:endParaRPr b="0" i="0" sz="3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04" name="Google Shape;204;p24"/>
          <p:cNvSpPr txBox="1"/>
          <p:nvPr/>
        </p:nvSpPr>
        <p:spPr>
          <a:xfrm>
            <a:off x="1285852" y="1192536"/>
            <a:ext cx="750099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Флаги состояния, на которые влияет выполнение операций Умножителя</a:t>
            </a:r>
            <a:endParaRPr b="1" i="0" sz="2000" u="none" cap="none" strike="noStrike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  <p:graphicFrame>
        <p:nvGraphicFramePr>
          <p:cNvPr id="205" name="Google Shape;205;p24"/>
          <p:cNvGraphicFramePr/>
          <p:nvPr/>
        </p:nvGraphicFramePr>
        <p:xfrm>
          <a:off x="1071538" y="19288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{B131A277-FF1F-4501-BB84-2D961666729E}</a:tableStyleId>
              </a:tblPr>
              <a:tblGrid>
                <a:gridCol w="870250"/>
                <a:gridCol w="2487325"/>
                <a:gridCol w="4572025"/>
              </a:tblGrid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Флаг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Определение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Когда устанавливается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7085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600"/>
                        <a:t>В регистре ASTAT</a:t>
                      </a:r>
                      <a:endParaRPr b="1" sz="1600"/>
                    </a:p>
                  </a:txBody>
                  <a:tcPr marT="45725" marB="45725" marR="91450" marL="91450"/>
                </a:tc>
                <a:tc hMerge="1"/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MN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Флаг потери значимости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Для ФЗ-операций</a:t>
                      </a:r>
                      <a:r>
                        <a:rPr lang="ru-RU" sz="1600"/>
                        <a:t> – если e&lt;-126.</a:t>
                      </a:r>
                      <a:endParaRPr sz="18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Для ФЗ-операций </a:t>
                      </a:r>
                      <a:r>
                        <a:rPr lang="ru-RU" sz="1600" u="sng"/>
                        <a:t>с дробными числами</a:t>
                      </a:r>
                      <a:r>
                        <a:rPr lang="ru-RU" sz="1600"/>
                        <a:t>:</a:t>
                      </a:r>
                      <a:endParaRPr sz="18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  <a:p>
                      <a:pPr indent="-60325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50"/>
                        <a:buFont typeface="Cabin"/>
                        <a:buChar char="●"/>
                      </a:pPr>
                      <a:r>
                        <a:rPr lang="ru-RU" sz="1600"/>
                        <a:t> знаковые: MR2=MR1=0 (или 1), MR0&lt;&gt;0;</a:t>
                      </a:r>
                      <a:endParaRPr sz="1600"/>
                    </a:p>
                    <a:p>
                      <a:pPr indent="-60325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50"/>
                        <a:buFont typeface="Cabin"/>
                        <a:buChar char="●"/>
                      </a:pPr>
                      <a:r>
                        <a:rPr lang="ru-RU" sz="1600"/>
                        <a:t> беззнаковые: MR2=MR1=0, MR0&lt;&gt;0.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MV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Флаг переполнения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Для ПЗ-операций – если e&gt;127.</a:t>
                      </a:r>
                      <a:endParaRPr sz="18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Для ФЗ-операций – см. выше.</a:t>
                      </a:r>
                      <a:endParaRPr sz="18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MU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Флаг отрицательного результата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Для ФЗ и ПЗ операций</a:t>
                      </a:r>
                      <a:endParaRPr sz="16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MI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Флаг некорректной ПЗ-операции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Для ПЗ-операций если один из операндов=NAN или выполняется Infinity*Zero</a:t>
                      </a:r>
                      <a:endParaRPr sz="16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ctrTitle"/>
          </p:nvPr>
        </p:nvSpPr>
        <p:spPr>
          <a:xfrm>
            <a:off x="1432560" y="142852"/>
            <a:ext cx="7406640" cy="7143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6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Умножитель</a:t>
            </a:r>
            <a:endParaRPr b="0" i="0" sz="3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2" name="Google Shape;212;p25"/>
          <p:cNvSpPr txBox="1"/>
          <p:nvPr/>
        </p:nvSpPr>
        <p:spPr>
          <a:xfrm>
            <a:off x="1285852" y="1500174"/>
            <a:ext cx="750099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Липкие флаги состояния, на которые влияет выполнение операций Умножителя</a:t>
            </a:r>
            <a:endParaRPr b="1" i="0" sz="2000" u="none" cap="none" strike="noStrike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  <p:graphicFrame>
        <p:nvGraphicFramePr>
          <p:cNvPr id="213" name="Google Shape;213;p25"/>
          <p:cNvGraphicFramePr/>
          <p:nvPr/>
        </p:nvGraphicFramePr>
        <p:xfrm>
          <a:off x="1285852" y="23057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{B131A277-FF1F-4501-BB84-2D961666729E}</a:tableStyleId>
              </a:tblPr>
              <a:tblGrid>
                <a:gridCol w="831050"/>
                <a:gridCol w="2597975"/>
                <a:gridCol w="4143400"/>
              </a:tblGrid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Флаг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Определение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Когда устанавливается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7085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600"/>
                        <a:t>В регистре STKY</a:t>
                      </a:r>
                      <a:endParaRPr b="1" sz="1600"/>
                    </a:p>
                  </a:txBody>
                  <a:tcPr marT="45725" marB="45725" marR="91450" marL="91450"/>
                </a:tc>
                <a:tc hMerge="1"/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MOS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Липкий флаг ФЗ-переполнения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Только для ФЗ-операций</a:t>
                      </a:r>
                      <a:endParaRPr sz="16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MVS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Липкий флаг ПЗ-переполнения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Только для ПЗ-операций</a:t>
                      </a:r>
                      <a:endParaRPr sz="16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MUS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Липкий флаг потери значимости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Для ФЗ- и ПЗ-операций</a:t>
                      </a:r>
                      <a:endParaRPr sz="16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MIS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Липкий флаг некорректной ПЗ-операции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Только для ПЗ-операций</a:t>
                      </a:r>
                      <a:endParaRPr sz="16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type="ctrTitle"/>
          </p:nvPr>
        </p:nvSpPr>
        <p:spPr>
          <a:xfrm>
            <a:off x="1285852" y="0"/>
            <a:ext cx="7858148" cy="7857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7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Сдвигатель</a:t>
            </a:r>
            <a:endParaRPr b="0" i="0" sz="37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0" name="Google Shape;220;p26"/>
          <p:cNvSpPr txBox="1"/>
          <p:nvPr/>
        </p:nvSpPr>
        <p:spPr>
          <a:xfrm>
            <a:off x="1428728" y="1142984"/>
            <a:ext cx="750099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Char char="●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сдвиги;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Char char="●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операции  с битом (установка, сброс, инверсия, тестирование);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Char char="●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операции над битовым полем (выделение и депонирование);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Char char="●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поддержка преобразования ФЗ &lt;-&gt; ПЗ.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1" name="Google Shape;221;p26"/>
          <p:cNvSpPr txBox="1"/>
          <p:nvPr/>
        </p:nvSpPr>
        <p:spPr>
          <a:xfrm>
            <a:off x="1500166" y="785794"/>
            <a:ext cx="707236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Типы операций (только с ФЗ-данными)</a:t>
            </a:r>
            <a:endParaRPr b="1" i="0" sz="2000" u="none" cap="none" strike="noStrike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  <p:sp>
        <p:nvSpPr>
          <p:cNvPr id="222" name="Google Shape;222;p26"/>
          <p:cNvSpPr txBox="1"/>
          <p:nvPr/>
        </p:nvSpPr>
        <p:spPr>
          <a:xfrm>
            <a:off x="1500166" y="2658145"/>
            <a:ext cx="707236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Принцип функционирования Сдвигателя</a:t>
            </a:r>
            <a:endParaRPr b="1" i="0" sz="2000" u="none" cap="none" strike="noStrike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  <p:sp>
        <p:nvSpPr>
          <p:cNvPr id="223" name="Google Shape;223;p26"/>
          <p:cNvSpPr txBox="1"/>
          <p:nvPr/>
        </p:nvSpPr>
        <p:spPr>
          <a:xfrm>
            <a:off x="1500166" y="2986817"/>
            <a:ext cx="7072362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Умножитель читает от 1 до 3 входных операнда (регистры РФ или константы в инструкции) в начале такта.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Сдвигатель записывает 1 результат в регистр РФ в конце такта и модифицирует флаги.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Один и тот же регистр РФ может выступать в качестве операнда и приемника результата для любой операции Умножителя.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Некоторые операции Сдвигателя генерируют 8- или 6-битный результат, которые помещается в младшие биты ФЗ-поля, а знаковые бит результата распространяется на «свободные» старшие разряды.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type="ctrTitle"/>
          </p:nvPr>
        </p:nvSpPr>
        <p:spPr>
          <a:xfrm>
            <a:off x="1285852" y="0"/>
            <a:ext cx="7858148" cy="7857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7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Сдвигатель</a:t>
            </a:r>
            <a:endParaRPr b="0" i="0" sz="37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0" name="Google Shape;230;p27"/>
          <p:cNvSpPr txBox="1"/>
          <p:nvPr/>
        </p:nvSpPr>
        <p:spPr>
          <a:xfrm>
            <a:off x="1500166" y="785794"/>
            <a:ext cx="707236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Операция депонирования битового поля</a:t>
            </a:r>
            <a:endParaRPr b="1" i="0" sz="2000" u="none" cap="none" strike="noStrike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  <p:sp>
        <p:nvSpPr>
          <p:cNvPr id="231" name="Google Shape;231;p27"/>
          <p:cNvSpPr txBox="1"/>
          <p:nvPr/>
        </p:nvSpPr>
        <p:spPr>
          <a:xfrm>
            <a:off x="1071538" y="6273225"/>
            <a:ext cx="807246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Второй операнд содержит параметры битового поля (длину и место назначения (сдвиг) от начала ФЗ-поля).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32" name="Google Shape;23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1670" y="1142984"/>
            <a:ext cx="5572164" cy="51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/>
          <p:nvPr>
            <p:ph type="ctrTitle"/>
          </p:nvPr>
        </p:nvSpPr>
        <p:spPr>
          <a:xfrm>
            <a:off x="1285852" y="0"/>
            <a:ext cx="7858148" cy="7857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7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Сдвигатель</a:t>
            </a:r>
            <a:endParaRPr b="0" i="0" sz="37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9" name="Google Shape;239;p28"/>
          <p:cNvSpPr txBox="1"/>
          <p:nvPr/>
        </p:nvSpPr>
        <p:spPr>
          <a:xfrm>
            <a:off x="1500166" y="785794"/>
            <a:ext cx="707236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Операция выделения битового поля</a:t>
            </a:r>
            <a:endParaRPr b="1" i="0" sz="2000" u="none" cap="none" strike="noStrike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  <p:sp>
        <p:nvSpPr>
          <p:cNvPr id="240" name="Google Shape;240;p28"/>
          <p:cNvSpPr txBox="1"/>
          <p:nvPr/>
        </p:nvSpPr>
        <p:spPr>
          <a:xfrm>
            <a:off x="1071538" y="6273225"/>
            <a:ext cx="807246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Второй операнд содержит параметры битового поля (длину и место назначения (сдвиг) от начала ФЗ-поля).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41" name="Google Shape;2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5984" y="1643050"/>
            <a:ext cx="5528687" cy="4033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/>
          <p:nvPr>
            <p:ph type="ctrTitle"/>
          </p:nvPr>
        </p:nvSpPr>
        <p:spPr>
          <a:xfrm>
            <a:off x="1432560" y="142852"/>
            <a:ext cx="7406640" cy="64294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6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Сдвигатель</a:t>
            </a:r>
            <a:endParaRPr b="0" i="0" sz="3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48" name="Google Shape;248;p29"/>
          <p:cNvSpPr txBox="1"/>
          <p:nvPr/>
        </p:nvSpPr>
        <p:spPr>
          <a:xfrm>
            <a:off x="1285852" y="1357298"/>
            <a:ext cx="750099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Флаги состояния, на которые влияет выполнение операций Сдвигателя (только регистр ASTAT)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aphicFrame>
        <p:nvGraphicFramePr>
          <p:cNvPr id="249" name="Google Shape;249;p29"/>
          <p:cNvGraphicFramePr/>
          <p:nvPr/>
        </p:nvGraphicFramePr>
        <p:xfrm>
          <a:off x="1071538" y="21431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{B131A277-FF1F-4501-BB84-2D961666729E}</a:tableStyleId>
              </a:tblPr>
              <a:tblGrid>
                <a:gridCol w="870250"/>
                <a:gridCol w="2487325"/>
                <a:gridCol w="4572025"/>
              </a:tblGrid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Флаг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Определение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Когда устанавливается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7085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600"/>
                        <a:t>В регистре ASTAT</a:t>
                      </a:r>
                      <a:endParaRPr b="1" sz="1600"/>
                    </a:p>
                  </a:txBody>
                  <a:tcPr marT="45725" marB="45725" marR="91450" marL="91450"/>
                </a:tc>
                <a:tc hMerge="1"/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SV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Флаг переполнения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60325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50"/>
                        <a:buFont typeface="Cabin"/>
                        <a:buChar char="●"/>
                      </a:pPr>
                      <a:r>
                        <a:rPr lang="ru-RU" sz="1600"/>
                        <a:t> когда значащие биты выдвигаются влево</a:t>
                      </a:r>
                      <a:r>
                        <a:rPr lang="ru-RU" sz="1600"/>
                        <a:t> </a:t>
                      </a:r>
                      <a:r>
                        <a:rPr lang="ru-RU" sz="1600"/>
                        <a:t>за границы</a:t>
                      </a:r>
                      <a:r>
                        <a:rPr lang="ru-RU" sz="1600"/>
                        <a:t> ФЗ-поля</a:t>
                      </a:r>
                      <a:r>
                        <a:rPr lang="ru-RU" sz="1600"/>
                        <a:t>;</a:t>
                      </a:r>
                      <a:endParaRPr sz="1600"/>
                    </a:p>
                    <a:p>
                      <a:pPr indent="-60325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50"/>
                        <a:buFont typeface="Cabin"/>
                        <a:buChar char="●"/>
                      </a:pPr>
                      <a:r>
                        <a:rPr lang="ru-RU" sz="1600"/>
                        <a:t> в операции с битом указан номер бита &gt; 31; </a:t>
                      </a:r>
                      <a:endParaRPr sz="1600"/>
                    </a:p>
                    <a:p>
                      <a:pPr indent="-60325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50"/>
                        <a:buFont typeface="Cabin"/>
                        <a:buChar char="●"/>
                      </a:pPr>
                      <a:r>
                        <a:rPr lang="ru-RU" sz="1600"/>
                        <a:t> битовое поле частично или полностью выходит влево за границы ФЗ-поля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SZ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Флаг нулевого</a:t>
                      </a:r>
                      <a:r>
                        <a:rPr lang="ru-RU" sz="1600"/>
                        <a:t> результата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60325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50"/>
                        <a:buFont typeface="Cabin"/>
                        <a:buChar char="●"/>
                      </a:pPr>
                      <a:r>
                        <a:rPr lang="ru-RU" sz="1600"/>
                        <a:t> результат</a:t>
                      </a:r>
                      <a:r>
                        <a:rPr lang="ru-RU" sz="1600"/>
                        <a:t> равен нулю;</a:t>
                      </a:r>
                      <a:endParaRPr sz="1600"/>
                    </a:p>
                    <a:p>
                      <a:pPr indent="-60325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50"/>
                        <a:buFont typeface="Cabin"/>
                        <a:buChar char="●"/>
                      </a:pPr>
                      <a:r>
                        <a:rPr lang="ru-RU" sz="1600"/>
                        <a:t> проверяемый бит равен 0;</a:t>
                      </a:r>
                      <a:endParaRPr sz="16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50"/>
                        <a:buFont typeface="Cabin"/>
                        <a:buChar char="●"/>
                      </a:pPr>
                      <a:r>
                        <a:rPr lang="ru-RU" sz="1600"/>
                        <a:t> </a:t>
                      </a:r>
                      <a:r>
                        <a:rPr lang="ru-RU" sz="1600"/>
                        <a:t> в операции с битом указан номер бита</a:t>
                      </a:r>
                      <a:r>
                        <a:rPr lang="ru-RU" sz="1600"/>
                        <a:t> </a:t>
                      </a:r>
                      <a:r>
                        <a:rPr lang="ru-RU" sz="1600"/>
                        <a:t>&gt; 31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SS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Флаг отрицательного входного операнда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Для операций выделения экспоненты устанавливается в соответствии со знаком операнда.</a:t>
                      </a:r>
                      <a:r>
                        <a:rPr lang="ru-RU" sz="1600"/>
                        <a:t> Для остальных операций сбрасывается в 0.</a:t>
                      </a:r>
                      <a:endParaRPr sz="16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"/>
          <p:cNvSpPr txBox="1"/>
          <p:nvPr>
            <p:ph type="ctrTitle"/>
          </p:nvPr>
        </p:nvSpPr>
        <p:spPr>
          <a:xfrm>
            <a:off x="1285852" y="0"/>
            <a:ext cx="7858148" cy="7857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7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Многофункциональные вычисления</a:t>
            </a:r>
            <a:endParaRPr b="0" i="0" sz="37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6" name="Google Shape;256;p30"/>
          <p:cNvSpPr txBox="1"/>
          <p:nvPr/>
        </p:nvSpPr>
        <p:spPr>
          <a:xfrm>
            <a:off x="1428728" y="2143116"/>
            <a:ext cx="7500990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Многофункциональное вычисление (инструкция) – выполнение в течение одного такта: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Char char="●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одной операции АЛУ и одной операции Умножителя;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Char char="●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двух операций АЛУ (только дуальное сложение/вычитание).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Инструкции АЛУ и Умножителя, разрешенные для одновременного выполнения, выбираются из ограниченного набора.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Наборы допустимых для распараллеливания операций различаются для ФЗ и ПЗ-операндов.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В режиме многофункциональной обработки </a:t>
            </a:r>
            <a:r>
              <a:rPr b="0" i="0" lang="ru-RU" sz="1800" u="sng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ФЗ-данных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Умножитель поддерживает только операции с дробными знаковыми числами(!).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7" name="Google Shape;257;p30"/>
          <p:cNvSpPr txBox="1"/>
          <p:nvPr/>
        </p:nvSpPr>
        <p:spPr>
          <a:xfrm>
            <a:off x="1428728" y="1571612"/>
            <a:ext cx="707236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Принцип выполнения многофункциональных вычислений</a:t>
            </a:r>
            <a:endParaRPr b="1" i="0" sz="2000" u="none" cap="none" strike="noStrike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 txBox="1"/>
          <p:nvPr>
            <p:ph type="ctrTitle"/>
          </p:nvPr>
        </p:nvSpPr>
        <p:spPr>
          <a:xfrm>
            <a:off x="1285852" y="0"/>
            <a:ext cx="7858148" cy="7857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7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Многофункциональные вычисления</a:t>
            </a:r>
            <a:endParaRPr b="0" i="0" sz="37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64" name="Google Shape;264;p31"/>
          <p:cNvSpPr txBox="1"/>
          <p:nvPr/>
        </p:nvSpPr>
        <p:spPr>
          <a:xfrm>
            <a:off x="1071538" y="6072206"/>
            <a:ext cx="807246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Первый операнд АЛУ – Reg0..Reg3, второй операнд АЛУ – Reg4..Reg7.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Первый операнд Умножителя – Reg8..Reg11, второй операнд Умножителя – Reg12..Reg15.</a:t>
            </a:r>
            <a:endParaRPr b="0" i="0" sz="1600" u="none" cap="none" strike="noStrike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  <p:sp>
        <p:nvSpPr>
          <p:cNvPr id="265" name="Google Shape;265;p31"/>
          <p:cNvSpPr txBox="1"/>
          <p:nvPr/>
        </p:nvSpPr>
        <p:spPr>
          <a:xfrm>
            <a:off x="1428728" y="1142984"/>
            <a:ext cx="707236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Ограничения при размещении операндов для многофункциональных вычислений</a:t>
            </a:r>
            <a:endParaRPr b="1" i="0" sz="2000" u="none" cap="none" strike="noStrike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  <p:pic>
        <p:nvPicPr>
          <p:cNvPr id="266" name="Google Shape;26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736" y="1928802"/>
            <a:ext cx="4286280" cy="3726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type="ctrTitle"/>
          </p:nvPr>
        </p:nvSpPr>
        <p:spPr>
          <a:xfrm>
            <a:off x="1432560" y="142852"/>
            <a:ext cx="7406640" cy="71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85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Состав вычислительных блоков</a:t>
            </a:r>
            <a:endParaRPr b="0" i="0" sz="1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1357290" y="1292212"/>
            <a:ext cx="7429552" cy="1708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 параллельный вычислительных блока (ALU, MULTIPLIER, SHIFTER).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Выполнение всех вычислительных операций за 1 такт.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Работа с ФЗ-данными и ПЗ-данными обычной и повышенной точности.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Читают операнды из регистрового файлы и записывают результат в регистровый файл.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11" name="Google Shape;11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4612" y="3088191"/>
            <a:ext cx="4357718" cy="3550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 txBox="1"/>
          <p:nvPr>
            <p:ph type="ctrTitle"/>
          </p:nvPr>
        </p:nvSpPr>
        <p:spPr>
          <a:xfrm>
            <a:off x="1285852" y="0"/>
            <a:ext cx="7858148" cy="7857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7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Регистровый файл</a:t>
            </a:r>
            <a:endParaRPr b="0" i="0" sz="37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73" name="Google Shape;273;p32"/>
          <p:cNvSpPr txBox="1"/>
          <p:nvPr/>
        </p:nvSpPr>
        <p:spPr>
          <a:xfrm>
            <a:off x="1357290" y="1000108"/>
            <a:ext cx="750099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Порядок записи значений в регистры РФ в случае одновременного доступа (в одном такте)</a:t>
            </a:r>
            <a:endParaRPr b="1" i="0" sz="2000" u="none" cap="none" strike="noStrike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  <p:sp>
        <p:nvSpPr>
          <p:cNvPr id="274" name="Google Shape;274;p32"/>
          <p:cNvSpPr txBox="1"/>
          <p:nvPr/>
        </p:nvSpPr>
        <p:spPr>
          <a:xfrm>
            <a:off x="1428728" y="2000240"/>
            <a:ext cx="750099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Приоритетность записи значений в регистры РФ (если несколько операций записывают значение в один и тот же регистр):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- значение с шины DMD или из универсального регистра;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- значение с шины PMD 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Char char="●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результат вычисления АЛУ;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Char char="●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результат вычисления Умножителя;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Char char="●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результат вычисления Сдвигателя.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aphicFrame>
        <p:nvGraphicFramePr>
          <p:cNvPr id="275" name="Google Shape;275;p32"/>
          <p:cNvGraphicFramePr/>
          <p:nvPr/>
        </p:nvGraphicFramePr>
        <p:xfrm>
          <a:off x="3428992" y="51435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{B131A277-FF1F-4501-BB84-2D961666729E}</a:tableStyleId>
              </a:tblPr>
              <a:tblGrid>
                <a:gridCol w="799500"/>
                <a:gridCol w="2272325"/>
              </a:tblGrid>
              <a:tr h="32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Бит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Назначение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32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SRRFH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регистры № 4..7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32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SRRFL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bin"/>
                        <a:buNone/>
                      </a:pPr>
                      <a:r>
                        <a:rPr lang="ru-RU" sz="1400"/>
                        <a:t>регистры № 8</a:t>
                      </a:r>
                      <a:r>
                        <a:rPr lang="ru-RU" sz="1400">
                          <a:latin typeface="Cabin"/>
                          <a:ea typeface="Cabin"/>
                          <a:cs typeface="Cabin"/>
                          <a:sym typeface="Cabin"/>
                        </a:rPr>
                        <a:t>..15</a:t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76" name="Google Shape;276;p32"/>
          <p:cNvSpPr txBox="1"/>
          <p:nvPr/>
        </p:nvSpPr>
        <p:spPr>
          <a:xfrm>
            <a:off x="1428728" y="4357694"/>
            <a:ext cx="757242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Переключение основных/альтернативных наборов регистров РФ в регистре управления MODE1:</a:t>
            </a:r>
            <a:endParaRPr b="1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3"/>
          <p:cNvSpPr txBox="1"/>
          <p:nvPr>
            <p:ph type="ctrTitle"/>
          </p:nvPr>
        </p:nvSpPr>
        <p:spPr>
          <a:xfrm>
            <a:off x="1285852" y="0"/>
            <a:ext cx="7858148" cy="7857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7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Системные  регистры</a:t>
            </a:r>
            <a:endParaRPr b="0" i="0" sz="37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aphicFrame>
        <p:nvGraphicFramePr>
          <p:cNvPr id="283" name="Google Shape;283;p33"/>
          <p:cNvGraphicFramePr/>
          <p:nvPr/>
        </p:nvGraphicFramePr>
        <p:xfrm>
          <a:off x="1142976" y="7143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{B131A277-FF1F-4501-BB84-2D961666729E}</a:tableStyleId>
              </a:tblPr>
              <a:tblGrid>
                <a:gridCol w="1000125"/>
                <a:gridCol w="5286450"/>
                <a:gridCol w="1643050"/>
              </a:tblGrid>
              <a:tr h="3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Имя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Функции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Значение</a:t>
                      </a:r>
                      <a:endParaRPr sz="1400"/>
                    </a:p>
                  </a:txBody>
                  <a:tcPr marT="45725" marB="45725" marR="91450" marL="91450" anchor="ctr"/>
                </a:tc>
              </a:tr>
              <a:tr h="3240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400"/>
                        <a:t>Системные регистры процессора</a:t>
                      </a:r>
                      <a:r>
                        <a:rPr b="1" lang="ru-RU" sz="1400"/>
                        <a:t> (Core Processor)</a:t>
                      </a:r>
                      <a:endParaRPr b="1" sz="1400"/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3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MODE1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Регистр управления № 1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0x0000</a:t>
                      </a:r>
                      <a:r>
                        <a:rPr lang="ru-RU" sz="1400"/>
                        <a:t> 0000</a:t>
                      </a:r>
                      <a:endParaRPr sz="1400"/>
                    </a:p>
                  </a:txBody>
                  <a:tcPr marT="45725" marB="45725" marR="91450" marL="91450" anchor="ctr"/>
                </a:tc>
              </a:tr>
              <a:tr h="3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MODE2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bin"/>
                        <a:buNone/>
                      </a:pPr>
                      <a:r>
                        <a:rPr lang="ru-RU" sz="1400"/>
                        <a:t>Регистр управления № 2 (и ID</a:t>
                      </a:r>
                      <a:r>
                        <a:rPr baseline="-25000" lang="ru-RU" sz="1400"/>
                        <a:t>2-0</a:t>
                      </a:r>
                      <a:r>
                        <a:rPr lang="ru-RU" sz="1400"/>
                        <a:t>)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0xn000 0000</a:t>
                      </a:r>
                      <a:endParaRPr sz="1400"/>
                    </a:p>
                  </a:txBody>
                  <a:tcPr marT="45725" marB="45725" marR="91450" marL="91450" anchor="ctr"/>
                </a:tc>
              </a:tr>
              <a:tr h="3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ASTAT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Флаги арифметического статуса ( и ножки FLAG</a:t>
                      </a:r>
                      <a:r>
                        <a:rPr baseline="-25000" lang="ru-RU" sz="1400"/>
                        <a:t>3-0</a:t>
                      </a:r>
                      <a:r>
                        <a:rPr lang="ru-RU" sz="1400"/>
                        <a:t>)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0x00nn 0000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STKY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bin"/>
                        <a:buNone/>
                      </a:pPr>
                      <a:r>
                        <a:rPr lang="ru-RU" sz="1400"/>
                        <a:t>Липкие флаги статуса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0x0540 0000</a:t>
                      </a:r>
                      <a:endParaRPr sz="1400"/>
                    </a:p>
                  </a:txBody>
                  <a:tcPr marT="45725" marB="45725" marR="91450" marL="91450" anchor="ctr"/>
                </a:tc>
              </a:tr>
              <a:tr h="3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IRPTL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Регистр защелки прерывания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0x0000 0000</a:t>
                      </a:r>
                      <a:endParaRPr sz="1400"/>
                    </a:p>
                  </a:txBody>
                  <a:tcPr marT="45725" marB="45725" marR="91450" marL="91450" anchor="ctr"/>
                </a:tc>
              </a:tr>
              <a:tr h="3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IMASK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Маска</a:t>
                      </a:r>
                      <a:r>
                        <a:rPr lang="ru-RU" sz="1400"/>
                        <a:t> прерывания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0x0003</a:t>
                      </a:r>
                      <a:endParaRPr sz="1400"/>
                    </a:p>
                  </a:txBody>
                  <a:tcPr marT="45725" marB="45725" marR="91450" marL="91450" anchor="ctr"/>
                </a:tc>
              </a:tr>
              <a:tr h="3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IMASKP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Указатель</a:t>
                      </a:r>
                      <a:r>
                        <a:rPr lang="ru-RU" sz="1400"/>
                        <a:t> временной маски прерывания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0x0000 0000</a:t>
                      </a:r>
                      <a:endParaRPr sz="1400"/>
                    </a:p>
                  </a:txBody>
                  <a:tcPr marT="45725" marB="45725" marR="91450" marL="91450" anchor="ctr"/>
                </a:tc>
              </a:tr>
              <a:tr h="3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USTAT1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Пользовательский регистр статуса № 1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0x0000 0000</a:t>
                      </a:r>
                      <a:endParaRPr sz="1400"/>
                    </a:p>
                  </a:txBody>
                  <a:tcPr marT="45725" marB="45725" marR="91450" marL="91450" anchor="ctr"/>
                </a:tc>
              </a:tr>
              <a:tr h="3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USTAT2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bin"/>
                        <a:buNone/>
                      </a:pPr>
                      <a:r>
                        <a:rPr lang="ru-RU" sz="1400"/>
                        <a:t>Пользовательский регистр статуса № 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0x0000 0000</a:t>
                      </a:r>
                      <a:endParaRPr sz="1400"/>
                    </a:p>
                  </a:txBody>
                  <a:tcPr marT="45725" marB="45725" marR="91450" marL="91450" anchor="ctr"/>
                </a:tc>
              </a:tr>
              <a:tr h="3240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400"/>
                        <a:t>Системные регистры IOP-процессора</a:t>
                      </a:r>
                      <a:endParaRPr b="1" sz="1400"/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3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SYSCON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Регистр конфигурации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0x0000 0010</a:t>
                      </a:r>
                      <a:endParaRPr sz="1400"/>
                    </a:p>
                  </a:txBody>
                  <a:tcPr marT="45725" marB="45725" marR="91450" marL="91450" anchor="ctr"/>
                </a:tc>
              </a:tr>
              <a:tr h="3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SYSTAT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Регистр состояния (статуса)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0x0000 0nn0</a:t>
                      </a:r>
                      <a:endParaRPr sz="1400"/>
                    </a:p>
                  </a:txBody>
                  <a:tcPr marT="45725" marB="45725" marR="91450" marL="91450" anchor="ctr"/>
                </a:tc>
              </a:tr>
              <a:tr h="3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WAIT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Регистр параметров внешней памяти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0x21AD 6B5A</a:t>
                      </a:r>
                      <a:endParaRPr sz="1400"/>
                    </a:p>
                  </a:txBody>
                  <a:tcPr marT="45725" marB="45725" marR="91450" marL="91450" anchor="ctr"/>
                </a:tc>
              </a:tr>
              <a:tr h="3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VIRPT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Регистр вектора прерывания в многопроцессорной системе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0x0002 0x0014</a:t>
                      </a:r>
                      <a:endParaRPr sz="1400"/>
                    </a:p>
                  </a:txBody>
                  <a:tcPr marT="45725" marB="45725" marR="91450" marL="91450" anchor="ctr"/>
                </a:tc>
              </a:tr>
              <a:tr h="3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MSGRx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bin"/>
                        <a:buNone/>
                      </a:pPr>
                      <a:r>
                        <a:rPr lang="ru-RU" sz="1400"/>
                        <a:t>Регистры обмена сообщениями в многопроцессорной системе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не</a:t>
                      </a:r>
                      <a:r>
                        <a:rPr lang="ru-RU" sz="1400"/>
                        <a:t> определен</a:t>
                      </a:r>
                      <a:endParaRPr sz="1400"/>
                    </a:p>
                  </a:txBody>
                  <a:tcPr marT="45725" marB="45725" marR="91450" marL="91450" anchor="ctr"/>
                </a:tc>
              </a:tr>
              <a:tr h="3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BMAX, BCNT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Регистры параметров</a:t>
                      </a:r>
                      <a:r>
                        <a:rPr lang="ru-RU" sz="1400"/>
                        <a:t> доступа к общей внешней шине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400"/>
                        <a:t>0x0000 0000</a:t>
                      </a:r>
                      <a:endParaRPr b="0" sz="14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4"/>
          <p:cNvSpPr txBox="1"/>
          <p:nvPr>
            <p:ph type="ctrTitle"/>
          </p:nvPr>
        </p:nvSpPr>
        <p:spPr>
          <a:xfrm>
            <a:off x="1285852" y="0"/>
            <a:ext cx="7858148" cy="7857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7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Системные  регистры</a:t>
            </a:r>
            <a:endParaRPr b="0" i="0" sz="37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0" name="Google Shape;290;p34"/>
          <p:cNvSpPr txBox="1"/>
          <p:nvPr/>
        </p:nvSpPr>
        <p:spPr>
          <a:xfrm>
            <a:off x="1214414" y="928670"/>
            <a:ext cx="771530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Команды работы с битами системных регистров (Core Processor)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aphicFrame>
        <p:nvGraphicFramePr>
          <p:cNvPr id="291" name="Google Shape;291;p34"/>
          <p:cNvGraphicFramePr/>
          <p:nvPr/>
        </p:nvGraphicFramePr>
        <p:xfrm>
          <a:off x="1214414" y="19288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{B131A277-FF1F-4501-BB84-2D961666729E}</a:tableStyleId>
              </a:tblPr>
              <a:tblGrid>
                <a:gridCol w="1347800"/>
                <a:gridCol w="1597825"/>
                <a:gridCol w="4698250"/>
              </a:tblGrid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Операция (operation)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Назначение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Пример</a:t>
                      </a:r>
                      <a:endParaRPr sz="16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(нач. знач.: USTAT1 = 0xFFFF</a:t>
                      </a:r>
                      <a:r>
                        <a:rPr lang="ru-RU" sz="1600"/>
                        <a:t> 0000)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SET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Установка</a:t>
                      </a:r>
                      <a:r>
                        <a:rPr lang="ru-RU" sz="1600"/>
                        <a:t> битов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BIT SET USTAT1  0x0000 0200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(результат: USTAT1 =</a:t>
                      </a:r>
                      <a:r>
                        <a:rPr lang="ru-RU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ru-RU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0xFFFF 0200)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CLR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bin"/>
                        <a:buNone/>
                      </a:pPr>
                      <a:r>
                        <a:rPr lang="ru-RU" sz="1600"/>
                        <a:t>Сброс битов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BIT CLR USTAT1  0x8001 0100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(результат: USTAT1 =</a:t>
                      </a:r>
                      <a:r>
                        <a:rPr lang="ru-RU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ru-RU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0x7FFE 0000)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TGL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Инверсия</a:t>
                      </a:r>
                      <a:r>
                        <a:rPr lang="ru-RU" sz="1600"/>
                        <a:t> битов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BIT TGL USTAT1  0x0020 0700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(результат: USTAT1 =</a:t>
                      </a:r>
                      <a:r>
                        <a:rPr lang="ru-RU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ru-RU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0xFFDF 0700)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XOR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bin"/>
                        <a:buNone/>
                      </a:pPr>
                      <a:r>
                        <a:rPr lang="ru-RU" sz="1600"/>
                        <a:t>Сравнение регистра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BIT TGL USTAT1  0xFFFF 0000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(результат: BTF =</a:t>
                      </a:r>
                      <a:r>
                        <a:rPr lang="ru-RU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1</a:t>
                      </a:r>
                      <a:r>
                        <a:rPr lang="ru-RU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BIT TGL USTAT1  0xFFFF 0001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(результат: BTF = 0)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TST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bin"/>
                        <a:buNone/>
                      </a:pPr>
                      <a:r>
                        <a:rPr lang="ru-RU" sz="1600"/>
                        <a:t>Тестирование битов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BIT SET USTAT1  0x0001 8000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(результат: BTF = 0)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BIT SET USTAT1  0x0001 0000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(результат: BTF = 1)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92" name="Google Shape;292;p34"/>
          <p:cNvSpPr txBox="1"/>
          <p:nvPr/>
        </p:nvSpPr>
        <p:spPr>
          <a:xfrm>
            <a:off x="1214414" y="1428736"/>
            <a:ext cx="764386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BIT &lt;operation&gt; SysRegName  Const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"/>
          <p:cNvSpPr txBox="1"/>
          <p:nvPr>
            <p:ph type="ctrTitle"/>
          </p:nvPr>
        </p:nvSpPr>
        <p:spPr>
          <a:xfrm>
            <a:off x="1285852" y="0"/>
            <a:ext cx="7858148" cy="7857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7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Системные  регистры</a:t>
            </a:r>
            <a:endParaRPr b="0" i="0" sz="37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9" name="Google Shape;299;p35"/>
          <p:cNvSpPr txBox="1"/>
          <p:nvPr/>
        </p:nvSpPr>
        <p:spPr>
          <a:xfrm>
            <a:off x="1214414" y="928670"/>
            <a:ext cx="771530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Работа с регистрами IOP-процессора</a:t>
            </a:r>
            <a:endParaRPr b="1" i="0" sz="2000" u="none" cap="none" strike="noStrike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  <p:sp>
        <p:nvSpPr>
          <p:cNvPr id="300" name="Google Shape;300;p35"/>
          <p:cNvSpPr txBox="1"/>
          <p:nvPr/>
        </p:nvSpPr>
        <p:spPr>
          <a:xfrm>
            <a:off x="1214414" y="3500438"/>
            <a:ext cx="76438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350" lvl="0" marL="17081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Rx = dm(SYSCON);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6350" lvl="0" marL="17081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Rx = ...;	// обработка, модификация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6350" lvl="0" marL="17081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dm(SYSCON) = Rx;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1" name="Google Shape;301;p35"/>
          <p:cNvSpPr txBox="1"/>
          <p:nvPr/>
        </p:nvSpPr>
        <p:spPr>
          <a:xfrm>
            <a:off x="1357290" y="2000240"/>
            <a:ext cx="7572428" cy="1294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Работа с регистрами IOP-процессора выполняется как с ячейками памяти.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Невозможны прямые операции с битами регистров IOP-процессора.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Способ модификации регистра IOP-процессора: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>
            <p:ph type="ctrTitle"/>
          </p:nvPr>
        </p:nvSpPr>
        <p:spPr>
          <a:xfrm>
            <a:off x="1432560" y="142852"/>
            <a:ext cx="7406640" cy="12144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85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Особенности обработки ФЗ- и ПЗ-чисел. Установки</a:t>
            </a:r>
            <a:endParaRPr b="0" i="0" sz="1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1500166" y="1357298"/>
            <a:ext cx="7072362" cy="41242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ФЗ- и ПЗ-данные хранятся в одних и тех же регистрах.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Тип операнда (ПЗ или ФЗ) и используемая логика вычислительных блоков задается префиксом регистра: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4762" lvl="0" marL="16176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F0 = F1 + F2;	// ПЗ-сложение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762" lvl="0" marL="16176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R0 = R1 + R2;	// ФЗ-сложение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Префикс не влияет на прямые пересылки данных между регистрами: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F0 = F1;		⬄ 	R0 = R1;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и между регистрами и памятью: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F0 = dm(i0,m0); 	⬄ 	R0 = dm(i0, m0);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ФЗ-данные и ПЗ-данные одинарной точности хранятся в старших 32-х битах 40-битного регистра (ФЗ-поле).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ПЗ-данные повышенной точности занимают все 40 битов регистра.</a:t>
            </a:r>
            <a:endParaRPr b="0" i="0" sz="1800" u="none" cap="none" strike="noStrike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  <p:graphicFrame>
        <p:nvGraphicFramePr>
          <p:cNvPr id="119" name="Google Shape;119;p15"/>
          <p:cNvGraphicFramePr/>
          <p:nvPr/>
        </p:nvGraphicFramePr>
        <p:xfrm>
          <a:off x="2643174" y="54867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{B131A277-FF1F-4501-BB84-2D961666729E}</a:tableStyleId>
              </a:tblPr>
              <a:tblGrid>
                <a:gridCol w="3677075"/>
                <a:gridCol w="1323575"/>
              </a:tblGrid>
              <a:tr h="283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39			</a:t>
                      </a:r>
                      <a:r>
                        <a:rPr lang="ru-RU" sz="1200"/>
                        <a:t>                    </a:t>
                      </a:r>
                      <a:r>
                        <a:rPr lang="ru-RU" sz="1200"/>
                        <a:t>8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7	   0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71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200"/>
                        <a:t>MSB</a:t>
                      </a:r>
                      <a:endParaRPr b="0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200"/>
                        <a:t>LSB</a:t>
                      </a:r>
                      <a:endParaRPr b="0" sz="1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600"/>
                        <a:t>ФЗ-данные</a:t>
                      </a:r>
                      <a:r>
                        <a:rPr b="1" lang="ru-RU" sz="1600"/>
                        <a:t>, ПЗ-данные один.точ.</a:t>
                      </a:r>
                      <a:endParaRPr b="1" sz="16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600"/>
                        <a:t>0</a:t>
                      </a:r>
                      <a:endParaRPr b="1" sz="1600"/>
                    </a:p>
                  </a:txBody>
                  <a:tcPr marT="45725" marB="45725" marR="91450" marL="91450"/>
                </a:tc>
              </a:tr>
              <a:tr h="3708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600"/>
                        <a:t>ПЗ-данные повышенной точности</a:t>
                      </a:r>
                      <a:endParaRPr b="1" sz="1600"/>
                    </a:p>
                  </a:txBody>
                  <a:tcPr marT="45725" marB="45725" marR="91450" marL="91450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type="ctrTitle"/>
          </p:nvPr>
        </p:nvSpPr>
        <p:spPr>
          <a:xfrm>
            <a:off x="1432560" y="142852"/>
            <a:ext cx="7406640" cy="12144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85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Особенности обработки ФЗ- и ПЗ-чисел. Установки</a:t>
            </a:r>
            <a:endParaRPr b="0" i="0" sz="1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1428728" y="2228671"/>
            <a:ext cx="707236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Режим округления для ПЗ-операций АЛУ и умножителя выбирается путем установки бита TRUNC в системном регистре MODE1: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Char char="●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TRUNC=1 – «округление к нулю»;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Char char="●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TRUNC=0 – «округление к ближайшему»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1500166" y="1757123"/>
            <a:ext cx="707236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Выбор режима округления</a:t>
            </a:r>
            <a:endParaRPr b="1" i="0" sz="2000" u="none" cap="none" strike="noStrike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1500166" y="4000504"/>
            <a:ext cx="707236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Выбор формата ПЗ-чисел</a:t>
            </a:r>
            <a:endParaRPr b="1" i="0" sz="2000" u="none" cap="none" strike="noStrike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1500166" y="4500570"/>
            <a:ext cx="707236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Формат ПЗ-чисел выбирается путем установки бита RND32 в системном регистре MODE1: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Char char="●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RND32=1 – «одинарная точность»;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Char char="●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RND32=0 – «повышенная точность»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type="ctrTitle"/>
          </p:nvPr>
        </p:nvSpPr>
        <p:spPr>
          <a:xfrm>
            <a:off x="1285852" y="0"/>
            <a:ext cx="7858148" cy="7857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7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Арифметико-логическое устройство</a:t>
            </a:r>
            <a:endParaRPr b="0" i="0" sz="37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1428728" y="1285860"/>
            <a:ext cx="750099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Char char="●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ФЗ/ПЗ-операции: сложение, вычитание, дуальное сложение/вычитание, среднее;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Char char="●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ФЗ-операции: сложение с переносом, вычитание с заемом, декремент;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Char char="●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ПЗ-операции: масштабирование, извлечение мантиссы;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Char char="●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логические побитовые операции: AND, OR, XOR, NOT;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Char char="●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функции: модуль числа, мин, макс, клиппирование, сравнение;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Char char="●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форматные: преобразование ПЗ &lt;-&gt; ФЗ;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Char char="●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приближенное вычисление обратного числа и квадратного корня.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1500166" y="1000108"/>
            <a:ext cx="707236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Типы операций</a:t>
            </a:r>
            <a:endParaRPr b="1" i="0" sz="2000" u="none" cap="none" strike="noStrike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1500166" y="3571876"/>
            <a:ext cx="707236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Принцип функционирования АЛУ</a:t>
            </a:r>
            <a:endParaRPr b="1" i="0" sz="2000" u="none" cap="none" strike="noStrike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1500166" y="3929066"/>
            <a:ext cx="707236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АЛУ читает 1 или 2 входных операнда (регистры РФ) в начале такта.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АЛУ записывает 1 или 2 результата в регистр(ы) РФ в конце такта, или просто модифицирует флаги.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Один и тот же регистр РФ может выступать в качестве операнда и приемника результата для любой операции АЛУ.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1500166" y="5629177"/>
            <a:ext cx="71438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Переключение режима работы АЛУ выполняется путем установки бита ALUSAT в регистре управления MODE1: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Char char="●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ALUSAT=1 – «режим арифметики с насыщением»;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Char char="●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ALUSAT=0 – «режим арифметики с циклическим переносом»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1500166" y="5357826"/>
            <a:ext cx="71438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Режимы работы АЛУ</a:t>
            </a:r>
            <a:endParaRPr b="1" i="0" sz="2000" u="none" cap="none" strike="noStrike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/>
          <p:nvPr>
            <p:ph type="ctrTitle"/>
          </p:nvPr>
        </p:nvSpPr>
        <p:spPr>
          <a:xfrm>
            <a:off x="1432560" y="142852"/>
            <a:ext cx="7406640" cy="64294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6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Арифметико-логическое устройство</a:t>
            </a:r>
            <a:endParaRPr b="0" i="0" sz="3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1285852" y="1071546"/>
            <a:ext cx="750099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Флаги состояния, на которые влияет выполнение операций АЛУ</a:t>
            </a:r>
            <a:endParaRPr b="1" i="0" sz="2000" u="none" cap="none" strike="noStrike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  <p:graphicFrame>
        <p:nvGraphicFramePr>
          <p:cNvPr id="149" name="Google Shape;149;p18"/>
          <p:cNvGraphicFramePr/>
          <p:nvPr/>
        </p:nvGraphicFramePr>
        <p:xfrm>
          <a:off x="1071538" y="14287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{B131A277-FF1F-4501-BB84-2D961666729E}</a:tableStyleId>
              </a:tblPr>
              <a:tblGrid>
                <a:gridCol w="870250"/>
                <a:gridCol w="2487325"/>
                <a:gridCol w="4572025"/>
              </a:tblGrid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Флаг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Определение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Когда устанавливается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7085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600"/>
                        <a:t>В регистре ASTAT</a:t>
                      </a:r>
                      <a:endParaRPr b="1" sz="1600"/>
                    </a:p>
                  </a:txBody>
                  <a:tcPr marT="45725" marB="45725" marR="91450" marL="91450"/>
                </a:tc>
                <a:tc hMerge="1"/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AZ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Флаг нуля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Результат</a:t>
                      </a:r>
                      <a:r>
                        <a:rPr lang="ru-RU" sz="1600"/>
                        <a:t> АЛУ=0, потеря значимости при ПЗ-операции, потеря значимости при преобразовании ПЗ&lt;-&gt;ФЗ</a:t>
                      </a:r>
                      <a:endParaRPr sz="16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AV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Флаг переполнения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Для ФЗ-операций – по обычным правилам.</a:t>
                      </a:r>
                      <a:endParaRPr sz="18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Для ПЗ-операций – если e&gt;127</a:t>
                      </a:r>
                      <a:endParaRPr sz="16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AN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Флаг отрицательного результата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Для ФЗ и ПЗ операций</a:t>
                      </a:r>
                      <a:endParaRPr sz="16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AC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Флаг переноса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Для ФЗ-операций</a:t>
                      </a:r>
                      <a:endParaRPr sz="16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AS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Флаг знака входного операнда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Если входной</a:t>
                      </a:r>
                      <a:r>
                        <a:rPr lang="ru-RU" sz="1600"/>
                        <a:t> операнд &lt;0 (для операций ABS и MANT)</a:t>
                      </a:r>
                      <a:endParaRPr sz="16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AI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Флаг некорректной ПЗ-операции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Входной</a:t>
                      </a:r>
                      <a:r>
                        <a:rPr lang="ru-RU" sz="1600"/>
                        <a:t> операнд = NAN</a:t>
                      </a:r>
                      <a:endParaRPr sz="16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Попытка вычесть бесконечности одного знака...</a:t>
                      </a:r>
                      <a:endParaRPr sz="18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AF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Флаг ПЗ-операции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Если последняя операция – ПЗ-операция</a:t>
                      </a:r>
                      <a:endParaRPr sz="16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CACC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Флаг аккумулирующих сравнений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Только для операции</a:t>
                      </a:r>
                      <a:r>
                        <a:rPr lang="ru-RU" sz="1600"/>
                        <a:t> COMP с </a:t>
                      </a:r>
                      <a:r>
                        <a:rPr lang="ru-RU" sz="1600"/>
                        <a:t>ФЗ/ПЗ-операндами</a:t>
                      </a:r>
                      <a:endParaRPr sz="16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>
            <p:ph type="ctrTitle"/>
          </p:nvPr>
        </p:nvSpPr>
        <p:spPr>
          <a:xfrm>
            <a:off x="1432560" y="142852"/>
            <a:ext cx="7406640" cy="7143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6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Арифметико-логическое устройство</a:t>
            </a:r>
            <a:endParaRPr b="0" i="0" sz="3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1285852" y="1500174"/>
            <a:ext cx="750099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Липкие флаги состояния, на которые влияет выполнение операций АЛУ</a:t>
            </a:r>
            <a:endParaRPr b="1" i="0" sz="2000" u="none" cap="none" strike="noStrike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  <p:graphicFrame>
        <p:nvGraphicFramePr>
          <p:cNvPr id="157" name="Google Shape;157;p19"/>
          <p:cNvGraphicFramePr/>
          <p:nvPr/>
        </p:nvGraphicFramePr>
        <p:xfrm>
          <a:off x="1285852" y="23057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{B131A277-FF1F-4501-BB84-2D961666729E}</a:tableStyleId>
              </a:tblPr>
              <a:tblGrid>
                <a:gridCol w="831050"/>
                <a:gridCol w="2597975"/>
                <a:gridCol w="4143400"/>
              </a:tblGrid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Флаг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Определение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Когда устанавливается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7085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600"/>
                        <a:t>В регистре STKY</a:t>
                      </a:r>
                      <a:endParaRPr b="1" sz="1600"/>
                    </a:p>
                  </a:txBody>
                  <a:tcPr marT="45725" marB="45725" marR="91450" marL="91450"/>
                </a:tc>
                <a:tc hMerge="1"/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AUS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Липкий флаг потери значимости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Только для ПЗ-операций и преобразований ПЗ&lt;-&gt;ФЗ</a:t>
                      </a:r>
                      <a:endParaRPr sz="16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AVS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Липкий флаг ПЗ-переполнения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Только для ПЗ-операций – если e&gt;127</a:t>
                      </a:r>
                      <a:endParaRPr sz="16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AOS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Липкий флаг ФЗ-переполнения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Только для ФЗ-операций</a:t>
                      </a:r>
                      <a:endParaRPr sz="16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AIS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Липкий флаг некорректной ПЗ-операции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Только для ПЗ-операций</a:t>
                      </a:r>
                      <a:endParaRPr sz="16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>
            <p:ph type="ctrTitle"/>
          </p:nvPr>
        </p:nvSpPr>
        <p:spPr>
          <a:xfrm>
            <a:off x="1285852" y="0"/>
            <a:ext cx="7858148" cy="7857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7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Умножитель</a:t>
            </a:r>
            <a:endParaRPr b="0" i="0" sz="37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64" name="Google Shape;164;p20"/>
          <p:cNvSpPr txBox="1"/>
          <p:nvPr/>
        </p:nvSpPr>
        <p:spPr>
          <a:xfrm>
            <a:off x="1428728" y="1142984"/>
            <a:ext cx="750099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Char char="●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ФЗ/ПЗ-операции: умножение, умножение с накоплением (сложением или вычитанием) и округлением результата (опц.);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Char char="●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округление регистра результата;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Char char="●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насыщение регистра результата;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Char char="●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очистка регистра результата.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65" name="Google Shape;165;p20"/>
          <p:cNvSpPr txBox="1"/>
          <p:nvPr/>
        </p:nvSpPr>
        <p:spPr>
          <a:xfrm>
            <a:off x="1500166" y="785794"/>
            <a:ext cx="707236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Типы операций</a:t>
            </a:r>
            <a:endParaRPr b="1" i="0" sz="2000" u="none" cap="none" strike="noStrike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1500166" y="2658145"/>
            <a:ext cx="707236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Принцип функционирования Умножителя</a:t>
            </a:r>
            <a:endParaRPr b="1" i="0" sz="2000" u="none" cap="none" strike="noStrike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  <p:sp>
        <p:nvSpPr>
          <p:cNvPr id="167" name="Google Shape;167;p20"/>
          <p:cNvSpPr txBox="1"/>
          <p:nvPr/>
        </p:nvSpPr>
        <p:spPr>
          <a:xfrm>
            <a:off x="1500166" y="2986817"/>
            <a:ext cx="7072362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Умножитель читает 2 входных операнда (регистры РФ) в начале такта.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Умножитель записывает 1 результат в регистр аккумулятора или в регистр РФ в конце такта и модифицирует флаги.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Типы ФЗ-операндов и необходимость округления результата указываются в суффиксе команды.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Тип результата соответствует типу входных операндов.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Один и тот же регистр РФ может выступать в качестве операнда и приемника результата для любой операции Умножителя.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68" name="Google Shape;168;p20"/>
          <p:cNvSpPr txBox="1"/>
          <p:nvPr/>
        </p:nvSpPr>
        <p:spPr>
          <a:xfrm>
            <a:off x="1500166" y="5934694"/>
            <a:ext cx="71438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Если оба ФЗ-операнда – знаковые дробные числа, то Умножитель автоматически сдвигает результата влево на 1 бит чтобы удалить избыточный знаковый бит.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69" name="Google Shape;169;p20"/>
          <p:cNvSpPr txBox="1"/>
          <p:nvPr/>
        </p:nvSpPr>
        <p:spPr>
          <a:xfrm>
            <a:off x="1500166" y="5591905"/>
            <a:ext cx="71438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Особенности перемножения знаковых дробных ФЗ-чисел</a:t>
            </a:r>
            <a:endParaRPr b="1" i="0" sz="2000" u="none" cap="none" strike="noStrike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/>
        </p:nvSpPr>
        <p:spPr>
          <a:xfrm>
            <a:off x="1428728" y="1714488"/>
            <a:ext cx="7500990" cy="29700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Char char="●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наличие расширения «вправо» приводит к сокращению числа округления после операций умножения – следовательно уменьшается ошибка вычислений:</a:t>
            </a:r>
            <a:endParaRPr b="0" i="0" sz="1800" u="none" cap="none" strike="noStrike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  <a:p>
            <a:pPr indent="6985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  <a:p>
            <a:pPr indent="6985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  <a:p>
            <a:pPr indent="6985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  <a:p>
            <a:pPr indent="6985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Char char="●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наличие расширения «влево» приводит к сохранению промежуточного результата, когда он превышает верхнюю границу 32-битного числа</a:t>
            </a:r>
            <a:endParaRPr b="0" i="0" sz="1800" u="none" cap="none" strike="noStrike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  <p:sp>
        <p:nvSpPr>
          <p:cNvPr id="176" name="Google Shape;176;p21"/>
          <p:cNvSpPr txBox="1"/>
          <p:nvPr>
            <p:ph type="ctrTitle"/>
          </p:nvPr>
        </p:nvSpPr>
        <p:spPr>
          <a:xfrm>
            <a:off x="1285852" y="0"/>
            <a:ext cx="7858148" cy="7857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7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Умножитель</a:t>
            </a:r>
            <a:endParaRPr b="0" i="0" sz="37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77" name="Google Shape;177;p21"/>
          <p:cNvSpPr txBox="1"/>
          <p:nvPr/>
        </p:nvSpPr>
        <p:spPr>
          <a:xfrm>
            <a:off x="1285852" y="785794"/>
            <a:ext cx="742955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Расширенная разрядность регистра аккумулятора Умножителя для операций с ФЗ-числами</a:t>
            </a:r>
            <a:endParaRPr b="1" i="0" sz="2000" u="none" cap="none" strike="noStrike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  <p:graphicFrame>
        <p:nvGraphicFramePr>
          <p:cNvPr id="178" name="Google Shape;178;p21"/>
          <p:cNvGraphicFramePr/>
          <p:nvPr/>
        </p:nvGraphicFramePr>
        <p:xfrm>
          <a:off x="2786050" y="27146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{B131A277-FF1F-4501-BB84-2D961666729E}</a:tableStyleId>
              </a:tblPr>
              <a:tblGrid>
                <a:gridCol w="1997275"/>
                <a:gridCol w="2360425"/>
              </a:tblGrid>
              <a:tr h="231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С округлением после каждого шага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С</a:t>
                      </a:r>
                      <a:r>
                        <a:rPr lang="ru-RU" sz="1400"/>
                        <a:t> одним округлением в конце</a:t>
                      </a:r>
                      <a:endParaRPr sz="1400"/>
                    </a:p>
                  </a:txBody>
                  <a:tcPr marT="45725" marB="45725" marR="91450" marL="91450" anchor="ctr"/>
                </a:tc>
              </a:tr>
              <a:tr h="231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(0,4 * 0,7) + (0,4 * 0,9)</a:t>
                      </a:r>
                      <a:endParaRPr sz="14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0,3</a:t>
                      </a:r>
                      <a:r>
                        <a:rPr lang="ru-RU" sz="1400"/>
                        <a:t> + 0,4 = 0,7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(0,4 * 0,7) + (0,4 * 0,9)</a:t>
                      </a:r>
                      <a:endParaRPr sz="14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0,28</a:t>
                      </a:r>
                      <a:r>
                        <a:rPr lang="ru-RU" sz="1400"/>
                        <a:t> + 0,36 = 0,64 (0,6)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179" name="Google Shape;179;p21"/>
          <p:cNvGraphicFramePr/>
          <p:nvPr/>
        </p:nvGraphicFramePr>
        <p:xfrm>
          <a:off x="1500166" y="49291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{B131A277-FF1F-4501-BB84-2D961666729E}</a:tableStyleId>
              </a:tblPr>
              <a:tblGrid>
                <a:gridCol w="3339725"/>
                <a:gridCol w="3946950"/>
              </a:tblGrid>
              <a:tr h="231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С отбрасыванием возможного переноса после каждого сложения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С</a:t>
                      </a:r>
                      <a:r>
                        <a:rPr lang="ru-RU" sz="1400"/>
                        <a:t> отбрасывание возможного переноса в конце</a:t>
                      </a:r>
                      <a:endParaRPr sz="1400"/>
                    </a:p>
                  </a:txBody>
                  <a:tcPr marT="45725" marB="45725" marR="91450" marL="91450" anchor="ctr"/>
                </a:tc>
              </a:tr>
              <a:tr h="231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(0,9 * 0,8) + (0,8 * 0,7) – (0,6 * 0,7)</a:t>
                      </a:r>
                      <a:endParaRPr sz="14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0,72</a:t>
                      </a:r>
                      <a:r>
                        <a:rPr lang="ru-RU" sz="1400"/>
                        <a:t> + 0,56 – 0,42</a:t>
                      </a:r>
                      <a:endParaRPr sz="14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0,99 – 0,42 = 0,57 или 0,28 – 0,42 = -0,24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(0,9 * 0,8) + (0,8 * 0,7) – (0,6 * 0,7)</a:t>
                      </a:r>
                      <a:endParaRPr sz="14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0,72</a:t>
                      </a:r>
                      <a:r>
                        <a:rPr lang="ru-RU" sz="1400"/>
                        <a:t> + 0,56 – 0,42</a:t>
                      </a:r>
                      <a:endParaRPr sz="14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1,28 – 0,42 = 0,86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Солнцестояние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