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788150" cy="9923450"/>
  <p:embeddedFontLst>
    <p:embeddedFont>
      <p:font typeface="Cabin"/>
      <p:regular r:id="rId29"/>
      <p:bold r:id="rId30"/>
      <p:italic r:id="rId31"/>
      <p:boldItalic r:id="rId32"/>
    </p:embeddedFont>
    <p:embeddedFont>
      <p:font typeface="Cantarell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848F8D-20B4-4182-9A39-33BDFA1AB207}">
  <a:tblStyle styleId="{44848F8D-20B4-4182-9A39-33BDFA1AB20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DE8"/>
          </a:solidFill>
        </a:fill>
      </a:tcStyle>
    </a:wholeTbl>
    <a:band1H>
      <a:tcTxStyle/>
      <a:tcStyle>
        <a:fill>
          <a:solidFill>
            <a:srgbClr val="E9D8CC"/>
          </a:solidFill>
        </a:fill>
      </a:tcStyle>
    </a:band1H>
    <a:band2H>
      <a:tcTxStyle/>
    </a:band2H>
    <a:band1V>
      <a:tcTxStyle/>
      <a:tcStyle>
        <a:fill>
          <a:solidFill>
            <a:srgbClr val="E9D8CC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italic.fntdata"/><Relationship Id="rId30" Type="http://schemas.openxmlformats.org/officeDocument/2006/relationships/font" Target="fonts/Cabin-bold.fntdata"/><Relationship Id="rId11" Type="http://schemas.openxmlformats.org/officeDocument/2006/relationships/slide" Target="slides/slide6.xml"/><Relationship Id="rId33" Type="http://schemas.openxmlformats.org/officeDocument/2006/relationships/font" Target="fonts/Cantarell-regular.fntdata"/><Relationship Id="rId10" Type="http://schemas.openxmlformats.org/officeDocument/2006/relationships/slide" Target="slides/slide5.xml"/><Relationship Id="rId32" Type="http://schemas.openxmlformats.org/officeDocument/2006/relationships/font" Target="fonts/Cabin-boldItalic.fntdata"/><Relationship Id="rId13" Type="http://schemas.openxmlformats.org/officeDocument/2006/relationships/slide" Target="slides/slide8.xml"/><Relationship Id="rId35" Type="http://schemas.openxmlformats.org/officeDocument/2006/relationships/font" Target="fonts/Cantarell-italic.fntdata"/><Relationship Id="rId12" Type="http://schemas.openxmlformats.org/officeDocument/2006/relationships/slide" Target="slides/slide7.xml"/><Relationship Id="rId34" Type="http://schemas.openxmlformats.org/officeDocument/2006/relationships/font" Target="fonts/Cantarell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antarell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5047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3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3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4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4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4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4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5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5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5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560502" y="-124786"/>
            <a:ext cx="5248292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1400"/>
              <a:buFont typeface="Cabin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2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Cabin"/>
              <a:buNone/>
              <a:defRPr sz="1400">
                <a:solidFill>
                  <a:srgbClr val="77777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cap="rnd" cmpd="sng" w="9525">
            <a:solidFill>
              <a:srgbClr val="D2C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9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6B7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432560" y="142852"/>
            <a:ext cx="77114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памяти ADSP-21060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428728" y="1357298"/>
            <a:ext cx="742955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памяти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Классификация памяти: размер, разрядность, доступ процессорного ядра и IOP-процессора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Структура адреса памяти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Пространство памяти многопроцессорной системы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Адресация данных при выполнении программы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Способы адресации памяти в программе на ассемблере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Состав, разрядность и назначение DAG1 и DAG2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Возможности регистров DAG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Особенности и ограничения использования DAG-регистров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PX-регистры. Обмен между шинами DMD и PMD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Описание  карты памяти проекта в среде VisualDSP++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71538" y="5929330"/>
            <a:ext cx="80724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"Работа выполнена в рамках реализации "Программы развития ФГОУ ВПО "Южный федеральный университет" на 2007-2010гг. ("Разработка образовательных контентов и ресурсов нового поколения").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Хусаинов Н.Ш.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Технологический институт Южного федерального университета в г.Таганроге, 2007г.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ctrTitle"/>
          </p:nvPr>
        </p:nvSpPr>
        <p:spPr>
          <a:xfrm>
            <a:off x="1428728" y="142852"/>
            <a:ext cx="7410472" cy="92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Пространство памяти многопроцессорной системы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1357290" y="1714488"/>
            <a:ext cx="7286676" cy="447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используется для отображения на единое адресное пространство (в многопроцессорной системе) внутренней памяти каждого процессора;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для доступа к области памяти другого процессора через Multiprocessor Memory Space  используется общая внешняя шина;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процессор определяет, что выставленный на внешнюю шину адрес попадает в его внутреннюю память если ID</a:t>
            </a:r>
            <a:r>
              <a:rPr b="0" baseline="-2500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2-0</a:t>
            </a: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M;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при обращении к собственной памяти через MMS внешняя шина не используется;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если поле M адреса = 111, то выполняется операция “broadcast write”;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MMS доступен только с использованием процессорного ядра.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ctrTitle"/>
          </p:nvPr>
        </p:nvSpPr>
        <p:spPr>
          <a:xfrm>
            <a:off x="1428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357290" y="2428868"/>
            <a:ext cx="7286676" cy="3093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Пространство внешних адресов включает пространство памяти многопроцессорной системы (Multiprocessor Memory Space) и пространство внешней памяти (External Memory Space).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Пространство внешней памяти используется для подключения внешних микросхем памяти (ОЗУ) и ПЗУ/Flash.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Имеется возможность взаимодействия с микросхемами типа SRAM и DRAM.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Пространство внешней памяти доступно для процессорного ядра и IOP-процессора.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ctrTitle"/>
          </p:nvPr>
        </p:nvSpPr>
        <p:spPr>
          <a:xfrm>
            <a:off x="1428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428728" y="2000240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Передача данных по внешней шине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12" y="2786058"/>
            <a:ext cx="4895735" cy="307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ctrTitle"/>
          </p:nvPr>
        </p:nvSpPr>
        <p:spPr>
          <a:xfrm>
            <a:off x="1428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1428728" y="1714488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внешней памяти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357290" y="2428868"/>
            <a:ext cx="7286676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Внешняя память организована в виде 4-х банков одинакового размера и «небанкируемой» (unbanked) памяти.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Банк № 0 начинается с адреса 0x0040 0000.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Все банки имеют одинаковый размер. Размер кодируется 4-битовым полем MSIZE: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Размер_банка = 2</a:t>
            </a:r>
            <a:r>
              <a:rPr b="1" baseline="30000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(MSIZE + 13)</a:t>
            </a:r>
            <a:r>
              <a:rPr b="1" i="0" lang="ru-RU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baseline="-2500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Выбор необходимого банка памяти (микросхемы) осуществляется сигналом на линиях MS</a:t>
            </a:r>
            <a:r>
              <a:rPr b="0" baseline="-2500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3-0</a:t>
            </a: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Область небанкируемой памяти расположена после последнего банка (доступ к ней – при MS</a:t>
            </a:r>
            <a:r>
              <a:rPr b="0" baseline="-2500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3-0</a:t>
            </a: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= 0000).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ctrTitle"/>
          </p:nvPr>
        </p:nvSpPr>
        <p:spPr>
          <a:xfrm>
            <a:off x="1428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1428728" y="1643050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Зависимость размера банка памяти от значения поля MSIZE</a:t>
            </a:r>
            <a:endParaRPr b="1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1905024" y="2071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{44848F8D-20B4-4182-9A39-33BDFA1AB207}</a:tableStyleId>
              </a:tblPr>
              <a:tblGrid>
                <a:gridCol w="3048000"/>
                <a:gridCol w="3048000"/>
              </a:tblGrid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Поле MSIZE (в</a:t>
                      </a:r>
                      <a:r>
                        <a:rPr b="0" i="0" lang="ru-RU" sz="14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IOP-регистре  SYSCON)</a:t>
                      </a:r>
                      <a:endParaRPr b="0" i="0" sz="14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Размер банка (Кслов)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1024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2048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4096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8192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16384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32768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65536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131072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262144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228" name="Google Shape;228;p26"/>
          <p:cNvSpPr txBox="1"/>
          <p:nvPr/>
        </p:nvSpPr>
        <p:spPr>
          <a:xfrm>
            <a:off x="1928794" y="6143644"/>
            <a:ext cx="6072230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R0 = 0xuuuu</a:t>
            </a:r>
            <a:r>
              <a:rPr b="1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uuu;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dm(SYSCON) = R0;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6215074" y="6102350"/>
            <a:ext cx="2928926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Значение SYSCON при включении:</a:t>
            </a:r>
            <a:endParaRPr b="0" i="0" sz="14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0x00000010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1428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428728" y="1571612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Конфигурирование внешней памяти. IOP-регистр WAIT</a:t>
            </a:r>
            <a:endParaRPr b="1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94" y="1928802"/>
            <a:ext cx="6238516" cy="49291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1000100" y="3429000"/>
            <a:ext cx="1428760" cy="95410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Значение WAIT при включении:</a:t>
            </a:r>
            <a:endParaRPr b="0" i="0" sz="14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0x21AD6B5A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ctrTitle"/>
          </p:nvPr>
        </p:nvSpPr>
        <p:spPr>
          <a:xfrm>
            <a:off x="1428728" y="142852"/>
            <a:ext cx="7410472" cy="15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Конфигурация и параметры доступа к внешней памяти. Интерфейс с внешней памятью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1428728" y="1714488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Режимы доступа к банкам внешней памяти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357290" y="2214554"/>
            <a:ext cx="7286676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При взаимодействии с «медленными» микросхемами внешней памяти для описания времени задержки и режима доступа могут использоваться поля EBxWM и EBxWS: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- EBxWS – количество </a:t>
            </a:r>
            <a:r>
              <a:rPr b="0" i="0" lang="ru-RU" sz="2000" u="sng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дополнительных </a:t>
            </a: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тактов ожидания (wait states) при доступе к банку внешней памяти (000b...110b);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- EBxWM – режим доступа к банку внешней памяти (00b...11b):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47" name="Google Shape;247;p28"/>
          <p:cNvGraphicFramePr/>
          <p:nvPr/>
        </p:nvGraphicFramePr>
        <p:xfrm>
          <a:off x="1500167" y="4429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{44848F8D-20B4-4182-9A39-33BDFA1AB207}</a:tableStyleId>
              </a:tblPr>
              <a:tblGrid>
                <a:gridCol w="1182750"/>
                <a:gridCol w="1105325"/>
                <a:gridCol w="4641425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Режим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EBxWM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Описание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External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00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Ожидание </a:t>
                      </a:r>
                      <a:r>
                        <a:rPr lang="ru-RU" sz="1600"/>
                        <a:t>сигнала ACK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Internal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01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Доступ всегда выполняется (EBxWS+1) тактов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Both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Ожидание совместного выполнения первых двух условий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Either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11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600"/>
                        <a:t>Ожидание выполнения хотя бы одного из первых двух условий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ctrTitle"/>
          </p:nvPr>
        </p:nvSpPr>
        <p:spPr>
          <a:xfrm>
            <a:off x="1285852" y="142852"/>
            <a:ext cx="7553348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Адресация данных при выполнении программы. Режимы адресации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1357290" y="1285860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Адресация данных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571604" y="4214818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Адресация при переходах/вызовах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56" name="Google Shape;256;p29"/>
          <p:cNvGraphicFramePr/>
          <p:nvPr/>
        </p:nvGraphicFramePr>
        <p:xfrm>
          <a:off x="1785918" y="1714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{44848F8D-20B4-4182-9A39-33BDFA1AB207}</a:tableStyleId>
              </a:tblPr>
              <a:tblGrid>
                <a:gridCol w="2169950"/>
                <a:gridCol w="46881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Режим</a:t>
                      </a:r>
                      <a:r>
                        <a:rPr lang="ru-RU"/>
                        <a:t> адресации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Примеры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Прямая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DM(TempA) = R5;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R0</a:t>
                      </a:r>
                      <a:r>
                        <a:rPr lang="ru-RU"/>
                        <a:t> = </a:t>
                      </a:r>
                      <a:r>
                        <a:rPr lang="ru-RU"/>
                        <a:t>PM(0x20300);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Косвенная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PM(I8,2)</a:t>
                      </a:r>
                      <a:r>
                        <a:rPr lang="ru-RU"/>
                        <a:t> = R9;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R15 = DM(I0, M3);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Непосредственная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DM(I0,M6)</a:t>
                      </a:r>
                      <a:r>
                        <a:rPr lang="ru-RU"/>
                        <a:t> = 0x12345678;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R5 = 12;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7" name="Google Shape;257;p29"/>
          <p:cNvGraphicFramePr/>
          <p:nvPr/>
        </p:nvGraphicFramePr>
        <p:xfrm>
          <a:off x="1785918" y="46602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{44848F8D-20B4-4182-9A39-33BDFA1AB207}</a:tableStyleId>
              </a:tblPr>
              <a:tblGrid>
                <a:gridCol w="2169950"/>
                <a:gridCol w="46881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Режим</a:t>
                      </a:r>
                      <a:r>
                        <a:rPr lang="ru-RU"/>
                        <a:t> адресации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Примеры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Прямая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jump</a:t>
                      </a:r>
                      <a:r>
                        <a:rPr lang="ru-RU"/>
                        <a:t> LabelMaxA;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if EQ call 0x20040;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Косвенная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jump (M8,</a:t>
                      </a:r>
                      <a:r>
                        <a:rPr lang="ru-RU"/>
                        <a:t> I9);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Относительная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call (PC, -400);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ctrTitle"/>
          </p:nvPr>
        </p:nvSpPr>
        <p:spPr>
          <a:xfrm>
            <a:off x="1285852" y="142852"/>
            <a:ext cx="7553348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Состав, разрядность и назначение </a:t>
            </a:r>
            <a:b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DAG1 и DAG2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678" y="1054298"/>
            <a:ext cx="5929322" cy="5803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30"/>
          <p:cNvGraphicFramePr/>
          <p:nvPr/>
        </p:nvGraphicFramePr>
        <p:xfrm>
          <a:off x="1071538" y="4572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{44848F8D-20B4-4182-9A39-33BDFA1AB207}</a:tableStyleId>
              </a:tblPr>
              <a:tblGrid>
                <a:gridCol w="799500"/>
                <a:gridCol w="2272325"/>
              </a:tblGrid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Бит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Назначение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SRD1H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DAG1, </a:t>
                      </a:r>
                      <a:r>
                        <a:rPr lang="ru-RU" sz="1400"/>
                        <a:t> регистры № 4..7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SRD1L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DAG1, </a:t>
                      </a:r>
                      <a:r>
                        <a:rPr lang="ru-RU" sz="1400"/>
                        <a:t> регистры № 0</a:t>
                      </a:r>
                      <a:r>
                        <a:rPr lang="ru-RU" sz="1400">
                          <a:latin typeface="Cabin"/>
                          <a:ea typeface="Cabin"/>
                          <a:cs typeface="Cabin"/>
                          <a:sym typeface="Cabin"/>
                        </a:rPr>
                        <a:t>..</a:t>
                      </a:r>
                      <a:r>
                        <a:rPr lang="ru-RU" sz="1400"/>
                        <a:t>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SRD2H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DAG2, </a:t>
                      </a:r>
                      <a:r>
                        <a:rPr lang="ru-RU" sz="1400"/>
                        <a:t> регистры № 4..7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SRD2L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DAG2, </a:t>
                      </a:r>
                      <a:r>
                        <a:rPr lang="ru-RU" sz="1400"/>
                        <a:t> регистры № 0</a:t>
                      </a:r>
                      <a:r>
                        <a:rPr lang="ru-RU" sz="1400">
                          <a:latin typeface="Cabin"/>
                          <a:ea typeface="Cabin"/>
                          <a:cs typeface="Cabin"/>
                          <a:sym typeface="Cabin"/>
                        </a:rPr>
                        <a:t>..</a:t>
                      </a:r>
                      <a:r>
                        <a:rPr lang="ru-RU" sz="1400"/>
                        <a:t>3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6" name="Google Shape;266;p30"/>
          <p:cNvSpPr txBox="1"/>
          <p:nvPr/>
        </p:nvSpPr>
        <p:spPr>
          <a:xfrm>
            <a:off x="1071538" y="3500438"/>
            <a:ext cx="307183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Переключение основных/альтернативных наборов регистров DAGов в регистре управления MODE1: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ctrTitle"/>
          </p:nvPr>
        </p:nvSpPr>
        <p:spPr>
          <a:xfrm>
            <a:off x="1285852" y="142852"/>
            <a:ext cx="7553348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Возможности регистров DAG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1357290" y="1285860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Пред- и пост- модификация регистра указателя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56" y="1857364"/>
            <a:ext cx="6295135" cy="364333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1214414" y="5572140"/>
            <a:ext cx="7643866" cy="1031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Непосредственная модификация регистра указателя (без доступа к памяти: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MODIFY (I6, 32);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Классификация памяти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428728" y="928670"/>
            <a:ext cx="7429552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Internal memory. Внутреннее статическое ОЗУ на кристалле (SRAM). Имеет размер 4 Мбит.  Организовано в виде двух блоков Block0 и Block1. Имеет независимые доступ от процессорного ядра (Core) и IOP-процессора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Multiprocessor memory. Пространство памяти многопроцессорной системы. Отображает внутреннюю память других процессоров. Используется в многопроцессорной системе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External memory. Внешняя память. Адресное пространство для подключения микросхем ОЗУ (DRAM) и ПЗУ (или Flash).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357290" y="4143380"/>
            <a:ext cx="7429552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Общий размер адресуемой памяти – 4 Гслов.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Доступ к внутренней памяти осуществляется по раздельным шинам (PMA/PMD, DMA/DMD,) и IOA/IOD и может выполняться независимо.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подключении к внешней шине адресные шины PMA, DMA, IOA и шины данных PMD, DMD, IOD мультиплексируются в единые шины адреса (ADDR) и данных (DATA).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ctrTitle"/>
          </p:nvPr>
        </p:nvSpPr>
        <p:spPr>
          <a:xfrm>
            <a:off x="1285852" y="142852"/>
            <a:ext cx="7553348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Возможности регистров DAG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1357290" y="1214422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Бит-реверсная адресация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1500134" y="1785926"/>
            <a:ext cx="7643866" cy="423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Реверсирование битов адреса может осуществляться двумя способами: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1) с помощью инструкции BITREV над любым I-регистром DAG:</a:t>
            </a:r>
            <a:endParaRPr b="0" i="0" sz="20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4763" lvl="0" marL="271463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I0 = 0x80400000;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763" lvl="0" marL="271463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BITREV (I4, 7);    </a:t>
            </a:r>
            <a:r>
              <a:rPr b="1" i="0" lang="ru-RU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 I4 &lt;= 0xE0000201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2) в режиме автоматического реверсирования адреса (только для регистров I0 и I8):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763" lvl="0" marL="271463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I0 = 0x80400000;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763" lvl="0" marL="271463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R1 = DM(I0,3);    </a:t>
            </a:r>
            <a:r>
              <a:rPr b="1" i="0" lang="ru-RU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// DMA-шина &lt;= 0x201, I0 &lt;= 0x80400003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aphicFrame>
        <p:nvGraphicFramePr>
          <p:cNvPr id="284" name="Google Shape;284;p32"/>
          <p:cNvGraphicFramePr/>
          <p:nvPr/>
        </p:nvGraphicFramePr>
        <p:xfrm>
          <a:off x="6052102" y="5820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{44848F8D-20B4-4182-9A39-33BDFA1AB207}</a:tableStyleId>
              </a:tblPr>
              <a:tblGrid>
                <a:gridCol w="799500"/>
                <a:gridCol w="2272325"/>
              </a:tblGrid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Бит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Назначение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BR8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DAG2, </a:t>
                      </a:r>
                      <a:r>
                        <a:rPr lang="ru-RU" sz="1400"/>
                        <a:t> регистр № 8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BR0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DAG1, </a:t>
                      </a:r>
                      <a:r>
                        <a:rPr lang="ru-RU" sz="1400"/>
                        <a:t> регистр № 0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5" name="Google Shape;285;p32"/>
          <p:cNvSpPr txBox="1"/>
          <p:nvPr/>
        </p:nvSpPr>
        <p:spPr>
          <a:xfrm>
            <a:off x="3000364" y="5857892"/>
            <a:ext cx="30718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Включение режима реверсирования адреса в регистре управления MODE1: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ctrTitle"/>
          </p:nvPr>
        </p:nvSpPr>
        <p:spPr>
          <a:xfrm>
            <a:off x="1285852" y="142852"/>
            <a:ext cx="7553348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Возможности регистров DAG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1357290" y="1214422"/>
            <a:ext cx="72866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Циклические буферы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1500134" y="1785926"/>
            <a:ext cx="7643866" cy="3339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ntarell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циклический доступ к массиву в режиме косвенной адресации с пост-модификацией указателя: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Rx = DM(Ia, Mb);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ntarell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автоматический контроль выхода за границы массива (при Lx &gt; 0):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6985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6985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6985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6985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ntarell"/>
              <a:buChar char="●"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генерация сигнала прерывания при «зацикливании» указателя: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94" name="Google Shape;294;p33"/>
          <p:cNvGraphicFramePr/>
          <p:nvPr/>
        </p:nvGraphicFramePr>
        <p:xfrm>
          <a:off x="1214412" y="5820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{44848F8D-20B4-4182-9A39-33BDFA1AB207}</a:tableStyleId>
              </a:tblPr>
              <a:tblGrid>
                <a:gridCol w="4429150"/>
                <a:gridCol w="1428750"/>
                <a:gridCol w="1928825"/>
              </a:tblGrid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Описание</a:t>
                      </a:r>
                      <a:r>
                        <a:rPr lang="ru-RU" sz="1400"/>
                        <a:t> прерывания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DAG-регистры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Вектор прерывания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Переполнение кругового</a:t>
                      </a:r>
                      <a:r>
                        <a:rPr lang="ru-RU" sz="1400"/>
                        <a:t> буфера # 7 (DAG1)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B7, L7, I7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CB7I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Переполнение кругового</a:t>
                      </a:r>
                      <a:r>
                        <a:rPr lang="ru-RU" sz="1400"/>
                        <a:t> буфера # 15 (DAG2)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B15, L15, I15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CBI15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5" name="Google Shape;295;p33"/>
          <p:cNvSpPr txBox="1"/>
          <p:nvPr/>
        </p:nvSpPr>
        <p:spPr>
          <a:xfrm>
            <a:off x="1214414" y="5519338"/>
            <a:ext cx="7786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Прерывания, связанные с регистрами DAG: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12" y="3143248"/>
            <a:ext cx="49053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44" y="5072074"/>
            <a:ext cx="18954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ctrTitle"/>
          </p:nvPr>
        </p:nvSpPr>
        <p:spPr>
          <a:xfrm>
            <a:off x="1142976" y="142852"/>
            <a:ext cx="8001024" cy="92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Ограничения при работе с DAG-регистрами</a:t>
            </a:r>
            <a:endParaRPr b="0" i="0" sz="32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1285852" y="2143116"/>
            <a:ext cx="764386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1) Дополнительный цикл ожидания: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50" lvl="0" marL="224155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L2 = 8;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350" lvl="0" marL="224155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DM(I0, M1) = R1;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85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2) Некорректное выполнение (запрещены Ассемблером):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50" lvl="0" marL="224155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DM(M2, I1) = I0;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350" lvl="0" marL="2241550" marR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L2 = DM(I0, M1);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ctrTitle"/>
          </p:nvPr>
        </p:nvSpPr>
        <p:spPr>
          <a:xfrm>
            <a:off x="1142976" y="142852"/>
            <a:ext cx="8001024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Обмен между шинами DMD и PMD. PX-регистры</a:t>
            </a:r>
            <a:endParaRPr b="0" i="0" sz="29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32" y="887726"/>
            <a:ext cx="5953143" cy="59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Классификация памяти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428728" y="928670"/>
            <a:ext cx="17145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Карта памяти ADSP-21060: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488" y="785794"/>
            <a:ext cx="6105525" cy="607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00636"/>
            <a:ext cx="3929090" cy="64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Классификация памяти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428728" y="928670"/>
            <a:ext cx="3857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Структура адреса памяти: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70" y="1214422"/>
            <a:ext cx="55911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1428728" y="2507000"/>
            <a:ext cx="40719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Правила дешифрации адреса памяти: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30" name="Google Shape;130;p16"/>
          <p:cNvGraphicFramePr/>
          <p:nvPr/>
        </p:nvGraphicFramePr>
        <p:xfrm>
          <a:off x="1500166" y="2864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{44848F8D-20B4-4182-9A39-33BDFA1AB207}</a:tableStyleId>
              </a:tblPr>
              <a:tblGrid>
                <a:gridCol w="680325"/>
                <a:gridCol w="1326375"/>
                <a:gridCol w="51838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Поле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Числовое значение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Интерпретация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&lt;&gt;0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во внешней памяти (External memory)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=0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во внутренней памяти процессора (Internal memory) или во внутренней</a:t>
                      </a:r>
                      <a:r>
                        <a:rPr lang="ru-RU" sz="1400"/>
                        <a:t> памяти другого процессора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M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000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во внутренней памяти процессора (Internal memory)  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&lt;&gt;0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во внутренней</a:t>
                      </a:r>
                      <a:r>
                        <a:rPr lang="ru-RU" sz="1400"/>
                        <a:t> памяти процессора, чей ID = M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111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во внутренней</a:t>
                      </a:r>
                      <a:r>
                        <a:rPr lang="ru-RU" sz="1400"/>
                        <a:t> памяти всех процессоров (о</a:t>
                      </a:r>
                      <a:r>
                        <a:rPr lang="ru-RU" sz="1400"/>
                        <a:t>перация широковещательной записи )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00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IOP-регистра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в пространстве нормальных слов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1x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Адрес в пространстве коротких слов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29198"/>
            <a:ext cx="46196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428728" y="92867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Адресное пространство внутренней памяти: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000100" y="3929066"/>
            <a:ext cx="25003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Соответствие адресов блокам внутренней памяти: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457" y="1581150"/>
            <a:ext cx="4981575" cy="52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85860"/>
            <a:ext cx="4643438" cy="76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428728" y="92867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Физическая организация внутренней памяти: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90" y="1285860"/>
            <a:ext cx="7358114" cy="278608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1214414" y="5214950"/>
            <a:ext cx="76438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48-битные слова: 	3 столбца на группу -&gt; 5 групп -&gt; 8К х 5 = 40К слов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32-битные слова: 	2 столбца на группу -&gt; 8 групп -&gt; 8К х 8 = 64К слов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16-битные слова: 	1 столбец на группу -&gt; 16 групп -&gt; 8К х 16 = 128К слов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357290" y="928670"/>
            <a:ext cx="292895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Ограничения при размещении во внутренней памяти информации (инструкций и данных) различной разрядности: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49" y="746095"/>
            <a:ext cx="4857752" cy="611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1285852" y="3286124"/>
            <a:ext cx="292895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Общие правила смешивания: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Cabin"/>
              <a:buChar char="●"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инструкции (48-битные) должны храниться с наименьших адресов;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Cabin"/>
              <a:buChar char="●"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данные (32-битные) должны начинаться с четного столбца.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357290" y="928670"/>
            <a:ext cx="72866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Правила размещения сегментов и организации доступа  к внутренней памяти в программе: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357290" y="2143116"/>
            <a:ext cx="728667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Два адреса, по которым идет обращение в один момент времени инструкции, должны быть расположены в разных блоках памяти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Один адрес данных должен генерироваться DAG1, а другой – DAG2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Адрес, генерируемый DAG1 не должен указывать на тот же блок памяти, из которого читаются инструкции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Инструкция по возможности должна иметь вид: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compute, R</a:t>
            </a:r>
            <a:r>
              <a:rPr b="0" baseline="-2500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DM(I</a:t>
            </a:r>
            <a:r>
              <a:rPr b="0" baseline="-2500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0-7</a:t>
            </a: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</a:t>
            </a:r>
            <a:r>
              <a:rPr b="0" baseline="-2500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0-7</a:t>
            </a: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R</a:t>
            </a:r>
            <a:r>
              <a:rPr b="0" baseline="-2500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PM(I</a:t>
            </a:r>
            <a:r>
              <a:rPr b="0" baseline="-2500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8-15</a:t>
            </a: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</a:t>
            </a:r>
            <a:r>
              <a:rPr b="0" baseline="-2500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8-15</a:t>
            </a: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2285984" y="5857892"/>
            <a:ext cx="2643206" cy="3571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4929190" y="5857892"/>
            <a:ext cx="2643206" cy="3571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2285984" y="6215082"/>
            <a:ext cx="2643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Block 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4929190" y="6215082"/>
            <a:ext cx="2643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Block 1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2285984" y="5857892"/>
            <a:ext cx="928694" cy="3571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786182" y="5857892"/>
            <a:ext cx="571504" cy="3571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945092" y="5857892"/>
            <a:ext cx="912792" cy="3571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1071538" y="4906044"/>
            <a:ext cx="12858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Программный секвенсор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6" name="Google Shape;176;p20"/>
          <p:cNvCxnSpPr>
            <a:stCxn id="175" idx="3"/>
            <a:endCxn id="172" idx="0"/>
          </p:cNvCxnSpPr>
          <p:nvPr/>
        </p:nvCxnSpPr>
        <p:spPr>
          <a:xfrm>
            <a:off x="2357422" y="5167654"/>
            <a:ext cx="393000" cy="690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7" name="Google Shape;177;p20"/>
          <p:cNvSpPr txBox="1"/>
          <p:nvPr/>
        </p:nvSpPr>
        <p:spPr>
          <a:xfrm>
            <a:off x="3143240" y="5000636"/>
            <a:ext cx="18573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DAG2 [8..15]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(Program Memory)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8" name="Google Shape;178;p20"/>
          <p:cNvCxnSpPr>
            <a:stCxn id="177" idx="2"/>
            <a:endCxn id="173" idx="0"/>
          </p:cNvCxnSpPr>
          <p:nvPr/>
        </p:nvCxnSpPr>
        <p:spPr>
          <a:xfrm>
            <a:off x="4071934" y="5523856"/>
            <a:ext cx="0" cy="333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9" name="Google Shape;179;p20"/>
          <p:cNvSpPr txBox="1"/>
          <p:nvPr/>
        </p:nvSpPr>
        <p:spPr>
          <a:xfrm>
            <a:off x="5643570" y="5000636"/>
            <a:ext cx="1524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DAG1 [0..7]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(Data Memory)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80" name="Google Shape;180;p20"/>
          <p:cNvCxnSpPr>
            <a:stCxn id="179" idx="1"/>
            <a:endCxn id="174" idx="0"/>
          </p:cNvCxnSpPr>
          <p:nvPr/>
        </p:nvCxnSpPr>
        <p:spPr>
          <a:xfrm flipH="1">
            <a:off x="5401470" y="5262246"/>
            <a:ext cx="242100" cy="595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внутренней памяти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214414" y="3071810"/>
            <a:ext cx="72866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нежелательного размещения сегментов и организации доступа  к памяти в программе: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1357290" y="1071546"/>
            <a:ext cx="728667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Конфликты при доступе к внутренней памяти (приводят к дополнительным циклам ожидания):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73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конфликт использования одной шины;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конфликт использования одного блока;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1214414" y="38576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{44848F8D-20B4-4182-9A39-33BDFA1AB207}</a:tableStyleId>
              </a:tblPr>
              <a:tblGrid>
                <a:gridCol w="2411875"/>
                <a:gridCol w="2544550"/>
                <a:gridCol w="25445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Размещение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Пример инструкции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Комментарии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/>
                        <a:t>Буфер № 1 (I1, M1) в Block0, Инструкции в Block0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compute, R</a:t>
                      </a:r>
                      <a:r>
                        <a:rPr baseline="-25000"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DM(I</a:t>
                      </a:r>
                      <a:r>
                        <a:rPr baseline="-25000"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M</a:t>
                      </a:r>
                      <a:r>
                        <a:rPr baseline="-25000"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Конфликт</a:t>
                      </a:r>
                      <a:r>
                        <a:rPr lang="ru-RU"/>
                        <a:t> доступа по разным шинам к одному блоку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/>
                        <a:t>Буфер № 2 (I8, M8) в Block1, Инструкции в Block0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compute, R</a:t>
                      </a:r>
                      <a:r>
                        <a:rPr baseline="-25000"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PM(I</a:t>
                      </a:r>
                      <a:r>
                        <a:rPr baseline="-25000"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M</a:t>
                      </a:r>
                      <a:r>
                        <a:rPr baseline="-25000"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lang="ru-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Конфликт доступа по одной шине к разным блокам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