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9144000"/>
  <p:notesSz cx="6858000" cy="9144000"/>
  <p:embeddedFontLst>
    <p:embeddedFont>
      <p:font typeface="Cabin"/>
      <p:regular r:id="rId10"/>
      <p:bold r:id="rId11"/>
      <p:italic r:id="rId12"/>
      <p:boldItalic r:id="rId13"/>
    </p:embeddedFont>
    <p:embeddedFont>
      <p:font typeface="Cantarell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abin-bold.fntdata"/><Relationship Id="rId10" Type="http://schemas.openxmlformats.org/officeDocument/2006/relationships/font" Target="fonts/Cabin-regular.fntdata"/><Relationship Id="rId13" Type="http://schemas.openxmlformats.org/officeDocument/2006/relationships/font" Target="fonts/Cabin-boldItalic.fntdata"/><Relationship Id="rId12" Type="http://schemas.openxmlformats.org/officeDocument/2006/relationships/font" Target="fonts/Cabin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antarell-bold.fntdata"/><Relationship Id="rId14" Type="http://schemas.openxmlformats.org/officeDocument/2006/relationships/font" Target="fonts/Cantarell-regular.fntdata"/><Relationship Id="rId17" Type="http://schemas.openxmlformats.org/officeDocument/2006/relationships/font" Target="fonts/Cantarell-boldItalic.fntdata"/><Relationship Id="rId16" Type="http://schemas.openxmlformats.org/officeDocument/2006/relationships/font" Target="fonts/Cantarell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1432560" y="359898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400"/>
              <a:buFont typeface="Cabin"/>
              <a:buNone/>
              <a:defRPr b="0" i="0" sz="43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432560" y="1850064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32" lvl="0" marL="2743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None/>
              <a:defRPr b="0" i="0" sz="2600" u="none" cap="none" strike="noStrike">
                <a:solidFill>
                  <a:srgbClr val="34110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None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bin"/>
              <a:buNone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bin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bin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bin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>
            <a:gsLst>
              <a:gs pos="0">
                <a:srgbClr val="E3FAFF">
                  <a:alpha val="94901"/>
                </a:srgbClr>
              </a:gs>
              <a:gs pos="50000">
                <a:srgbClr val="C9F3FD">
                  <a:alpha val="89803"/>
                </a:srgbClr>
              </a:gs>
              <a:gs pos="95000">
                <a:srgbClr val="79E2FE">
                  <a:alpha val="87843"/>
                </a:srgbClr>
              </a:gs>
              <a:gs pos="100000">
                <a:srgbClr val="00ABD5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EA5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cap="rnd" cmpd="sng" w="12700">
            <a:solidFill>
              <a:srgbClr val="318093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EXT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1435608" y="274638"/>
            <a:ext cx="7498080" cy="654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400"/>
              <a:buFont typeface="Cabin"/>
              <a:buNone/>
              <a:defRPr sz="43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" type="body"/>
          </p:nvPr>
        </p:nvSpPr>
        <p:spPr>
          <a:xfrm rot="5400000">
            <a:off x="2560502" y="-124786"/>
            <a:ext cx="5248292" cy="74980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Char char="●"/>
              <a:defRPr sz="3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Char char="●"/>
              <a:defRPr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bin"/>
              <a:buChar char="●"/>
              <a:defRPr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6" name="Google Shape;86;p11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ITLE_AND_VERTICAL_TEXT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title"/>
          </p:nvPr>
        </p:nvSpPr>
        <p:spPr>
          <a:xfrm rot="5400000">
            <a:off x="4846637" y="2286002"/>
            <a:ext cx="585152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400"/>
              <a:buFont typeface="Cabin"/>
              <a:buNone/>
              <a:defRPr sz="43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" type="body"/>
          </p:nvPr>
        </p:nvSpPr>
        <p:spPr>
          <a:xfrm rot="5400000">
            <a:off x="9985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Char char="●"/>
              <a:defRPr sz="3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Char char="●"/>
              <a:defRPr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bin"/>
              <a:buChar char="●"/>
              <a:defRPr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1435608" y="274638"/>
            <a:ext cx="7498080" cy="654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400"/>
              <a:buFont typeface="Cabin"/>
              <a:buNone/>
              <a:defRPr sz="43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1435608" y="1000108"/>
            <a:ext cx="7498080" cy="52482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Char char="●"/>
              <a:defRPr sz="3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Char char="●"/>
              <a:defRPr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bin"/>
              <a:buChar char="●"/>
              <a:defRPr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 txBox="1"/>
          <p:nvPr>
            <p:ph type="title"/>
          </p:nvPr>
        </p:nvSpPr>
        <p:spPr>
          <a:xfrm>
            <a:off x="2578392" y="2600325"/>
            <a:ext cx="6400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4000" cap="small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2578392" y="1066800"/>
            <a:ext cx="64008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1108"/>
              </a:buClr>
              <a:buSzPts val="1400"/>
              <a:buFont typeface="Cabin"/>
              <a:buNone/>
              <a:defRPr sz="2000">
                <a:solidFill>
                  <a:srgbClr val="341108"/>
                </a:solidFill>
              </a:defRPr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bin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bin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bin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bin"/>
              <a:buNone/>
              <a:defRPr sz="1400">
                <a:solidFill>
                  <a:srgbClr val="888888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2286000" y="0"/>
            <a:ext cx="76200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>
            <a:gsLst>
              <a:gs pos="0">
                <a:srgbClr val="E3FAFF">
                  <a:alpha val="94901"/>
                </a:srgbClr>
              </a:gs>
              <a:gs pos="50000">
                <a:srgbClr val="C9F3FD">
                  <a:alpha val="89803"/>
                </a:srgbClr>
              </a:gs>
              <a:gs pos="95000">
                <a:srgbClr val="79E2FE">
                  <a:alpha val="87843"/>
                </a:srgbClr>
              </a:gs>
              <a:gs pos="100000">
                <a:srgbClr val="00ABD5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EA5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cap="rnd" cmpd="sng" w="12700">
            <a:solidFill>
              <a:srgbClr val="318093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400"/>
              <a:buFont typeface="Cabin"/>
              <a:buNone/>
              <a:defRPr sz="43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143560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2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527608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2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_WITH_TEXT" showMasterSp="0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457200" y="51603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45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45720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20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16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66344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20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16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3" type="body"/>
          </p:nvPr>
        </p:nvSpPr>
        <p:spPr>
          <a:xfrm>
            <a:off x="45720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●"/>
              <a:defRPr sz="2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4" type="body"/>
          </p:nvPr>
        </p:nvSpPr>
        <p:spPr>
          <a:xfrm>
            <a:off x="466344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●"/>
              <a:defRPr sz="2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400"/>
              <a:buFont typeface="Cabin"/>
              <a:buNone/>
              <a:defRPr sz="43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8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  <p:sp>
        <p:nvSpPr>
          <p:cNvPr id="63" name="Google Shape;63;p8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_WITH_CAPTION_TEXT" showMasterSp="0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type="title"/>
          </p:nvPr>
        </p:nvSpPr>
        <p:spPr>
          <a:xfrm>
            <a:off x="457200" y="216778"/>
            <a:ext cx="38100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2200" cap="small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" type="body"/>
          </p:nvPr>
        </p:nvSpPr>
        <p:spPr>
          <a:xfrm>
            <a:off x="457200" y="1406964"/>
            <a:ext cx="3810000" cy="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sz="1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sz="12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sz="10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sz="9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sz="9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2" type="body"/>
          </p:nvPr>
        </p:nvSpPr>
        <p:spPr>
          <a:xfrm>
            <a:off x="457200" y="2133600"/>
            <a:ext cx="8153400" cy="39925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3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_WITH_CAPTION_TEXT" showMasterSp="0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type="title"/>
          </p:nvPr>
        </p:nvSpPr>
        <p:spPr>
          <a:xfrm>
            <a:off x="5886896" y="1066800"/>
            <a:ext cx="27432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cap="sq" cmpd="sng" w="889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274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0"/>
          <p:cNvSpPr/>
          <p:nvPr>
            <p:ph idx="2" type="pic"/>
          </p:nvPr>
        </p:nvSpPr>
        <p:spPr>
          <a:xfrm>
            <a:off x="838200" y="1143003"/>
            <a:ext cx="4419600" cy="3514531"/>
          </a:xfrm>
          <a:prstGeom prst="roundRect">
            <a:avLst>
              <a:gd fmla="val 78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8" name="Google Shape;78;p10"/>
          <p:cNvSpPr/>
          <p:nvPr/>
        </p:nvSpPr>
        <p:spPr>
          <a:xfrm rot="-2131329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0"/>
          <p:cNvSpPr/>
          <p:nvPr/>
        </p:nvSpPr>
        <p:spPr>
          <a:xfrm flipH="1" rot="2103354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838200" y="4800600"/>
            <a:ext cx="441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400"/>
              <a:buFont typeface="Cabin"/>
              <a:buNone/>
              <a:defRPr sz="1400">
                <a:solidFill>
                  <a:srgbClr val="777777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9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9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fmla="val 0" name="adj1"/>
              <a:gd fmla="val 5402120" name="adj2"/>
            </a:avLst>
          </a:prstGeom>
          <a:solidFill>
            <a:srgbClr val="FEFCF8">
              <a:alpha val="32941"/>
            </a:srgbClr>
          </a:solidFill>
          <a:ln cap="rnd" cmpd="sng" w="9525">
            <a:solidFill>
              <a:srgbClr val="D2C2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cap="rnd" cmpd="sng" w="27300">
            <a:solidFill>
              <a:srgbClr val="FFF9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fmla="val 11833" name="adj"/>
            </a:avLst>
          </a:prstGeom>
          <a:gradFill>
            <a:gsLst>
              <a:gs pos="0">
                <a:srgbClr val="FFFDFB">
                  <a:alpha val="69803"/>
                </a:srgbClr>
              </a:gs>
              <a:gs pos="70000">
                <a:srgbClr val="FFFFFE">
                  <a:alpha val="54901"/>
                </a:srgbClr>
              </a:gs>
              <a:gs pos="100000">
                <a:srgbClr val="EED08D">
                  <a:alpha val="60000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C6B7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1"/>
          <p:cNvSpPr txBox="1"/>
          <p:nvPr>
            <p:ph type="title"/>
          </p:nvPr>
        </p:nvSpPr>
        <p:spPr>
          <a:xfrm>
            <a:off x="1435608" y="274638"/>
            <a:ext cx="7498080" cy="654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400"/>
              <a:buFont typeface="Cabin"/>
              <a:buNone/>
              <a:defRPr b="0" i="0" sz="43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435608" y="1000108"/>
            <a:ext cx="7498080" cy="52482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Char char="●"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Char char="●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bin"/>
              <a:buChar char="●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bin"/>
              <a:buChar char="●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bin"/>
              <a:buChar char="●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bin"/>
              <a:buChar char="●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ctrTitle"/>
          </p:nvPr>
        </p:nvSpPr>
        <p:spPr>
          <a:xfrm>
            <a:off x="1432560" y="359898"/>
            <a:ext cx="7406640" cy="71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85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Архитектура ADSP-21060</a:t>
            </a:r>
            <a:endParaRPr b="0" i="0" sz="1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1500166" y="2357430"/>
            <a:ext cx="7429552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AutoNum type="arabicPeriod"/>
            </a:pPr>
            <a:r>
              <a:rPr b="0" i="0" lang="ru-RU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Семейство процессоров SHARC ADSP</a:t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AutoNum type="arabicPeriod"/>
            </a:pPr>
            <a:r>
              <a:rPr b="0" i="0" lang="ru-RU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Общая архитектура процессора ADSP-21060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AutoNum type="arabicPeriod"/>
            </a:pPr>
            <a:r>
              <a:rPr b="0" i="0" lang="ru-RU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Топология выводов ADSP-21060</a:t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ctrTitle"/>
          </p:nvPr>
        </p:nvSpPr>
        <p:spPr>
          <a:xfrm>
            <a:off x="1428728" y="142852"/>
            <a:ext cx="7406640" cy="12144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95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Семейство процессоров SHARC ADSP</a:t>
            </a:r>
            <a:endParaRPr b="0" i="0" sz="1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1428728" y="1214422"/>
            <a:ext cx="7429552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tarell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ADSP-2106x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tarell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ADSP-21060 – базовая модель. 4 Мбит внутреннего ОЗУ. 2 последовательных и 6 линк портов (40 MIPS, 120 MFLOPS Peak)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tarell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ADSP-21061 – отсутствуют линк-порты. 1 Мбит внутренней памяти (50 MIPS, 120 MFLOPS Peak)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tarell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ADSP-21062 – 2 Мбит внутреннего ОЗУ (40 MIPS, 120 MFLOPS Peak)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tarell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ADSP-21065 – отсутствуют линк-порты. Поддержка интерфейсов I</a:t>
            </a:r>
            <a:r>
              <a:rPr b="0" baseline="30000" i="0" lang="ru-RU" sz="18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2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S (до 8 каналов) и SDRAM. 544 Кбит внутреннего ОЗУ (66 MIPS, 198 MFLOPS Peak)</a:t>
            </a:r>
            <a:endParaRPr b="0" i="0" sz="1800" u="none" cap="none" strike="noStrike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tarell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ADSP-2116x. ADSP-21160M: SIMD. 4 Мбит внутреннего ОЗУ. 2 последовательных и 6 линк портов (80 MIPS, 480 MFLOPS Peak)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tarell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ADSP-2126x. ADSP-21262: SIMD. 2 Мбит внутреннего ОЗУ. Расширенные коммуникационные возможности (200 MIPS, 1200 MFLOPS Peak)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tarell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ADSP-2136x. ADSP-21362: SIMD. 3 Мбит внутреннего ОЗУ. Большие коммуникационные возможности (333 MIPS, 2GFLOPS Peak)</a:t>
            </a:r>
            <a:endParaRPr b="0" i="0" sz="1800" u="none" cap="none" strike="noStrike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ctrTitle"/>
          </p:nvPr>
        </p:nvSpPr>
        <p:spPr>
          <a:xfrm>
            <a:off x="1428728" y="142852"/>
            <a:ext cx="7715272" cy="8572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95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Общая архитектура ADSP-21060</a:t>
            </a:r>
            <a:endParaRPr b="0" i="0" sz="1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10" name="Google Shape;11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44" y="1590699"/>
            <a:ext cx="8915400" cy="526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ctrTitle"/>
          </p:nvPr>
        </p:nvSpPr>
        <p:spPr>
          <a:xfrm>
            <a:off x="1428728" y="-24"/>
            <a:ext cx="7715272" cy="8572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95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Общая архитектура ADSP-21060</a:t>
            </a:r>
            <a:endParaRPr b="0" i="0" sz="1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1000100" y="571480"/>
            <a:ext cx="8143900" cy="6555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4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Основные особенности: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"/>
              <a:buFont typeface="Cantarell"/>
              <a:buChar char="●"/>
            </a:pPr>
            <a:r>
              <a:rPr b="0" i="0" lang="ru-RU" sz="14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SHARC-архитектура. Поддержка PM- и DM-памяти;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"/>
              <a:buFont typeface="Cantarell"/>
              <a:buChar char="●"/>
            </a:pPr>
            <a:r>
              <a:rPr b="0" i="0" lang="ru-RU" sz="14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обработка 32-разрядных ФЗ и ПЗ данных;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"/>
              <a:buFont typeface="Cantarell"/>
              <a:buChar char="●"/>
            </a:pPr>
            <a:r>
              <a:rPr b="0" i="0" lang="ru-RU" sz="14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три независимых вычислительных блока: АЛУ (ALU), Умножитель (MAC), Сдвигатель (SHIFTER);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"/>
              <a:buFont typeface="Cantarell"/>
              <a:buChar char="●"/>
            </a:pPr>
            <a:r>
              <a:rPr b="0" i="0" lang="ru-RU" sz="14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регистровый файл из 16 основных и 16 альтернативных регистров;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"/>
              <a:buFont typeface="Cantarell"/>
              <a:buChar char="●"/>
            </a:pPr>
            <a:r>
              <a:rPr b="0" i="0" lang="ru-RU" sz="14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арифметика с насыщением и переполнением;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"/>
              <a:buFont typeface="Cantarell"/>
              <a:buChar char="●"/>
            </a:pPr>
            <a:r>
              <a:rPr b="0" i="0" lang="ru-RU" sz="14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независимые генераторы адресов данных для DM и PM-памяти. Поддержка до 16 буферов одновременно. Пред- и пост-модификация, кольцевые буферы, бит-реверсная адресация;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"/>
              <a:buFont typeface="Cantarell"/>
              <a:buChar char="●"/>
            </a:pPr>
            <a:r>
              <a:rPr b="0" i="0" lang="ru-RU" sz="14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аппаратная поддержка циклов до 6 уровней вложенности без потерь тактов;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"/>
              <a:buFont typeface="Cantarell"/>
              <a:buChar char="●"/>
            </a:pPr>
            <a:r>
              <a:rPr b="0" i="0" lang="ru-RU" sz="14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возможность выполнения задержанных переходов;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"/>
              <a:buFont typeface="Cantarell"/>
              <a:buChar char="●"/>
            </a:pPr>
            <a:r>
              <a:rPr b="0" i="0" lang="ru-RU" sz="14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кэш инструкций (на 32 инструкции);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"/>
              <a:buFont typeface="Cantarell"/>
              <a:buChar char="●"/>
            </a:pPr>
            <a:r>
              <a:rPr b="0" i="0" lang="ru-RU" sz="14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таймер;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"/>
              <a:buFont typeface="Cantarell"/>
              <a:buChar char="●"/>
            </a:pPr>
            <a:r>
              <a:rPr b="0" i="0" lang="ru-RU" sz="14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контроллер прерываний (в т.ч. вложенных);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"/>
              <a:buFont typeface="Cantarell"/>
              <a:buChar char="●"/>
            </a:pPr>
            <a:r>
              <a:rPr b="0" i="0" lang="ru-RU" sz="14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двухпортовая внутренняя память с независимым доступом процессорного ядра и подпроцессора ввода/вывода;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"/>
              <a:buFont typeface="Cantarell"/>
              <a:buChar char="●"/>
            </a:pPr>
            <a:r>
              <a:rPr b="0" i="0" lang="ru-RU" sz="14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четыре независимые 32/48-разрядные шины для доступа к внутренней памяти и выборки данных, инструкций и ввода/вывода;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"/>
              <a:buFont typeface="Cantarell"/>
              <a:buChar char="●"/>
            </a:pPr>
            <a:r>
              <a:rPr b="0" i="0" lang="ru-RU" sz="14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4 Мбит внутреннего ОЗУ, конфигурируемого как 16/32 или 40/48 разрядные слова;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"/>
              <a:buFont typeface="Cantarell"/>
              <a:buChar char="●"/>
            </a:pPr>
            <a:r>
              <a:rPr b="0" i="0" lang="ru-RU" sz="14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полное адресуемое пространство памяти – 4 Гслов;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"/>
              <a:buFont typeface="Cantarell"/>
              <a:buChar char="●"/>
            </a:pPr>
            <a:r>
              <a:rPr b="0" i="0" lang="ru-RU" sz="14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встроенный подпроцессор ввода/вывода (IOP);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"/>
              <a:buFont typeface="Cantarell"/>
              <a:buChar char="●"/>
            </a:pPr>
            <a:r>
              <a:rPr b="0" i="0" lang="ru-RU" sz="14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10-канальный DMA-контроллер;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"/>
              <a:buFont typeface="Cantarell"/>
              <a:buChar char="●"/>
            </a:pPr>
            <a:r>
              <a:rPr b="0" i="0" lang="ru-RU" sz="14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2 синхронных последовательных (Serial) порта для подключения устройств ввода/вывода сигналов с аппаратной поддержкой A- и m-компандирования;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"/>
              <a:buFont typeface="Cantarell"/>
              <a:buChar char="●"/>
            </a:pPr>
            <a:r>
              <a:rPr b="0" i="0" lang="ru-RU" sz="14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6 линк-портов для межпроцессорного взаимодействия;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"/>
              <a:buFont typeface="Cantarell"/>
              <a:buChar char="●"/>
            </a:pPr>
            <a:r>
              <a:rPr b="0" i="0" lang="ru-RU" sz="14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встроенный интерфейс для арбитража внешней шины при организации многопроцессорной системы;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"/>
              <a:buFont typeface="Cantarell"/>
              <a:buChar char="●"/>
            </a:pPr>
            <a:r>
              <a:rPr b="0" i="0" lang="ru-RU" sz="14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ориентирован на высокопроизводительные приложения ЦОС в области телекоммуникаций, графики и обработки изображений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ctrTitle"/>
          </p:nvPr>
        </p:nvSpPr>
        <p:spPr>
          <a:xfrm>
            <a:off x="1142976" y="0"/>
            <a:ext cx="7620954" cy="9286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95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Топология выводов ADSP-21060</a:t>
            </a:r>
            <a:endParaRPr b="0" i="0" sz="1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174" y="1000108"/>
            <a:ext cx="4914900" cy="51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Солнцестояние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