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3BAE-6B6E-4C1B-B164-56C24F0B45A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F25F-B271-4922-89FF-B378F9722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4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3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3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4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4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5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5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4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4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5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5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5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5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3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4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4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4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4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5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5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5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5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5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6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6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6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6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6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7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7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73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73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75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5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77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77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7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81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1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9:notes"/>
          <p:cNvSpPr txBox="1">
            <a:spLocks noGrp="1"/>
          </p:cNvSpPr>
          <p:nvPr>
            <p:ph type="body" idx="1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:notes"/>
          <p:cNvSpPr txBox="1">
            <a:spLocks noGrp="1"/>
          </p:cNvSpPr>
          <p:nvPr>
            <p:ph type="sldNum" idx="12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76519-A33E-4755-800F-C3657ABF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B66295-7447-4A07-97DA-A0583A43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E030A-7F3B-4E65-9569-F874C0CB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0B3CD-09BB-4FA4-9175-A39C2A2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97D80-C895-4506-B1BA-09FEB6F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3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9E8F7-516B-407E-A438-8B651538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F27E64-8878-4228-A7C5-FD5AB154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EAF58-765F-4BE4-A6F7-1819B41E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B23BF-A450-466E-AAC7-F228177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C87EB-7040-44F4-A1B8-DEAC610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6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9E9F72-94F6-4119-9980-7A7FDBFA7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D76B4-A2F6-404F-8C16-DB702C40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5F5A7-5D72-4C5A-B64B-9F88DA46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80F2C-6B05-4BCB-9A6A-82FC32A4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9AE51-B984-45F8-AEFA-BC6A2E8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296E7-EA68-486B-AF70-EDE8448A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C214-F81A-4010-A8A3-2E1B3431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E1C87-958A-454F-991D-2333F13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2C2A83-7DC0-4B21-B523-2D71375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11591-922A-4B9E-B2BD-DFECB794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720-708F-47EC-B191-5AC70EA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06586-769F-4690-9159-B7D5C9D3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D13DC-A9E6-4990-8F3C-799446F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80F15-03DD-44DC-8FAE-220232E6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5013C-8C69-4119-9893-E6733B48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2DFC0-C0BD-4EAB-BEA6-21F4C19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1539-EDED-47A4-9F34-45F28C807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486BAB-C52A-4DD4-92E2-88202F52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1C442-2334-4A1D-B598-E2940C9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ACB8E4-27B8-4E1B-AB4F-BB379B04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DDBCF-EE7A-4E92-BACC-9FDA2CE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8A0F6-728A-42B4-840C-6002FC1A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61E94-6132-457C-8208-4F47486E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EFB41B-7DDE-4974-909F-EEE6FA838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69A2D-A12F-4C30-A428-9368AAF84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212211-125B-48AA-B224-99851D2CD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4040F-6A1A-4F36-8AAB-CD8956AE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FFFE8-51A5-4F1C-938B-804DEBE9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347B65-0133-43BA-8CC1-6ECB923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0DA0-52F5-4AA7-B49F-49419FA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5B73D2-2D63-4453-81E1-E47D919E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6C599A-B83B-4863-AAF3-879070D9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8E513E-5CC1-412B-B0BF-F6897996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C39EB-EF96-4C4F-8270-D2785919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D566AF-0371-4322-8298-D13EA254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41DAC-938A-4812-A00C-28D9BE0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234A4-D570-4BD8-8DF8-960C40F5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266FA-5343-44E6-A371-D36A81D6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6527B5-0EF7-436A-9938-9FA15BA6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DFA17-E5FA-48EA-867F-0500F7E3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72E17-0AAA-43B9-A247-DAFD53E6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B329C-1AF9-4DC8-8A00-AD92751D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726AE-079B-4B4C-BBFA-23A83756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9D2A1A-241F-4E25-A0BA-E97C7463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15669-FE52-4E13-AD56-3A5E8234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4E012-6209-418D-8011-2BB6C108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0D8D7D-90B5-488C-B25C-04E07A4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3965A1-F0C5-4C2D-BF76-07DA7BA1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448C4-C6B6-4741-9BAA-0EE6B9D7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7811E1-F709-4277-B4B1-F56A91EF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206610-6CAD-4C33-820A-3B97711E0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1413-A269-43D3-8097-B0E7D8FE554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8D9A7-A736-42B3-A10F-D0B71822D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538CF-9883-4F12-84F9-9DE112B1F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6A0-483A-4395-BCA2-2204A5ACA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3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2956560" y="359898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ADSP-21060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024166" y="2357430"/>
            <a:ext cx="7429552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28600">
              <a:buClr>
                <a:schemeClr val="dk1"/>
              </a:buClr>
              <a:buSzPts val="1800"/>
            </a:pP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Семейство процессоров SHARC ADSP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Общая архитектура процессора ADSP-21060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Топология выводов ADSP-21060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1" y="4929199"/>
            <a:ext cx="46196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2630626" y="217022"/>
            <a:ext cx="8002317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952728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Адресное пространство внутренней памяти: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524100" y="3929066"/>
            <a:ext cx="25003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Соответствие адресов блокам внутренней памяти: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58" y="1581150"/>
            <a:ext cx="4981575" cy="5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1285861"/>
            <a:ext cx="4643438" cy="76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956559" y="142852"/>
            <a:ext cx="8140527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952728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Физическая организация внутренней памяти: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412" y="1358614"/>
            <a:ext cx="7358114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2666976" y="4648810"/>
            <a:ext cx="76438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48-битные слова: 	3 столбца на группу -&gt; 5 групп -&gt; 8К х 5 = 40К слов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32-битные слова: 	2 столбца на группу -&gt; 8 групп -&gt; 8К х 8 = 64К слов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16-битные слова: 	1 столбец на группу -&gt; 16 групп -&gt; 8К х 16 = 128К слов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8273692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881290" y="928670"/>
            <a:ext cx="29289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размещении во внутренней памяти информации (инструкций и данных) различной разрядности: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49" y="746096"/>
            <a:ext cx="4857752" cy="611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809852" y="3286124"/>
            <a:ext cx="292895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6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Общие правила смешивания: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950"/>
              <a:buFont typeface="Cabin"/>
              <a:buChar char="●"/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инструкции (48-битные) должны храниться с наименьших адресов;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950"/>
              <a:buFont typeface="Cabin"/>
              <a:buChar char="●"/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данные (32-битные) должны начинаться с четного столбца.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ctrTitle"/>
          </p:nvPr>
        </p:nvSpPr>
        <p:spPr>
          <a:xfrm>
            <a:off x="2992071" y="44204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881290" y="928671"/>
            <a:ext cx="72866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Правила размещения сегментов и организации доступа  к внутренней памяти в программе:</a:t>
            </a:r>
            <a:endParaRPr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881290" y="2143117"/>
            <a:ext cx="7286676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Два адреса, по которым идет обращение в один момент времени инструкции, должны быть расположены в разных блоках памяти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адрес данных должен генерироваться DAG1, а другой – DAG2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Адрес, генерируемый DAG1 не должен указывать на тот же блок памяти, из которого читаются инструкции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Инструкция по возможности должна иметь вид: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 algn="ctr"/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 algn="ctr"/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compute, R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DM(I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0-7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0-7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R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PM(I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8-15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</a:t>
            </a:r>
            <a:r>
              <a:rPr lang="ru-RU" sz="16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8-15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809984" y="5857892"/>
            <a:ext cx="2643206" cy="3571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6453190" y="5857892"/>
            <a:ext cx="2643206" cy="3571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809984" y="6215082"/>
            <a:ext cx="264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453190" y="6215082"/>
            <a:ext cx="264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809984" y="5857892"/>
            <a:ext cx="928694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310182" y="5857892"/>
            <a:ext cx="571504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469092" y="5857892"/>
            <a:ext cx="91279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2595538" y="4906044"/>
            <a:ext cx="12858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Программный секвенсор</a:t>
            </a:r>
            <a:endParaRPr sz="1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6" name="Google Shape;176;p20"/>
          <p:cNvCxnSpPr>
            <a:stCxn id="175" idx="3"/>
            <a:endCxn id="172" idx="0"/>
          </p:cNvCxnSpPr>
          <p:nvPr/>
        </p:nvCxnSpPr>
        <p:spPr>
          <a:xfrm>
            <a:off x="3881422" y="5167654"/>
            <a:ext cx="393000" cy="6903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20"/>
          <p:cNvSpPr txBox="1"/>
          <p:nvPr/>
        </p:nvSpPr>
        <p:spPr>
          <a:xfrm>
            <a:off x="4667240" y="5000636"/>
            <a:ext cx="18573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DAG2 [8..15]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r>
              <a:rPr lang="ru-RU"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(Program Memory)</a:t>
            </a:r>
            <a:endParaRPr sz="1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8" name="Google Shape;178;p20"/>
          <p:cNvCxnSpPr>
            <a:stCxn id="177" idx="2"/>
            <a:endCxn id="173" idx="0"/>
          </p:cNvCxnSpPr>
          <p:nvPr/>
        </p:nvCxnSpPr>
        <p:spPr>
          <a:xfrm>
            <a:off x="5595934" y="5523856"/>
            <a:ext cx="0" cy="333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9" name="Google Shape;179;p20"/>
          <p:cNvSpPr txBox="1"/>
          <p:nvPr/>
        </p:nvSpPr>
        <p:spPr>
          <a:xfrm>
            <a:off x="7167571" y="5000636"/>
            <a:ext cx="1524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DAG1 [0..7]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r>
              <a:rPr lang="ru-RU"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(Data Memory)</a:t>
            </a:r>
            <a:endParaRPr sz="1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20"/>
          <p:cNvCxnSpPr>
            <a:stCxn id="179" idx="1"/>
            <a:endCxn id="174" idx="0"/>
          </p:cNvCxnSpPr>
          <p:nvPr/>
        </p:nvCxnSpPr>
        <p:spPr>
          <a:xfrm flipH="1">
            <a:off x="6925470" y="5262246"/>
            <a:ext cx="242100" cy="595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ctrTitle"/>
          </p:nvPr>
        </p:nvSpPr>
        <p:spPr>
          <a:xfrm>
            <a:off x="3000948" y="469783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738414" y="3071811"/>
            <a:ext cx="72866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нежелательного размещения сегментов и организации доступа  к памяти в программе:</a:t>
            </a:r>
            <a:endParaRPr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881290" y="1071546"/>
            <a:ext cx="728667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Конфликты при доступе к внутренней памяти (приводят к дополнительным циклам ожидания):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273050"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 использования одной шины;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 использования одного блока;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2738414" y="3857628"/>
          <a:ext cx="7500975" cy="2199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1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Размещение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 инструкции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Комментарии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/>
                        <a:t>Буфер № 1 (I1, M1) в Block0, Инструкции в Block0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compute, R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DM(I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M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Конфликт доступа по разным шинам к одному блоку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/>
                        <a:t>Буфер № 2 (I8, M8) в Block1, Инструкции в Block0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compute, R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PM(I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M</a:t>
                      </a:r>
                      <a:r>
                        <a:rPr lang="ru-RU" baseline="-25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Конфликт доступа по одной шине к разным блокам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9286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Пространство памяти многопроцессорной системы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881290" y="1714489"/>
            <a:ext cx="7286676" cy="44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используется для отображения на единое адресное пространство (в многопроцессорной системе) внутренней памяти каждого процессора;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для доступа к области памяти другого процессора через Multiprocessor Memory Space  используется общая внешняя шина;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процессор определяет, что выставленный на внешнюю шину адрес попадает в его внутреннюю память если ID</a:t>
            </a:r>
            <a:r>
              <a:rPr lang="ru-RU" sz="20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2-0</a:t>
            </a: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M;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при обращении к собственной памяти через MMS внешняя шина не используется;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если поле M адреса = 111, то выполняется операция “broadcast write”;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200"/>
              <a:buFont typeface="Cabin"/>
              <a:buChar char="●"/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MMS доступен только с использованием процессорного ядра.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881290" y="2428868"/>
            <a:ext cx="7286676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внешних адресов включает пространство памяти многопроцессорной системы (Multiprocessor Memory Space) и пространство внешней памяти (External Memory Space).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внешней памяти используется для подключения внешних микросхем памяти (ОЗУ) и ПЗУ/Flash.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Имеется возможность взаимодействия с микросхемами типа SRAM и DRAM.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внешней памяти доступно для процессорного ядра и IOP-процессора.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2952728" y="200024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Передача данных по внешней шине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13" y="2786058"/>
            <a:ext cx="4895735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2952728" y="171448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внешней памяти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881290" y="2428868"/>
            <a:ext cx="7286676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Внешняя память организована в виде 4-х банков одинакового размера и «небанкируемой» (unbanked) памяти.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Банк № 0 начинается с адреса 0x0040 0000.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Все банки имеют одинаковый размер. Размер кодируется 4-битовым полем MSIZE: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Размер_банка = 2</a:t>
            </a:r>
            <a:r>
              <a:rPr lang="ru-RU" sz="20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(MSIZE + 13)</a:t>
            </a:r>
            <a:r>
              <a:rPr lang="ru-RU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Выбор необходимого банка памяти (микросхемы) осуществляется сигналом на линиях MS</a:t>
            </a:r>
            <a:r>
              <a:rPr lang="ru-RU" sz="2000" baseline="-25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3-0</a:t>
            </a: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Область небанкируемой памяти расположена после последнего банка (доступ к ней – при MS</a:t>
            </a:r>
            <a:r>
              <a:rPr lang="ru-RU" sz="2000" baseline="-25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3-0</a:t>
            </a: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= 0000).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2952728" y="164305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Зависимость размера банка памяти от значения поля MSIZE</a:t>
            </a:r>
            <a:endParaRPr sz="2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3429024" y="2071678"/>
          <a:ext cx="6096000" cy="4000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Поле MSIZE (в IOP-регистре  SYSCON)</a:t>
                      </a:r>
                      <a:endParaRPr sz="1400" b="0" i="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Размер банка (Кслов)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4096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8192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16384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32768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65536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131072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262144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8" name="Google Shape;228;p26"/>
          <p:cNvSpPr txBox="1"/>
          <p:nvPr/>
        </p:nvSpPr>
        <p:spPr>
          <a:xfrm>
            <a:off x="3452794" y="6143645"/>
            <a:ext cx="607223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0xuuuu</a:t>
            </a:r>
            <a:r>
              <a:rPr lang="ru-RU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uuu;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dm(SYSCON) = R0;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9715482" y="5956917"/>
            <a:ext cx="2180595" cy="5483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Значение SYSCON при включении:</a:t>
            </a:r>
            <a:endParaRPr sz="1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ctr"/>
            <a:endParaRPr sz="1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ctr"/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0x00000010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1207363" y="142852"/>
            <a:ext cx="10528917" cy="5407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9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Семейство процессоров SHARC ADSP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757045" y="413216"/>
            <a:ext cx="7429552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2860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ADSP-2106x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ADSP-21060 – базовая модель. 4 Мбит внутреннего ОЗУ. 2 последовательных и 6 линк портов (40 MIPS, 120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ADSP-21061 – отсутствуют линк-порты. 1 Мбит внутренней памяти (50 MIPS, 120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ADSP-21062 – 2 Мбит внутреннего ОЗУ (40 MIPS, 120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ADSP-21065 – отсутствуют линк-порты. Поддержка интерфейсов I</a:t>
            </a:r>
            <a:r>
              <a:rPr lang="ru-RU" baseline="30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 (до 8 каналов) и SDRAM. 544 Кбит внутреннего ОЗУ (66 MIPS, 198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ADSP-2116x. ADSP-21160M: SIMD. 4 Мбит внутреннего ОЗУ. 2 последовательных и 6 линк портов (80 MIPS, 480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ADSP-2126x. ADSP-21262: SIMD. 2 Мбит внутреннего ОЗУ. Расширенные коммуникационные возможности (200 MIPS, 1200 MFLOPS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ADSP-2136x. ADSP-21362: SIMD. 3 Мбит внутреннего ОЗУ. Большие коммуникационные возможности (333 MIPS, 2GFLOPS </a:t>
            </a:r>
            <a:r>
              <a:rPr lang="ru-RU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Peak</a:t>
            </a:r>
            <a:r>
              <a:rPr lang="ru-RU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952728" y="157161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Конфигурирование внешней памяти. IOP-регистр WAIT</a:t>
            </a:r>
            <a:endParaRPr sz="2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94" y="1928802"/>
            <a:ext cx="6238516" cy="49291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2524100" y="3429001"/>
            <a:ext cx="1428760" cy="9541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Значение WAIT при включении:</a:t>
            </a:r>
            <a:endParaRPr sz="1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ctr"/>
            <a:endParaRPr sz="1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ctr"/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0x21AD6B5A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ctrTitle"/>
          </p:nvPr>
        </p:nvSpPr>
        <p:spPr>
          <a:xfrm>
            <a:off x="2952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2952728" y="171448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Режимы доступа к банкам внешней памяти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881290" y="2214555"/>
            <a:ext cx="7286676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При взаимодействии с «медленными» микросхемами внешней памяти для описания времени задержки и режима доступа могут использоваться поля EBxWM и EBxWS: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EBxWS – количество </a:t>
            </a:r>
            <a:r>
              <a:rPr lang="ru-RU" sz="2000" u="sng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дополнительных </a:t>
            </a: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тактов ожидания (wait states) при доступе к банку внешней памяти (000b...110b);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EBxWM – режим доступа к банку внешней памяти (00b...11b):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024167" y="4429132"/>
          <a:ext cx="6929500" cy="2270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Режим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EBxWM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Описание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External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Ожидание сигнала ACK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Internal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01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Доступ всегда выполняется (EBxWS+1) тактов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Both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Ожидание совместного выполнения первых двух условий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Either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11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Ожидание выполнения хотя бы одного из первых двух условий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2809852" y="142852"/>
            <a:ext cx="7479367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Адресация данных при выполнении программы. Режимы адресации</a:t>
            </a:r>
            <a:endParaRPr sz="32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2881290" y="128586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Адресация данных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3095604" y="421481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Адресация при переходах/вызовах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56" name="Google Shape;256;p29"/>
          <p:cNvGraphicFramePr/>
          <p:nvPr/>
        </p:nvGraphicFramePr>
        <p:xfrm>
          <a:off x="3309918" y="1714488"/>
          <a:ext cx="6858050" cy="2291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Режим адресации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Прямая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DM(TempA) = R5;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R0 = PM(0x20300);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Косвенная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PM(I8,2) = R9;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R15 = DM(I0, M3);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Непосредственная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DM(I0,M6) = 0x12345678;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R5 = 12;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7" name="Google Shape;257;p29"/>
          <p:cNvGraphicFramePr/>
          <p:nvPr/>
        </p:nvGraphicFramePr>
        <p:xfrm>
          <a:off x="3309918" y="4660284"/>
          <a:ext cx="6858050" cy="17526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Режим адресации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Прямая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jump LabelMaxA;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if EQ call 0x20040;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Косвенная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jump (M8, I9);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Относительная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call (PC, -400);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ctrTitle"/>
          </p:nvPr>
        </p:nvSpPr>
        <p:spPr>
          <a:xfrm>
            <a:off x="2809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Состав, разрядность и назначение </a:t>
            </a:r>
            <a:b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DAG1 и DAG2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78" y="1054299"/>
            <a:ext cx="5929322" cy="580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30"/>
          <p:cNvGraphicFramePr/>
          <p:nvPr/>
        </p:nvGraphicFramePr>
        <p:xfrm>
          <a:off x="2595538" y="4572008"/>
          <a:ext cx="3071825" cy="1643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SRD1H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DAG1,  регистры № 4..7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SRD1L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DAG1,  регистры № 0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</a:t>
                      </a: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SRD2H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DAG2,  регистры № 4..7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SRD2L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DAG2,  регистры № 0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</a:t>
                      </a: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" name="Google Shape;266;p30"/>
          <p:cNvSpPr txBox="1"/>
          <p:nvPr/>
        </p:nvSpPr>
        <p:spPr>
          <a:xfrm>
            <a:off x="2595538" y="3500438"/>
            <a:ext cx="3071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основных/альтернативных наборов регистров DAGов в регистре управления MODE1: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ctrTitle"/>
          </p:nvPr>
        </p:nvSpPr>
        <p:spPr>
          <a:xfrm>
            <a:off x="2809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2881290" y="128586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Пред- и пост- модификация регистра указателя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57" y="1857364"/>
            <a:ext cx="6295135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2738414" y="5572141"/>
            <a:ext cx="7643866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Непосредственная модификация регистра указателя (без доступа к памяти: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 (I6, 32);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2809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2881290" y="121442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Бит-реверсная адресация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3024134" y="1785926"/>
            <a:ext cx="7643866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Реверсирование битов адреса может осуществляться двумя способами: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1) с помощью инструкции BITREV над любым I-регистром DAG:</a:t>
            </a: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271463" indent="-4763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I0 = 0x80400000;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1463" indent="-4763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BITREV (I4, 7);    </a:t>
            </a:r>
            <a:r>
              <a:rPr lang="ru-RU" sz="1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 I4 &lt;= 0xE0000201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2) в режиме автоматического реверсирования адреса (только для регистров I0 и I8):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1463" indent="-4763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I0 = 0x80400000;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1463" indent="-4763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 = DM(I0,3);    </a:t>
            </a:r>
            <a:r>
              <a:rPr lang="ru-RU" sz="1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DMA-шина &lt;= 0x201, I0 &lt;= 0x80400003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aphicFrame>
        <p:nvGraphicFramePr>
          <p:cNvPr id="284" name="Google Shape;284;p32"/>
          <p:cNvGraphicFramePr/>
          <p:nvPr/>
        </p:nvGraphicFramePr>
        <p:xfrm>
          <a:off x="7576102" y="5820813"/>
          <a:ext cx="3071825" cy="985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BR8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DAG2,  регистр № 8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BR0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DAG1,  регистр № 0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32"/>
          <p:cNvSpPr txBox="1"/>
          <p:nvPr/>
        </p:nvSpPr>
        <p:spPr>
          <a:xfrm>
            <a:off x="4524364" y="5857893"/>
            <a:ext cx="307183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Включение режима реверсирования адреса в регистре управления MODE1: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ctrTitle"/>
          </p:nvPr>
        </p:nvSpPr>
        <p:spPr>
          <a:xfrm>
            <a:off x="2809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881290" y="121442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Циклические буферы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024134" y="1785926"/>
            <a:ext cx="7643866" cy="33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  <a:buFont typeface="Cantarell"/>
              <a:buChar char="●"/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циклический доступ к массиву в режиме косвенной адресации с пост-модификацией указателя: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Rx = DM(Ia, Mb);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200"/>
              <a:buFont typeface="Cantarell"/>
              <a:buChar char="●"/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автоматический контроль выхода за границы массива (при Lx &gt; 0):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200"/>
              <a:buFont typeface="Cantarell"/>
              <a:buChar char="●"/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генерация сигнала прерывания при «зацикливании» указателя: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94" name="Google Shape;294;p33"/>
          <p:cNvGraphicFramePr/>
          <p:nvPr/>
        </p:nvGraphicFramePr>
        <p:xfrm>
          <a:off x="2738412" y="5820813"/>
          <a:ext cx="7786725" cy="985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Описание прерывания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DAG-регистры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Вектор прерывания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Переполнение кругового буфера # 7 (DAG1)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B7, L7, I7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CB7I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Переполнение кругового буфера # 15 (DAG2)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B15, L15, I15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CBI15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5" name="Google Shape;295;p33"/>
          <p:cNvSpPr txBox="1"/>
          <p:nvPr/>
        </p:nvSpPr>
        <p:spPr>
          <a:xfrm>
            <a:off x="2738414" y="5519338"/>
            <a:ext cx="77867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Прерывания, связанные с регистрами DAG: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13" y="3143248"/>
            <a:ext cx="49053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45" y="5072075"/>
            <a:ext cx="18954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ctrTitle"/>
          </p:nvPr>
        </p:nvSpPr>
        <p:spPr>
          <a:xfrm>
            <a:off x="2666976" y="142852"/>
            <a:ext cx="8001024" cy="9286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работе с DAG-регистрами</a:t>
            </a:r>
            <a:endParaRPr sz="32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809852" y="2143117"/>
            <a:ext cx="764386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1) Дополнительный цикл ожидания: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41550" indent="-6350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L2 = 8;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41550" indent="-6350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DM(I0, M1) = R1;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>
              <a:spcBef>
                <a:spcPts val="600"/>
              </a:spcBef>
            </a:pPr>
            <a:r>
              <a:rPr lang="ru-RU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2) Некорректное выполнение (запрещены Ассемблером):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41550" indent="-6350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DM(M2, I1) = I0;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41550" indent="-6350">
              <a:spcBef>
                <a:spcPts val="600"/>
              </a:spcBef>
              <a:spcAft>
                <a:spcPts val="600"/>
              </a:spcAft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L2 = DM(I0, M1);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ctrTitle"/>
          </p:nvPr>
        </p:nvSpPr>
        <p:spPr>
          <a:xfrm>
            <a:off x="2666976" y="142852"/>
            <a:ext cx="8001024" cy="714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29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Обмен между шинами DMD и PMD. PX-регистры</a:t>
            </a:r>
            <a:endParaRPr sz="29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33" y="887726"/>
            <a:ext cx="5953143" cy="59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Вычислительные блоки ADSP-21060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881290" y="928671"/>
            <a:ext cx="7429552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Структура, возможности и режимы работы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Состав вычислительных блоков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 (ALU)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(MULTIPLIER)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умножителя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Суффиксы команды для операции умножителя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Сдвигатель (SHIFTER)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выделения и депонирования битовых полей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Регистровый файл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Системные регистры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595538" y="5929331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2961606" y="462448"/>
            <a:ext cx="7715272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9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Общая архитектура ADSP-21060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44" y="1590700"/>
            <a:ext cx="89154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Состав вычислительных блоков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881290" y="1292212"/>
            <a:ext cx="7429552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параллельный вычислительных блока (ALU, MULTIPLIER, SHIFTER).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Выполнение всех вычислительных операций за 1 такт.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ФЗ-данными и ПЗ-данными обычной и повышенной точности.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Читают операнды из регистрового файлы и записывают результат в регистровый файл.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12" y="3088192"/>
            <a:ext cx="4357718" cy="355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382026" y="142852"/>
            <a:ext cx="10105748" cy="1214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100888" y="1357298"/>
            <a:ext cx="9235896" cy="249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 и ПЗ-данные хранятся в одних и тех же регистрах.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 операнда (ПЗ или ФЗ) и используемая логика вычислительных блоков задается префиксом регистра: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617663" indent="-4762"/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F1 + F2;	// ПЗ-сложение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17663" indent="-4762"/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R1 + R2;	// ФЗ-сложение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Префикс не влияет на прямые пересылки данных между регистрами: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F1;		⬄ 	R0 = R1;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 между регистрами и памятью: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(i0,m0); 	⬄ 	R0 =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(i0, m0);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ФЗ-данные и ПЗ-данные одинарной точности хранятся в старших 32-х битах 40-битного регистра (ФЗ-поле). </a:t>
            </a: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ПЗ-данные повышенной точности занимают все 40 битов регистра.</a:t>
            </a: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19" name="Google Shape;119;p15"/>
          <p:cNvGraphicFramePr/>
          <p:nvPr>
            <p:extLst>
              <p:ext uri="{D42A27DB-BD31-4B8C-83A1-F6EECF244321}">
                <p14:modId xmlns:p14="http://schemas.microsoft.com/office/powerpoint/2010/main" val="684587019"/>
              </p:ext>
            </p:extLst>
          </p:nvPr>
        </p:nvGraphicFramePr>
        <p:xfrm>
          <a:off x="3992130" y="5384760"/>
          <a:ext cx="4885540" cy="1402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4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39			                    8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7	   0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/>
                        <a:t>MSB</a:t>
                      </a:r>
                      <a:endParaRPr sz="12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/>
                        <a:t>LSB</a:t>
                      </a:r>
                      <a:endParaRPr sz="12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ФЗ-данные, ПЗ-данные один.точ.</a:t>
                      </a:r>
                      <a:endParaRPr sz="1600"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0</a:t>
                      </a:r>
                      <a:endParaRPr sz="16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9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ПЗ-данные повышенной точности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952728" y="2228672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 округления для ПЗ-операций АЛУ и умножителя выбирается путем установки бита TRUNC в системном регистре MODE1: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TRUNC=1 – «округление к нулю»;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TRUNC=0 – «округление к ближайшему»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24166" y="1757123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режима округления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024166" y="400050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формата ПЗ-чисел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024166" y="4500571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Формат ПЗ-чисел выбирается путем установки бита RND32 в системном регистре MODE1: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RND32=1 – «одинарная точность»;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RND32=0 – «повышенная точность»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922826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sz="37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514962" y="1183361"/>
            <a:ext cx="95022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ФЗ/ПЗ-операции: сложение, вычитание, дуальное сложение/вычитание, среднее;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ФЗ-операции: сложение с переносом, вычитание с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заемом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декремент;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ПЗ-операции: масштабирование, извлечение мантиссы;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логические побитовые операции: AND, OR, XOR, NOT;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функции: модуль числа, мин, макс,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клиппирование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сравнение;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форматные: преобразование ПЗ &lt;-&gt; ФЗ;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приближенное вычисление обратного числа и квадратного корня.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059885" y="835772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095604" y="3102940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АЛУ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86993" y="3465885"/>
            <a:ext cx="1095816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АЛУ читает 1 или 2 входных операнда (регистры РФ) в начале такта.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АЛУ записывает 1 или 2 результата в регистр(ы) РФ в конце такта, или просто модифицирует флаги.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АЛУ.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815403" y="5121523"/>
            <a:ext cx="85611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режима работы АЛУ выполняется путем установки бита ALUSAT в регистре управления MODE1: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ALUSAT=1 – «режим арифметики с насыщением»;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ALUSAT=0 – «режим арифметики с циклическим переносом»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988447" y="4686030"/>
            <a:ext cx="7143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Режимы работы АЛУ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450532" y="62953"/>
            <a:ext cx="8415735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sz="3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030541" y="867260"/>
            <a:ext cx="90595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АЛУ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2595538" y="1428736"/>
          <a:ext cx="7929600" cy="5202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В регистре ASTAT</a:t>
                      </a:r>
                      <a:endParaRPr sz="16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AZ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нуля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Результат АЛУ=0, потеря значимости при ПЗ-операции, потеря значимости при преобразовании ПЗ&lt;-&gt;ФЗ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AV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– по обычным правилам.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– если e&gt;127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AN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результата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 и ПЗ 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AC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переноса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знака входного операнда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Если входной операнд &lt;0 (для операций ABS и MANT)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AI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некорректной ПЗ-операции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Входной операнд = NAN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Попытка вычесть бесконечности одного знака...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AF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ПЗ-операции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Если последняя операция – ПЗ-операция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CACC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аккумулирующих сравнений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операции COMP с ФЗ/ПЗ-операндами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2317368" y="440354"/>
            <a:ext cx="8753086" cy="714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sz="3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809852" y="1500174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Липкие флаги состояния, на которые влияет выполнение операций АЛУ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2809852" y="2305700"/>
          <a:ext cx="7572425" cy="305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В регистре STKY</a:t>
                      </a:r>
                      <a:endParaRPr sz="16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AUS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потери значимости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 и преобразований ПЗ&lt;-&gt;ФЗ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AVS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ПЗ-переполнения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 – если e&gt;127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AOS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ФЗ-переполнения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AIS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некорректной ПЗ-операции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697638" y="1105013"/>
            <a:ext cx="958254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ФЗ/ПЗ-операции: умножение, умножение с накоплением (сложением или вычитанием) и округлением результата (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опц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округление регистра результата;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насыщение регистра результата;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очистка регистра результата.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952728" y="74287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24166" y="2582341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Умножителя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880463" y="2901561"/>
            <a:ext cx="943120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читает 2 входных операнда (регистры РФ) в начале такта.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записывает 1 результат в регистр аккумулятора или в регистр РФ в конце такта и модифицирует флаги.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ФЗ-операндов и необходимость округления результата указываются в суффиксе команды.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 результата соответствует типу входных операндов.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Умножителя.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751785" y="5723658"/>
            <a:ext cx="89162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оба ФЗ-операнда – знаковые дробные числа, то Умножитель автоматически сдвигает результата влево на 1 бит чтобы удалить избыточный знаковый бит.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500383" y="5323548"/>
            <a:ext cx="90494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перемножения знаковых дробных ФЗ-чисел</a:t>
            </a:r>
            <a:endParaRPr sz="2000"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2952728" y="1714488"/>
            <a:ext cx="7500990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наличие расширения «вправо» приводит к сокращению числа округления после операций умножения – следовательно уменьшается ошибка вычислений: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>
              <a:spcBef>
                <a:spcPts val="6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наличие расширения «влево» приводит к сохранению промежуточного результата, когда он превышает верхнюю границу 32-битного числа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809852" y="785794"/>
            <a:ext cx="74295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Расширенная разрядность регистра аккумулятора Умножителя для операций с ФЗ-числами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4310050" y="2714620"/>
          <a:ext cx="4357700" cy="1036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округлением после каждого шага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одним округлением в конце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(0,4 * 0,7) + (0,4 * 0,9)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0,3 + 0,4 = 0,7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(0,4 * 0,7) + (0,4 * 0,9)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0,28 + 0,36 = 0,64 (0,6)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3024166" y="4929198"/>
          <a:ext cx="7286675" cy="124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отбрасыванием возможного переноса после каждого сложения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отбрасывание возможного переноса в конце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(0,9 * 0,8) + (0,8 * 0,7) – (0,6 * 0,7)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0,72 + 0,56 – 0,42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0,99 – 0,42 = 0,57 или 0,28 – 0,42 = -0,24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(0,9 * 0,8) + (0,8 * 0,7) – (0,6 * 0,7)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0,72 + 0,56 – 0,42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1,28 – 0,42 = 0,86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952728" y="1214422"/>
            <a:ext cx="7500990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ФЗ-результат операции умножителя может быть записан как в регистр РФ, так и в регистр аккумулятора Умножителя.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ПЗ-операций регистр аккумулятора не используется.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 - 80 битный регистр, позволяющий избежать ошибок вследствие операций округления во время промежуточного суммирования перемноженных значений.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Размещение результата в регистра аккумулятора определяется его типом: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Поля регистра аккумулятора могут быть записаны/переданы в регистр РФ. При записи значения в MR1x выполняется знаковое расширение на MR2. При записи значения в MR0x и MR2x такое расширение не выполняется.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содержит 2 идентичных регистра аккумулятора: MRF и MRB, активных одновременно. Выбор регистра осуществляется в инструкции.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024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Умножителя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37" y="3500438"/>
            <a:ext cx="49244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2952728" y="1214423"/>
            <a:ext cx="750099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очистка: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MRF = 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округление (к ближайшему по 32-битной границе):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MRF = RND MRF (SF / UF);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 = RND MRB (SF / UF);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насыщение: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MRB = SAT MRB (SI / UI / SF / UF);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R4 = SAT MRF (SI / UI / SF / UF);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насыщении в зависимости от типа значения (указывается в суффиксе)  используются следующие границы диапазонов: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024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с регистром аккумулятора Умножителя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68" y="4469930"/>
            <a:ext cx="3643338" cy="238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2952727" y="0"/>
            <a:ext cx="8703653" cy="8572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9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Общая архитектура ADSP-21060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509203" y="745724"/>
            <a:ext cx="10369119" cy="496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28600">
              <a:buClr>
                <a:schemeClr val="dk1"/>
              </a:buClr>
              <a:buSzPts val="1800"/>
            </a:pPr>
            <a:endParaRPr sz="14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/>
            <a:r>
              <a:rPr lang="ru-RU" sz="1400" b="1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Основные особенности: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SHARC-архитектура. Поддержка PM- и DM-памяти;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обработка 32-разрядных ФЗ и ПЗ данных;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три независимых вычислительных блока: АЛУ (ALU), Умножитель (MAC), 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Сдвигатель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(SHIFTER);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регистровый файл из 16 основных и 16 альтернативных регистров;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арифметика с насыщением и переполнением;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независимые генераторы адресов данных для DM и PM-памяти. Поддержка до 16 буферов одновременно. Пред- и пост-модификация, кольцевые буферы, бит-реверсная адресация;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аппаратная поддержка циклов до 6 уровней вложенности без потерь тактов;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возможность выполнения задержанных переходов;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кэш инструкций (на 32 инструкции);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таймер;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контроллер прерываний (в т.ч. вложенных);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двухпортовая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внутренняя память с независимым доступом процессорного ядра и 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подпроцессора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ввода/вывода;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четыре независимые 32/48-разрядные шины для доступа к внутренней памяти и выборки данных, инструкций и ввода/вывода;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4 Мбит внутреннего ОЗУ, конфигурируемого как 16/32 или 40/48 разрядные слова;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полное адресуемое пространство памяти – 4 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Гслов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встроенный 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подпроцессор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ввода/вывода (IOP);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10-канальный DMA-контроллер;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 синхронных последовательных (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Serial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 порта для подключения устройств ввода/вывода сигналов с аппаратной поддержкой A- и m-</a:t>
            </a:r>
            <a:r>
              <a:rPr lang="ru-RU" sz="14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компандирования</a:t>
            </a: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6 линк-портов для межпроцессорного взаимодействия;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встроенный интерфейс для арбитража внешней шины при организации многопроцессорной системы;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850"/>
              <a:buFont typeface="Cantarell"/>
              <a:buChar char="●"/>
            </a:pPr>
            <a:r>
              <a:rPr lang="ru-RU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ориентирован на высокопроизводительные приложения ЦОС в области телекоммуникаций, графики и обработки изображений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 sz="14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809852" y="1192536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Умножителя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2595538" y="1928802"/>
          <a:ext cx="7929600" cy="354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В регистре ASTAT</a:t>
                      </a:r>
                      <a:endParaRPr sz="16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MN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потери значимости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– если e&lt;-126.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</a:t>
                      </a:r>
                      <a:r>
                        <a:rPr lang="ru-RU" sz="1600" u="sng"/>
                        <a:t>с дробными числами</a:t>
                      </a:r>
                      <a:r>
                        <a:rPr lang="ru-RU" sz="1600"/>
                        <a:t>: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знаковые: MR2=MR1=0 (или 1), MR0&lt;&gt;0;</a:t>
                      </a:r>
                      <a:endParaRPr sz="1600"/>
                    </a:p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беззнаковые: MR2=MR1=0, MR0&lt;&gt;0.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MV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– если e&gt;127.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– см. выше.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MU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результата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 и ПЗ 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MI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некорректной ПЗ-операции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если один из операндов=NAN или выполняется Infinity*Zero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809852" y="1500174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Липкие флаги состояния, на которые влияет выполнение операций Умножителя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2809852" y="2305700"/>
          <a:ext cx="7572425" cy="305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В регистре STKY</a:t>
                      </a:r>
                      <a:endParaRPr sz="16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MOS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ФЗ-переполнения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MVS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ПЗ-переполнения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MUS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потери значимости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 и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MIS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некорректной ПЗ-операции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2952728" y="1142985"/>
            <a:ext cx="75009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сдвиги;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операции  с битом (установка, сброс, инверсия, тестирование);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операции над битовым полем (выделение и депонирование);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поддержка преобразования ФЗ &lt;-&gt; ПЗ.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024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 (только с ФЗ-данными)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024166" y="2658145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Сдвигателя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024166" y="2986818"/>
            <a:ext cx="707236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читает от 1 до 3 входных операнда (регистры РФ или константы в инструкции) в начале такта.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Сдвигатель записывает 1 результат в регистр РФ в конце такта и модифицирует флаги.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Умножителя.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Некоторые операции Сдвигателя генерируют 8- или 6-битный результат, которые помещается в младшие биты ФЗ-поля, а знаковые бит результата распространяется на «свободные» старшие разряды.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024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депонирования битового поля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2595538" y="6273226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Второй операнд содержит параметры битового поля (длину и место назначения (сдвиг) от начала ФЗ-поля).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0" y="1142984"/>
            <a:ext cx="5572164" cy="5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024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выделения битового поля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2595538" y="6273226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Второй операнд содержит параметры битового поля (длину и место назначения (сдвиг) от начала ФЗ-поля).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85" y="1643051"/>
            <a:ext cx="5528687" cy="403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809852" y="1357298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Сдвигателя (только регистр ASTAT)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2595538" y="2143116"/>
          <a:ext cx="7929600" cy="3942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/>
                        <a:t>В регистре ASTAT</a:t>
                      </a:r>
                      <a:endParaRPr sz="16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SV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когда значащие биты выдвигаются влево за границы ФЗ-поля;</a:t>
                      </a:r>
                      <a:endParaRPr sz="1600"/>
                    </a:p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в операции с битом указан номер бита &gt; 31; </a:t>
                      </a:r>
                      <a:endParaRPr sz="1600"/>
                    </a:p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битовое поле частично или полностью выходит влево за границы ФЗ-поля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SZ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нулевого результата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результат равен нулю;</a:t>
                      </a:r>
                      <a:endParaRPr sz="1600"/>
                    </a:p>
                    <a:p>
                      <a:pPr marL="0" lvl="0" indent="-603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проверяемый бит равен 0;</a:t>
                      </a:r>
                      <a:endParaRPr sz="16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 в операции с битом указан номер бита &gt; 31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входного операнда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операций выделения экспоненты устанавливается в соответствии со знаком операнда. Для остальных операций сбрасывается в 0.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ctrTitle"/>
          </p:nvPr>
        </p:nvSpPr>
        <p:spPr>
          <a:xfrm>
            <a:off x="2774148" y="417251"/>
            <a:ext cx="8518247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 sz="37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2952728" y="2143117"/>
            <a:ext cx="750099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Многофункциональное вычисление (инструкция) – выполнение в течение одного такта: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одной операции АЛУ и одной операции Умножителя;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двух операций АЛУ (только дуальное сложение/вычитание).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Инструкции АЛУ и Умножителя, разрешенные для одновременного выполнения, выбираются из ограниченного набора.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Наборы допустимых для распараллеливания операций различаются для ФЗ и ПЗ-операндов.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режиме многофункциональной обработки </a:t>
            </a:r>
            <a:r>
              <a:rPr lang="ru-RU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ФЗ-данных</a:t>
            </a: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Умножитель поддерживает только операции с дробными знаковыми числами(!).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2952728" y="1571612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выполнения многофункциональных вычислений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8713364" cy="958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 sz="37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2595538" y="6072207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Первый операнд АЛУ – Reg0..Reg3, второй операнд АЛУ – Reg4..Reg7.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Первый операнд Умножителя – Reg8..Reg11, второй операнд Умножителя – Reg12..Reg15.</a:t>
            </a:r>
            <a:endParaRPr sz="160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952728" y="1142984"/>
            <a:ext cx="70723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размещении операндов для многофункциональных вычислений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36" y="1928802"/>
            <a:ext cx="4286280" cy="372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Регистровый файл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881290" y="1000108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Порядок записи значений в регистры РФ в случае одновременного доступа (в одном такте)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952728" y="2000241"/>
            <a:ext cx="750099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Приоритетность записи значений в регистры РФ (если несколько операций записывают значение в один и тот же регистр):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значение с шины DMD или из универсального регистра;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значение с шины PMD 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результат вычисления АЛУ;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результат вычисления Умножителя;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результат вычисления Сдвигателя.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4952992" y="5143512"/>
          <a:ext cx="3071825" cy="985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SRRFH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регистры № 4..7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SRRFL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регистры № 8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..15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" name="Google Shape;276;p32"/>
          <p:cNvSpPr txBox="1"/>
          <p:nvPr/>
        </p:nvSpPr>
        <p:spPr>
          <a:xfrm>
            <a:off x="2952728" y="4357694"/>
            <a:ext cx="75724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основных/альтернативных наборов регистров РФ в регистре управления MODE1:</a:t>
            </a:r>
            <a:endParaRPr sz="2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83" name="Google Shape;283;p33"/>
          <p:cNvGraphicFramePr/>
          <p:nvPr/>
        </p:nvGraphicFramePr>
        <p:xfrm>
          <a:off x="2666976" y="714356"/>
          <a:ext cx="7929625" cy="6026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Имя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Функции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Значение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/>
                        <a:t>Системные регистры процессора (Core Processor)</a:t>
                      </a:r>
                      <a:endParaRPr sz="1400" b="1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MODE1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управления № 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MODE2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 управления № 2 (и ID</a:t>
                      </a:r>
                      <a:r>
                        <a:rPr lang="ru-RU" sz="1400" baseline="-25000"/>
                        <a:t>2-0</a:t>
                      </a:r>
                      <a:r>
                        <a:rPr lang="ru-RU" sz="1400"/>
                        <a:t>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0xn000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ASTAT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Флаги арифметического статуса ( и ножки FLAG</a:t>
                      </a:r>
                      <a:r>
                        <a:rPr lang="ru-RU" sz="1400" baseline="-25000"/>
                        <a:t>3-0</a:t>
                      </a:r>
                      <a:r>
                        <a:rPr lang="ru-RU" sz="1400"/>
                        <a:t>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0x00nn 0000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STKY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Липкие флаги статуса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0x0540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IRPTL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защелки прерывания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IMASK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Маска прерывания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0x0003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IMASKP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Указатель временной маски прерывания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USTAT1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Пользовательский регистр статуса № 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USTAT2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Пользовательский регистр статуса №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/>
                        <a:t>Системные регистры IOP-процессора</a:t>
                      </a:r>
                      <a:endParaRPr sz="1400" b="1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SYSCON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конфигурации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0010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SYSTAT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состояния (статуса)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0nn0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WAIT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параметров внешней памяти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0x21AD 6B5A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VIRPT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вектора прерывания в многопроцессорной системе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0x0002 0x0014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MSGRx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Регистры обмена сообщениями в многопроцессорной системе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не определен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BMAX, BCNT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Регистры параметров доступа к общей внешней шине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0x0000 0000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2595953" y="245170"/>
            <a:ext cx="8385723" cy="9286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9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Топология выводов ADSP-21060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354" y="1488380"/>
            <a:ext cx="49149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2738414" y="928670"/>
            <a:ext cx="77153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Команды работы с битами системных регистров (Core Processor)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91" name="Google Shape;291;p34"/>
          <p:cNvGraphicFramePr/>
          <p:nvPr/>
        </p:nvGraphicFramePr>
        <p:xfrm>
          <a:off x="2738414" y="1928802"/>
          <a:ext cx="7643875" cy="4450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Операция (operation)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Назначение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Пример</a:t>
                      </a:r>
                      <a:endParaRPr sz="1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(нач. знач.: USTAT1 = 0xFFFF 0000)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SET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Установка битов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0x0000 0200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 0xFFFF 0200)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CLR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Сброс битов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CLR USTAT1  0x8001 0100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 0x7FFE 0000)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TGL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Инверсия битов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0x0020 0700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 0xFFDF 0700)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XOR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Сравнение регистра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0xFFFF 0000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1)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0xFFFF 0001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0)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TST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Тестирование битов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0x0001 8000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0)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0x0001 0000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1)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2" name="Google Shape;292;p34"/>
          <p:cNvSpPr txBox="1"/>
          <p:nvPr/>
        </p:nvSpPr>
        <p:spPr>
          <a:xfrm>
            <a:off x="2738414" y="1428736"/>
            <a:ext cx="76438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&lt;operation&gt; SysRegName  Const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ctrTitle"/>
          </p:nvPr>
        </p:nvSpPr>
        <p:spPr>
          <a:xfrm>
            <a:off x="2809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7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sz="37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2738414" y="928670"/>
            <a:ext cx="77153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регистрами IOP-процессора</a:t>
            </a:r>
            <a:endParaRPr sz="2000"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2649638" y="3802280"/>
            <a:ext cx="76438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08150" indent="-6350"/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(SYSCON);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08150" indent="-6350"/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...;	// обработка, модификация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08150" indent="-6350"/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(SYSCON) =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2881290" y="2000241"/>
            <a:ext cx="7572428" cy="129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регистрами IOP-процессора выполняется как с ячейками памяти.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Невозможны прямые операции с битами регистров IOP-процессора.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 модификации регистра IOP-процессора: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956559" y="142852"/>
            <a:ext cx="8072461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Программный секвенсор ADSP-21060</a:t>
            </a:r>
            <a:endParaRPr sz="325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916993" y="1298072"/>
            <a:ext cx="742955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Функции секвенсора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подпрограмм, возвраты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циклов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организации циклов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секвенсора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инструкций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кэша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влияния размещения сегментов в памяти на эффективность выполнения программы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595538" y="562749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</a:t>
            </a:r>
            <a:r>
              <a:rPr lang="ru-RU" sz="12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контентов</a:t>
            </a:r>
            <a:r>
              <a:rPr lang="ru-RU" sz="12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ресурсов нового поколения").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sz="12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</a:t>
            </a:r>
            <a:r>
              <a:rPr lang="ru-RU" sz="12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г.Таганроге</a:t>
            </a:r>
            <a:r>
              <a:rPr lang="ru-RU" sz="12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2007г.</a:t>
            </a:r>
            <a:endParaRPr sz="12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Функции секвенсора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881290" y="928671"/>
            <a:ext cx="7429552" cy="34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Выполнение инструкций в линейном порядке с инкрементом адреса выборки следующей команды.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Варианты нарушения линейного порядка следования инструкций: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переходы (условные и безусловные);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вызовы подпрограмм и возвраты (условные и безусловные);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ts val="1100"/>
              <a:buFont typeface="Cabin"/>
              <a:buChar char="●"/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вызовы обработчиков прерываний и возвраты (условные и безусловные);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циклы;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инструкция Idle.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45" y="3286125"/>
            <a:ext cx="4857783" cy="329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84" y="1928802"/>
            <a:ext cx="4997540" cy="326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2881290" y="5429264"/>
            <a:ext cx="742955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выполняемой (Execute) инструкции – регистр PC.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декодируемой (Decode) инструкции – регистр DADDR.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выбираемой (Fetch) инструкции – регистр FADDR.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28" y="1500174"/>
            <a:ext cx="7429552" cy="502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024166" y="1785926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программного секвенсора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3024166" y="2214554"/>
          <a:ext cx="7000925" cy="39725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Содержимое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Разрядность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Прим.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FADDR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Адрес выбираемой из памяти инструкции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24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Только чтение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DADDR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Адрес декодируемой инструкции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24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Только чтение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Адрес выполняемой инструкции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24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Только чтение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PCSTK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Содержимое верхней ячейки стека PC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24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PCSTKP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Указатель стека PC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5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LADDR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Содержимое верхней ячейки стека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32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CURLCNTR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Содержимое верхней ячейки стека счетчика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32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LCNTR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Число итераций следующего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32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024166" y="2038358"/>
            <a:ext cx="7072362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выполнении переходов, вызовов и возвратов выборка очередной инструкции выполняется по адресу, который не является следующим по счету за адресом предыдущей выборки.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вызове подпрограммы дополнительно в стек Программного секвенсора (PC Stack) помещается адрес возврата.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возврате из подпрограммы или из обработчика прерывания адрес возврата выталкивается из стека Программного секвенсора (при возврате из обработчика прерывания выполняются и дополнительные действия).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024166" y="1609729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подпрограмм, возвраты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024166" y="1714488"/>
            <a:ext cx="7833224" cy="442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и возвраты могут быть условными и безусловными: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Proc2;		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Proc2;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переходах и вызовах режим адресации может быть прямой, косвенный, относительный: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65225" indent="-9525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Proc3;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65225" indent="-9525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(M12, I14);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65225" indent="-9525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(PC, 0x0004);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и возвраты могут быть обычные и задержанные: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Proc4;			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 может прерывать выполнение цикла.</a:t>
            </a:r>
            <a:endParaRPr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algn="ctr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Proc5 (LA);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952728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Варианты выполнения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952728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Обычный («незадержанный») переход (вызов, возврат)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09" y="1643051"/>
            <a:ext cx="5867063" cy="416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2952728" y="5703839"/>
            <a:ext cx="7358114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Недостаток – необходимость перезагрузки конвейера и потеря двух тактов.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Преимущество – понятность: порядок выполнения соответствует порядку записи.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78" y="3429001"/>
            <a:ext cx="21526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595538" y="264738"/>
            <a:ext cx="8176038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памяти ADSP-21060</a:t>
            </a:r>
            <a:endParaRPr sz="1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952728" y="1357299"/>
            <a:ext cx="742955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памяти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памяти: размер, разрядность, доступ процессорного ядра и IOP-процессора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адреса памяти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памяти многопроцессорной системы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Адресация данных при выполнении программы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Способы адресации памяти в программе на ассемблере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Состав, разрядность и назначение DAG1 и DAG2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и ограничения использования DAG-регистров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PX-регистры. Обмен между шинами DMD и PMD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Описание  карты памяти проекта в среде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VisualDSP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++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22860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595538" y="5929331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r"/>
            <a:r>
              <a:rPr lang="ru-RU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ctrTitle"/>
          </p:nvPr>
        </p:nvSpPr>
        <p:spPr>
          <a:xfrm>
            <a:off x="2952728" y="0"/>
            <a:ext cx="7406640" cy="7143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952728" y="785794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Задержанный переход (вызов, возврат)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922273" y="5206038"/>
            <a:ext cx="9467549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Преимущество – отсутствует необходимость перезагрузки конвейера. Недостаток – усложнение программы.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Ограничение: в 2-х адресах за инструкцией задержанного перехода не могут находиться инструкции других переходов (вызовов, возвратов), команды работы со стеком Программного секвенсора (PC </a:t>
            </a:r>
            <a:r>
              <a:rPr lang="ru-RU" sz="16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Stack</a:t>
            </a:r>
            <a:r>
              <a:rPr lang="ru-RU" sz="1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), инструкции организации циклов (DO... UNTIL...), команда IDLE.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57" y="1176354"/>
            <a:ext cx="5599813" cy="411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78" y="3071811"/>
            <a:ext cx="21526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952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Мнемоники условных инструкций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12" y="1370816"/>
            <a:ext cx="4357718" cy="548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использования условных инструкций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024166" y="2071678"/>
            <a:ext cx="7143800" cy="40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Условный переход (вызов, возврат):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EQ jump Proc2;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NE call Proc2 (db);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SZ rts;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Условное выполнение 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LE R1=R1+R4;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GT F4=F8*F9, R2=dm(I7,m0);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TF call (M8,I15), ELSE R2=R2+R8;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Всегда истинное условие: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TRUE call Proc4;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Бесконечный цикл (всегда ложное условие):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Label UNTIL FOREVER;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циклов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Общие сведения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024166" y="2071679"/>
            <a:ext cx="7143800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SHARC ADSP имеет механизм аппаратной поддержки циклов.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 проверяется за 3 такта до конца тела цикла, что позволяет  избежать неверного выбора Fetch-адреса и дополнительных циклов для перезагрузки конвейера (для циклов длиной из 3-х и более инструкций).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Использование специализированных стеков Программного секвенсора позволяет использовать аппаратную поддержку циклов до 6 уровней вложенности.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Есть ограничения на использование команд переходов, вызовов и возвратов в конце тела цикла.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Особого внимания требует организация коротких циклов с выходом по арифметическому условию.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106171" y="1233970"/>
            <a:ext cx="10470309" cy="32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Занесение значений в вершины стеков выполняется инструкцией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12788" indent="-1587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74738" indent="-7937"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12788" indent="-1587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...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Выталкивание значений из вершин стеков выполняется автоматически при проверке условия выхода (если оно истинно) или при выполнении инструкции перехода с прерыванием цикла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spcBef>
                <a:spcPts val="600"/>
              </a:spcBef>
            </a:pP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LabelOutOfLoop</a:t>
            </a:r>
            <a:r>
              <a:rPr lang="ru-RU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(LA);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2" name="Google Shape;202;p25"/>
          <p:cNvGraphicFramePr/>
          <p:nvPr>
            <p:extLst>
              <p:ext uri="{D42A27DB-BD31-4B8C-83A1-F6EECF244321}">
                <p14:modId xmlns:p14="http://schemas.microsoft.com/office/powerpoint/2010/main" val="3146730344"/>
              </p:ext>
            </p:extLst>
          </p:nvPr>
        </p:nvGraphicFramePr>
        <p:xfrm>
          <a:off x="2956560" y="4279037"/>
          <a:ext cx="7143800" cy="2286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Стек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Наименование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 (при организации циклов)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 Stack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Стек Программного секвенсора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Адрес  первой инструкции тела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Loop Address Stack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Стек адреса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Адрес последней инструкции цикла, код завершения, тип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Loop Counter Stack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Стек счетчика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Количество итераций до конца цикла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2952728" y="1857364"/>
            <a:ext cx="4143404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30 слов.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24 бита.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PCSTK – содержит верхушку стека.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Указатель PCSTKP – содержит количество занятых ячеек в PC Stack.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PCSTKP=0, если стек пуст.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Программного секвенсора (PC Stack)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11" name="Google Shape;211;p26"/>
          <p:cNvGraphicFramePr/>
          <p:nvPr/>
        </p:nvGraphicFramePr>
        <p:xfrm>
          <a:off x="8524892" y="1714488"/>
          <a:ext cx="1476375" cy="3714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Google Shape;212;p26"/>
          <p:cNvSpPr/>
          <p:nvPr/>
        </p:nvSpPr>
        <p:spPr>
          <a:xfrm>
            <a:off x="8382016" y="1643050"/>
            <a:ext cx="1785950" cy="928694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7239008" y="1928802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PCSTK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024166" y="4699353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Принудительные запись/выталкивание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024166" y="5127982"/>
            <a:ext cx="528641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PCSTK;			POP PCSTK;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PSCTK = 0xUUUU UUUU;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952728" y="1857365"/>
            <a:ext cx="4143404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6 слов.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32 бита.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LADDR – содержит верхушку стека.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LADDR=0xFFFF FFFF, то стек адреса цикла пуст.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адреса цикла (Loop Address Stack)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2809852" y="4071942"/>
          <a:ext cx="7572425" cy="25298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0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 31		               30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28  	24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23	   	                   0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Код типа цикла: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Код завершения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Адрес последней инструкции тела цикла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«00»-арифм.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«01» – по счетчику,  1 инструкция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«02» – по счетчику, 2 инструкции</a:t>
                      </a: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«03» - по счетчику, 3 и более инструкций</a:t>
                      </a:r>
                      <a:endParaRPr sz="1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Соответствует условию после UNTIL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" name="Google Shape;225;p27"/>
          <p:cNvSpPr/>
          <p:nvPr/>
        </p:nvSpPr>
        <p:spPr>
          <a:xfrm>
            <a:off x="2666976" y="4000504"/>
            <a:ext cx="7786742" cy="1214446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666844" y="4429132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LADDR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952728" y="1857365"/>
            <a:ext cx="414340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6 слов.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32 бита.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CURLCNTR – содержит верхушку стека.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CURLCNTR=0xFFFF FFFF, то стек счетчика цикла пуст.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LCNTR находится «над вершиной» стека счетчика цикла. При выполнении команды Do...UNTIL его значение проталкивается в CURLCNTR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счетчика цикла (Loop Counter Stack)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8524892" y="2786059"/>
          <a:ext cx="1476375" cy="3714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" name="Google Shape;236;p28"/>
          <p:cNvSpPr/>
          <p:nvPr/>
        </p:nvSpPr>
        <p:spPr>
          <a:xfrm>
            <a:off x="8382016" y="2714621"/>
            <a:ext cx="1785950" cy="928694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2952728" y="5127982"/>
            <a:ext cx="52149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Принудительные запись/выталкивание в стеки адреса и счетчика циклов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952728" y="5786455"/>
            <a:ext cx="53578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LCNTR = value;			POP LOOP;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LADDR = struct;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LOOP;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53256" y="3000372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CURLCNTR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8382016" y="1571612"/>
            <a:ext cx="1785950" cy="928694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6953256" y="1857363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LCNTR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9096396" y="2357430"/>
            <a:ext cx="357190" cy="64294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3 и более инструкций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2738414" y="4286256"/>
          <a:ext cx="7643875" cy="19248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0x106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0x108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CURLCNTR--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Нет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CURLCNTR—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LAS-&gt;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Да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1" name="Google Shape;251;p29"/>
          <p:cNvSpPr txBox="1"/>
          <p:nvPr/>
        </p:nvSpPr>
        <p:spPr>
          <a:xfrm>
            <a:off x="2952728" y="1928803"/>
            <a:ext cx="7143800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2,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R1 = R1 + 1;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R2 = R2 –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DM(I3,M8) = R1;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0x105:	EndLoop:  DM(I4,M1) = R2;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0x106: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7810512" y="2714620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60478"/>
                </a:moveTo>
                <a:lnTo>
                  <a:pt x="-82572" y="7592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2952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3-х и более итераций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2738414" y="3467300"/>
          <a:ext cx="7643875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3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RLCNTR-- (=4)</a:t>
                      </a:r>
                      <a:endParaRPr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3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CURLCNTR– (=3)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3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CURLCNTR=0xffffffff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" name="Google Shape;261;p30"/>
          <p:cNvSpPr txBox="1"/>
          <p:nvPr/>
        </p:nvSpPr>
        <p:spPr>
          <a:xfrm>
            <a:off x="2952728" y="1714488"/>
            <a:ext cx="71438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EndLoop:  	DM(I4,M1) = R2;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524860" y="2285992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2812" y="0"/>
                </a:moveTo>
                <a:close/>
                <a:lnTo>
                  <a:pt x="-12812" y="120000"/>
                </a:lnTo>
              </a:path>
              <a:path w="120000" h="120000" fill="none" extrusionOk="0">
                <a:moveTo>
                  <a:pt x="-12812" y="60478"/>
                </a:moveTo>
                <a:lnTo>
                  <a:pt x="-51626" y="50605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952728" y="928671"/>
            <a:ext cx="7429552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Internal memory. Внутреннее статическое ОЗУ на кристалле (SRAM). Имеет размер 4 Мбит.  Организовано в виде двух блоков Block0 и Block1. Имеет независимые доступ от процессорного ядра (Core) и IOP-процессора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Multiprocessor memory. Пространство памяти многопроцессорной системы. Отображает внутреннюю память других процессоров. Используется в многопроцессорной системе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memory. Внешняя память. Адресное пространство для подключения микросхем ОЗУ (DRAM) и ПЗУ (или Flash).</a:t>
            </a:r>
            <a:endParaRPr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881290" y="4143381"/>
            <a:ext cx="7429552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Общий размер адресуемой памяти – 4 Гслов.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Доступ к внутренней памяти осуществляется по раздельным шинам (PMA/PMD, DMA/DMD,) и IOA/IOD и может выполняться независимо.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подключении к внешней шине адресные шины PMA, DMA, IOA и шины данных PMD, DMD, IOD мультиплексируются в единые шины адреса (ADDR) и данных (DATA).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095604" y="85723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1-й итерации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2881290" y="1726630"/>
          <a:ext cx="7643875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0x104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0x105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3095604" y="1245200"/>
            <a:ext cx="7143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lang="ru-RU" sz="16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6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3095604" y="350043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2-х итераций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73" name="Google Shape;273;p31"/>
          <p:cNvGraphicFramePr/>
          <p:nvPr/>
        </p:nvGraphicFramePr>
        <p:xfrm>
          <a:off x="2881290" y="4369836"/>
          <a:ext cx="7643850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0x104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0x105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RLCNTR-- (=1)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31"/>
          <p:cNvSpPr txBox="1"/>
          <p:nvPr/>
        </p:nvSpPr>
        <p:spPr>
          <a:xfrm>
            <a:off x="3095604" y="3888406"/>
            <a:ext cx="7143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lang="ru-RU" sz="16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6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2881290" y="5974616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из одной инструкции должен выполняться не менее 3-х раз чтобы избежать потерь производительности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2952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2 инструкцию из 2-х и более итераций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83" name="Google Shape;283;p32"/>
          <p:cNvGraphicFramePr/>
          <p:nvPr>
            <p:extLst>
              <p:ext uri="{D42A27DB-BD31-4B8C-83A1-F6EECF244321}">
                <p14:modId xmlns:p14="http://schemas.microsoft.com/office/powerpoint/2010/main" val="258321102"/>
              </p:ext>
            </p:extLst>
          </p:nvPr>
        </p:nvGraphicFramePr>
        <p:xfrm>
          <a:off x="2837930" y="4000504"/>
          <a:ext cx="7643900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0x104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2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CURLCNTR– (=2)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2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0xFFFFFFFF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4" name="Google Shape;284;p32"/>
          <p:cNvSpPr txBox="1"/>
          <p:nvPr/>
        </p:nvSpPr>
        <p:spPr>
          <a:xfrm>
            <a:off x="2952728" y="1714488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DM(I4,M1) = R1;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	DM(I4,M1) = R2;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8524860" y="2571744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2812" y="0"/>
                </a:moveTo>
                <a:close/>
                <a:lnTo>
                  <a:pt x="-12812" y="120000"/>
                </a:lnTo>
              </a:path>
              <a:path w="120000" h="120000" fill="none" extrusionOk="0">
                <a:moveTo>
                  <a:pt x="-12812" y="60478"/>
                </a:moveTo>
                <a:lnTo>
                  <a:pt x="-51626" y="50605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3095604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2 инструкции из 1-й итерации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93" name="Google Shape;293;p33"/>
          <p:cNvGraphicFramePr/>
          <p:nvPr/>
        </p:nvGraphicFramePr>
        <p:xfrm>
          <a:off x="2881290" y="4000504"/>
          <a:ext cx="7643900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0x104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0x105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0x106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Google Shape;294;p33"/>
          <p:cNvSpPr txBox="1"/>
          <p:nvPr/>
        </p:nvSpPr>
        <p:spPr>
          <a:xfrm>
            <a:off x="2952728" y="1928802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DM(I4,M1) = R1;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	DM(I4,M1) = R2;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2881290" y="6072207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из двух инструкций должен выполняться не менее 2-х раз чтобы избежать потерь производительности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2595538" y="3258105"/>
            <a:ext cx="7929618" cy="2885539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38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524116" y="3413464"/>
            <a:ext cx="8143900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0;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R2 = 0;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N, DO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LCE;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R1 = DM(I0,M0), R2 = PM(I8,M8);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	MRF = MRF + R1*R2 (SSI);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MR0F;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2809851" y="1571612"/>
            <a:ext cx="755334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u="sng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Задание.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Даны массивы А и В одинаковой размерности (N элементов).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Вычислить: 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2595538" y="6165528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3*1 + 1*1 +  (2*2 + (N-2)*1 + N*1) + 1*1 = 2*N+7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Выполняется «лишнее» чтение из памяти с дополнительным сдвигом указателей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2719334" y="2719984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 - 1</a:t>
            </a:r>
            <a:endParaRPr b="1" dirty="0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/>
          <p:nvPr/>
        </p:nvSpPr>
        <p:spPr>
          <a:xfrm>
            <a:off x="2595538" y="2441359"/>
            <a:ext cx="8093176" cy="2773591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2738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2524099" y="2441359"/>
            <a:ext cx="8164615" cy="262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0;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R2 = 0;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N+1, DO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LCE;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	MRF = MRF + R1*R2 (SSI), R1 = DM(I0,M0), R2 = PM(I8,M8);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MR0F;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2595538" y="5358175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3*1 + 1*1 +  (3*2 + (N-2)*1) + 1*1 = N+9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Выполняется «лишнее» чтение из памяти с дополнительным сдвигом указателей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2666976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 - 2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>
            <a:off x="2595538" y="2450237"/>
            <a:ext cx="7929618" cy="2478961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2738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2595538" y="2547891"/>
            <a:ext cx="8072462" cy="229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0, R1 = DM(I0,M0), R2 = DM(I8,M8);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N-1, DO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LCE;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	MRF = MRF + R1*R2 (SSI), R1 = DM(I0,M0), R2 = PM(I8,M8);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MRF + R1 * R2 (SSI);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708790" y="5165395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1*2 + 1*1 +  (2*2 + (N-3)*1) + 1*1 = N+5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«Лишнее» чтение из памяти с дополнительным сдвигом указателей не выполняется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2738414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Оптимальная организация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2595538" y="4059800"/>
            <a:ext cx="7929618" cy="1869530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2738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2524100" y="3488297"/>
            <a:ext cx="81439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0;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N, DO LabelEndLoop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R1 = DM(I0,M0), R2 = PM(I8,M8);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F3 = F1 * F2;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F8 = F8 + F3;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DM(...) = R8;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2809852" y="1357299"/>
            <a:ext cx="742955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Задание.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Даны массивы вещественных чисел А и В одинаковой размерности (N элементов).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Вычислить: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2595538" y="6286520"/>
            <a:ext cx="792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  1*1 + 1*1 +  (1*2 + (N-1)*1 + 2*N*1) + 1*1 = 3*N+4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2666976" y="2857496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/>
          <p:nvPr/>
        </p:nvSpPr>
        <p:spPr>
          <a:xfrm>
            <a:off x="2595538" y="3143248"/>
            <a:ext cx="7929618" cy="2428892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2738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ru-RU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2524100" y="2571744"/>
            <a:ext cx="8143900" cy="293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DM(I0,M0), R4 = PM(I8,M8);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F1*F4, R1 = DM(I0,M0), R4 = PM(I8,M8);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F12 = F1*F4, R1 = DM(I0,M0), R4 = PM(I8,M8);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N-3, DO LabelEndLoop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F12 = F1*F4, F8 = F8+F12, R1 = DM(I0,M0), R4 = PM(I8,M8);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F12 = F1*F4, F8 = F8+F12;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F8 + F12;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DM(...) = R8;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2595538" y="6165528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  1*2 + 1*2 +  1*2 + 1*1 +  (3*2 + (N-6)*1) + 1*1 + 1*1 + 1*1 = N+10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2666976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Оптимальная организация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2952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арифм. условию длиной 3 и более инструкций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360" name="Google Shape;360;p39"/>
          <p:cNvGraphicFramePr/>
          <p:nvPr/>
        </p:nvGraphicFramePr>
        <p:xfrm>
          <a:off x="2738414" y="4286256"/>
          <a:ext cx="7643825" cy="1481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0x106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0x108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Нет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Да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1" name="Google Shape;361;p39"/>
          <p:cNvSpPr txBox="1"/>
          <p:nvPr/>
        </p:nvSpPr>
        <p:spPr>
          <a:xfrm>
            <a:off x="2952728" y="1928803"/>
            <a:ext cx="7143800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R1 = R1 - 1;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	R2 = R2 + R6;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	DM(I3,M8) = R1;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0x105:	EndLoop: 	DM(I4,M1) = R2;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0x106: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8024826" y="2714620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2952728" y="1428737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70" name="Google Shape;370;p40"/>
          <p:cNvGraphicFramePr/>
          <p:nvPr/>
        </p:nvGraphicFramePr>
        <p:xfrm>
          <a:off x="2809852" y="3876678"/>
          <a:ext cx="7500975" cy="1481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0x105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(R1=2)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!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(R1=-3)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1" name="Google Shape;371;p40"/>
          <p:cNvSpPr txBox="1"/>
          <p:nvPr/>
        </p:nvSpPr>
        <p:spPr>
          <a:xfrm>
            <a:off x="2952728" y="2376480"/>
            <a:ext cx="71438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3;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EndLoop:  R1 = R1 - 1;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8096264" y="2857496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2809852" y="5429265"/>
            <a:ext cx="7715304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Условие выхода из цикла проверяется в начале процессорного такта.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 устанавливается по результатам выполнения операции АЛУ в конце процессорного такта.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Выполняются дополнительные итерации цикла.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952728" y="928671"/>
            <a:ext cx="17145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Карта памяти ADSP-21060: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489" y="785794"/>
            <a:ext cx="6105525" cy="60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5000636"/>
            <a:ext cx="3929090" cy="64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2952728" y="1428737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- 2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81" name="Google Shape;381;p41"/>
          <p:cNvGraphicFramePr/>
          <p:nvPr/>
        </p:nvGraphicFramePr>
        <p:xfrm>
          <a:off x="2809852" y="3876678"/>
          <a:ext cx="7500975" cy="16047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4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0x104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0x105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0"/>
                        <a:t>0x106</a:t>
                      </a:r>
                      <a:endParaRPr sz="1050" b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AZ-const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AZ-const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 LAS-&gt;; SCS-&gt;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2" name="Google Shape;382;p41"/>
          <p:cNvSpPr txBox="1"/>
          <p:nvPr/>
        </p:nvSpPr>
        <p:spPr>
          <a:xfrm>
            <a:off x="2952728" y="2143116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  R5 = DM(I1,M2);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R1 = R1 - 1;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8096264" y="2857496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2809852" y="5429265"/>
            <a:ext cx="7715304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Условие выхода из цикла проверяется в начале процессорного такта.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 устанавливается по результатам выполнения операции АЛУ в конце процессорного такта.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Выполняются дополнительные итерации цикла.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2952728" y="1428737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- 3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92" name="Google Shape;392;p42"/>
          <p:cNvGraphicFramePr/>
          <p:nvPr/>
        </p:nvGraphicFramePr>
        <p:xfrm>
          <a:off x="2809852" y="3876678"/>
          <a:ext cx="7500975" cy="1481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0x103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0x102</a:t>
                      </a:r>
                      <a:endParaRPr sz="105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/>
                        <a:t>AZ = 1</a:t>
                      </a:r>
                      <a:endParaRPr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2952728" y="2143116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 R5 = 6;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  R5 = R5 + 1;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R1 = R1 - 1;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8096264" y="2928934"/>
            <a:ext cx="2143140" cy="5715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2809852" y="5643578"/>
            <a:ext cx="7715304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AZ, проверяемого в начале цикла выполнения инструкции 0x103, изменяется инструкцией 0x102.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 получение бесконечного цикла.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2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Ограничения при организации циклов</a:t>
            </a:r>
            <a:endParaRPr sz="325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2809852" y="1857364"/>
            <a:ext cx="7715304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Вложенные циклы не могут заканчиваться на одной и той же инструкции.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предотвращения потерь производительности циклы по счетчику из одной инструкции должны иметь не менее 3-х итераций, а из двух инструкций – не менее 2-х итераций.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«Короткие» циклы не должны содержать никакие команды перехода, вызова и возврата.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Последние 3 инструкции любого цикла не должны содержать никакие команды перехода, вызова и возврата. В противном случае цикл может быть отработан некорректно. Единственное исключение – «незадержанный» вызов подпрограммы CALL и возврат RTS с модификатором (LR).</a:t>
            </a: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>
              <a:spcBef>
                <a:spcPts val="600"/>
              </a:spcBef>
            </a:pPr>
            <a:endParaRPr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Флаги состояния секвенсора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409" name="Google Shape;409;p44"/>
          <p:cNvGraphicFramePr/>
          <p:nvPr/>
        </p:nvGraphicFramePr>
        <p:xfrm>
          <a:off x="3095604" y="2643182"/>
          <a:ext cx="7000925" cy="35051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Флаг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Описание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Когда устанавливается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Прим.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PCFL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Стек PC Stack полон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Когда в стек записывается слово № 29 (из 30-х возможных)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не липкий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PCEM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Стек PC Stack пуст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не липкий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SSOV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Переполнение стека статуса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Когда заносится слово в полный стек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липкий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SSEM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Стек статуса пуст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не липкий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LSOV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Переполнение стека адреса и счетчика цикла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Когда заносится слово в полный стек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липкий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LSEM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Стеки адреса и счетчика цикла пусты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b="0"/>
                        <a:t>не липкий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" name="Google Shape;410;p44"/>
          <p:cNvSpPr txBox="1"/>
          <p:nvPr/>
        </p:nvSpPr>
        <p:spPr>
          <a:xfrm>
            <a:off x="2952728" y="171448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стеков Программного секвенсора в регистре STKY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Кэш инструкций</a:t>
            </a:r>
            <a:endParaRPr sz="3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2881290" y="164305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работы кэша</a:t>
            </a:r>
            <a:endParaRPr b="1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2809852" y="2214554"/>
            <a:ext cx="7715304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инструкций – ассоциативный кэш с местом для хранения 32-х инструкций, «прозрачный» для программиста.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кэширует только те инструкции, выборка которых из PM-памяти конфликтует с обращением к данным в PM: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61950" indent="-6350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 =&gt; 	0x101:	R1 = R2 + R3,  </a:t>
            </a: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 = PM(I8,M9);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61950" indent="-6350"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 =&gt; 	0x102:	R4 = 0;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61950" indent="-6350">
              <a:spcBef>
                <a:spcPts val="600"/>
              </a:spcBef>
            </a:pPr>
            <a:r>
              <a:rPr lang="ru-RU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Fetch =&gt; 	0x103: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R5 = R2*R4;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выборке инструкции процессор всегда сначала обращается за инструкцией в кэш, а при кэш-промахе – в PM-память, вызывая дополнительный цикл на выборку инструкции.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>
            <a:spLocks noGrp="1"/>
          </p:cNvSpPr>
          <p:nvPr>
            <p:ph type="ctrTitle"/>
          </p:nvPr>
        </p:nvSpPr>
        <p:spPr>
          <a:xfrm>
            <a:off x="3837623" y="204186"/>
            <a:ext cx="4695991" cy="4594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600" dirty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кэша</a:t>
            </a:r>
            <a:endParaRPr sz="3600" dirty="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298" y="743489"/>
            <a:ext cx="4509316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/>
        </p:nvSpPr>
        <p:spPr>
          <a:xfrm>
            <a:off x="2179538" y="4180975"/>
            <a:ext cx="9290412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набора осуществляется по младшим 4 битам адреса инструкции. В поле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Address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хранятся только старшие 20 битов адреса инструкции.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LRU (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Least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Recently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– показывает более редко используемую инструкции в наборе (кандидат на замещение новой инструкцией).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Valid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Bit</a:t>
            </a: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показывает наличие реальных данных в каждой строке набора.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может быть заморожен (бит CAFRZ в регистре MODE1) или выключен  (бит CADIS в регистре MODE1).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28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влияния размещения сегментов в памяти на эффективность выполнения программы</a:t>
            </a:r>
            <a:endParaRPr sz="28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7310446" y="2000240"/>
            <a:ext cx="321471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Три инструкции, выполняющие обращение к PM-памяти и вызывающие конфликт доступа к памяти. Кэшируемые инструкции (0xYYY3), попадают в один набор (№ 3) кэша, что приводит к постоянному замещению самой «старой» инструкции на новую.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Как следствие – кэш неэффективен.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Решение – сдвинуть сегменты в памяти друг относительно друга, чтобы «проблемные» инструкции приходились на разные наборы кэша.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4" name="Google Shape;434;p47"/>
          <p:cNvSpPr txBox="1"/>
          <p:nvPr/>
        </p:nvSpPr>
        <p:spPr>
          <a:xfrm>
            <a:off x="2738414" y="1357298"/>
            <a:ext cx="5214974" cy="527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0x0100:	LCNTR=1024, DO tight UNTIL LCE;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0x0101:		R0=DM(I0,M0), </a:t>
            </a: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PM(I9,M9);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0x0102:		R1 = R0-R15;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0x0103:		IF EQ CALL sub;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0x0104:		F2 = FLOAT R1;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0x0105:		F3 = F2 * F2;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0x0106:	tight:	F3 = F3 + F4;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0x0200:	sub:	R1 = R13;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0x0201:		</a:t>
            </a: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R14 = PM(I9,M9);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0x0202:		R6 = R6 + 1;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0x0203:		R7 = PASS R12;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0x0211:		</a:t>
            </a: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PM(I9,M9) = R12;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0x0212:		R4 = R4-1;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0x0213:		R7 = R5+R6;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600"/>
              </a:spcBef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0x021F:		rts;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2956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562214"/>
              </a:buClr>
            </a:pPr>
            <a:r>
              <a:rPr lang="ru-RU" sz="385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sz="16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952728" y="928670"/>
            <a:ext cx="3857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адреса памяти: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1" y="1214422"/>
            <a:ext cx="55911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2863950" y="2273842"/>
            <a:ext cx="464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Правила дешифрации адреса памяти: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30" name="Google Shape;130;p16"/>
          <p:cNvGraphicFramePr/>
          <p:nvPr>
            <p:extLst>
              <p:ext uri="{D42A27DB-BD31-4B8C-83A1-F6EECF244321}">
                <p14:modId xmlns:p14="http://schemas.microsoft.com/office/powerpoint/2010/main" val="382351019"/>
              </p:ext>
            </p:extLst>
          </p:nvPr>
        </p:nvGraphicFramePr>
        <p:xfrm>
          <a:off x="2952728" y="2717344"/>
          <a:ext cx="7190550" cy="40385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Поле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Числовое значение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Интерпретация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&lt;&gt;0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внешней памяти (External memory)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=0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процессора (Internal memory) или во внутренней памяти другого процессора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000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процессора (Internal memory)  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&lt;&gt;0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процессора, чей ID = M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всех процессоров (операция широковещательной записи )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IOP-регистра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 пространстве нормальных слов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1x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 dirty="0"/>
                        <a:t>Адрес в пространстве коротких слов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8077</Words>
  <Application>Microsoft Office PowerPoint</Application>
  <PresentationFormat>Широкоэкранный</PresentationFormat>
  <Paragraphs>1538</Paragraphs>
  <Slides>86</Slides>
  <Notes>86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4" baseType="lpstr">
      <vt:lpstr>Arial</vt:lpstr>
      <vt:lpstr>Cabin</vt:lpstr>
      <vt:lpstr>Calibri</vt:lpstr>
      <vt:lpstr>Calibri Light</vt:lpstr>
      <vt:lpstr>Cantarell</vt:lpstr>
      <vt:lpstr>Courier New</vt:lpstr>
      <vt:lpstr>Noto Symbol</vt:lpstr>
      <vt:lpstr>Тема Office</vt:lpstr>
      <vt:lpstr>Архитектура ADSP-21060</vt:lpstr>
      <vt:lpstr>Семейство процессоров SHARC ADSP</vt:lpstr>
      <vt:lpstr>Общая архитектура ADSP-21060</vt:lpstr>
      <vt:lpstr>Общая архитектура ADSP-21060</vt:lpstr>
      <vt:lpstr>Топология выводов ADSP-21060</vt:lpstr>
      <vt:lpstr>Организация памяти ADSP-21060</vt:lpstr>
      <vt:lpstr>Классификация памяти</vt:lpstr>
      <vt:lpstr>Классификация памяти</vt:lpstr>
      <vt:lpstr>Классификация памяти</vt:lpstr>
      <vt:lpstr>Организация внутренней памяти</vt:lpstr>
      <vt:lpstr>Организация внутренней памяти</vt:lpstr>
      <vt:lpstr>Организация внутренней памяти</vt:lpstr>
      <vt:lpstr>Организация внутренней памяти</vt:lpstr>
      <vt:lpstr>Организация внутренней памяти</vt:lpstr>
      <vt:lpstr>Пространство памяти многопроцессорной системы</vt:lpstr>
      <vt:lpstr>Конфигурация и параметры доступа к внешней памяти. Интерфейс с внешней памятью</vt:lpstr>
      <vt:lpstr>Конфигурация и параметры доступа к внешней памяти. Интерфейс с внешней памятью</vt:lpstr>
      <vt:lpstr>Конфигурация и параметры доступа к внешней памяти. Интерфейс с внешней памятью</vt:lpstr>
      <vt:lpstr>Конфигурация и параметры доступа к внешней памяти. Интерфейс с внешней памятью</vt:lpstr>
      <vt:lpstr>Конфигурация и параметры доступа к внешней памяти. Интерфейс с внешней памятью</vt:lpstr>
      <vt:lpstr>Конфигурация и параметры доступа к внешней памяти. Интерфейс с внешней памятью</vt:lpstr>
      <vt:lpstr>Адресация данных при выполнении программы. Режимы адресации</vt:lpstr>
      <vt:lpstr>Состав, разрядность и назначение  DAG1 и DAG2</vt:lpstr>
      <vt:lpstr>Возможности регистров DAG</vt:lpstr>
      <vt:lpstr>Возможности регистров DAG</vt:lpstr>
      <vt:lpstr>Возможности регистров DAG</vt:lpstr>
      <vt:lpstr>Ограничения при работе с DAG-регистрами</vt:lpstr>
      <vt:lpstr>Обмен между шинами DMD и PMD. PX-регистры</vt:lpstr>
      <vt:lpstr>Вычислительные блоки ADSP-21060</vt:lpstr>
      <vt:lpstr>Состав вычислительных блоков</vt:lpstr>
      <vt:lpstr>Особенности обработки ФЗ- и ПЗ-чисел. Установки</vt:lpstr>
      <vt:lpstr>Особенности обработки ФЗ- и ПЗ-чисел. Установки</vt:lpstr>
      <vt:lpstr>Арифметико-логическое устройство</vt:lpstr>
      <vt:lpstr>Арифметико-логическое устройство</vt:lpstr>
      <vt:lpstr>Арифметико-логическое устройство</vt:lpstr>
      <vt:lpstr>Умножитель</vt:lpstr>
      <vt:lpstr>Умножитель</vt:lpstr>
      <vt:lpstr>Умножитель</vt:lpstr>
      <vt:lpstr>Умножитель</vt:lpstr>
      <vt:lpstr>Умножитель</vt:lpstr>
      <vt:lpstr>Умножитель</vt:lpstr>
      <vt:lpstr>Сдвигатель</vt:lpstr>
      <vt:lpstr>Сдвигатель</vt:lpstr>
      <vt:lpstr>Сдвигатель</vt:lpstr>
      <vt:lpstr>Сдвигатель</vt:lpstr>
      <vt:lpstr>Многофункциональные вычисления</vt:lpstr>
      <vt:lpstr>Многофункциональные вычисления</vt:lpstr>
      <vt:lpstr>Регистровый файл</vt:lpstr>
      <vt:lpstr>Системные  регистры</vt:lpstr>
      <vt:lpstr>Системные  регистры</vt:lpstr>
      <vt:lpstr>Системные  регистры</vt:lpstr>
      <vt:lpstr>Программный секвенсор ADSP-21060</vt:lpstr>
      <vt:lpstr>Функции секвенсора</vt:lpstr>
      <vt:lpstr>Архитектура секвенсора. Этапы выполнения инструкции</vt:lpstr>
      <vt:lpstr>Архитектура секвенсора. Этапы выполнения инструкции</vt:lpstr>
      <vt:lpstr>Архитектура секвенсора. Этапы выполнения инструкции</vt:lpstr>
      <vt:lpstr>Переходы и вызовы подпрограмм</vt:lpstr>
      <vt:lpstr>Переходы и вызовы подпрограмм</vt:lpstr>
      <vt:lpstr>Переходы и вызовы подпрограмм</vt:lpstr>
      <vt:lpstr>Переходы и вызовы подпрограмм</vt:lpstr>
      <vt:lpstr>Переходы и вызовы подпрограмм</vt:lpstr>
      <vt:lpstr>Переходы и вызовы подпрограмм</vt:lpstr>
      <vt:lpstr>Организация циклов</vt:lpstr>
      <vt:lpstr>Стеки, используемые при организации циклов</vt:lpstr>
      <vt:lpstr>Стеки, используемые при организации циклов</vt:lpstr>
      <vt:lpstr>Стеки, используемые при организации циклов</vt:lpstr>
      <vt:lpstr>Стеки, используемые при организации циклов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счетчику</vt:lpstr>
      <vt:lpstr>Циклы по арифметическому условию</vt:lpstr>
      <vt:lpstr>Циклы по арифметическому условию</vt:lpstr>
      <vt:lpstr>Циклы по арифметическому условию</vt:lpstr>
      <vt:lpstr>Циклы по арифметическому условию</vt:lpstr>
      <vt:lpstr>Ограничения при организации циклов</vt:lpstr>
      <vt:lpstr>Флаги состояния секвенсора</vt:lpstr>
      <vt:lpstr>Кэш инструкций</vt:lpstr>
      <vt:lpstr>Архитектура кэша</vt:lpstr>
      <vt:lpstr>Пример влияния размещения сегментов в памяти на эффективность выполнения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ADSP-21060</dc:title>
  <dc:creator>Пётр Нестеренко</dc:creator>
  <cp:lastModifiedBy>Пётр Нестеренко</cp:lastModifiedBy>
  <cp:revision>3</cp:revision>
  <dcterms:created xsi:type="dcterms:W3CDTF">2021-03-18T08:26:00Z</dcterms:created>
  <dcterms:modified xsi:type="dcterms:W3CDTF">2021-03-18T08:37:47Z</dcterms:modified>
</cp:coreProperties>
</file>