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6" r:id="rId5"/>
    <p:sldId id="294" r:id="rId6"/>
    <p:sldId id="283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4" r:id="rId17"/>
    <p:sldId id="290" r:id="rId18"/>
    <p:sldId id="289" r:id="rId19"/>
    <p:sldId id="288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1" r:id="rId30"/>
    <p:sldId id="292" r:id="rId31"/>
    <p:sldId id="293" r:id="rId32"/>
    <p:sldId id="299" r:id="rId33"/>
    <p:sldId id="300" r:id="rId34"/>
    <p:sldId id="301" r:id="rId35"/>
    <p:sldId id="302" r:id="rId36"/>
    <p:sldId id="303" r:id="rId37"/>
    <p:sldId id="257" r:id="rId38"/>
    <p:sldId id="264" r:id="rId39"/>
    <p:sldId id="304" r:id="rId40"/>
    <p:sldId id="258" r:id="rId41"/>
    <p:sldId id="259" r:id="rId42"/>
    <p:sldId id="305" r:id="rId43"/>
    <p:sldId id="261" r:id="rId44"/>
    <p:sldId id="262" r:id="rId45"/>
    <p:sldId id="263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273" r:id="rId71"/>
    <p:sldId id="330" r:id="rId72"/>
    <p:sldId id="331" r:id="rId73"/>
    <p:sldId id="332" r:id="rId74"/>
    <p:sldId id="333" r:id="rId75"/>
    <p:sldId id="285" r:id="rId76"/>
    <p:sldId id="334" r:id="rId77"/>
    <p:sldId id="335" r:id="rId78"/>
    <p:sldId id="286" r:id="rId79"/>
    <p:sldId id="287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297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49344-D5CE-4544-B69B-54BA0038F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BEF746-A410-418C-94E7-1FAE095D8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B30069-5B27-47CD-8C42-589B168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28606-6A36-4E92-9A97-8ADD3A5F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2D21D-6A85-45FD-8E01-10F990F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1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E4889-25C1-4068-B4F3-BE9EB286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CACFD3-F12D-4D72-A3D2-48249687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F6DA1-883A-42DD-87F1-85C9397F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18270-3035-41CB-9DDD-6054A83D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0203C1-5B49-403B-9C07-3BD6C4A9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2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9E2F69-1A8D-4D40-AF63-B3F4D2205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168BF-B674-4077-BD6B-2FAC22BBC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E1396-6AC3-4A13-A1AC-D2DF7719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6D25C-674E-4C36-8E99-C9E28AAD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9C4E1-1CA5-472D-BCCD-A89EE36A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D188C-B105-4C1D-8BA5-63788E85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ACCE3-472A-4DF7-B526-BD5C7EFD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11D91-11A5-4422-AE05-BEFB3606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6C76B-8C34-4D5E-BC8B-3A55D0A8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6BBC02-BABF-405C-87B1-6C67547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9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6483-6110-4FE1-9834-65354148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62725E-72E7-4B6F-8A3B-532CD7BB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210C83-96E6-4DD7-B4D5-DBF7CB48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DE298-04C5-466B-A033-D43AE47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61F51-9D1A-4DB9-B525-D67ABA4F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3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4961F-4FC9-4D36-A68F-3D82A0C8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8C14B-8B52-4C64-BBE2-1BE1C760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F35315-9C3D-44E8-A3FF-4AC69BDB5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E2D16-55E0-4B8C-9897-D527AB96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1102B9-C22E-4423-B641-11D0312F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60B00-9CFC-48D6-914C-7C2D68B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1A7C1-6A30-4CDB-A454-863BA193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07EF47-BABB-4773-AC08-B5992117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5B8FBC-A2C9-4C9C-8EF5-91CAD6105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891558-0A17-4678-AE3B-B8993612D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1B985A-8E57-4D8D-B196-935DA4DD1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613A93-A24D-4106-BBB6-D95A1C99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FA6D68-97F5-4E82-8ECF-C6824C4E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318CE1-3C9A-4BB3-8504-3C1A2F02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9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9E2A1-9B10-4DAB-A768-A26B3F8E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4CC373-212D-4C66-A95C-175B496E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37A325-6761-40EA-A2F1-3B1C130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3369DE-9EA1-4901-AA69-79EEEA82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6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51A8FE-F67D-440D-9948-2BCEEBD7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4547A6-E604-4A10-BF50-E68AD4D1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9A3F2C-E0F8-45B7-820B-2FAD1DAF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2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8E0BA-F30C-49E4-9B09-EFA8F3E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BAEE8-312E-475D-BC1E-C9EF5CE9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E0B75C-CAD8-4186-89D7-930315A19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19BA46-A7F2-4BA5-BF89-7A42643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0211B-7946-4FED-B259-5788204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0AF760-4BDA-414B-9363-EE323C9D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3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312EE-AD2E-4BCE-A348-D18D21B4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2405A3-78F9-4135-8673-24BF7625C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FE7812-05A0-440B-B1A5-28779A4A3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1A674A-8A89-42AA-9B78-F74837C7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CED62-64D8-4519-8597-B237CA6A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C12862-B038-40E4-A8B9-FAE45BE2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401E1-331D-4D30-B271-25FC9055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F2CBE-0D50-4A90-9A61-0487BD19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1AA6B-004A-4625-954B-D5EFFD76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F2E8-C92D-446B-B123-91B520B5CEA1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7F896-765D-4E36-AF3C-A724ABC88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FDD9C-7ED7-4C61-AE55-77E2B19A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37C2-2A06-4D37-9F49-D928EE343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2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ssembler-mop.mopevm.sfedu.ru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B4A4C2-C279-4C48-8117-2817061F5F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27350" y="908051"/>
            <a:ext cx="7239000" cy="4176713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ru-RU" altLang="ru-RU" sz="39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Машинно-ориентированное программирование</a:t>
            </a:r>
            <a:br>
              <a:rPr lang="ru-RU" altLang="ru-RU" sz="39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sz="25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лектор – Скороход Сергей Васильевич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A9DCE84-ECBA-452C-8412-C78FE9C5AE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44451"/>
            <a:ext cx="7350125" cy="11525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ЧИСЛА 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</a:t>
            </a:r>
            <a:r>
              <a:rPr lang="en-US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 N</a:t>
            </a:r>
            <a:r>
              <a:rPr lang="en-US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.</a:t>
            </a:r>
            <a:b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</a:br>
            <a: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(правило перевода целой части числа)</a:t>
            </a:r>
            <a:endParaRPr lang="en-US" altLang="ru-RU" sz="39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7411" name="Text Box 5">
            <a:extLst>
              <a:ext uri="{FF2B5EF4-FFF2-40B4-BE49-F238E27FC236}">
                <a16:creationId xmlns:a16="http://schemas.microsoft.com/office/drawing/2014/main" id="{66EAF5D3-339D-4CF3-A234-72206E0E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557338"/>
            <a:ext cx="7848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перевода целого числа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 число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необходимо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делить на основание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(по правилам, принятым в СС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до получения целого остатка, меньшего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Полученное частное снова необходимо делить на основание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до получения целого остатка, меньшего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т.д. до тех пор, пока последнее частное не будет меньше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Число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представится в виде упорядоченной последовательности  цифр СС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(остатков от деления) в порядке, обратном получению, причем старшую цифру числа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даст последнее частное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5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shl</a:t>
            </a:r>
            <a:r>
              <a:rPr lang="ru-RU" sz="2000" b="1" dirty="0"/>
              <a:t> 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логический сдвиг влево.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логический сдвиг влево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(освобождающиеся) разряды заполняются нулями.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разряды числа  последовательно помещаются во флаг переноса CF, а бит, который до этого находился во флаге переноса, теряется.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639616" y="4365104"/>
          <a:ext cx="602651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96798" imgH="980952" progId="">
                  <p:embed/>
                </p:oleObj>
              </mc:Choice>
              <mc:Fallback>
                <p:oleObj r:id="rId2" imgW="5896798" imgH="980952" progId="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4365104"/>
                        <a:ext cx="6026516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03512" y="551723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shl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</a:t>
            </a:r>
            <a:r>
              <a:rPr lang="en-US" dirty="0"/>
              <a:t>count</a:t>
            </a:r>
            <a:r>
              <a:rPr lang="ru-RU" dirty="0"/>
              <a:t>	</a:t>
            </a:r>
          </a:p>
          <a:p>
            <a:r>
              <a:rPr lang="ru-RU" dirty="0"/>
              <a:t>эквивалентен по результату применению </a:t>
            </a:r>
            <a:r>
              <a:rPr lang="en-US" dirty="0"/>
              <a:t>count </a:t>
            </a:r>
            <a:r>
              <a:rPr lang="ru-RU" dirty="0"/>
              <a:t>команд</a:t>
            </a:r>
          </a:p>
          <a:p>
            <a:r>
              <a:rPr lang="en-US" dirty="0" err="1"/>
              <a:t>shl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1</a:t>
            </a:r>
          </a:p>
        </p:txBody>
      </p:sp>
    </p:spTree>
    <p:extLst>
      <p:ext uri="{BB962C8B-B14F-4D97-AF65-F5344CB8AC3E}">
        <p14:creationId xmlns:p14="http://schemas.microsoft.com/office/powerpoint/2010/main" val="18356219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5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shr</a:t>
            </a:r>
            <a:r>
              <a:rPr lang="ru-RU" sz="2000" b="1" dirty="0"/>
              <a:t> 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логический сдвиг вправо 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логический сдвиг вправо операнда </a:t>
            </a:r>
            <a:r>
              <a:rPr lang="en-US" sz="2000" dirty="0" err="1"/>
              <a:t>dst</a:t>
            </a:r>
            <a:r>
              <a:rPr lang="ru-RU" sz="2000" dirty="0"/>
              <a:t>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(освобождающиеся) разряды заполняются нулями.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разряды числа  последовательно помещаются во флаг переноса CF, а бит, который до этого находился во флаге переноса, теряется.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711624" y="4242579"/>
          <a:ext cx="6361062" cy="11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52381" imgH="1057423" progId="">
                  <p:embed/>
                </p:oleObj>
              </mc:Choice>
              <mc:Fallback>
                <p:oleObj r:id="rId2" imgW="5952381" imgH="1057423" progId="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242579"/>
                        <a:ext cx="6361062" cy="113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2127" y="530120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</a:t>
            </a:r>
            <a:r>
              <a:rPr lang="en-US" dirty="0"/>
              <a:t>count</a:t>
            </a:r>
            <a:r>
              <a:rPr lang="ru-RU" dirty="0"/>
              <a:t>		</a:t>
            </a:r>
          </a:p>
          <a:p>
            <a:r>
              <a:rPr lang="ru-RU" dirty="0"/>
              <a:t>эквивалентен по результату применению </a:t>
            </a:r>
            <a:r>
              <a:rPr lang="en-US" dirty="0"/>
              <a:t>count </a:t>
            </a:r>
            <a:r>
              <a:rPr lang="ru-RU" dirty="0"/>
              <a:t>команд</a:t>
            </a:r>
          </a:p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1</a:t>
            </a:r>
          </a:p>
        </p:txBody>
      </p:sp>
    </p:spTree>
    <p:extLst>
      <p:ext uri="{BB962C8B-B14F-4D97-AF65-F5344CB8AC3E}">
        <p14:creationId xmlns:p14="http://schemas.microsoft.com/office/powerpoint/2010/main" val="334177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132185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Применение команд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1108411"/>
            <a:ext cx="85689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Используются для работы с битовыми полями в комбинации с побитовыми логическими командами.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Используются для  реализации быстрого умножения/деления </a:t>
            </a:r>
            <a:r>
              <a:rPr lang="ru-RU" sz="2200" dirty="0" err="1"/>
              <a:t>беззнаковых</a:t>
            </a:r>
            <a:r>
              <a:rPr lang="ru-RU" sz="2200" dirty="0"/>
              <a:t> чисел на 2</a:t>
            </a:r>
            <a:r>
              <a:rPr lang="en-US" sz="2200" baseline="30000" dirty="0"/>
              <a:t>n</a:t>
            </a:r>
            <a:r>
              <a:rPr lang="ru-RU" sz="2200" dirty="0"/>
              <a:t>. </a:t>
            </a:r>
          </a:p>
          <a:p>
            <a:endParaRPr lang="ru-RU" sz="800" dirty="0"/>
          </a:p>
          <a:p>
            <a:r>
              <a:rPr lang="ru-RU" sz="2000" b="1" dirty="0"/>
              <a:t>Пример</a:t>
            </a:r>
            <a:r>
              <a:rPr lang="ru-RU" sz="2000" dirty="0"/>
              <a:t> </a:t>
            </a:r>
            <a:r>
              <a:rPr lang="ru-RU" sz="2000" b="1" dirty="0"/>
              <a:t>работы с битовыми полями. </a:t>
            </a:r>
            <a:r>
              <a:rPr lang="ru-RU" sz="2000" dirty="0"/>
              <a:t>Пусть содержимое регистра </a:t>
            </a:r>
            <a:r>
              <a:rPr lang="en-US" sz="2000" dirty="0"/>
              <a:t>AX</a:t>
            </a:r>
            <a:r>
              <a:rPr lang="ru-RU" sz="2000" dirty="0"/>
              <a:t> содержит битовые поля со значениями дня, месяца и года: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991544" y="3429000"/>
          <a:ext cx="746760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Поле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Диапазон значений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0-4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День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 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5-8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9-15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–127 (смещение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отн</a:t>
                      </a: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1980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75520" y="508518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Требуется выделить или установить значение каждого поля.</a:t>
            </a:r>
          </a:p>
        </p:txBody>
      </p:sp>
    </p:spTree>
    <p:extLst>
      <p:ext uri="{BB962C8B-B14F-4D97-AF65-F5344CB8AC3E}">
        <p14:creationId xmlns:p14="http://schemas.microsoft.com/office/powerpoint/2010/main" val="27631011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419369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Применение команд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1536175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Выделение значения каждого из полей.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AX </a:t>
            </a:r>
            <a:r>
              <a:rPr lang="ru-RU" sz="2000" dirty="0"/>
              <a:t>	; сохраняем копию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1</a:t>
            </a:r>
            <a:r>
              <a:rPr lang="en-US" sz="2000" dirty="0" err="1"/>
              <a:t>Fh</a:t>
            </a:r>
            <a:r>
              <a:rPr lang="ru-RU" sz="2000" dirty="0"/>
              <a:t>	; в </a:t>
            </a:r>
            <a:r>
              <a:rPr lang="en-US" sz="2000" dirty="0"/>
              <a:t>AX </a:t>
            </a:r>
            <a:r>
              <a:rPr lang="ru-RU" sz="2000" dirty="0"/>
              <a:t>остался только день</a:t>
            </a:r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восстанавливаем исходное содержимое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 err="1"/>
              <a:t>shr</a:t>
            </a:r>
            <a:r>
              <a:rPr lang="ru-RU" sz="2000" dirty="0"/>
              <a:t> 	</a:t>
            </a:r>
            <a:r>
              <a:rPr lang="en-US" sz="2000" dirty="0"/>
              <a:t>AX</a:t>
            </a:r>
            <a:r>
              <a:rPr lang="ru-RU" sz="2000" dirty="0"/>
              <a:t>, 5	; сдвигаем так, чтобы с нулевого бита начиналось поле месяца</a:t>
            </a:r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0</a:t>
            </a:r>
            <a:r>
              <a:rPr lang="en-US" sz="2000" dirty="0" err="1"/>
              <a:t>Fh</a:t>
            </a:r>
            <a:r>
              <a:rPr lang="ru-RU" sz="2000" dirty="0"/>
              <a:t>	; в </a:t>
            </a:r>
            <a:r>
              <a:rPr lang="en-US" sz="2000" dirty="0"/>
              <a:t>AX </a:t>
            </a:r>
            <a:r>
              <a:rPr lang="ru-RU" sz="2000" dirty="0"/>
              <a:t>остался только месяц</a:t>
            </a:r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ru-RU" sz="2000" dirty="0"/>
              <a:t> 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восстанавливаем исходное содержимое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 err="1"/>
              <a:t>shr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9	; сдвигаем так, чтобы с нулевого бита начиналось поле года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133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32912" y="245331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Применение команд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1196753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Установка значения каждого из полей в регистр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Day </a:t>
            </a:r>
            <a:r>
              <a:rPr lang="ru-RU" sz="2000" dirty="0"/>
              <a:t>	; занесли день в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0FFE0h</a:t>
            </a:r>
            <a:r>
              <a:rPr lang="ru-RU" sz="2000" dirty="0"/>
              <a:t>	; обнуляем день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or	AX, BX</a:t>
            </a:r>
            <a:r>
              <a:rPr lang="ru-RU" sz="2000" dirty="0"/>
              <a:t>		; установили день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Month</a:t>
            </a:r>
            <a:r>
              <a:rPr lang="ru-RU" sz="2000" dirty="0"/>
              <a:t>	; занесли месяц в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 err="1"/>
              <a:t>shl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5	</a:t>
            </a:r>
            <a:r>
              <a:rPr lang="en-US" sz="2000" dirty="0"/>
              <a:t>	</a:t>
            </a:r>
            <a:r>
              <a:rPr lang="ru-RU" sz="2000" dirty="0"/>
              <a:t>; сдвигаем значение месяца в свои биты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0</a:t>
            </a:r>
            <a:r>
              <a:rPr lang="en-US" sz="2000" dirty="0"/>
              <a:t>FE1Fh</a:t>
            </a:r>
            <a:r>
              <a:rPr lang="ru-RU" sz="2000" dirty="0"/>
              <a:t>	; обнуляем месяц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or	AX, BX</a:t>
            </a:r>
            <a:r>
              <a:rPr lang="ru-RU" sz="2000" dirty="0"/>
              <a:t>		; установили месяц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ru-RU" sz="2000" dirty="0"/>
              <a:t> 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Year	</a:t>
            </a:r>
            <a:r>
              <a:rPr lang="ru-RU" sz="2000" dirty="0"/>
              <a:t>; занесли год в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 err="1"/>
              <a:t>shl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9	</a:t>
            </a:r>
            <a:r>
              <a:rPr lang="en-US" sz="2000" dirty="0"/>
              <a:t>	</a:t>
            </a:r>
            <a:r>
              <a:rPr lang="ru-RU" sz="2000" dirty="0"/>
              <a:t>; сдвигаем значение года в свои биты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1</a:t>
            </a:r>
            <a:r>
              <a:rPr lang="en-US" sz="2000" dirty="0" err="1"/>
              <a:t>FFh</a:t>
            </a:r>
            <a:r>
              <a:rPr lang="ru-RU" sz="2000" dirty="0"/>
              <a:t>	; обнуляем год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or	AX, BX</a:t>
            </a:r>
            <a:r>
              <a:rPr lang="ru-RU" sz="2000" dirty="0"/>
              <a:t>		; </a:t>
            </a:r>
            <a:r>
              <a:rPr lang="ru-RU" sz="2000"/>
              <a:t>установили год в </a:t>
            </a:r>
            <a:r>
              <a:rPr lang="en-US" sz="2000" dirty="0"/>
              <a:t>AX</a:t>
            </a:r>
            <a:endParaRPr lang="ru-RU" sz="2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568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арифметического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5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sal</a:t>
            </a:r>
            <a:r>
              <a:rPr lang="ru-RU" sz="2000" b="1" dirty="0"/>
              <a:t> 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арифметический сдвиг влево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арифметический сдвиг влево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(освобождающиеся) разряды заполняются нулями.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разряды числа  последовательно помещаются во флаг переноса CF, а бит, который до этого находился во флаге переноса, теряется.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Полностью аналогичен </a:t>
            </a:r>
            <a:r>
              <a:rPr lang="en-US" sz="2000" dirty="0" err="1"/>
              <a:t>shl</a:t>
            </a:r>
            <a:r>
              <a:rPr lang="ru-RU" sz="2000" dirty="0"/>
              <a:t>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639616" y="4941168"/>
          <a:ext cx="602651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96798" imgH="980952" progId="">
                  <p:embed/>
                </p:oleObj>
              </mc:Choice>
              <mc:Fallback>
                <p:oleObj r:id="rId2" imgW="5896798" imgH="980952" progId="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4941168"/>
                        <a:ext cx="6026516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9015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арифметического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5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sar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арифметический сдвиг вправо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арифметический сдвиг вправо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(освобождающиеся) разряды заполняются знаковым разрядом.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разряды числа  последовательно помещаются во флаг переноса CF, а бит, который до этого находился во флаге переноса, теряется.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458213" y="4546586"/>
          <a:ext cx="4924067" cy="104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96798" imgH="1247619" progId="">
                  <p:embed/>
                </p:oleObj>
              </mc:Choice>
              <mc:Fallback>
                <p:oleObj r:id="rId2" imgW="5896798" imgH="1247619" progId="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213" y="4546586"/>
                        <a:ext cx="4924067" cy="1042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3512" y="566124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 Реализовать деление числа </a:t>
            </a:r>
            <a:r>
              <a:rPr lang="en-US" dirty="0"/>
              <a:t>X</a:t>
            </a:r>
            <a:r>
              <a:rPr lang="ru-RU" dirty="0"/>
              <a:t> на 8 (с отбрасыванием остатка).</a:t>
            </a:r>
          </a:p>
          <a:p>
            <a:r>
              <a:rPr lang="en-US" dirty="0" err="1"/>
              <a:t>mov</a:t>
            </a:r>
            <a:r>
              <a:rPr lang="en-US" dirty="0"/>
              <a:t> 	AX, X</a:t>
            </a:r>
            <a:endParaRPr lang="ru-RU" dirty="0"/>
          </a:p>
          <a:p>
            <a:r>
              <a:rPr lang="en-US" dirty="0" err="1"/>
              <a:t>sar</a:t>
            </a:r>
            <a:r>
              <a:rPr lang="en-US" dirty="0"/>
              <a:t>	AX, 3		; AX = X/2</a:t>
            </a:r>
            <a:r>
              <a:rPr lang="en-US" baseline="30000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9184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циклического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4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rol</a:t>
            </a:r>
            <a:r>
              <a:rPr lang="en-US" sz="2000" b="1" dirty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циклический сдвиг влево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влево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биты числа последовательно копируются в младший бит, а также во флаг переноса 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03165" y="486916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Обмен старшего (биты 4—7) и младшего (биты 0-3) полубайтов числа:</a:t>
            </a:r>
          </a:p>
          <a:p>
            <a:r>
              <a:rPr lang="en-US" dirty="0" err="1"/>
              <a:t>mov</a:t>
            </a:r>
            <a:r>
              <a:rPr lang="en-US" dirty="0"/>
              <a:t> 	AL, 26h </a:t>
            </a:r>
            <a:endParaRPr lang="ru-RU" dirty="0"/>
          </a:p>
          <a:p>
            <a:r>
              <a:rPr lang="en-US" dirty="0" err="1"/>
              <a:t>rol</a:t>
            </a:r>
            <a:r>
              <a:rPr lang="en-US" dirty="0"/>
              <a:t> 	AL, 4 		; AL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62h</a:t>
            </a:r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347695" y="3661306"/>
          <a:ext cx="528058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06377" imgH="1247619" progId="">
                  <p:embed/>
                </p:oleObj>
              </mc:Choice>
              <mc:Fallback>
                <p:oleObj r:id="rId2" imgW="6106377" imgH="1247619" progId="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95" y="3661306"/>
                        <a:ext cx="5280587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1260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циклического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4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ror</a:t>
            </a:r>
            <a:r>
              <a:rPr lang="en-US" sz="2000" b="1" dirty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циклический сдвиг вправо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вправо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биты числа копируются в старший бит, а также во флаг переноса 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347695" y="3651781"/>
          <a:ext cx="528058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06377" imgH="1247619" progId="">
                  <p:embed/>
                </p:oleObj>
              </mc:Choice>
              <mc:Fallback>
                <p:oleObj r:id="rId2" imgW="6106377" imgH="1247619" progId="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95" y="3651781"/>
                        <a:ext cx="5280587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6032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165" y="62941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циклического сдвига с переносом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5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rcl</a:t>
            </a:r>
            <a:r>
              <a:rPr lang="en-US" sz="2000" b="1" dirty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     - циклический сдвиг влево через флаг переноса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через флаг переноса каждый бит </a:t>
            </a:r>
            <a:r>
              <a:rPr lang="en-US" sz="2000" dirty="0" err="1"/>
              <a:t>dst</a:t>
            </a:r>
            <a:r>
              <a:rPr lang="ru-RU" sz="2000" dirty="0"/>
              <a:t> влево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Значение флага переноса CF последовательно помещается на место самого младшего бита, а самый старший (знаковый) бит числа последовательно помещается во флаг переноса 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287688" y="3861048"/>
          <a:ext cx="498585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29955" imgH="1057423" progId="">
                  <p:embed/>
                </p:oleObj>
              </mc:Choice>
              <mc:Fallback>
                <p:oleObj r:id="rId2" imgW="5229955" imgH="1057423" progId="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3861048"/>
                        <a:ext cx="4985856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03165" y="48691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Проверить значение младшего бита регистра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/>
              <a:t>AX</a:t>
            </a:r>
            <a:r>
              <a:rPr lang="ru-RU" dirty="0"/>
              <a:t>, 1	; в </a:t>
            </a:r>
            <a:r>
              <a:rPr lang="en-US" dirty="0"/>
              <a:t>CF</a:t>
            </a:r>
            <a:r>
              <a:rPr lang="ru-RU" dirty="0"/>
              <a:t> младший бит регистра</a:t>
            </a:r>
          </a:p>
          <a:p>
            <a:r>
              <a:rPr lang="ru-RU" dirty="0"/>
              <a:t>…</a:t>
            </a:r>
          </a:p>
          <a:p>
            <a:r>
              <a:rPr lang="en-US" dirty="0" err="1"/>
              <a:t>rcl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1	; значение </a:t>
            </a:r>
            <a:r>
              <a:rPr lang="en-US" dirty="0"/>
              <a:t>AX</a:t>
            </a:r>
            <a:r>
              <a:rPr lang="ru-RU" dirty="0"/>
              <a:t> восстановлено </a:t>
            </a:r>
          </a:p>
        </p:txBody>
      </p:sp>
    </p:spTree>
    <p:extLst>
      <p:ext uri="{BB962C8B-B14F-4D97-AF65-F5344CB8AC3E}">
        <p14:creationId xmlns:p14="http://schemas.microsoft.com/office/powerpoint/2010/main" val="285889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9DE3A82-99D9-4AA0-B1C8-F22EDE414D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1"/>
            <a:ext cx="7350125" cy="1223963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ЧИСЛА 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</a:t>
            </a:r>
            <a:r>
              <a:rPr lang="en-US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 N</a:t>
            </a:r>
            <a:r>
              <a:rPr lang="en-US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.</a:t>
            </a:r>
            <a:b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</a:br>
            <a: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(правило перевода дробной части)</a:t>
            </a:r>
            <a:endParaRPr lang="en-US" altLang="ru-RU" sz="39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68FCFCF3-A1DE-40CE-9283-A19AA0D7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484313"/>
            <a:ext cx="810101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правильной дроби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 число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заключается в последовательном умножении дроби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 основание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(по правилам, принятым в СС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причем перемножению подвергается только дробная часть.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Дробь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представится в виде упорядоченной последовательности целых частей произведений в порядке их получения.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общем случае при переводе может возникать погрешность вследствие конечности разрядной сетки. Если требуемая точность перевода есть </a:t>
            </a:r>
            <a:b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-k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то число указанных произведений должно быть равно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циклического сдвига с переносом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5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rcr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     - циклический сдвиг вправо через флаг переноса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через флаг  переноса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вправо на количество разрядов, 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Значение флага переноса CF  последовательно помещается на место самого старшего (т.е. знакового) бита, а самый младший бит числа последовательно помешается во флаг переноса 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03165" y="48691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Проверить значение бита 2 (начиная с 0) регистра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en-US" dirty="0" err="1"/>
              <a:t>rcr</a:t>
            </a:r>
            <a:r>
              <a:rPr lang="ru-RU" dirty="0"/>
              <a:t> 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3</a:t>
            </a:r>
            <a:r>
              <a:rPr lang="ru-RU" dirty="0"/>
              <a:t>	; в </a:t>
            </a:r>
            <a:r>
              <a:rPr lang="en-US" dirty="0"/>
              <a:t>CF</a:t>
            </a:r>
            <a:r>
              <a:rPr lang="ru-RU" dirty="0"/>
              <a:t> бит</a:t>
            </a:r>
            <a:r>
              <a:rPr lang="en-US" dirty="0"/>
              <a:t> 2</a:t>
            </a:r>
            <a:r>
              <a:rPr lang="ru-RU" dirty="0"/>
              <a:t> регистра </a:t>
            </a:r>
            <a:r>
              <a:rPr lang="en-US" dirty="0"/>
              <a:t>AX</a:t>
            </a:r>
            <a:endParaRPr lang="ru-RU" dirty="0"/>
          </a:p>
          <a:p>
            <a:r>
              <a:rPr lang="ru-RU" dirty="0"/>
              <a:t>…</a:t>
            </a:r>
          </a:p>
          <a:p>
            <a:r>
              <a:rPr lang="en-US" dirty="0" err="1"/>
              <a:t>rcl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3</a:t>
            </a:r>
            <a:r>
              <a:rPr lang="ru-RU" dirty="0"/>
              <a:t>	; значение </a:t>
            </a:r>
            <a:r>
              <a:rPr lang="en-US" dirty="0"/>
              <a:t>AX</a:t>
            </a:r>
            <a:r>
              <a:rPr lang="ru-RU" dirty="0"/>
              <a:t> восстановлено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431704" y="3861048"/>
          <a:ext cx="454018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72797" imgH="1152381" progId="">
                  <p:embed/>
                </p:oleObj>
              </mc:Choice>
              <mc:Fallback>
                <p:oleObj r:id="rId2" imgW="5172797" imgH="1152381" progId="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861048"/>
                        <a:ext cx="4540183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7398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31504" y="188640"/>
            <a:ext cx="8568952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Действие команд сдвига на флаги</a:t>
            </a:r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03515" y="1196752"/>
          <a:ext cx="8496942" cy="3434778"/>
        </p:xfrm>
        <a:graphic>
          <a:graphicData uri="http://schemas.openxmlformats.org/drawingml/2006/table">
            <a:tbl>
              <a:tblPr firstRow="1" firstCol="1" bandRow="1"/>
              <a:tblGrid>
                <a:gridCol w="121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975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сканирования битов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5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bsf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endParaRPr lang="ru-RU" sz="2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Сканирует биты второго операнда, начиная с младшего бита, до тех пор, пока не будет найден бит, равный 1.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Его номер заносится в регистр, указанный в первом операнде (биты нумеруются с 0).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нет ни одного единичного бита, устанавливается флаг </a:t>
            </a:r>
            <a:r>
              <a:rPr lang="en-US" sz="2000" dirty="0"/>
              <a:t>ZF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Операнды должны иметь равную длину.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80134" y="292494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en-US" dirty="0" err="1"/>
              <a:t>mov</a:t>
            </a:r>
            <a:r>
              <a:rPr lang="en-US" dirty="0"/>
              <a:t> AX, 050h</a:t>
            </a:r>
            <a:endParaRPr lang="ru-RU" dirty="0"/>
          </a:p>
          <a:p>
            <a:r>
              <a:rPr lang="en-US" dirty="0" err="1"/>
              <a:t>bsf</a:t>
            </a:r>
            <a:r>
              <a:rPr lang="en-US" dirty="0"/>
              <a:t> DX, AX		: DX=4</a:t>
            </a:r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703512" y="3848275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bsr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Сканирует биты второго операнда, начиная со старшего бита, до тех пор, пока не будет найден бит, равный 1.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Его номер заносится в регистр, указанный в первом операнде (биты нумеруются с 0).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нет ни одного единичного бита, устанавливается флаг </a:t>
            </a:r>
            <a:r>
              <a:rPr lang="en-US" sz="2000" dirty="0"/>
              <a:t>ZF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Операнды должны иметь равную длину.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5075" y="595469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en-US" dirty="0" err="1"/>
              <a:t>mov</a:t>
            </a:r>
            <a:r>
              <a:rPr lang="en-US" dirty="0"/>
              <a:t> AX, 050h</a:t>
            </a:r>
            <a:endParaRPr lang="ru-RU" dirty="0"/>
          </a:p>
          <a:p>
            <a:r>
              <a:rPr lang="en-US" dirty="0" err="1"/>
              <a:t>bsr</a:t>
            </a:r>
            <a:r>
              <a:rPr lang="en-US" dirty="0"/>
              <a:t> DX, AX		: DX=6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2918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сканирования битов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bt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b="1" dirty="0"/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Заданный бит заносится в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Операнды должны иметь равную длину.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53891" y="2924945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en-US" dirty="0" err="1"/>
              <a:t>Bt</a:t>
            </a:r>
            <a:r>
              <a:rPr lang="en-US" dirty="0"/>
              <a:t> AX</a:t>
            </a:r>
            <a:r>
              <a:rPr lang="ru-RU" dirty="0"/>
              <a:t>, 4</a:t>
            </a:r>
          </a:p>
          <a:p>
            <a:r>
              <a:rPr lang="en-US" dirty="0" err="1"/>
              <a:t>jc</a:t>
            </a:r>
            <a:r>
              <a:rPr lang="en-US" dirty="0"/>
              <a:t> yes</a:t>
            </a:r>
            <a:endParaRPr lang="ru-RU" dirty="0"/>
          </a:p>
          <a:p>
            <a:r>
              <a:rPr lang="ru-RU" dirty="0"/>
              <a:t>	; обработка если бит равен 0</a:t>
            </a:r>
          </a:p>
          <a:p>
            <a:r>
              <a:rPr lang="en-US" dirty="0" err="1"/>
              <a:t>jmp</a:t>
            </a:r>
            <a:r>
              <a:rPr lang="en-US" dirty="0"/>
              <a:t> m</a:t>
            </a:r>
            <a:r>
              <a:rPr lang="ru-RU" dirty="0"/>
              <a:t>1</a:t>
            </a:r>
          </a:p>
          <a:p>
            <a:r>
              <a:rPr lang="en-US" dirty="0"/>
              <a:t>yes</a:t>
            </a:r>
            <a:r>
              <a:rPr lang="ru-RU" dirty="0"/>
              <a:t>: 	; обработка если бит равен 1</a:t>
            </a:r>
          </a:p>
          <a:p>
            <a:r>
              <a:rPr lang="en-US" dirty="0"/>
              <a:t>m1:</a:t>
            </a:r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261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сканирования битов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03512" y="764705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btc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заносится во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инвертируется.</a:t>
            </a:r>
          </a:p>
          <a:p>
            <a:endParaRPr lang="ru-RU" sz="2000" dirty="0"/>
          </a:p>
          <a:p>
            <a:r>
              <a:rPr lang="en-US" sz="2000" b="1" dirty="0" err="1"/>
              <a:t>btr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заносится во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обнуляется.</a:t>
            </a:r>
          </a:p>
          <a:p>
            <a:endParaRPr lang="ru-RU" sz="2000" dirty="0"/>
          </a:p>
          <a:p>
            <a:r>
              <a:rPr lang="en-US" sz="2000" b="1" dirty="0" err="1"/>
              <a:t>bts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заносится во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</a:t>
            </a:r>
            <a:r>
              <a:rPr lang="ru-RU" sz="2000"/>
              <a:t>бит устанавливается в 1.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326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7728" y="2132856"/>
            <a:ext cx="6172200" cy="7974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400" dirty="0"/>
              <a:t>Команды ассемблера - 3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переходов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75520" y="692697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Классификация переходов:</a:t>
            </a:r>
          </a:p>
          <a:p>
            <a:pPr marL="342900" indent="-342900">
              <a:buAutoNum type="arabicPeriod"/>
            </a:pPr>
            <a:r>
              <a:rPr lang="ru-RU" dirty="0"/>
              <a:t>По модифицируемым регистрам.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NEAR</a:t>
            </a:r>
            <a:r>
              <a:rPr lang="ru-RU" dirty="0"/>
              <a:t> – внутрисегментный, «ближний» (модифицируется только регистр </a:t>
            </a:r>
            <a:r>
              <a:rPr lang="en-US" dirty="0"/>
              <a:t>IP)</a:t>
            </a:r>
            <a:r>
              <a:rPr lang="ru-RU" dirty="0"/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FAR</a:t>
            </a:r>
            <a:r>
              <a:rPr lang="ru-RU" dirty="0"/>
              <a:t> – межсегментный, «дальний» (модифицируются </a:t>
            </a:r>
            <a:r>
              <a:rPr lang="en-US" dirty="0"/>
              <a:t>CS:IP)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 условию выполнения перехода.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безусловный – переход выполняется всегда;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условный – переход выполняется в случае, если комбинация проверяемых флагов истинна.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 способу задания адреса перехода.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Прямой – переход на заданную в программе метку.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Косвенный – переход по адресу, задаваемому через  РОН.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4437113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 безусловного перехода:</a:t>
            </a:r>
          </a:p>
          <a:p>
            <a:r>
              <a:rPr lang="en-US" b="1" dirty="0" err="1"/>
              <a:t>jmp</a:t>
            </a:r>
            <a:r>
              <a:rPr lang="ru-RU" b="1" dirty="0"/>
              <a:t>	адрес</a:t>
            </a:r>
            <a:r>
              <a:rPr lang="ru-RU" dirty="0"/>
              <a:t>		– переход на метку/адрес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Пример.</a:t>
            </a:r>
          </a:p>
          <a:p>
            <a:r>
              <a:rPr lang="en-US" dirty="0" err="1"/>
              <a:t>jmp</a:t>
            </a:r>
            <a:r>
              <a:rPr lang="ru-RU" dirty="0"/>
              <a:t>	</a:t>
            </a:r>
            <a:r>
              <a:rPr lang="en-US" dirty="0"/>
              <a:t>Label</a:t>
            </a:r>
            <a:r>
              <a:rPr lang="ru-RU" dirty="0"/>
              <a:t>_1	    ; переход на инструкцию, помеченную меткой </a:t>
            </a:r>
            <a:r>
              <a:rPr lang="en-US" dirty="0"/>
              <a:t>Label</a:t>
            </a:r>
            <a:r>
              <a:rPr lang="ru-RU" dirty="0"/>
              <a:t>_1 </a:t>
            </a:r>
          </a:p>
          <a:p>
            <a:r>
              <a:rPr lang="en-US" dirty="0" err="1"/>
              <a:t>jmp</a:t>
            </a:r>
            <a:r>
              <a:rPr lang="ru-RU" dirty="0"/>
              <a:t>	[</a:t>
            </a:r>
            <a:r>
              <a:rPr lang="en-US" dirty="0"/>
              <a:t>BX</a:t>
            </a:r>
            <a:r>
              <a:rPr lang="ru-RU" dirty="0"/>
              <a:t>]	    ; переход на адрес, находящийся в памяти по адресу, </a:t>
            </a:r>
          </a:p>
          <a:p>
            <a:r>
              <a:rPr lang="ru-RU" dirty="0"/>
              <a:t>		    ; содержащемуся в </a:t>
            </a:r>
            <a:r>
              <a:rPr lang="en-US" dirty="0"/>
              <a:t>BX</a:t>
            </a:r>
            <a:endParaRPr lang="ru-RU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Условный переход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03512" y="836713"/>
            <a:ext cx="84249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Последовательность применения:</a:t>
            </a:r>
          </a:p>
          <a:p>
            <a:pPr>
              <a:spcAft>
                <a:spcPts val="80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1. Использовать команду, модифицирующую флаги:</a:t>
            </a:r>
          </a:p>
          <a:p>
            <a:pPr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cmp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op1. op2  ;       op1 – op2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test op1. op2  ;       op1 &amp; op2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Любая другая команда</a:t>
            </a:r>
          </a:p>
          <a:p>
            <a:pPr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2. Выполнить команду условного перехода.</a:t>
            </a:r>
          </a:p>
          <a:p>
            <a:r>
              <a:rPr lang="ru-RU" sz="2400" b="1" dirty="0"/>
              <a:t>Команда метка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метку, если условие команды истинно.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к следующей команде, если условие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ложно.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208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условных переходов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47529" y="1052736"/>
          <a:ext cx="8064499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Мнемокод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Аналог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Проверяемые флаги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условие перехода)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Используется</a:t>
                      </a:r>
                      <a:r>
                        <a:rPr lang="ru-RU" sz="1400" baseline="0" dirty="0"/>
                        <a:t> для организации перехода</a:t>
                      </a:r>
                      <a:r>
                        <a:rPr lang="ru-RU" sz="1400" dirty="0"/>
                        <a:t>, если...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...результат=0</a:t>
                      </a:r>
                      <a:endParaRPr lang="ru-RU" sz="1400" baseline="0" dirty="0"/>
                    </a:p>
                    <a:p>
                      <a:pPr algn="ctr"/>
                      <a:r>
                        <a:rPr lang="ru-RU" sz="1400" baseline="0" dirty="0"/>
                        <a:t>...операнды равны</a:t>
                      </a:r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...результат</a:t>
                      </a:r>
                      <a:r>
                        <a:rPr lang="en-US" sz="1400" dirty="0"/>
                        <a:t>&lt;&gt;</a:t>
                      </a:r>
                      <a:r>
                        <a:rPr lang="ru-RU" sz="1400" dirty="0"/>
                        <a:t>0</a:t>
                      </a:r>
                      <a:endParaRPr lang="ru-RU" sz="1400" baseline="0" dirty="0"/>
                    </a:p>
                    <a:p>
                      <a:pPr algn="ctr"/>
                      <a:r>
                        <a:rPr lang="ru-RU" sz="1400" baseline="0" dirty="0"/>
                        <a:t>...операнды не равны</a:t>
                      </a:r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js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...результат отрицательный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jns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...результат неотрицательный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 переполнение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...нет переполнения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jp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jpe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 в результате четное число</a:t>
                      </a:r>
                      <a:r>
                        <a:rPr lang="ru-RU" sz="1400" baseline="0" dirty="0"/>
                        <a:t> единиц</a:t>
                      </a:r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jnp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jpo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 в результате нечетное число единиц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jcxz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CX=0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 регистр </a:t>
                      </a:r>
                      <a:r>
                        <a:rPr lang="en-US" sz="1400" dirty="0"/>
                        <a:t>CX</a:t>
                      </a:r>
                      <a:r>
                        <a:rPr lang="ru-RU" sz="1400" dirty="0"/>
                        <a:t> (счетчик цикла) </a:t>
                      </a:r>
                      <a:r>
                        <a:rPr lang="en-US" sz="1400" dirty="0"/>
                        <a:t>=0</a:t>
                      </a:r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Jc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Jnc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55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условных переходов</a:t>
            </a:r>
            <a:br>
              <a:rPr lang="ru-RU" dirty="0"/>
            </a:br>
            <a:r>
              <a:rPr lang="ru-RU" dirty="0"/>
              <a:t>при сравнении </a:t>
            </a:r>
            <a:r>
              <a:rPr lang="ru-RU" dirty="0" err="1"/>
              <a:t>беззнаковых</a:t>
            </a:r>
            <a:r>
              <a:rPr lang="ru-RU" dirty="0"/>
              <a:t> чисел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919537" y="1268760"/>
          <a:ext cx="806449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Мнемокод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Аналог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Проверяемые флаги</a:t>
                      </a:r>
                      <a:r>
                        <a:rPr lang="en-US" sz="1600" dirty="0"/>
                        <a:t> (</a:t>
                      </a:r>
                      <a:r>
                        <a:rPr lang="ru-RU" sz="1600" dirty="0"/>
                        <a:t>условие перехода)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Используется</a:t>
                      </a:r>
                      <a:r>
                        <a:rPr lang="ru-RU" sz="1600" baseline="0" dirty="0"/>
                        <a:t> для организации перехода</a:t>
                      </a:r>
                      <a:r>
                        <a:rPr lang="ru-RU" sz="1600" dirty="0"/>
                        <a:t>, если...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jb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jnae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jc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CF=1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«ниже» второго (при вычитании был перенос)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jnb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jae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jnc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CF=0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первые операнд «выше» или равен второму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jbe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jna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CF</a:t>
                      </a:r>
                      <a:r>
                        <a:rPr lang="ru-RU" sz="1600" dirty="0"/>
                        <a:t> = 1</a:t>
                      </a:r>
                      <a:r>
                        <a:rPr lang="en-US" sz="1600" dirty="0"/>
                        <a:t> or ZF = 1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«ниже» или равен второму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jnbe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ja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CF</a:t>
                      </a:r>
                      <a:r>
                        <a:rPr lang="ru-RU" sz="1600" dirty="0"/>
                        <a:t> = 0</a:t>
                      </a:r>
                      <a:r>
                        <a:rPr lang="en-US" sz="1600" dirty="0"/>
                        <a:t> or ZF = 0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«выше» второго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4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B9B6AD2-E1E9-4933-A232-233FD43241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692151"/>
            <a:ext cx="7350125" cy="14446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ЧИСЛА 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</a:t>
            </a:r>
            <a:r>
              <a:rPr lang="en-US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3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 N</a:t>
            </a:r>
            <a:r>
              <a:rPr lang="en-US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.</a:t>
            </a:r>
            <a:b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</a:br>
            <a:r>
              <a:rPr lang="ru-RU" altLang="ru-RU" sz="3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(упражнения)</a:t>
            </a:r>
            <a:endParaRPr lang="en-US" altLang="ru-RU" sz="39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443A3A72-7D8B-453A-89A2-451ADA052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063876"/>
            <a:ext cx="23034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349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?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0,41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10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?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2</a:t>
            </a:r>
            <a:endParaRPr lang="ru-RU" altLang="ru-RU" sz="2400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24,18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10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?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3</a:t>
            </a:r>
            <a:endParaRPr lang="ru-RU" altLang="ru-RU" sz="2400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534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10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?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16</a:t>
            </a:r>
            <a:endParaRPr lang="ru-RU" altLang="ru-RU" sz="2400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F5728AD-D9BA-4DA4-975B-B5A10A73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3063876"/>
            <a:ext cx="22320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?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7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8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?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10</a:t>
            </a:r>
            <a:endParaRPr lang="ru-RU" altLang="ru-RU" sz="2400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3,7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8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?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2</a:t>
            </a:r>
            <a:endParaRPr lang="ru-RU" altLang="ru-RU" sz="2400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условных переходов</a:t>
            </a:r>
            <a:br>
              <a:rPr lang="ru-RU" dirty="0"/>
            </a:br>
            <a:r>
              <a:rPr lang="ru-RU" dirty="0"/>
              <a:t>при сравнении знаковых чисел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19537" y="1412776"/>
          <a:ext cx="8064499" cy="362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Мнемокод</a:t>
                      </a:r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Аналог</a:t>
                      </a:r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Проверяемые флаги</a:t>
                      </a:r>
                      <a:r>
                        <a:rPr lang="en-US" sz="1600" dirty="0"/>
                        <a:t> (</a:t>
                      </a:r>
                      <a:r>
                        <a:rPr lang="ru-RU" sz="1600" dirty="0"/>
                        <a:t>условие перехода)</a:t>
                      </a:r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Используется</a:t>
                      </a:r>
                      <a:r>
                        <a:rPr lang="ru-RU" sz="1600" baseline="0" dirty="0"/>
                        <a:t> для организации перехода</a:t>
                      </a:r>
                      <a:r>
                        <a:rPr lang="ru-RU" sz="1600" dirty="0"/>
                        <a:t>, если...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jl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jnge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SF </a:t>
                      </a:r>
                      <a:r>
                        <a:rPr lang="en-US" sz="1600" dirty="0">
                          <a:sym typeface="Symbol"/>
                        </a:rPr>
                        <a:t> OF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меньше второго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jnl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jge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SF </a:t>
                      </a:r>
                      <a:r>
                        <a:rPr lang="en-US" sz="1600" dirty="0">
                          <a:sym typeface="Symbol"/>
                        </a:rPr>
                        <a:t> OF = 0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первые операнд больше или равен второму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jle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jng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(SF </a:t>
                      </a:r>
                      <a:r>
                        <a:rPr lang="en-US" sz="1600" dirty="0">
                          <a:sym typeface="Symbol"/>
                        </a:rPr>
                        <a:t> OF) or ZF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меньше или равен второму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jnle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jg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(SF </a:t>
                      </a:r>
                      <a:r>
                        <a:rPr lang="en-US" sz="1600" dirty="0">
                          <a:sym typeface="Symbol"/>
                        </a:rPr>
                        <a:t> OF) or ZF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больше второго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618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Содержимое 1"/>
          <p:cNvSpPr>
            <a:spLocks noGrp="1"/>
          </p:cNvSpPr>
          <p:nvPr>
            <p:ph idx="1"/>
          </p:nvPr>
        </p:nvSpPr>
        <p:spPr>
          <a:xfrm>
            <a:off x="1703512" y="1052736"/>
            <a:ext cx="8856662" cy="863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Реализация аналогов условных операторов </a:t>
            </a:r>
            <a:r>
              <a:rPr lang="en-US" sz="2400" dirty="0"/>
              <a:t>if </a:t>
            </a:r>
            <a:r>
              <a:rPr lang="ru-RU" sz="2400" dirty="0"/>
              <a:t>и </a:t>
            </a:r>
            <a:r>
              <a:rPr lang="en-US" sz="2400" dirty="0"/>
              <a:t>if-else </a:t>
            </a:r>
            <a:r>
              <a:rPr lang="ru-RU" sz="2400" dirty="0"/>
              <a:t>языков высокого уровня в программе на ассемблере:</a:t>
            </a:r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188640"/>
            <a:ext cx="8229600" cy="706090"/>
          </a:xfrm>
        </p:spPr>
        <p:txBody>
          <a:bodyPr/>
          <a:lstStyle/>
          <a:p>
            <a:pPr>
              <a:defRPr/>
            </a:pPr>
            <a:r>
              <a:rPr lang="ru-RU" dirty="0"/>
              <a:t>Команды переходов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750" y="2060576"/>
            <a:ext cx="2160588" cy="92392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0239" y="2060575"/>
            <a:ext cx="2592387" cy="20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1: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9964" y="2060576"/>
            <a:ext cx="2592387" cy="14779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2: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750" y="4365626"/>
            <a:ext cx="2160588" cy="147637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else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2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9964" y="4333876"/>
            <a:ext cx="2592387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2: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Lab_2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Lab_2: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2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7213" y="4333876"/>
            <a:ext cx="2665412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1: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2}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886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1703388" y="1196975"/>
            <a:ext cx="8856662" cy="863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Проверка нескольких условий в программе на ассемблере:</a:t>
            </a:r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Команды переходов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751" y="2133600"/>
            <a:ext cx="2663825" cy="92233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</a:t>
            </a:r>
            <a:r>
              <a:rPr lang="en-US" b="1" dirty="0">
                <a:latin typeface="Arial" charset="0"/>
                <a:cs typeface="Arial" charset="0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(C=0)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2133601"/>
            <a:ext cx="5759450" cy="2030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A&lt;=0</a:t>
            </a:r>
            <a:r>
              <a:rPr lang="ru-RU" sz="1600" b="1" i="1" dirty="0">
                <a:latin typeface="Arial" charset="0"/>
                <a:cs typeface="Arial" charset="0"/>
              </a:rPr>
              <a:t> – сразу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CX, 0</a:t>
            </a:r>
          </a:p>
          <a:p>
            <a:pPr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jne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</a:t>
            </a:r>
            <a:r>
              <a:rPr lang="ru-RU" sz="1600" b="1" i="1" dirty="0">
                <a:latin typeface="Arial" charset="0"/>
                <a:cs typeface="Arial" charset="0"/>
              </a:rPr>
              <a:t>(</a:t>
            </a:r>
            <a:r>
              <a:rPr lang="en-US" sz="1600" b="1" i="1" dirty="0">
                <a:latin typeface="Arial" charset="0"/>
                <a:cs typeface="Arial" charset="0"/>
              </a:rPr>
              <a:t>A&gt;0) and (C&lt;&gt;0)</a:t>
            </a:r>
            <a:r>
              <a:rPr lang="ru-RU" sz="1600" b="1" i="1" dirty="0">
                <a:latin typeface="Arial" charset="0"/>
                <a:cs typeface="Arial" charset="0"/>
              </a:rPr>
              <a:t> –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751" y="4365625"/>
            <a:ext cx="2663825" cy="92233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</a:t>
            </a:r>
            <a:r>
              <a:rPr lang="en-US" b="1" dirty="0">
                <a:latin typeface="Arial" charset="0"/>
                <a:cs typeface="Arial" charset="0"/>
              </a:rPr>
              <a:t>or</a:t>
            </a:r>
            <a:r>
              <a:rPr lang="en-US" dirty="0">
                <a:latin typeface="Arial" charset="0"/>
                <a:cs typeface="Arial" charset="0"/>
              </a:rPr>
              <a:t> (C=0)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4365626"/>
            <a:ext cx="5759450" cy="2030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A&gt;0</a:t>
            </a:r>
            <a:r>
              <a:rPr lang="ru-RU" sz="1600" b="1" i="1" dirty="0">
                <a:latin typeface="Arial" charset="0"/>
                <a:cs typeface="Arial" charset="0"/>
              </a:rPr>
              <a:t> - </a:t>
            </a:r>
            <a:r>
              <a:rPr lang="ru-RU" sz="1600" b="1" i="1" dirty="0" err="1">
                <a:latin typeface="Arial" charset="0"/>
                <a:cs typeface="Arial" charset="0"/>
              </a:rPr>
              <a:t>Ок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CX, 0</a:t>
            </a:r>
          </a:p>
          <a:p>
            <a:pPr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jne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(A&lt;=0) and (C&lt;&gt;0)</a:t>
            </a:r>
            <a:r>
              <a:rPr lang="ru-RU" sz="1600" b="1" i="1" dirty="0">
                <a:latin typeface="Arial" charset="0"/>
                <a:cs typeface="Arial" charset="0"/>
              </a:rPr>
              <a:t> -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26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1703388" y="1196974"/>
            <a:ext cx="8856662" cy="5472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</a:t>
            </a:r>
            <a:r>
              <a:rPr lang="ru-RU" dirty="0"/>
              <a:t> метка		; команда организации цикла</a:t>
            </a:r>
          </a:p>
          <a:p>
            <a:pPr marL="0" indent="0">
              <a:buNone/>
            </a:pPr>
            <a:endParaRPr lang="ru-RU" sz="800" dirty="0"/>
          </a:p>
          <a:p>
            <a:r>
              <a:rPr lang="ru-RU" sz="2300" dirty="0"/>
              <a:t>В качестве </a:t>
            </a:r>
            <a:r>
              <a:rPr lang="ru-RU" sz="2300" dirty="0" err="1"/>
              <a:t>беззнакового</a:t>
            </a:r>
            <a:r>
              <a:rPr lang="ru-RU" sz="2300" dirty="0"/>
              <a:t> счетчика цикла всегда используется</a:t>
            </a:r>
            <a:r>
              <a:rPr lang="en-US" sz="2300" dirty="0"/>
              <a:t> CX</a:t>
            </a:r>
            <a:r>
              <a:rPr lang="ru-RU" sz="2300" dirty="0"/>
              <a:t>.</a:t>
            </a:r>
            <a:endParaRPr lang="en-US" sz="2300" dirty="0"/>
          </a:p>
          <a:p>
            <a:r>
              <a:rPr lang="ru-RU" sz="2300" dirty="0"/>
              <a:t>Цикл с пост-условием (условие проверяется в конце цикла, тело цикла всегда выполняется как минимум один раз.</a:t>
            </a:r>
          </a:p>
          <a:p>
            <a:r>
              <a:rPr lang="ru-RU" sz="2300" dirty="0"/>
              <a:t>Проверка условия выхода (команда </a:t>
            </a:r>
            <a:r>
              <a:rPr lang="en-US" sz="2300" dirty="0"/>
              <a:t>loop)</a:t>
            </a:r>
            <a:r>
              <a:rPr lang="ru-RU" sz="2300" dirty="0"/>
              <a:t> эквивалентна выполнению последовательности действий:</a:t>
            </a:r>
          </a:p>
          <a:p>
            <a:pPr marL="457200" lvl="1" indent="0">
              <a:buNone/>
            </a:pPr>
            <a:r>
              <a:rPr lang="en-US" dirty="0"/>
              <a:t>CX = CX-1</a:t>
            </a:r>
          </a:p>
          <a:p>
            <a:pPr marL="457200" lvl="1" indent="0">
              <a:buNone/>
            </a:pPr>
            <a:r>
              <a:rPr lang="en-US" dirty="0" err="1"/>
              <a:t>jnz</a:t>
            </a:r>
            <a:r>
              <a:rPr lang="en-US" dirty="0"/>
              <a:t> </a:t>
            </a:r>
            <a:r>
              <a:rPr lang="ru-RU" dirty="0"/>
              <a:t>метка		</a:t>
            </a:r>
            <a:r>
              <a:rPr lang="en-US" dirty="0"/>
              <a:t>; </a:t>
            </a:r>
            <a:r>
              <a:rPr lang="ru-RU" dirty="0"/>
              <a:t>переход на метку, если </a:t>
            </a:r>
            <a:r>
              <a:rPr lang="en-US" dirty="0"/>
              <a:t>CX&lt;&gt;0</a:t>
            </a:r>
          </a:p>
          <a:p>
            <a:r>
              <a:rPr lang="ru-RU" sz="2300" dirty="0"/>
              <a:t>Невозможно организовать вложенные циклы без дополнительных действий по сохранению счетчика </a:t>
            </a:r>
            <a:r>
              <a:rPr lang="en-US" sz="2300" dirty="0"/>
              <a:t>CX</a:t>
            </a:r>
            <a:endParaRPr lang="ru-RU" sz="2300" dirty="0"/>
          </a:p>
          <a:p>
            <a:r>
              <a:rPr lang="ru-RU" sz="2300" dirty="0"/>
              <a:t>Команда </a:t>
            </a:r>
            <a:r>
              <a:rPr lang="en-US" sz="2300" dirty="0"/>
              <a:t>LOOP</a:t>
            </a:r>
            <a:r>
              <a:rPr lang="ru-RU" sz="2300" dirty="0"/>
              <a:t> может передать управление метке только на «расстоянии» -128.. 127 байт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Команды организации циклов</a:t>
            </a:r>
          </a:p>
        </p:txBody>
      </p:sp>
    </p:spTree>
    <p:extLst>
      <p:ext uri="{BB962C8B-B14F-4D97-AF65-F5344CB8AC3E}">
        <p14:creationId xmlns:p14="http://schemas.microsoft.com/office/powerpoint/2010/main" val="24500414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Схема организации цикла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9" y="1052737"/>
            <a:ext cx="5616575" cy="147796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CX, &lt;</a:t>
            </a:r>
            <a:r>
              <a:rPr lang="ru-RU" dirty="0"/>
              <a:t>число итераций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 err="1"/>
              <a:t>Start_Loop</a:t>
            </a:r>
            <a:r>
              <a:rPr lang="en-US" dirty="0"/>
              <a:t>:	...</a:t>
            </a:r>
          </a:p>
          <a:p>
            <a:pPr>
              <a:defRPr/>
            </a:pPr>
            <a:r>
              <a:rPr lang="en-US" dirty="0"/>
              <a:t>		...</a:t>
            </a:r>
          </a:p>
          <a:p>
            <a:pPr>
              <a:defRPr/>
            </a:pPr>
            <a:r>
              <a:rPr lang="en-US" dirty="0"/>
              <a:t>		loop </a:t>
            </a:r>
            <a:r>
              <a:rPr lang="en-US" dirty="0" err="1"/>
              <a:t>Start_Loop</a:t>
            </a: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03512" y="2852937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Суммирование элементов массива целых чисел.</a:t>
            </a:r>
          </a:p>
          <a:p>
            <a:r>
              <a:rPr lang="en-US" dirty="0" err="1"/>
              <a:t>datasg</a:t>
            </a:r>
            <a:endParaRPr lang="ru-RU" dirty="0"/>
          </a:p>
          <a:p>
            <a:r>
              <a:rPr lang="en-US" dirty="0" err="1"/>
              <a:t>intarr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 100h,200h,300h,400h</a:t>
            </a:r>
            <a:endParaRPr lang="ru-RU" dirty="0"/>
          </a:p>
          <a:p>
            <a:r>
              <a:rPr lang="en-US" dirty="0" err="1"/>
              <a:t>codeseg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DI, offset </a:t>
            </a:r>
            <a:r>
              <a:rPr lang="en-US" dirty="0" err="1"/>
              <a:t>intarr</a:t>
            </a:r>
            <a:r>
              <a:rPr lang="en-US" dirty="0"/>
              <a:t>	; </a:t>
            </a:r>
            <a:r>
              <a:rPr lang="ru-RU" dirty="0"/>
              <a:t>адрес первого эл</a:t>
            </a:r>
            <a:r>
              <a:rPr lang="en-US" dirty="0"/>
              <a:t>-</a:t>
            </a:r>
            <a:r>
              <a:rPr lang="ru-RU" dirty="0"/>
              <a:t>та массива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4		; счетчик цикла – кол-во эл-</a:t>
            </a:r>
            <a:r>
              <a:rPr lang="ru-RU" dirty="0" err="1"/>
              <a:t>тов</a:t>
            </a:r>
            <a:r>
              <a:rPr lang="ru-RU" dirty="0"/>
              <a:t> массива</a:t>
            </a:r>
          </a:p>
          <a:p>
            <a:r>
              <a:rPr lang="ru-RU" dirty="0"/>
              <a:t>	</a:t>
            </a:r>
            <a:r>
              <a:rPr lang="en-US" dirty="0" err="1"/>
              <a:t>xor</a:t>
            </a:r>
            <a:r>
              <a:rPr lang="en-US" dirty="0"/>
              <a:t> AX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		; обнуляем сумму – </a:t>
            </a:r>
            <a:r>
              <a:rPr lang="en-US" dirty="0"/>
              <a:t>AX</a:t>
            </a:r>
            <a:endParaRPr lang="ru-RU" dirty="0"/>
          </a:p>
          <a:p>
            <a:r>
              <a:rPr lang="en-US" dirty="0"/>
              <a:t>L</a:t>
            </a:r>
            <a:r>
              <a:rPr lang="ru-RU" dirty="0"/>
              <a:t>1:</a:t>
            </a:r>
          </a:p>
          <a:p>
            <a:r>
              <a:rPr lang="ru-RU" dirty="0"/>
              <a:t>	</a:t>
            </a:r>
            <a:r>
              <a:rPr lang="en-US" dirty="0"/>
              <a:t>add AX</a:t>
            </a:r>
            <a:r>
              <a:rPr lang="ru-RU" dirty="0"/>
              <a:t>, [</a:t>
            </a:r>
            <a:r>
              <a:rPr lang="en-US" dirty="0"/>
              <a:t>DI</a:t>
            </a:r>
            <a:r>
              <a:rPr lang="ru-RU" dirty="0"/>
              <a:t>]		; прибавить к сумме </a:t>
            </a:r>
            <a:r>
              <a:rPr lang="ru-RU" dirty="0" err="1"/>
              <a:t>очередн</a:t>
            </a:r>
            <a:r>
              <a:rPr lang="ru-RU" dirty="0"/>
              <a:t>. Эл-т</a:t>
            </a:r>
          </a:p>
          <a:p>
            <a:r>
              <a:rPr lang="ru-RU" dirty="0"/>
              <a:t>	</a:t>
            </a:r>
            <a:r>
              <a:rPr lang="en-US" dirty="0"/>
              <a:t>add DI</a:t>
            </a:r>
            <a:r>
              <a:rPr lang="ru-RU" dirty="0"/>
              <a:t>, 2		; прибавить к </a:t>
            </a:r>
            <a:r>
              <a:rPr lang="en-US" dirty="0"/>
              <a:t>DI</a:t>
            </a:r>
            <a:r>
              <a:rPr lang="ru-RU" dirty="0"/>
              <a:t> размер эл-та массива</a:t>
            </a:r>
          </a:p>
          <a:p>
            <a:r>
              <a:rPr lang="ru-RU" dirty="0"/>
              <a:t>	</a:t>
            </a:r>
            <a:r>
              <a:rPr lang="en-US" dirty="0"/>
              <a:t>loop L</a:t>
            </a:r>
            <a:r>
              <a:rPr lang="ru-RU" dirty="0"/>
              <a:t>1			; повторить цикл пока </a:t>
            </a:r>
            <a:r>
              <a:rPr lang="en-US" dirty="0"/>
              <a:t>CX</a:t>
            </a:r>
            <a:r>
              <a:rPr lang="ru-RU" dirty="0"/>
              <a:t> не станет 0</a:t>
            </a:r>
          </a:p>
        </p:txBody>
      </p:sp>
    </p:spTree>
    <p:extLst>
      <p:ext uri="{BB962C8B-B14F-4D97-AF65-F5344CB8AC3E}">
        <p14:creationId xmlns:p14="http://schemas.microsoft.com/office/powerpoint/2010/main" val="28750987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>
                <a:highlight>
                  <a:srgbClr val="FFFF00"/>
                </a:highlight>
              </a:rPr>
              <a:t>Организация вложенных циклов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52737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1</a:t>
            </a:r>
            <a:r>
              <a:rPr lang="ru-RU" dirty="0"/>
              <a:t>. Сохранение счетчика в памяти.</a:t>
            </a:r>
          </a:p>
          <a:p>
            <a:r>
              <a:rPr lang="ru-RU" dirty="0" err="1"/>
              <a:t>data</a:t>
            </a:r>
            <a:r>
              <a:rPr lang="en-US" dirty="0" err="1"/>
              <a:t>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err="1"/>
              <a:t>count</a:t>
            </a:r>
            <a:r>
              <a:rPr lang="ru-RU" dirty="0"/>
              <a:t> 	</a:t>
            </a:r>
            <a:r>
              <a:rPr lang="en-US" dirty="0" err="1"/>
              <a:t>dw</a:t>
            </a:r>
            <a:r>
              <a:rPr lang="ru-RU" dirty="0"/>
              <a:t>	?</a:t>
            </a:r>
          </a:p>
          <a:p>
            <a:r>
              <a:rPr lang="ru-RU" dirty="0"/>
              <a:t>		</a:t>
            </a: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100	; Установить счетчик внешнего цикла</a:t>
            </a:r>
          </a:p>
          <a:p>
            <a:r>
              <a:rPr lang="en-US" dirty="0"/>
              <a:t>L</a:t>
            </a:r>
            <a:r>
              <a:rPr lang="ru-RU" dirty="0"/>
              <a:t>1:		</a:t>
            </a:r>
          </a:p>
          <a:p>
            <a:r>
              <a:rPr lang="ru-RU" dirty="0"/>
              <a:t>		. . .		; Тело внешнего цикла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count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	; Сохранить счетчик внешнего цикла 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20	; Установить счетчик внутреннего цикла</a:t>
            </a:r>
          </a:p>
          <a:p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2:</a:t>
            </a:r>
          </a:p>
          <a:p>
            <a:r>
              <a:rPr lang="ru-RU" dirty="0"/>
              <a:t>		. . .		; Тело внутреннего цикла</a:t>
            </a:r>
          </a:p>
          <a:p>
            <a:r>
              <a:rPr lang="ru-RU" dirty="0"/>
              <a:t>		</a:t>
            </a:r>
            <a:r>
              <a:rPr lang="en-US" dirty="0"/>
              <a:t>Loop l</a:t>
            </a:r>
            <a:r>
              <a:rPr lang="ru-RU" dirty="0"/>
              <a:t>2		; Повторить внутренний цикл	</a:t>
            </a:r>
          </a:p>
          <a:p>
            <a:r>
              <a:rPr lang="ru-RU" dirty="0"/>
              <a:t>		</a:t>
            </a:r>
            <a:r>
              <a:rPr lang="ru-RU" dirty="0" err="1"/>
              <a:t>mov</a:t>
            </a:r>
            <a:r>
              <a:rPr lang="ru-RU" dirty="0"/>
              <a:t> </a:t>
            </a:r>
            <a:r>
              <a:rPr lang="ru-RU" dirty="0" err="1"/>
              <a:t>cx,count</a:t>
            </a:r>
            <a:r>
              <a:rPr lang="ru-RU" dirty="0"/>
              <a:t> 	; Восстановить счетчик внешнего цикла</a:t>
            </a:r>
          </a:p>
          <a:p>
            <a:r>
              <a:rPr lang="ru-RU" dirty="0"/>
              <a:t>		. . .		; Тело внешнего цикла</a:t>
            </a:r>
          </a:p>
          <a:p>
            <a:r>
              <a:rPr lang="ru-RU" dirty="0"/>
              <a:t> 		</a:t>
            </a:r>
            <a:r>
              <a:rPr lang="ru-RU" dirty="0" err="1"/>
              <a:t>loop</a:t>
            </a:r>
            <a:r>
              <a:rPr lang="ru-RU" dirty="0"/>
              <a:t> L1 		; Повторить внешний цикл </a:t>
            </a:r>
          </a:p>
        </p:txBody>
      </p:sp>
    </p:spTree>
    <p:extLst>
      <p:ext uri="{BB962C8B-B14F-4D97-AF65-F5344CB8AC3E}">
        <p14:creationId xmlns:p14="http://schemas.microsoft.com/office/powerpoint/2010/main" val="66854755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Организация вложенных циклов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2</a:t>
            </a:r>
            <a:r>
              <a:rPr lang="ru-RU" dirty="0"/>
              <a:t>. Сохранение счетчика в стеке.</a:t>
            </a:r>
          </a:p>
          <a:p>
            <a:r>
              <a:rPr lang="ru-RU" dirty="0"/>
              <a:t>		</a:t>
            </a: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100	; Установить счетчик внешнего цикла</a:t>
            </a:r>
          </a:p>
          <a:p>
            <a:r>
              <a:rPr lang="en-US" dirty="0"/>
              <a:t>L</a:t>
            </a:r>
            <a:r>
              <a:rPr lang="ru-RU" dirty="0"/>
              <a:t>1:		</a:t>
            </a:r>
          </a:p>
          <a:p>
            <a:r>
              <a:rPr lang="ru-RU" dirty="0"/>
              <a:t>		. . .		; Тело внешнего цикла</a:t>
            </a:r>
          </a:p>
          <a:p>
            <a:r>
              <a:rPr lang="ru-RU" dirty="0"/>
              <a:t>		</a:t>
            </a:r>
            <a:r>
              <a:rPr lang="en-US" dirty="0"/>
              <a:t>push cx	</a:t>
            </a:r>
            <a:r>
              <a:rPr lang="ru-RU" dirty="0"/>
              <a:t>	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cx</a:t>
            </a:r>
            <a:r>
              <a:rPr lang="en-US" dirty="0"/>
              <a:t>, 20	</a:t>
            </a:r>
            <a:r>
              <a:rPr lang="ru-RU" dirty="0"/>
              <a:t>; Установить счетчик внутреннего цикла</a:t>
            </a:r>
          </a:p>
          <a:p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2:</a:t>
            </a:r>
          </a:p>
          <a:p>
            <a:r>
              <a:rPr lang="ru-RU" dirty="0"/>
              <a:t>		. . .		; Тело внутреннего цикла</a:t>
            </a:r>
          </a:p>
          <a:p>
            <a:r>
              <a:rPr lang="ru-RU" dirty="0"/>
              <a:t>		</a:t>
            </a:r>
            <a:r>
              <a:rPr lang="en-US" dirty="0"/>
              <a:t>Loop l</a:t>
            </a:r>
            <a:r>
              <a:rPr lang="ru-RU" dirty="0"/>
              <a:t>2		; Повторить внутренний цикл	</a:t>
            </a:r>
          </a:p>
          <a:p>
            <a:r>
              <a:rPr lang="ru-RU" dirty="0"/>
              <a:t>		</a:t>
            </a:r>
            <a:r>
              <a:rPr lang="en-US" dirty="0"/>
              <a:t>pop cx	</a:t>
            </a:r>
            <a:r>
              <a:rPr lang="ru-RU" dirty="0"/>
              <a:t>	; Восстановить счетчик внешнего цикла</a:t>
            </a:r>
          </a:p>
          <a:p>
            <a:r>
              <a:rPr lang="ru-RU" dirty="0"/>
              <a:t>		. . .		; Тело внешнего цикла</a:t>
            </a:r>
          </a:p>
          <a:p>
            <a:r>
              <a:rPr lang="ru-RU" dirty="0"/>
              <a:t> 		</a:t>
            </a:r>
            <a:r>
              <a:rPr lang="ru-RU" dirty="0" err="1"/>
              <a:t>loop</a:t>
            </a:r>
            <a:r>
              <a:rPr lang="ru-RU" dirty="0"/>
              <a:t> L1 		; Повторить внешний цикл </a:t>
            </a:r>
          </a:p>
        </p:txBody>
      </p:sp>
    </p:spTree>
    <p:extLst>
      <p:ext uri="{BB962C8B-B14F-4D97-AF65-F5344CB8AC3E}">
        <p14:creationId xmlns:p14="http://schemas.microsoft.com/office/powerpoint/2010/main" val="16559209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18878" y="0"/>
            <a:ext cx="8229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Модификации команды </a:t>
            </a:r>
            <a:r>
              <a:rPr lang="en-US" dirty="0"/>
              <a:t>loop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631504" y="620688"/>
          <a:ext cx="8784977" cy="173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Мнемокод</a:t>
                      </a:r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Аналог</a:t>
                      </a:r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Выполняемая последовательность действий</a:t>
                      </a:r>
                    </a:p>
                  </a:txBody>
                  <a:tcPr marL="91434" marR="91434" marT="45703" marB="457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loopz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loope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CX = CX-1;</a:t>
                      </a:r>
                      <a:endParaRPr lang="ru-RU" sz="1600" dirty="0"/>
                    </a:p>
                    <a:p>
                      <a:pPr algn="ctr"/>
                      <a:r>
                        <a:rPr lang="ru-RU" sz="1600" dirty="0"/>
                        <a:t>переход,</a:t>
                      </a:r>
                      <a:r>
                        <a:rPr lang="ru-RU" sz="1600" baseline="0" dirty="0"/>
                        <a:t> если (</a:t>
                      </a:r>
                      <a:r>
                        <a:rPr lang="en-US" sz="1600" baseline="0" dirty="0"/>
                        <a:t>CX&lt;&gt;0 and ZF</a:t>
                      </a:r>
                      <a:r>
                        <a:rPr lang="ru-RU" sz="1600" baseline="0" dirty="0"/>
                        <a:t>=1)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loopnz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loopne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CX = CX-1;</a:t>
                      </a:r>
                      <a:endParaRPr lang="ru-RU" sz="1600" dirty="0"/>
                    </a:p>
                    <a:p>
                      <a:pPr algn="ctr"/>
                      <a:r>
                        <a:rPr lang="ru-RU" sz="1600" dirty="0"/>
                        <a:t>переход,</a:t>
                      </a:r>
                      <a:r>
                        <a:rPr lang="ru-RU" sz="1600" baseline="0" dirty="0"/>
                        <a:t> если (</a:t>
                      </a:r>
                      <a:r>
                        <a:rPr lang="en-US" sz="1600" baseline="0" dirty="0"/>
                        <a:t>CX&lt;&gt;0 and ZF</a:t>
                      </a:r>
                      <a:r>
                        <a:rPr lang="ru-RU" sz="1600" baseline="0" dirty="0"/>
                        <a:t>=</a:t>
                      </a:r>
                      <a:r>
                        <a:rPr lang="en-US" sz="1600" baseline="0" dirty="0"/>
                        <a:t>0)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75520" y="2348880"/>
            <a:ext cx="849694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/>
              <a:t>Пример 1</a:t>
            </a:r>
            <a:r>
              <a:rPr lang="ru-RU" sz="1700" dirty="0"/>
              <a:t>.</a:t>
            </a:r>
            <a:r>
              <a:rPr lang="en-US" sz="1700" dirty="0"/>
              <a:t> </a:t>
            </a:r>
            <a:r>
              <a:rPr lang="ru-RU" sz="1700" dirty="0"/>
              <a:t>Проверить на равенство 2 массива.</a:t>
            </a:r>
          </a:p>
          <a:p>
            <a:r>
              <a:rPr lang="en-US" sz="1700" dirty="0" err="1"/>
              <a:t>datasg</a:t>
            </a:r>
            <a:endParaRPr lang="ru-RU" sz="1700" dirty="0"/>
          </a:p>
          <a:p>
            <a:r>
              <a:rPr lang="en-US" sz="1700" dirty="0"/>
              <a:t>M1	</a:t>
            </a:r>
            <a:r>
              <a:rPr lang="en-US" sz="1700" dirty="0" err="1"/>
              <a:t>dw</a:t>
            </a:r>
            <a:r>
              <a:rPr lang="en-US" sz="1700" dirty="0"/>
              <a:t> 100h,200h,300h,400h</a:t>
            </a:r>
          </a:p>
          <a:p>
            <a:r>
              <a:rPr lang="en-US" sz="1700" dirty="0"/>
              <a:t>M2	 </a:t>
            </a:r>
            <a:r>
              <a:rPr lang="en-US" sz="1700" dirty="0" err="1"/>
              <a:t>dw</a:t>
            </a:r>
            <a:r>
              <a:rPr lang="en-US" sz="1700" dirty="0"/>
              <a:t> 100h,200h,300h,400h</a:t>
            </a:r>
            <a:endParaRPr lang="ru-RU" sz="1700" dirty="0"/>
          </a:p>
          <a:p>
            <a:r>
              <a:rPr lang="en-US" sz="1700" dirty="0" err="1"/>
              <a:t>codeseg</a:t>
            </a:r>
            <a:endParaRPr lang="ru-RU" sz="1700" dirty="0"/>
          </a:p>
          <a:p>
            <a:r>
              <a:rPr lang="en-US" sz="1700" dirty="0"/>
              <a:t>	</a:t>
            </a:r>
            <a:r>
              <a:rPr lang="en-US" sz="1700" dirty="0" err="1"/>
              <a:t>xor</a:t>
            </a:r>
            <a:r>
              <a:rPr lang="en-US" sz="1700" dirty="0"/>
              <a:t> DI, DI		; </a:t>
            </a:r>
            <a:r>
              <a:rPr lang="ru-RU" sz="1700" dirty="0"/>
              <a:t>смещение эл</a:t>
            </a:r>
            <a:r>
              <a:rPr lang="en-US" sz="1700" dirty="0"/>
              <a:t>-</a:t>
            </a:r>
            <a:r>
              <a:rPr lang="ru-RU" sz="1700" dirty="0"/>
              <a:t>та массива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CX</a:t>
            </a:r>
            <a:r>
              <a:rPr lang="ru-RU" sz="1700" dirty="0"/>
              <a:t>, 4		; счетчик цикла – кол-во эл-</a:t>
            </a:r>
            <a:r>
              <a:rPr lang="ru-RU" sz="1700" dirty="0" err="1"/>
              <a:t>тов</a:t>
            </a:r>
            <a:r>
              <a:rPr lang="ru-RU" sz="1700" dirty="0"/>
              <a:t> массивов</a:t>
            </a:r>
          </a:p>
          <a:p>
            <a:r>
              <a:rPr lang="en-US" sz="1700" dirty="0"/>
              <a:t>L</a:t>
            </a:r>
            <a:r>
              <a:rPr lang="ru-RU" sz="1700" dirty="0"/>
              <a:t>1:	</a:t>
            </a:r>
            <a:r>
              <a:rPr lang="en-US" sz="1700" dirty="0" err="1"/>
              <a:t>mov</a:t>
            </a:r>
            <a:r>
              <a:rPr lang="en-US" sz="1700" dirty="0"/>
              <a:t> AX, M1[DI]		</a:t>
            </a:r>
            <a:r>
              <a:rPr lang="ru-RU" sz="1700" dirty="0"/>
              <a:t>; элемент 1-го массива в </a:t>
            </a:r>
            <a:r>
              <a:rPr lang="en-US" sz="1700" dirty="0"/>
              <a:t>AX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BX, M2[DI]		</a:t>
            </a:r>
            <a:r>
              <a:rPr lang="ru-RU" sz="1700" dirty="0"/>
              <a:t>; элемент </a:t>
            </a:r>
            <a:r>
              <a:rPr lang="en-US" sz="1700" dirty="0"/>
              <a:t>2</a:t>
            </a:r>
            <a:r>
              <a:rPr lang="ru-RU" sz="1700" dirty="0"/>
              <a:t>-го массива в </a:t>
            </a:r>
            <a:r>
              <a:rPr lang="en-US" sz="1700" dirty="0"/>
              <a:t>BX	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/>
              <a:t>add DI</a:t>
            </a:r>
            <a:r>
              <a:rPr lang="ru-RU" sz="1700" dirty="0"/>
              <a:t>, 2			; прибавить к </a:t>
            </a:r>
            <a:r>
              <a:rPr lang="en-US" sz="1700" dirty="0"/>
              <a:t>DI</a:t>
            </a:r>
            <a:r>
              <a:rPr lang="ru-RU" sz="1700" dirty="0"/>
              <a:t> размер эл-та массива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dirty="0" err="1"/>
              <a:t>cmp</a:t>
            </a:r>
            <a:r>
              <a:rPr lang="en-US" sz="1700" dirty="0"/>
              <a:t> AX, BX		; </a:t>
            </a:r>
            <a:r>
              <a:rPr lang="ru-RU" sz="1700" dirty="0"/>
              <a:t>сравнение элементов массивов</a:t>
            </a:r>
          </a:p>
          <a:p>
            <a:r>
              <a:rPr lang="ru-RU" sz="1700" dirty="0"/>
              <a:t>	</a:t>
            </a:r>
            <a:r>
              <a:rPr lang="en-US" sz="1700" dirty="0" err="1"/>
              <a:t>loopz</a:t>
            </a:r>
            <a:r>
              <a:rPr lang="en-US" sz="1700" dirty="0"/>
              <a:t> L</a:t>
            </a:r>
            <a:r>
              <a:rPr lang="ru-RU" sz="1700" dirty="0"/>
              <a:t>1			; повторить цикл если элементы равны</a:t>
            </a:r>
          </a:p>
          <a:p>
            <a:r>
              <a:rPr lang="ru-RU" sz="1700" dirty="0"/>
              <a:t>	</a:t>
            </a:r>
            <a:r>
              <a:rPr lang="en-US" sz="1700" dirty="0" err="1"/>
              <a:t>jz</a:t>
            </a:r>
            <a:r>
              <a:rPr lang="en-US" sz="1700" dirty="0"/>
              <a:t> </a:t>
            </a:r>
            <a:r>
              <a:rPr lang="en-US" sz="1700" dirty="0" err="1"/>
              <a:t>ravno</a:t>
            </a:r>
            <a:endParaRPr lang="en-US" sz="1700" dirty="0"/>
          </a:p>
          <a:p>
            <a:r>
              <a:rPr lang="en-US" sz="1700" dirty="0"/>
              <a:t>	. . . 			; </a:t>
            </a:r>
            <a:r>
              <a:rPr lang="ru-RU" sz="1700" dirty="0"/>
              <a:t>обработка если массивы не равны</a:t>
            </a:r>
          </a:p>
          <a:p>
            <a:r>
              <a:rPr lang="ru-RU" sz="1700" dirty="0"/>
              <a:t>	</a:t>
            </a:r>
            <a:r>
              <a:rPr lang="en-US" sz="1700" dirty="0" err="1"/>
              <a:t>jmp</a:t>
            </a:r>
            <a:r>
              <a:rPr lang="en-US" sz="1700" dirty="0"/>
              <a:t> </a:t>
            </a:r>
            <a:r>
              <a:rPr lang="en-US" sz="1700" dirty="0" err="1"/>
              <a:t>endcmp</a:t>
            </a:r>
            <a:endParaRPr lang="en-US" sz="1700" dirty="0"/>
          </a:p>
          <a:p>
            <a:r>
              <a:rPr lang="en-US" sz="1700" dirty="0" err="1"/>
              <a:t>ravno</a:t>
            </a:r>
            <a:r>
              <a:rPr lang="en-US" sz="1700" dirty="0"/>
              <a:t>:	. . .			; </a:t>
            </a:r>
            <a:r>
              <a:rPr lang="ru-RU" sz="1700" dirty="0"/>
              <a:t>обработка если массивы равны</a:t>
            </a:r>
          </a:p>
          <a:p>
            <a:r>
              <a:rPr lang="en-US" sz="1700" dirty="0" err="1"/>
              <a:t>endcmp</a:t>
            </a:r>
            <a:r>
              <a:rPr lang="en-US" sz="1700" dirty="0"/>
              <a:t>: . . .			; </a:t>
            </a:r>
            <a:r>
              <a:rPr lang="ru-RU" sz="1700" dirty="0"/>
              <a:t>продолжение программы</a:t>
            </a:r>
            <a:r>
              <a:rPr lang="en-US" sz="1700" dirty="0"/>
              <a:t>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02839097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18878" y="0"/>
            <a:ext cx="8229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Модификации команды </a:t>
            </a:r>
            <a:r>
              <a:rPr lang="en-US" dirty="0"/>
              <a:t>loop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908721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2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Проверить есть ли в массиве заданное число</a:t>
            </a:r>
          </a:p>
          <a:p>
            <a:r>
              <a:rPr lang="en-US" dirty="0" err="1"/>
              <a:t>datasg</a:t>
            </a:r>
            <a:endParaRPr lang="ru-RU" dirty="0"/>
          </a:p>
          <a:p>
            <a:r>
              <a:rPr lang="en-US" dirty="0"/>
              <a:t>M	</a:t>
            </a:r>
            <a:r>
              <a:rPr lang="en-US" dirty="0" err="1"/>
              <a:t>dw</a:t>
            </a:r>
            <a:r>
              <a:rPr lang="en-US" dirty="0"/>
              <a:t> 100h,</a:t>
            </a:r>
            <a:r>
              <a:rPr lang="ru-RU" dirty="0"/>
              <a:t>2</a:t>
            </a:r>
            <a:r>
              <a:rPr lang="en-US" dirty="0"/>
              <a:t>00h,300h,</a:t>
            </a:r>
            <a:r>
              <a:rPr lang="ru-RU" dirty="0"/>
              <a:t>4</a:t>
            </a:r>
            <a:r>
              <a:rPr lang="en-US" dirty="0"/>
              <a:t>00h</a:t>
            </a:r>
          </a:p>
          <a:p>
            <a:r>
              <a:rPr lang="en-US" dirty="0"/>
              <a:t>N	</a:t>
            </a:r>
            <a:r>
              <a:rPr lang="en-US" dirty="0" err="1"/>
              <a:t>dw</a:t>
            </a:r>
            <a:r>
              <a:rPr lang="en-US" dirty="0"/>
              <a:t> </a:t>
            </a:r>
            <a:r>
              <a:rPr lang="ru-RU" dirty="0"/>
              <a:t>3</a:t>
            </a:r>
            <a:r>
              <a:rPr lang="en-US" dirty="0"/>
              <a:t>00h</a:t>
            </a:r>
          </a:p>
          <a:p>
            <a:r>
              <a:rPr lang="en-US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xor</a:t>
            </a:r>
            <a:r>
              <a:rPr lang="en-US" dirty="0"/>
              <a:t> DI, DI			; </a:t>
            </a:r>
            <a:r>
              <a:rPr lang="ru-RU" dirty="0"/>
              <a:t>смещение эл</a:t>
            </a:r>
            <a:r>
              <a:rPr lang="en-US" dirty="0"/>
              <a:t>-</a:t>
            </a:r>
            <a:r>
              <a:rPr lang="ru-RU" dirty="0"/>
              <a:t>та массива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4		; счетчик цикла – кол-во эл-</a:t>
            </a:r>
            <a:r>
              <a:rPr lang="ru-RU" dirty="0" err="1"/>
              <a:t>тов</a:t>
            </a:r>
            <a:r>
              <a:rPr lang="ru-RU" dirty="0"/>
              <a:t> массивов</a:t>
            </a:r>
          </a:p>
          <a:p>
            <a:r>
              <a:rPr lang="en-US" dirty="0"/>
              <a:t>L</a:t>
            </a:r>
            <a:r>
              <a:rPr lang="ru-RU" dirty="0"/>
              <a:t>1:	</a:t>
            </a:r>
            <a:r>
              <a:rPr lang="en-US" dirty="0" err="1"/>
              <a:t>mov</a:t>
            </a:r>
            <a:r>
              <a:rPr lang="en-US" dirty="0"/>
              <a:t> AX, M1[DI]		</a:t>
            </a:r>
            <a:r>
              <a:rPr lang="ru-RU" dirty="0"/>
              <a:t>; элемент массива в </a:t>
            </a:r>
            <a:r>
              <a:rPr lang="en-US" dirty="0"/>
              <a:t>AX	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add DI</a:t>
            </a:r>
            <a:r>
              <a:rPr lang="ru-RU" dirty="0"/>
              <a:t>, 2			; прибавить к </a:t>
            </a:r>
            <a:r>
              <a:rPr lang="en-US" dirty="0"/>
              <a:t>DI</a:t>
            </a:r>
            <a:r>
              <a:rPr lang="ru-RU" dirty="0"/>
              <a:t> размер эл-та массива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AX, N		; </a:t>
            </a:r>
            <a:r>
              <a:rPr lang="ru-RU" dirty="0"/>
              <a:t>сравнение элемента массива и числа</a:t>
            </a:r>
          </a:p>
          <a:p>
            <a:r>
              <a:rPr lang="ru-RU" dirty="0"/>
              <a:t>	</a:t>
            </a:r>
            <a:r>
              <a:rPr lang="en-US" dirty="0" err="1"/>
              <a:t>loopnz</a:t>
            </a:r>
            <a:r>
              <a:rPr lang="en-US" dirty="0"/>
              <a:t> L</a:t>
            </a:r>
            <a:r>
              <a:rPr lang="ru-RU" dirty="0"/>
              <a:t>1		; повторить цикл если они не  равны</a:t>
            </a:r>
          </a:p>
          <a:p>
            <a:r>
              <a:rPr lang="ru-RU" dirty="0"/>
              <a:t>	</a:t>
            </a:r>
            <a:r>
              <a:rPr lang="en-US" dirty="0" err="1"/>
              <a:t>jz</a:t>
            </a:r>
            <a:r>
              <a:rPr lang="en-US" dirty="0"/>
              <a:t> </a:t>
            </a:r>
            <a:r>
              <a:rPr lang="en-US" dirty="0" err="1"/>
              <a:t>ravno</a:t>
            </a:r>
            <a:endParaRPr lang="en-US" dirty="0"/>
          </a:p>
          <a:p>
            <a:r>
              <a:rPr lang="en-US" dirty="0"/>
              <a:t>	. . . 			; </a:t>
            </a:r>
            <a:r>
              <a:rPr lang="ru-RU" dirty="0"/>
              <a:t>обработка если числа нет в массиве</a:t>
            </a:r>
          </a:p>
          <a:p>
            <a:r>
              <a:rPr lang="ru-RU" dirty="0"/>
              <a:t>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endcmp</a:t>
            </a:r>
            <a:endParaRPr lang="en-US" dirty="0"/>
          </a:p>
          <a:p>
            <a:r>
              <a:rPr lang="en-US" dirty="0" err="1"/>
              <a:t>ravno</a:t>
            </a:r>
            <a:r>
              <a:rPr lang="en-US" dirty="0"/>
              <a:t>:	. . .			; </a:t>
            </a:r>
            <a:r>
              <a:rPr lang="ru-RU" dirty="0"/>
              <a:t>обработка если число есть в массиве</a:t>
            </a:r>
          </a:p>
          <a:p>
            <a:r>
              <a:rPr lang="en-US" dirty="0" err="1"/>
              <a:t>endcmp</a:t>
            </a:r>
            <a:r>
              <a:rPr lang="en-US" dirty="0"/>
              <a:t>: . . .			; </a:t>
            </a:r>
            <a:r>
              <a:rPr lang="ru-RU" dirty="0"/>
              <a:t>продолжение программы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82673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18878" y="0"/>
            <a:ext cx="8229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Реализация циклов общего вида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90872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Используются команды условных переходов.</a:t>
            </a:r>
          </a:p>
          <a:p>
            <a:endParaRPr lang="ru-RU" dirty="0"/>
          </a:p>
          <a:p>
            <a:r>
              <a:rPr lang="ru-RU" dirty="0"/>
              <a:t>Пример.</a:t>
            </a:r>
          </a:p>
          <a:p>
            <a:r>
              <a:rPr lang="en-US" dirty="0"/>
              <a:t>While (A!=B) {</a:t>
            </a:r>
          </a:p>
          <a:p>
            <a:r>
              <a:rPr lang="en-US" dirty="0"/>
              <a:t>	// </a:t>
            </a:r>
            <a:r>
              <a:rPr lang="ru-RU" dirty="0"/>
              <a:t>Тело цикла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BegLoop</a:t>
            </a:r>
            <a:r>
              <a:rPr lang="en-US" dirty="0"/>
              <a:t>:	</a:t>
            </a:r>
            <a:r>
              <a:rPr lang="en-US" dirty="0" err="1"/>
              <a:t>cmp</a:t>
            </a:r>
            <a:r>
              <a:rPr lang="en-US" dirty="0"/>
              <a:t> AX, BX</a:t>
            </a:r>
          </a:p>
          <a:p>
            <a:r>
              <a:rPr lang="en-US" dirty="0"/>
              <a:t>		</a:t>
            </a:r>
            <a:r>
              <a:rPr lang="en-US" dirty="0" err="1"/>
              <a:t>jz</a:t>
            </a:r>
            <a:r>
              <a:rPr lang="en-US" dirty="0"/>
              <a:t> </a:t>
            </a:r>
            <a:r>
              <a:rPr lang="en-US" dirty="0" err="1"/>
              <a:t>EndLoop</a:t>
            </a:r>
            <a:endParaRPr lang="en-US" dirty="0"/>
          </a:p>
          <a:p>
            <a:r>
              <a:rPr lang="en-US" dirty="0"/>
              <a:t>		. . .		; </a:t>
            </a:r>
            <a:r>
              <a:rPr lang="ru-RU" dirty="0"/>
              <a:t>Тело цикла</a:t>
            </a:r>
          </a:p>
          <a:p>
            <a:r>
              <a:rPr lang="ru-RU" dirty="0"/>
              <a:t>	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BegLoop</a:t>
            </a:r>
            <a:endParaRPr lang="en-US" dirty="0"/>
          </a:p>
          <a:p>
            <a:r>
              <a:rPr lang="en-US" dirty="0" err="1"/>
              <a:t>EndLoop</a:t>
            </a:r>
            <a:r>
              <a:rPr lang="en-US" dirty="0"/>
              <a:t>:	</a:t>
            </a:r>
            <a:r>
              <a:rPr lang="ru-RU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09903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92F3AC9-B939-41E4-9DB9-213D605A6B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1"/>
            <a:ext cx="7350125" cy="836613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ЧИСЛА </a:t>
            </a:r>
            <a:r>
              <a:rPr lang="en-US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n-US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 N</a:t>
            </a:r>
            <a:r>
              <a:rPr lang="en-US" altLang="ru-RU" sz="2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ru-RU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altLang="ru-RU" sz="2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r>
              <a:rPr lang="en-US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 N</a:t>
            </a:r>
            <a:r>
              <a:rPr lang="en-US" altLang="ru-RU" sz="29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ru-RU" altLang="ru-RU" sz="29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endParaRPr lang="en-US" altLang="ru-RU" sz="29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F7A38CC5-DA75-4758-8DA2-4452B932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1125538"/>
            <a:ext cx="7777163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</a:t>
            </a:r>
            <a:r>
              <a:rPr lang="ru-RU" altLang="ru-RU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восьмиричных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</a:t>
            </a:r>
            <a:r>
              <a:rPr lang="ru-RU" altLang="ru-RU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шестнадцатиричных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чисел в </a:t>
            </a:r>
            <a:r>
              <a:rPr lang="ru-RU" altLang="ru-RU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двоичную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систему: каждую цифру заменить эквивалентной ей двоичной </a:t>
            </a:r>
            <a:r>
              <a:rPr lang="ru-RU" altLang="ru-RU" sz="2400" i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триадой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(тройкой цифр) или </a:t>
            </a:r>
            <a:r>
              <a:rPr lang="ru-RU" altLang="ru-RU" sz="2400" i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тетрадой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(четверкой цифр).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Примеры: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5371</a:t>
            </a:r>
            <a:r>
              <a:rPr lang="ru-RU" altLang="ru-RU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101 011 111 001</a:t>
            </a:r>
            <a:r>
              <a:rPr lang="ru-RU" altLang="ru-RU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4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5  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7    1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US" altLang="ru-RU" sz="24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A3F</a:t>
            </a:r>
            <a:r>
              <a:rPr lang="en-US" altLang="ru-RU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    1 1010 0011 1111</a:t>
            </a:r>
            <a:r>
              <a:rPr lang="en-US" altLang="ru-RU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US" altLang="ru-RU" sz="24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    A      3      F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18878" y="0"/>
            <a:ext cx="8229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Реализация «длинных» циклов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90872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 «длинном цикле» переход выполняется на смещение, превышающее диапазон -128..+127 байт.</a:t>
            </a:r>
          </a:p>
          <a:p>
            <a:endParaRPr lang="ru-RU" dirty="0"/>
          </a:p>
          <a:p>
            <a:r>
              <a:rPr lang="ru-RU" dirty="0"/>
              <a:t>Пример.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CX, Count</a:t>
            </a:r>
          </a:p>
          <a:p>
            <a:r>
              <a:rPr lang="en-US" dirty="0"/>
              <a:t>L1:		. . .			; </a:t>
            </a:r>
            <a:r>
              <a:rPr lang="ru-RU" dirty="0"/>
              <a:t>Тело цикла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dec</a:t>
            </a:r>
            <a:r>
              <a:rPr lang="en-US" dirty="0"/>
              <a:t> CX</a:t>
            </a:r>
          </a:p>
          <a:p>
            <a:r>
              <a:rPr lang="en-US" dirty="0"/>
              <a:t>		</a:t>
            </a:r>
            <a:r>
              <a:rPr lang="en-US" dirty="0" err="1"/>
              <a:t>jcxz</a:t>
            </a:r>
            <a:r>
              <a:rPr lang="en-US" dirty="0"/>
              <a:t> L2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 err="1"/>
              <a:t>jmp</a:t>
            </a:r>
            <a:r>
              <a:rPr lang="en-US" dirty="0"/>
              <a:t> L1</a:t>
            </a:r>
          </a:p>
          <a:p>
            <a:r>
              <a:rPr lang="en-US" dirty="0"/>
              <a:t>L2:		</a:t>
            </a:r>
            <a:r>
              <a:rPr lang="ru-RU" dirty="0"/>
              <a:t>. . .</a:t>
            </a:r>
            <a:r>
              <a:rPr lang="en-US" dirty="0"/>
              <a:t>			; </a:t>
            </a:r>
            <a:r>
              <a:rPr lang="ru-RU" dirty="0"/>
              <a:t>Цикл завершен</a:t>
            </a:r>
          </a:p>
        </p:txBody>
      </p:sp>
    </p:spTree>
    <p:extLst>
      <p:ext uri="{BB962C8B-B14F-4D97-AF65-F5344CB8AC3E}">
        <p14:creationId xmlns:p14="http://schemas.microsoft.com/office/powerpoint/2010/main" val="423878851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18878" y="0"/>
            <a:ext cx="8229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Самостоятельная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908720"/>
            <a:ext cx="84969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sz="2400" dirty="0"/>
              <a:t>Задание 1.</a:t>
            </a:r>
          </a:p>
          <a:p>
            <a:pPr lvl="1" eaLnBrk="1" hangingPunct="1"/>
            <a:r>
              <a:rPr lang="ru-RU" sz="2000" dirty="0"/>
              <a:t>Дано 16-разрядное битовое поле (регистр). Реверсировать порядок битов.</a:t>
            </a:r>
          </a:p>
          <a:p>
            <a:pPr eaLnBrk="1" hangingPunct="1"/>
            <a:r>
              <a:rPr lang="ru-RU" sz="2400" dirty="0"/>
              <a:t>Задание 2.</a:t>
            </a:r>
          </a:p>
          <a:p>
            <a:pPr lvl="1" eaLnBrk="1" hangingPunct="1"/>
            <a:r>
              <a:rPr lang="ru-RU" sz="2000" dirty="0"/>
              <a:t>Дан массив из 10 знаковых чисел (слов). Найти минимальный и максимальный элементы массива.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9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7728" y="2132856"/>
            <a:ext cx="6172200" cy="7974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400" dirty="0"/>
              <a:t>Команды ассемблера - 4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умножения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836712"/>
            <a:ext cx="8856662" cy="3240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mul</a:t>
            </a:r>
            <a:r>
              <a:rPr lang="en-US" b="1" dirty="0"/>
              <a:t> </a:t>
            </a:r>
            <a:r>
              <a:rPr lang="ru-RU" b="1" dirty="0"/>
              <a:t>множитель</a:t>
            </a:r>
            <a:r>
              <a:rPr lang="ru-RU" dirty="0"/>
              <a:t>	; умножение </a:t>
            </a:r>
            <a:r>
              <a:rPr lang="ru-RU" dirty="0" err="1"/>
              <a:t>беззнаковых</a:t>
            </a:r>
            <a:r>
              <a:rPr lang="ru-RU" dirty="0"/>
              <a:t> чисел</a:t>
            </a:r>
          </a:p>
          <a:p>
            <a:pPr marL="0" indent="0">
              <a:buNone/>
            </a:pPr>
            <a:r>
              <a:rPr lang="en-US" b="1" dirty="0" err="1"/>
              <a:t>imul</a:t>
            </a:r>
            <a:r>
              <a:rPr lang="en-US" b="1" dirty="0"/>
              <a:t> </a:t>
            </a:r>
            <a:r>
              <a:rPr lang="ru-RU" b="1" dirty="0"/>
              <a:t>множитель</a:t>
            </a:r>
            <a:r>
              <a:rPr lang="ru-RU" dirty="0"/>
              <a:t>	; умножение знаковых чисел</a:t>
            </a:r>
          </a:p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длины множимого и множителя должны быть равны:</a:t>
            </a:r>
          </a:p>
          <a:p>
            <a:pPr lvl="0"/>
            <a:r>
              <a:rPr lang="ru-RU" sz="2000" dirty="0"/>
              <a:t>в команде указывается только множитель, который может быть или регистром или ячейкой памяти;</a:t>
            </a:r>
          </a:p>
          <a:p>
            <a:pPr lvl="0"/>
            <a:r>
              <a:rPr lang="ru-RU" sz="2000" dirty="0"/>
              <a:t>множимое всегда находится в аккумуляторе (</a:t>
            </a:r>
            <a:r>
              <a:rPr lang="en-US" sz="2000" dirty="0"/>
              <a:t>AX</a:t>
            </a:r>
            <a:r>
              <a:rPr lang="ru-RU" sz="2000" dirty="0"/>
              <a:t>):</a:t>
            </a:r>
          </a:p>
          <a:p>
            <a:pPr lvl="0"/>
            <a:r>
              <a:rPr lang="ru-RU" sz="2000" dirty="0"/>
              <a:t>для записи произведения (результата) используется в 2 раза больше байт, чем у множителя.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631504" y="4221088"/>
          <a:ext cx="856895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Действие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Результат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Расширение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байт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 * </a:t>
                      </a: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AH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слово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 * </a:t>
                      </a: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DX, 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двойное слово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EAX * </a:t>
                      </a:r>
                      <a:r>
                        <a:rPr lang="ru-RU" sz="1800" dirty="0">
                          <a:effectLst/>
                        </a:rPr>
                        <a:t>операнд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EDX, 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EDX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4"/>
            <a:ext cx="746760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умножения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548680"/>
            <a:ext cx="8856662" cy="6309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После </a:t>
            </a:r>
            <a:r>
              <a:rPr lang="en-US" sz="2000" dirty="0"/>
              <a:t>MUL</a:t>
            </a:r>
            <a:r>
              <a:rPr lang="ru-RU" sz="2000" dirty="0"/>
              <a:t> флаги </a:t>
            </a:r>
            <a:r>
              <a:rPr lang="en-US" sz="2000" dirty="0"/>
              <a:t>CF </a:t>
            </a:r>
            <a:r>
              <a:rPr lang="ru-RU" sz="2000" dirty="0"/>
              <a:t>и </a:t>
            </a:r>
            <a:r>
              <a:rPr lang="en-US" sz="2000" dirty="0"/>
              <a:t>OF </a:t>
            </a:r>
            <a:r>
              <a:rPr lang="ru-RU" sz="2000" dirty="0"/>
              <a:t>равны нулю, если старшая половина произведения равна 0, в противном случае оба флага равны 1.  </a:t>
            </a:r>
          </a:p>
          <a:p>
            <a:pPr lvl="0"/>
            <a:r>
              <a:rPr lang="ru-RU" sz="2000" dirty="0"/>
              <a:t>После </a:t>
            </a:r>
            <a:r>
              <a:rPr lang="en-US" sz="2000" dirty="0"/>
              <a:t>IMUL </a:t>
            </a:r>
            <a:r>
              <a:rPr lang="ru-RU" sz="2000" dirty="0"/>
              <a:t>флаги </a:t>
            </a:r>
            <a:r>
              <a:rPr lang="en-US" sz="2000" dirty="0"/>
              <a:t>CF </a:t>
            </a:r>
            <a:r>
              <a:rPr lang="ru-RU" sz="2000" dirty="0"/>
              <a:t>и </a:t>
            </a:r>
            <a:r>
              <a:rPr lang="en-US" sz="2000" dirty="0"/>
              <a:t>OF </a:t>
            </a:r>
            <a:r>
              <a:rPr lang="ru-RU" sz="2000" dirty="0"/>
              <a:t>равны нулю, если старшая половина содержит только расширение знака, в противном случае оба флага равны 1. </a:t>
            </a:r>
          </a:p>
          <a:p>
            <a:pPr lvl="0"/>
            <a:r>
              <a:rPr lang="ru-RU" sz="2000" dirty="0"/>
              <a:t>Остальные флаги после этих команд неопределенны.</a:t>
            </a:r>
            <a:endParaRPr lang="ru-RU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dirty="0"/>
              <a:t>Ограничения</a:t>
            </a:r>
            <a:r>
              <a:rPr lang="ru-RU" sz="2000" dirty="0"/>
              <a:t>.</a:t>
            </a:r>
          </a:p>
          <a:p>
            <a:pPr lvl="0"/>
            <a:r>
              <a:rPr lang="ru-RU" sz="2000" dirty="0"/>
              <a:t>В командах нельзя указывать непосредственный операнд – его нужно предварительно загрузить в регистр или ячейку памяти.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bx</a:t>
            </a:r>
            <a:r>
              <a:rPr lang="en-US" sz="2000" dirty="0"/>
              <a:t>, 10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bx</a:t>
            </a:r>
            <a:endParaRPr lang="ru-RU" sz="2000" dirty="0"/>
          </a:p>
          <a:p>
            <a:pPr lvl="0"/>
            <a:r>
              <a:rPr lang="ru-RU" sz="2000" dirty="0"/>
              <a:t>Длина операндов при умножении должна быть равной. При умножении операндов разной длины меньший нужно расширить до длины большего. При </a:t>
            </a:r>
            <a:r>
              <a:rPr lang="ru-RU" sz="2000" dirty="0" err="1"/>
              <a:t>беззнаковом</a:t>
            </a:r>
            <a:r>
              <a:rPr lang="ru-RU" sz="2000" dirty="0"/>
              <a:t> умножении нулями, при знаковом – командами знакового расширения или </a:t>
            </a:r>
            <a:r>
              <a:rPr lang="en-US" sz="2000" dirty="0" err="1"/>
              <a:t>movsx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AL, bb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cbw</a:t>
            </a:r>
            <a:r>
              <a:rPr lang="en-US" sz="2000" dirty="0"/>
              <a:t>			</a:t>
            </a:r>
            <a:r>
              <a:rPr lang="en-US" sz="2000"/>
              <a:t>;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ww</a:t>
            </a:r>
            <a:r>
              <a:rPr lang="en-US" sz="2000" dirty="0"/>
              <a:t>		; </a:t>
            </a:r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ww</a:t>
            </a:r>
            <a:endParaRPr lang="ru-RU" sz="2000" dirty="0"/>
          </a:p>
          <a:p>
            <a:pPr lvl="0"/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5009810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умножения. Примеры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836712"/>
            <a:ext cx="885666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b="1" dirty="0"/>
              <a:t>Пример 1</a:t>
            </a:r>
            <a:r>
              <a:rPr lang="en-US" sz="2000" b="1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AL, 37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BL, 5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imul</a:t>
            </a:r>
            <a:r>
              <a:rPr lang="en-US" sz="2000" dirty="0"/>
              <a:t> BL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АХ будет содержать 00</a:t>
            </a:r>
            <a:r>
              <a:rPr lang="en-US" sz="2000" dirty="0"/>
              <a:t>B</a:t>
            </a:r>
            <a:r>
              <a:rPr lang="ru-RU" sz="2000" dirty="0"/>
              <a:t>9</a:t>
            </a:r>
            <a:r>
              <a:rPr lang="en-US" sz="2000" dirty="0"/>
              <a:t>h</a:t>
            </a:r>
            <a:r>
              <a:rPr lang="ru-RU" sz="2000" dirty="0"/>
              <a:t> (+185), при этом </a:t>
            </a:r>
            <a:r>
              <a:rPr lang="en-US" sz="2000" dirty="0"/>
              <a:t>CF</a:t>
            </a:r>
            <a:r>
              <a:rPr lang="ru-RU" sz="2000" dirty="0"/>
              <a:t> = 0 и </a:t>
            </a:r>
            <a:r>
              <a:rPr lang="en-US" sz="2000" dirty="0"/>
              <a:t>OF</a:t>
            </a:r>
            <a:r>
              <a:rPr lang="ru-RU" sz="2000" dirty="0"/>
              <a:t> = 0, т.к.  регистр АН содержит все нули. 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Пример 2</a:t>
            </a:r>
            <a:r>
              <a:rPr lang="en-US" sz="2000" b="1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AL, -37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BL, 5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imul</a:t>
            </a:r>
            <a:r>
              <a:rPr lang="en-US" sz="2000" dirty="0"/>
              <a:t> BL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После выполнения операции умножения регистр АХ содержит 0</a:t>
            </a:r>
            <a:r>
              <a:rPr lang="en-US" sz="2000" dirty="0"/>
              <a:t>FF</a:t>
            </a:r>
            <a:r>
              <a:rPr lang="ru-RU" sz="2000" dirty="0"/>
              <a:t>47</a:t>
            </a:r>
            <a:r>
              <a:rPr lang="en-US" sz="2000" dirty="0"/>
              <a:t>h</a:t>
            </a:r>
            <a:r>
              <a:rPr lang="ru-RU" sz="2000" dirty="0"/>
              <a:t> (-1</a:t>
            </a:r>
            <a:r>
              <a:rPr lang="en-US" sz="2000" dirty="0"/>
              <a:t>S</a:t>
            </a:r>
            <a:r>
              <a:rPr lang="ru-RU" sz="2000" dirty="0"/>
              <a:t>5). Поскольку в регистре АН содержится расширение знака регистра </a:t>
            </a:r>
            <a:r>
              <a:rPr lang="en-US" sz="2000" dirty="0"/>
              <a:t>AL</a:t>
            </a:r>
            <a:r>
              <a:rPr lang="ru-RU" sz="2000" dirty="0"/>
              <a:t> (</a:t>
            </a:r>
            <a:r>
              <a:rPr lang="en-US" sz="2000" dirty="0" err="1"/>
              <a:t>OFFh</a:t>
            </a:r>
            <a:r>
              <a:rPr lang="ru-RU" sz="2000" dirty="0"/>
              <a:t>), то флаги имеют нулевые значения: </a:t>
            </a:r>
            <a:r>
              <a:rPr lang="en-US" sz="2000" dirty="0"/>
              <a:t>CF</a:t>
            </a:r>
            <a:r>
              <a:rPr lang="ru-RU" sz="2000" dirty="0"/>
              <a:t> = О, </a:t>
            </a:r>
            <a:r>
              <a:rPr lang="en-US" sz="2000" dirty="0"/>
              <a:t>OF</a:t>
            </a:r>
            <a:r>
              <a:rPr lang="ru-RU" sz="2000" dirty="0"/>
              <a:t> = 0.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694892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деления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3312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div </a:t>
            </a:r>
            <a:r>
              <a:rPr lang="ru-RU" b="1" dirty="0"/>
              <a:t>делитель</a:t>
            </a:r>
            <a:r>
              <a:rPr lang="ru-RU" dirty="0"/>
              <a:t>	; деление </a:t>
            </a:r>
            <a:r>
              <a:rPr lang="ru-RU" dirty="0" err="1"/>
              <a:t>беззнаковых</a:t>
            </a:r>
            <a:r>
              <a:rPr lang="ru-RU" dirty="0"/>
              <a:t> чисел</a:t>
            </a:r>
          </a:p>
          <a:p>
            <a:pPr marL="0" indent="0">
              <a:buNone/>
            </a:pPr>
            <a:r>
              <a:rPr lang="en-US" b="1" dirty="0" err="1"/>
              <a:t>idiv</a:t>
            </a:r>
            <a:r>
              <a:rPr lang="en-US" b="1" dirty="0"/>
              <a:t> </a:t>
            </a:r>
            <a:r>
              <a:rPr lang="ru-RU" b="1" dirty="0"/>
              <a:t>делитель</a:t>
            </a:r>
            <a:r>
              <a:rPr lang="ru-RU" dirty="0"/>
              <a:t>	; деление знаковых чисел</a:t>
            </a:r>
          </a:p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Делимое всегда находится в аккумуляторе или аккумуляторе с расширением;</a:t>
            </a:r>
          </a:p>
          <a:p>
            <a:pPr lvl="0"/>
            <a:r>
              <a:rPr lang="ru-RU" sz="2000" dirty="0"/>
              <a:t>Делитель задается операндом команды, размер которого в 2 раза меньше размера делимого (в байтах);</a:t>
            </a:r>
          </a:p>
          <a:p>
            <a:pPr lvl="0"/>
            <a:r>
              <a:rPr lang="ru-RU" sz="2000" dirty="0"/>
              <a:t>Частное от деления помещается в младшую часть делимого;</a:t>
            </a:r>
          </a:p>
          <a:p>
            <a:pPr lvl="0"/>
            <a:r>
              <a:rPr lang="ru-RU" sz="2000" dirty="0"/>
              <a:t> Остаток от деления помещается  в старшую часть делимого.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75520" y="4005065"/>
          <a:ext cx="8208910" cy="266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Операнд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Делимое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Частное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Остаток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Диапазон частного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 байт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AH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 – 0..255</a:t>
                      </a:r>
                      <a:endParaRPr lang="ru-RU" sz="18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idiv – -128..127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</a:t>
                      </a:r>
                      <a:r>
                        <a:rPr lang="ru-RU" sz="1800">
                          <a:effectLst/>
                        </a:rPr>
                        <a:t>байта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DX:AX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div – 0..</a:t>
                      </a:r>
                      <a:r>
                        <a:rPr lang="ru-RU" sz="1800" dirty="0">
                          <a:effectLst/>
                        </a:rPr>
                        <a:t>65535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idiv</a:t>
                      </a:r>
                      <a:r>
                        <a:rPr lang="en-US" sz="1800" dirty="0">
                          <a:effectLst/>
                        </a:rPr>
                        <a:t> – -</a:t>
                      </a:r>
                      <a:r>
                        <a:rPr lang="ru-RU" sz="1800" dirty="0">
                          <a:effectLst/>
                        </a:rPr>
                        <a:t>32768</a:t>
                      </a:r>
                      <a:r>
                        <a:rPr lang="en-US" sz="1800" dirty="0">
                          <a:effectLst/>
                        </a:rPr>
                        <a:t>..</a:t>
                      </a:r>
                      <a:r>
                        <a:rPr lang="ru-RU" sz="1800" dirty="0">
                          <a:effectLst/>
                        </a:rPr>
                        <a:t>32767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</a:t>
                      </a:r>
                      <a:r>
                        <a:rPr lang="ru-RU" sz="1800">
                          <a:effectLst/>
                        </a:rPr>
                        <a:t>байта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EDX:EAX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5716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деления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3600400"/>
          </a:xfrm>
        </p:spPr>
        <p:txBody>
          <a:bodyPr>
            <a:normAutofit/>
          </a:bodyPr>
          <a:lstStyle/>
          <a:p>
            <a:r>
              <a:rPr lang="ru-RU" sz="2000" dirty="0"/>
              <a:t>Состояние флагов после выполнения деления неопределенно.</a:t>
            </a:r>
          </a:p>
          <a:p>
            <a:r>
              <a:rPr lang="ru-RU" sz="2000" dirty="0"/>
              <a:t>При использовании команд </a:t>
            </a:r>
            <a:r>
              <a:rPr lang="ru-RU" sz="2000" dirty="0" err="1"/>
              <a:t>div</a:t>
            </a:r>
            <a:r>
              <a:rPr lang="ru-RU" sz="2000" dirty="0"/>
              <a:t> и </a:t>
            </a:r>
            <a:r>
              <a:rPr lang="ru-RU" sz="2000" dirty="0" err="1"/>
              <a:t>idiv</a:t>
            </a:r>
            <a:r>
              <a:rPr lang="ru-RU" sz="2000" dirty="0"/>
              <a:t> может возникнуть переполнение, что вызывает прерывание (деление на ноль, слишком большое частное). </a:t>
            </a:r>
          </a:p>
          <a:p>
            <a:r>
              <a:rPr lang="ru-RU" sz="2000" dirty="0"/>
              <a:t>?? Чтобы избежать переполнения, нужно следовать таким правилу: модуль делителя должен быть меньше модуля старшей части делимого. Эту проверку нужно выполнять перед командой деления. </a:t>
            </a:r>
            <a:r>
              <a:rPr lang="en-US" sz="2000" dirty="0"/>
              <a:t>?? – </a:t>
            </a:r>
            <a:r>
              <a:rPr lang="ru-RU" sz="2000" dirty="0"/>
              <a:t>из литературы</a:t>
            </a:r>
            <a:endParaRPr lang="en-US" sz="2000" dirty="0"/>
          </a:p>
          <a:p>
            <a:r>
              <a:rPr lang="ru-RU" sz="2000" dirty="0"/>
              <a:t>Модуль делимого </a:t>
            </a:r>
            <a:r>
              <a:rPr lang="ru-RU" sz="2000" b="1" i="1" dirty="0"/>
              <a:t>с учетом старшей части</a:t>
            </a:r>
            <a:r>
              <a:rPr lang="ru-RU" sz="2000" dirty="0"/>
              <a:t> должен быть больше модуля делителя.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703512" y="4365104"/>
          <a:ext cx="8280920" cy="205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ru-RU" sz="2000" dirty="0"/>
                        <a:t>Операция деления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Делимое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Делитель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Частное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ru-RU" sz="2000" dirty="0"/>
                        <a:t>Слово на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0123</a:t>
                      </a:r>
                      <a:r>
                        <a:rPr lang="en-US" sz="2000" dirty="0"/>
                        <a:t>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(1) 23h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ru-RU" sz="2000" dirty="0"/>
                        <a:t>Двойное</a:t>
                      </a:r>
                      <a:r>
                        <a:rPr lang="ru-RU" sz="2000" baseline="0" dirty="0"/>
                        <a:t> слово на слово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 4926h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(1) 4026h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79611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деления. Проверка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?? </a:t>
            </a:r>
            <a:r>
              <a:rPr lang="ru-RU" b="1" dirty="0"/>
              <a:t>Пример</a:t>
            </a:r>
            <a:r>
              <a:rPr lang="ru-RU" dirty="0"/>
              <a:t>. Деление </a:t>
            </a:r>
            <a:r>
              <a:rPr lang="ru-RU" dirty="0" err="1"/>
              <a:t>беззнаковых</a:t>
            </a:r>
            <a:r>
              <a:rPr lang="ru-RU" dirty="0"/>
              <a:t> чисел.</a:t>
            </a:r>
          </a:p>
          <a:p>
            <a:pPr marL="0" indent="0">
              <a:buNone/>
            </a:pPr>
            <a:r>
              <a:rPr lang="en-US" dirty="0" err="1"/>
              <a:t>dataseg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DIVISOR DB ?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AH, DIVISOR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jb</a:t>
            </a:r>
            <a:r>
              <a:rPr lang="en-US" dirty="0"/>
              <a:t> overflow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div DIVISOR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overflow: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&lt; обработчик переполнения&gt;</a:t>
            </a:r>
            <a:r>
              <a:rPr lang="en-US" dirty="0"/>
              <a:t> ??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команды </a:t>
            </a:r>
            <a:r>
              <a:rPr lang="ru-RU" dirty="0" err="1"/>
              <a:t>idiv</a:t>
            </a:r>
            <a:r>
              <a:rPr lang="ru-RU" dirty="0"/>
              <a:t> необходимо учитывать, что либо делимое, либо делитель может быть отрицательным, а так как сравниваются абсолютные значения, нужно использовать команду </a:t>
            </a:r>
            <a:r>
              <a:rPr lang="ru-RU" dirty="0" err="1"/>
              <a:t>neg</a:t>
            </a:r>
            <a:r>
              <a:rPr lang="ru-RU" dirty="0"/>
              <a:t> для временного преобразования отрицательного значения в положительное.</a:t>
            </a:r>
          </a:p>
          <a:p>
            <a:pPr marL="0" indent="0">
              <a:buNone/>
            </a:pPr>
            <a:r>
              <a:rPr lang="ru-RU" dirty="0"/>
              <a:t>Если при этом отрицательное делимое занимает 2 регистра, преобразование знака нужно выполнять вручную: сначала инвертировать биты, а затем прибавить 1 к полученному числу.</a:t>
            </a:r>
          </a:p>
          <a:p>
            <a:pPr marL="0" indent="0">
              <a:buNone/>
            </a:pPr>
            <a:r>
              <a:rPr lang="ru-RU" b="1" dirty="0"/>
              <a:t>Пример</a:t>
            </a:r>
            <a:r>
              <a:rPr lang="ru-RU" dirty="0"/>
              <a:t>. Преобразование знака делимого в </a:t>
            </a:r>
            <a:r>
              <a:rPr lang="en-US" dirty="0"/>
              <a:t>DX</a:t>
            </a:r>
            <a:r>
              <a:rPr lang="ru-RU" dirty="0"/>
              <a:t>: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not DX </a:t>
            </a:r>
            <a:r>
              <a:rPr lang="ru-RU" dirty="0"/>
              <a:t>		; инвертирование битов в DX </a:t>
            </a:r>
          </a:p>
          <a:p>
            <a:pPr marL="0" indent="0">
              <a:buNone/>
            </a:pPr>
            <a:r>
              <a:rPr lang="en-US" dirty="0"/>
              <a:t>not AX</a:t>
            </a:r>
            <a:r>
              <a:rPr lang="ru-RU" dirty="0"/>
              <a:t> 		; инвертирование битов в АХ</a:t>
            </a:r>
          </a:p>
          <a:p>
            <a:pPr marL="0" indent="0">
              <a:buNone/>
            </a:pPr>
            <a:r>
              <a:rPr lang="en-US" dirty="0"/>
              <a:t>add AX</a:t>
            </a:r>
            <a:r>
              <a:rPr lang="ru-RU" dirty="0"/>
              <a:t>, </a:t>
            </a:r>
            <a:r>
              <a:rPr lang="en-US" dirty="0"/>
              <a:t>l</a:t>
            </a:r>
            <a:r>
              <a:rPr lang="ru-RU" dirty="0"/>
              <a:t> 		; прибавление 1 к АХ</a:t>
            </a:r>
          </a:p>
          <a:p>
            <a:pPr marL="0" indent="0">
              <a:buNone/>
            </a:pPr>
            <a:r>
              <a:rPr lang="ru-RU" dirty="0" err="1"/>
              <a:t>adc</a:t>
            </a:r>
            <a:r>
              <a:rPr lang="ru-RU" dirty="0"/>
              <a:t> DX, 0 		; прибавление переноса к DX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248508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>
                <a:highlight>
                  <a:srgbClr val="FFFF00"/>
                </a:highlight>
              </a:rPr>
              <a:t>Умножение многоразрядных чисел</a:t>
            </a:r>
            <a:endParaRPr lang="ru-RU" b="1" dirty="0">
              <a:highlight>
                <a:srgbClr val="FFFF00"/>
              </a:highlight>
            </a:endParaRP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15841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Умножение чисел большой разрядности может привести к появлению результата, разрядность которого не может поместиться в пару регистров </a:t>
            </a:r>
            <a:r>
              <a:rPr lang="en-US" dirty="0"/>
              <a:t>EDX</a:t>
            </a:r>
            <a:r>
              <a:rPr lang="ru-RU" dirty="0"/>
              <a:t>:</a:t>
            </a:r>
            <a:r>
              <a:rPr lang="en-US" dirty="0"/>
              <a:t>EAX</a:t>
            </a:r>
            <a:r>
              <a:rPr lang="ru-RU" dirty="0"/>
              <a:t> (</a:t>
            </a:r>
            <a:r>
              <a:rPr lang="en-US" dirty="0"/>
              <a:t>RDX</a:t>
            </a:r>
            <a:r>
              <a:rPr lang="ru-RU" dirty="0"/>
              <a:t>:</a:t>
            </a:r>
            <a:r>
              <a:rPr lang="en-US" dirty="0"/>
              <a:t>RAX</a:t>
            </a:r>
            <a:r>
              <a:rPr lang="ru-RU" dirty="0"/>
              <a:t>). </a:t>
            </a:r>
          </a:p>
          <a:p>
            <a:r>
              <a:rPr lang="ru-RU" dirty="0"/>
              <a:t>В таких случаях умножение может быть реализовано по принципу умножения в столбик по следующей схеме: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276873"/>
            <a:ext cx="682307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6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9DDF247-4613-4999-A84C-735FAFD0CF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115888"/>
            <a:ext cx="7350125" cy="65881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ЧИСЛА </a:t>
            </a:r>
            <a:r>
              <a:rPr lang="en-US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altLang="ru-RU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N</a:t>
            </a:r>
            <a:r>
              <a:rPr lang="ru-RU" altLang="ru-RU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8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altLang="ru-RU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 N</a:t>
            </a:r>
            <a:r>
              <a:rPr lang="ru-RU" altLang="ru-RU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16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E8909227-021A-4745-9DB9-BD50940A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836614"/>
            <a:ext cx="7777163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Чтобы перевести число из </a:t>
            </a:r>
            <a:r>
              <a:rPr lang="ru-RU" altLang="ru-RU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двоичной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системы в </a:t>
            </a:r>
            <a:r>
              <a:rPr lang="ru-RU" altLang="ru-RU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восьмеричную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или </a:t>
            </a:r>
            <a:r>
              <a:rPr lang="ru-RU" altLang="ru-RU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шестнадцатеричную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его нужно разбить влево и вправо от запятой на  </a:t>
            </a:r>
            <a:r>
              <a:rPr lang="ru-RU" altLang="ru-RU" sz="2400" i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триады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(для восьмеричной) или  </a:t>
            </a:r>
            <a:r>
              <a:rPr lang="ru-RU" altLang="ru-RU" sz="2400" i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тетрады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(для шестнадцатеричной)  и каждую такую группу заменить соответствующей восьмеричной (шестнадцатеричной) цифрой.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Примеры: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110101000011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ru-RU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 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 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ru-RU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4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1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010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4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10111000001101</a:t>
            </a:r>
            <a:r>
              <a:rPr lang="en-US" altLang="ru-RU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  6    E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   </a:t>
            </a:r>
            <a:r>
              <a:rPr lang="ru-RU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altLang="ru-RU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US" altLang="ru-RU" sz="24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110 1110 0000 1101            </a:t>
            </a:r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17281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Пример</a:t>
            </a:r>
            <a:r>
              <a:rPr lang="ru-RU" dirty="0"/>
              <a:t>. Умножение двух двойных слов с получением 64-разрядного результата с использованием 16-разрядных регистров.</a:t>
            </a:r>
          </a:p>
          <a:p>
            <a:pPr marL="0" indent="0">
              <a:buNone/>
            </a:pPr>
            <a:r>
              <a:rPr lang="ru-RU" dirty="0"/>
              <a:t>	Исходные операнды:</a:t>
            </a:r>
          </a:p>
          <a:p>
            <a:pPr marL="0" indent="0">
              <a:buNone/>
            </a:pP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 – первый множитель,</a:t>
            </a:r>
          </a:p>
          <a:p>
            <a:pPr marL="0" indent="0">
              <a:buNone/>
            </a:pP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 – второй множитель.</a:t>
            </a:r>
          </a:p>
          <a:p>
            <a:pPr marL="0" indent="0">
              <a:buNone/>
            </a:pPr>
            <a:r>
              <a:rPr lang="ru-RU" dirty="0"/>
              <a:t>	Результат записывается в 4 регистра: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703512" y="256490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dataseg</a:t>
            </a:r>
            <a:endParaRPr lang="ru-RU" dirty="0"/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M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	?		; для сохранения ст. части операнда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M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	?		; для сохранения мл. части операнда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1	</a:t>
            </a:r>
            <a:r>
              <a:rPr lang="en-US" dirty="0" err="1"/>
              <a:t>dw</a:t>
            </a:r>
            <a:r>
              <a:rPr lang="ru-RU" dirty="0"/>
              <a:t>	?		; ст. часть 1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1	</a:t>
            </a:r>
            <a:r>
              <a:rPr lang="en-US" dirty="0" err="1"/>
              <a:t>dw</a:t>
            </a:r>
            <a:r>
              <a:rPr lang="ru-RU" dirty="0"/>
              <a:t>	?		; мл. часть 1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</a:t>
            </a:r>
            <a:r>
              <a:rPr lang="en-US" dirty="0" err="1"/>
              <a:t>dw</a:t>
            </a:r>
            <a:r>
              <a:rPr lang="ru-RU" dirty="0"/>
              <a:t>	?		; ст. часть 2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</a:t>
            </a:r>
            <a:r>
              <a:rPr lang="en-US" dirty="0" err="1"/>
              <a:t>dw</a:t>
            </a:r>
            <a:r>
              <a:rPr lang="ru-RU" dirty="0"/>
              <a:t>	?		; мл. часть 2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	</a:t>
            </a:r>
            <a:r>
              <a:rPr lang="en-US" dirty="0" err="1"/>
              <a:t>dw</a:t>
            </a:r>
            <a:r>
              <a:rPr lang="ru-RU" dirty="0"/>
              <a:t>	?		; ст. часть 3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	</a:t>
            </a:r>
            <a:r>
              <a:rPr lang="en-US" dirty="0" err="1"/>
              <a:t>dw</a:t>
            </a:r>
            <a:r>
              <a:rPr lang="ru-RU" dirty="0"/>
              <a:t>	?		; мл. часть 3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</a:t>
            </a:r>
            <a:r>
              <a:rPr lang="en-US" dirty="0" err="1"/>
              <a:t>dw</a:t>
            </a:r>
            <a:r>
              <a:rPr lang="ru-RU" dirty="0"/>
              <a:t>	?		; ст. часть 4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</a:t>
            </a:r>
            <a:r>
              <a:rPr lang="en-US" dirty="0" err="1"/>
              <a:t>dw</a:t>
            </a:r>
            <a:r>
              <a:rPr lang="ru-RU" dirty="0"/>
              <a:t>	?		; мл. часть 4 промеж. произведения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37279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03512" y="856745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codeseg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M</a:t>
            </a:r>
            <a:r>
              <a:rPr lang="ru-RU" sz="1600" dirty="0"/>
              <a:t>, </a:t>
            </a:r>
            <a:r>
              <a:rPr lang="en-US" sz="1600" dirty="0"/>
              <a:t>AX</a:t>
            </a:r>
            <a:r>
              <a:rPr lang="ru-RU" sz="1600" dirty="0"/>
              <a:t>		; сохраняем мл. часть 2 операнда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</a:t>
            </a:r>
            <a:r>
              <a:rPr lang="ru-RU" sz="1600" dirty="0"/>
              <a:t>_</a:t>
            </a:r>
            <a:r>
              <a:rPr lang="en-US" sz="1600" dirty="0"/>
              <a:t>M</a:t>
            </a:r>
            <a:r>
              <a:rPr lang="ru-RU" sz="1600" dirty="0"/>
              <a:t>, </a:t>
            </a:r>
            <a:r>
              <a:rPr lang="en-US" sz="1600" dirty="0"/>
              <a:t>DX</a:t>
            </a:r>
            <a:r>
              <a:rPr lang="ru-RU" sz="1600" dirty="0"/>
              <a:t>		; сохраняем ст. часть 2 операнда</a:t>
            </a:r>
          </a:p>
          <a:p>
            <a:r>
              <a:rPr lang="en-US" sz="1600" dirty="0" err="1"/>
              <a:t>mul</a:t>
            </a:r>
            <a:r>
              <a:rPr lang="en-US" sz="1600" dirty="0"/>
              <a:t> BX		</a:t>
            </a:r>
            <a:r>
              <a:rPr lang="ru-RU" sz="1600" dirty="0"/>
              <a:t>	</a:t>
            </a:r>
            <a:r>
              <a:rPr lang="en-US" sz="1600" dirty="0"/>
              <a:t>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A*B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1, </a:t>
            </a:r>
            <a:r>
              <a:rPr lang="en-US" sz="1600" dirty="0"/>
              <a:t>AX</a:t>
            </a:r>
            <a:r>
              <a:rPr lang="ru-RU" sz="1600" dirty="0"/>
              <a:t>		; сохраняем произведение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HI_PP1, DX	</a:t>
            </a:r>
            <a:r>
              <a:rPr lang="ru-RU" sz="1600" dirty="0"/>
              <a:t>	</a:t>
            </a:r>
            <a:r>
              <a:rPr lang="en-US" sz="1600" dirty="0"/>
              <a:t>; --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AX, HI_M		; 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D</a:t>
            </a:r>
            <a:endParaRPr lang="ru-RU" sz="1600" dirty="0"/>
          </a:p>
          <a:p>
            <a:r>
              <a:rPr lang="en-US" sz="1600" dirty="0" err="1"/>
              <a:t>mul</a:t>
            </a:r>
            <a:r>
              <a:rPr lang="en-US" sz="1600" dirty="0"/>
              <a:t> BX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D*B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3, </a:t>
            </a:r>
            <a:r>
              <a:rPr lang="en-US" sz="1600" dirty="0"/>
              <a:t>AX</a:t>
            </a:r>
            <a:r>
              <a:rPr lang="ru-RU" sz="1600" dirty="0"/>
              <a:t>		; сохраняем произведение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HI_PP3, DX	</a:t>
            </a:r>
            <a:r>
              <a:rPr lang="ru-RU" sz="1600" dirty="0"/>
              <a:t>	</a:t>
            </a:r>
            <a:r>
              <a:rPr lang="en-US" sz="1600" dirty="0"/>
              <a:t>; --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AX, LO_M	</a:t>
            </a:r>
            <a:r>
              <a:rPr lang="ru-RU" sz="1600" dirty="0"/>
              <a:t>	</a:t>
            </a:r>
            <a:r>
              <a:rPr lang="en-US" sz="1600" dirty="0"/>
              <a:t>; 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A</a:t>
            </a:r>
            <a:endParaRPr lang="ru-RU" sz="1600" dirty="0"/>
          </a:p>
          <a:p>
            <a:r>
              <a:rPr lang="en-US" sz="1600" dirty="0" err="1"/>
              <a:t>mul</a:t>
            </a:r>
            <a:r>
              <a:rPr lang="en-US" sz="1600" dirty="0"/>
              <a:t> CX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A*C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2, </a:t>
            </a:r>
            <a:r>
              <a:rPr lang="en-US" sz="1600" dirty="0"/>
              <a:t>AX</a:t>
            </a:r>
            <a:r>
              <a:rPr lang="ru-RU" sz="1600" dirty="0"/>
              <a:t>		; сохраняем произведение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HI_PP2, DX	</a:t>
            </a:r>
            <a:r>
              <a:rPr lang="ru-RU" sz="1600" dirty="0"/>
              <a:t>	</a:t>
            </a:r>
            <a:r>
              <a:rPr lang="en-US" sz="1600" dirty="0"/>
              <a:t>; --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AX, HI_M		; 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D</a:t>
            </a:r>
            <a:endParaRPr lang="ru-RU" sz="1600" dirty="0"/>
          </a:p>
          <a:p>
            <a:r>
              <a:rPr lang="en-US" sz="1600" dirty="0" err="1"/>
              <a:t>mul</a:t>
            </a:r>
            <a:r>
              <a:rPr lang="en-US" sz="1600" dirty="0"/>
              <a:t> CX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D*C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4, </a:t>
            </a:r>
            <a:r>
              <a:rPr lang="en-US" sz="1600" dirty="0"/>
              <a:t>AX</a:t>
            </a:r>
            <a:r>
              <a:rPr lang="ru-RU" sz="1600" dirty="0"/>
              <a:t>		; сохраняем произведение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4, </a:t>
            </a:r>
            <a:r>
              <a:rPr lang="en-US" sz="1600" dirty="0"/>
              <a:t>DX</a:t>
            </a:r>
            <a:r>
              <a:rPr lang="ru-RU" sz="1600" dirty="0"/>
              <a:t>		; --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AX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		; мл. часть результата в </a:t>
            </a:r>
            <a:r>
              <a:rPr lang="en-US" sz="1600" dirty="0"/>
              <a:t>AX</a:t>
            </a:r>
            <a:endParaRPr lang="ru-RU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BX</a:t>
            </a:r>
            <a:r>
              <a:rPr lang="ru-RU" sz="1600" dirty="0"/>
              <a:t>, </a:t>
            </a:r>
            <a:r>
              <a:rPr lang="en-US" sz="1600" dirty="0"/>
              <a:t>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		; вычисляем вторую часть результата в </a:t>
            </a:r>
            <a:r>
              <a:rPr lang="en-US" sz="1600" dirty="0"/>
              <a:t>BX</a:t>
            </a:r>
            <a:endParaRPr lang="ru-RU" sz="1600" dirty="0"/>
          </a:p>
          <a:p>
            <a:r>
              <a:rPr lang="en-US" sz="1600" dirty="0"/>
              <a:t>add BX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		; добавляем мл. часть 2 произведения</a:t>
            </a:r>
          </a:p>
          <a:p>
            <a:r>
              <a:rPr lang="en-US" sz="1600" dirty="0" err="1"/>
              <a:t>adc</a:t>
            </a:r>
            <a:r>
              <a:rPr lang="en-US" sz="1600" dirty="0"/>
              <a:t> 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2, 0		; добавляем перенос в ст. часть произведения 2</a:t>
            </a:r>
          </a:p>
          <a:p>
            <a:r>
              <a:rPr lang="en-US" sz="1600" dirty="0"/>
              <a:t>add BX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3		; добавляем мл. часть 3 произведения</a:t>
            </a:r>
          </a:p>
          <a:p>
            <a:r>
              <a:rPr lang="ru-RU" sz="1600" dirty="0"/>
              <a:t>			; </a:t>
            </a:r>
            <a:r>
              <a:rPr lang="en-US" sz="1600" dirty="0"/>
              <a:t>BX </a:t>
            </a:r>
            <a:r>
              <a:rPr lang="ru-RU" sz="1600" dirty="0"/>
              <a:t>готов</a:t>
            </a:r>
          </a:p>
        </p:txBody>
      </p:sp>
    </p:spTree>
    <p:extLst>
      <p:ext uri="{BB962C8B-B14F-4D97-AF65-F5344CB8AC3E}">
        <p14:creationId xmlns:p14="http://schemas.microsoft.com/office/powerpoint/2010/main" val="21399365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03512" y="856745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adc</a:t>
            </a:r>
            <a:r>
              <a:rPr lang="en-US" dirty="0"/>
              <a:t> 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3, 0		; добавляем перенос в ст. часть произведения 3</a:t>
            </a:r>
          </a:p>
          <a:p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	; вычисляем третью часть произведения в </a:t>
            </a:r>
            <a:r>
              <a:rPr lang="en-US" dirty="0"/>
              <a:t>CX</a:t>
            </a:r>
            <a:endParaRPr lang="ru-RU" dirty="0"/>
          </a:p>
          <a:p>
            <a:r>
              <a:rPr lang="en-US" dirty="0"/>
              <a:t>add CX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		 ; добавляем ст. часть произв.3</a:t>
            </a:r>
          </a:p>
          <a:p>
            <a:r>
              <a:rPr lang="en-US" dirty="0" err="1"/>
              <a:t>adc</a:t>
            </a:r>
            <a:r>
              <a:rPr lang="en-US" dirty="0"/>
              <a:t> 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4, 0;		; добавляем перенос к ст. части произв.4</a:t>
            </a:r>
          </a:p>
          <a:p>
            <a:r>
              <a:rPr lang="en-US" dirty="0"/>
              <a:t>add CX</a:t>
            </a:r>
            <a:r>
              <a:rPr lang="ru-RU" dirty="0"/>
              <a:t>, </a:t>
            </a:r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	; </a:t>
            </a:r>
            <a:r>
              <a:rPr lang="en-US" dirty="0"/>
              <a:t>CX </a:t>
            </a:r>
            <a:r>
              <a:rPr lang="ru-RU" dirty="0"/>
              <a:t>готов</a:t>
            </a:r>
          </a:p>
          <a:p>
            <a:r>
              <a:rPr lang="en-US" dirty="0" err="1"/>
              <a:t>mov</a:t>
            </a:r>
            <a:r>
              <a:rPr lang="en-US" dirty="0"/>
              <a:t> DX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	; </a:t>
            </a:r>
            <a:r>
              <a:rPr lang="en-US" dirty="0"/>
              <a:t>DX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ст. часть произв.4</a:t>
            </a:r>
          </a:p>
          <a:p>
            <a:r>
              <a:rPr lang="en-US" dirty="0" err="1"/>
              <a:t>adc</a:t>
            </a:r>
            <a:r>
              <a:rPr lang="en-US" dirty="0"/>
              <a:t> DX</a:t>
            </a:r>
            <a:r>
              <a:rPr lang="ru-RU" dirty="0"/>
              <a:t>, 0		; </a:t>
            </a:r>
            <a:r>
              <a:rPr lang="en-US" dirty="0"/>
              <a:t>DX</a:t>
            </a:r>
            <a:r>
              <a:rPr lang="ru-RU" dirty="0"/>
              <a:t> готов</a:t>
            </a:r>
          </a:p>
        </p:txBody>
      </p:sp>
    </p:spTree>
    <p:extLst>
      <p:ext uri="{BB962C8B-B14F-4D97-AF65-F5344CB8AC3E}">
        <p14:creationId xmlns:p14="http://schemas.microsoft.com/office/powerpoint/2010/main" val="187581493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Двоично-десятичная арифметика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03512" y="856744"/>
            <a:ext cx="856895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Форматы представления двоично-десятичных чисел</a:t>
            </a:r>
            <a:r>
              <a:rPr lang="ru-RU" sz="2000" dirty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Числа в формате </a:t>
            </a:r>
            <a:r>
              <a:rPr lang="en-US" sz="2000" dirty="0"/>
              <a:t>ASCII,</a:t>
            </a:r>
            <a:endParaRPr lang="ru-RU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Неупакованные двоично-десятичные числа (</a:t>
            </a:r>
            <a:r>
              <a:rPr lang="en-US" sz="2000" dirty="0"/>
              <a:t>BCD</a:t>
            </a:r>
            <a:r>
              <a:rPr lang="ru-RU" sz="2000" dirty="0"/>
              <a:t>-числа),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Упакованные двоично-десятичные числа.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Формат </a:t>
            </a:r>
            <a:r>
              <a:rPr lang="en-US" sz="2000" b="1" dirty="0"/>
              <a:t>ASCII</a:t>
            </a:r>
            <a:r>
              <a:rPr lang="ru-RU" sz="2000" b="1" dirty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ввод чисел с консоли или вывод на какое-либо устройство (дисплей или принтер);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старший (левый) полубайт каждого байта содержит значение 3h;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младший (правый) полубайт — значение десятичного разряда.</a:t>
            </a:r>
          </a:p>
          <a:p>
            <a:pPr lvl="0"/>
            <a:r>
              <a:rPr lang="ru-RU" sz="2000" dirty="0"/>
              <a:t>Пример. 6591  - 36353931</a:t>
            </a:r>
            <a:r>
              <a:rPr lang="en-US" sz="2000" dirty="0"/>
              <a:t>h</a:t>
            </a:r>
            <a:r>
              <a:rPr lang="ru-RU" sz="20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Неупакованный двоично-десятичный формат.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левые полубайты таких чисел установлены в 0;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операции выполняются медленнее, чем над двоичными числами.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можно легко организовать обработку чисел большой разрядности.</a:t>
            </a:r>
          </a:p>
          <a:p>
            <a:r>
              <a:rPr lang="ru-RU" sz="2000" dirty="0"/>
              <a:t>Пример. 6591  - 06050901</a:t>
            </a:r>
            <a:r>
              <a:rPr lang="en-US" sz="2000" dirty="0"/>
              <a:t>h</a:t>
            </a:r>
            <a:r>
              <a:rPr lang="ru-RU" sz="20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Упакованный двоично-десятичный формат.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каждый байт содержит две десятичные цифры по 4 бита каждая.</a:t>
            </a:r>
          </a:p>
          <a:p>
            <a:r>
              <a:rPr lang="ru-RU" sz="2000" dirty="0"/>
              <a:t>Пример. 6591  - 6591</a:t>
            </a:r>
            <a:r>
              <a:rPr lang="en-US" sz="2000" dirty="0"/>
              <a:t>h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4098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150654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Сложение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856744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Сложение одноразрядных </a:t>
            </a:r>
            <a:r>
              <a:rPr lang="en-US" sz="2000" dirty="0"/>
              <a:t>ASCII </a:t>
            </a:r>
            <a:r>
              <a:rPr lang="ru-RU" sz="2000" dirty="0"/>
              <a:t>чисел выполняется в 3 этапа: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Сложение командой </a:t>
            </a:r>
            <a:r>
              <a:rPr lang="en-US" sz="2000" dirty="0"/>
              <a:t>add</a:t>
            </a:r>
            <a:r>
              <a:rPr lang="ru-RU" sz="2000" dirty="0"/>
              <a:t>/</a:t>
            </a:r>
            <a:r>
              <a:rPr lang="en-US" sz="2000" dirty="0" err="1"/>
              <a:t>adc</a:t>
            </a:r>
            <a:r>
              <a:rPr lang="ru-RU" sz="2000" dirty="0"/>
              <a:t>, результат должен быть в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Коррекция регистра </a:t>
            </a:r>
            <a:r>
              <a:rPr lang="en-US" sz="2000" dirty="0"/>
              <a:t>AX</a:t>
            </a:r>
            <a:r>
              <a:rPr lang="ru-RU" sz="2000" dirty="0"/>
              <a:t> командой </a:t>
            </a:r>
            <a:r>
              <a:rPr lang="en-US" sz="2000" dirty="0" err="1"/>
              <a:t>aaa</a:t>
            </a:r>
            <a:r>
              <a:rPr lang="ru-RU" sz="2000" dirty="0"/>
              <a:t>. Результат – в </a:t>
            </a:r>
            <a:r>
              <a:rPr lang="en-US" sz="2000" dirty="0"/>
              <a:t>AX</a:t>
            </a:r>
            <a:r>
              <a:rPr lang="ru-RU" sz="2000" dirty="0"/>
              <a:t> правильное неупакованное двузначное </a:t>
            </a:r>
            <a:r>
              <a:rPr lang="en-US" sz="2000" dirty="0"/>
              <a:t>BCD</a:t>
            </a:r>
            <a:r>
              <a:rPr lang="ru-RU" sz="2000" dirty="0"/>
              <a:t>-число.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Установка значения 3 в старшие полубайты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endParaRPr lang="ru-RU" sz="2000" b="1" dirty="0"/>
          </a:p>
          <a:p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 err="1"/>
              <a:t>dataseg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numl</a:t>
            </a:r>
            <a:r>
              <a:rPr lang="en-US" sz="2000" dirty="0"/>
              <a:t> 	</a:t>
            </a:r>
            <a:r>
              <a:rPr lang="en-US" sz="2000" dirty="0" err="1"/>
              <a:t>db</a:t>
            </a:r>
            <a:r>
              <a:rPr lang="en-US" sz="2000" dirty="0"/>
              <a:t> 34h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38h </a:t>
            </a:r>
            <a:endParaRPr lang="ru-RU" sz="2000" dirty="0"/>
          </a:p>
          <a:p>
            <a:r>
              <a:rPr lang="en-US" sz="2000" dirty="0" err="1"/>
              <a:t>codeseg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AL, num1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BL, num2</a:t>
            </a:r>
            <a:endParaRPr lang="ru-RU" sz="2000" dirty="0"/>
          </a:p>
          <a:p>
            <a:r>
              <a:rPr lang="en-US" sz="2000" dirty="0"/>
              <a:t>add  AL, BL	</a:t>
            </a:r>
            <a:endParaRPr lang="ru-RU" sz="2000" dirty="0"/>
          </a:p>
          <a:p>
            <a:r>
              <a:rPr lang="en-US" sz="2000" dirty="0" err="1"/>
              <a:t>aaa</a:t>
            </a:r>
            <a:r>
              <a:rPr lang="en-US" sz="2000" dirty="0"/>
              <a:t>			; AX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0102h</a:t>
            </a:r>
            <a:endParaRPr lang="ru-RU" sz="2000" dirty="0"/>
          </a:p>
          <a:p>
            <a:r>
              <a:rPr lang="en-US" sz="2000" dirty="0"/>
              <a:t>or AX</a:t>
            </a:r>
            <a:r>
              <a:rPr lang="ru-RU" sz="2000" dirty="0"/>
              <a:t>, 3030</a:t>
            </a:r>
            <a:r>
              <a:rPr lang="en-US" sz="2000" dirty="0"/>
              <a:t>h</a:t>
            </a:r>
            <a:r>
              <a:rPr lang="ru-RU" sz="2000" dirty="0"/>
              <a:t>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3132</a:t>
            </a:r>
            <a:r>
              <a:rPr lang="en-US" sz="2000" dirty="0"/>
              <a:t>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682778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27677" y="150654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Сложение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856744"/>
            <a:ext cx="8568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реализации сложения многоразрядных </a:t>
            </a:r>
            <a:r>
              <a:rPr lang="en-US" sz="2000" dirty="0"/>
              <a:t>ASCII</a:t>
            </a:r>
            <a:r>
              <a:rPr lang="ru-RU" sz="2000" dirty="0"/>
              <a:t>-чисел нужно организовать цикл, складывающий соответствующие разряды от младших к старшим с учетом переноса.</a:t>
            </a:r>
          </a:p>
          <a:p>
            <a:r>
              <a:rPr lang="en-US" sz="2000" dirty="0" err="1"/>
              <a:t>dataseg</a:t>
            </a:r>
            <a:endParaRPr lang="ru-RU" sz="2000" dirty="0"/>
          </a:p>
          <a:p>
            <a:r>
              <a:rPr lang="en-US" sz="2000" dirty="0"/>
              <a:t>num1	</a:t>
            </a:r>
            <a:r>
              <a:rPr lang="en-US" sz="2000" dirty="0" err="1"/>
              <a:t>db</a:t>
            </a:r>
            <a:r>
              <a:rPr lang="en-US" sz="2000" dirty="0"/>
              <a:t> ‘0037’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‘0986’</a:t>
            </a:r>
            <a:endParaRPr lang="ru-RU" sz="2000" dirty="0"/>
          </a:p>
          <a:p>
            <a:r>
              <a:rPr lang="en-US" sz="2000" dirty="0" err="1"/>
              <a:t>len</a:t>
            </a:r>
            <a:r>
              <a:rPr lang="en-US" sz="2000" dirty="0"/>
              <a:t>		</a:t>
            </a:r>
            <a:r>
              <a:rPr lang="en-US" sz="2000" dirty="0" err="1"/>
              <a:t>dw</a:t>
            </a:r>
            <a:r>
              <a:rPr lang="en-US" sz="2000" dirty="0"/>
              <a:t> 4</a:t>
            </a:r>
            <a:endParaRPr lang="ru-RU" sz="2000" dirty="0"/>
          </a:p>
          <a:p>
            <a:r>
              <a:rPr lang="en-US" sz="2000" dirty="0"/>
              <a:t>sum		</a:t>
            </a:r>
            <a:r>
              <a:rPr lang="en-US" sz="2000" dirty="0" err="1"/>
              <a:t>db</a:t>
            </a:r>
            <a:r>
              <a:rPr lang="en-US" sz="2000" dirty="0"/>
              <a:t> 4 dup (?)</a:t>
            </a:r>
            <a:endParaRPr lang="ru-RU" sz="2000" dirty="0"/>
          </a:p>
          <a:p>
            <a:r>
              <a:rPr lang="en-US" sz="2000" dirty="0" err="1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CX, </a:t>
            </a:r>
            <a:r>
              <a:rPr lang="en-US" sz="2000" dirty="0" err="1"/>
              <a:t>len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clc</a:t>
            </a:r>
            <a:r>
              <a:rPr lang="en-US" sz="2000" dirty="0"/>
              <a:t>			; </a:t>
            </a:r>
            <a:r>
              <a:rPr lang="ru-RU" sz="2000" dirty="0"/>
              <a:t>Очистка флага переноса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BX</a:t>
            </a:r>
            <a:r>
              <a:rPr lang="ru-RU" sz="2000" dirty="0"/>
              <a:t>, </a:t>
            </a:r>
            <a:r>
              <a:rPr lang="en-US" sz="2000" dirty="0"/>
              <a:t>CX</a:t>
            </a:r>
            <a:endParaRPr lang="ru-RU" sz="2000" dirty="0"/>
          </a:p>
          <a:p>
            <a:r>
              <a:rPr lang="en-US" sz="2000" dirty="0"/>
              <a:t>begin</a:t>
            </a:r>
            <a:r>
              <a:rPr lang="ru-RU" sz="2000" dirty="0"/>
              <a:t>:	</a:t>
            </a:r>
            <a:r>
              <a:rPr lang="en-US" sz="2000" dirty="0" err="1"/>
              <a:t>dec</a:t>
            </a:r>
            <a:r>
              <a:rPr lang="en-US" sz="2000" dirty="0"/>
              <a:t> BX</a:t>
            </a:r>
            <a:r>
              <a:rPr lang="ru-RU" sz="2000" dirty="0"/>
              <a:t>		; Смещение последней складываемой цифры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AL, byte </a:t>
            </a:r>
            <a:r>
              <a:rPr lang="en-US" sz="2000" dirty="0" err="1"/>
              <a:t>ptr</a:t>
            </a:r>
            <a:r>
              <a:rPr lang="en-US" sz="2000" dirty="0"/>
              <a:t> num1[BX]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adc</a:t>
            </a:r>
            <a:r>
              <a:rPr lang="en-US" sz="2000" dirty="0"/>
              <a:t> AL, byte </a:t>
            </a:r>
            <a:r>
              <a:rPr lang="en-US" sz="2000" dirty="0" err="1"/>
              <a:t>ptr</a:t>
            </a:r>
            <a:r>
              <a:rPr lang="en-US" sz="2000" dirty="0"/>
              <a:t> num2[BX]	; </a:t>
            </a:r>
            <a:r>
              <a:rPr lang="ru-RU" sz="2000" dirty="0"/>
              <a:t>сложение двух </a:t>
            </a:r>
            <a:r>
              <a:rPr lang="en-US" sz="2000" dirty="0"/>
              <a:t>ASCII-</a:t>
            </a:r>
            <a:r>
              <a:rPr lang="ru-RU" sz="2000" dirty="0"/>
              <a:t>цифр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aaa</a:t>
            </a:r>
            <a:r>
              <a:rPr lang="ru-RU" sz="2000" dirty="0"/>
              <a:t>				; коррекция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byte </a:t>
            </a:r>
            <a:r>
              <a:rPr lang="en-US" sz="2000" dirty="0" err="1"/>
              <a:t>ptr</a:t>
            </a:r>
            <a:r>
              <a:rPr lang="en-US" sz="2000" dirty="0"/>
              <a:t> sum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], </a:t>
            </a:r>
            <a:r>
              <a:rPr lang="en-US" sz="2000" dirty="0"/>
              <a:t>AL</a:t>
            </a:r>
            <a:r>
              <a:rPr lang="ru-RU" sz="2000" dirty="0"/>
              <a:t>	; запись рез-та в соотв. Байт</a:t>
            </a:r>
          </a:p>
          <a:p>
            <a:r>
              <a:rPr lang="ru-RU" sz="2000" dirty="0"/>
              <a:t>	</a:t>
            </a:r>
            <a:r>
              <a:rPr lang="en-US" sz="2000" dirty="0"/>
              <a:t>loop begin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or 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sum</a:t>
            </a:r>
            <a:r>
              <a:rPr lang="ru-RU" sz="2000" dirty="0"/>
              <a:t>, 30303030</a:t>
            </a:r>
            <a:r>
              <a:rPr lang="en-US" sz="2000" dirty="0"/>
              <a:t>h</a:t>
            </a:r>
            <a:r>
              <a:rPr lang="ru-RU" sz="2000" dirty="0"/>
              <a:t>	; переход к </a:t>
            </a:r>
            <a:r>
              <a:rPr lang="en-US" sz="2000" dirty="0"/>
              <a:t>ASCII</a:t>
            </a:r>
            <a:r>
              <a:rPr lang="ru-RU" sz="2000" dirty="0"/>
              <a:t>-числу в </a:t>
            </a:r>
            <a:r>
              <a:rPr lang="en-US" sz="2000" dirty="0"/>
              <a:t>SUM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317092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50654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Вычитание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856745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Вычитание одноразрядных </a:t>
            </a:r>
            <a:r>
              <a:rPr lang="en-US" sz="2000" dirty="0"/>
              <a:t>ASCII </a:t>
            </a:r>
            <a:r>
              <a:rPr lang="ru-RU" sz="2000" dirty="0"/>
              <a:t>чисел выполняется в 3 этапа: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Вычитание командой </a:t>
            </a:r>
            <a:r>
              <a:rPr lang="en-US" sz="2000" dirty="0"/>
              <a:t>sub</a:t>
            </a:r>
            <a:r>
              <a:rPr lang="ru-RU" sz="2000" dirty="0"/>
              <a:t>/</a:t>
            </a:r>
            <a:r>
              <a:rPr lang="en-US" sz="2000" dirty="0" err="1"/>
              <a:t>sbb</a:t>
            </a:r>
            <a:r>
              <a:rPr lang="ru-RU" sz="2000" dirty="0"/>
              <a:t>, результат должен быть в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Коррекция регистра </a:t>
            </a:r>
            <a:r>
              <a:rPr lang="en-US" sz="2000" dirty="0"/>
              <a:t>AX</a:t>
            </a:r>
            <a:r>
              <a:rPr lang="ru-RU" sz="2000" dirty="0"/>
              <a:t> командой </a:t>
            </a:r>
            <a:r>
              <a:rPr lang="en-US" sz="2000" dirty="0" err="1"/>
              <a:t>aas</a:t>
            </a:r>
            <a:r>
              <a:rPr lang="ru-RU" sz="2000" dirty="0"/>
              <a:t>. Результат – в </a:t>
            </a:r>
            <a:r>
              <a:rPr lang="en-US" sz="2000" dirty="0"/>
              <a:t>AX</a:t>
            </a:r>
            <a:r>
              <a:rPr lang="ru-RU" sz="2000" dirty="0"/>
              <a:t> правильное неупакованное двузначное </a:t>
            </a:r>
            <a:r>
              <a:rPr lang="en-US" sz="2000" dirty="0"/>
              <a:t>BCD</a:t>
            </a:r>
            <a:r>
              <a:rPr lang="ru-RU" sz="2000" dirty="0"/>
              <a:t>-число.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Установка значения 3 в старшие полубайты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 err="1"/>
              <a:t>dataseg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numl</a:t>
            </a:r>
            <a:r>
              <a:rPr lang="en-US" sz="2000" dirty="0"/>
              <a:t> 	</a:t>
            </a:r>
            <a:r>
              <a:rPr lang="en-US" sz="2000" dirty="0" err="1"/>
              <a:t>db</a:t>
            </a:r>
            <a:r>
              <a:rPr lang="en-US" sz="2000" dirty="0"/>
              <a:t> ‘4’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‘8’ </a:t>
            </a:r>
            <a:endParaRPr lang="ru-RU" sz="2000" dirty="0"/>
          </a:p>
          <a:p>
            <a:r>
              <a:rPr lang="en-US" sz="2000" dirty="0" err="1"/>
              <a:t>codeseg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AL, num1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BL, num2</a:t>
            </a:r>
            <a:endParaRPr lang="ru-RU" sz="2000" dirty="0"/>
          </a:p>
          <a:p>
            <a:r>
              <a:rPr lang="en-US" sz="2000" dirty="0"/>
              <a:t>sub</a:t>
            </a:r>
            <a:r>
              <a:rPr lang="ru-RU" sz="2000" dirty="0"/>
              <a:t>  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BL</a:t>
            </a:r>
            <a:r>
              <a:rPr lang="ru-RU" sz="2000" dirty="0"/>
              <a:t>	</a:t>
            </a:r>
          </a:p>
          <a:p>
            <a:r>
              <a:rPr lang="en-US" sz="2000" dirty="0" err="1"/>
              <a:t>aas</a:t>
            </a:r>
            <a:r>
              <a:rPr lang="ru-RU" sz="2000" dirty="0"/>
              <a:t>		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FF</a:t>
            </a:r>
            <a:r>
              <a:rPr lang="ru-RU" sz="2000" dirty="0"/>
              <a:t>04</a:t>
            </a:r>
            <a:r>
              <a:rPr lang="en-US" sz="2000" dirty="0"/>
              <a:t>h</a:t>
            </a:r>
            <a:r>
              <a:rPr lang="ru-RU" sz="2000" dirty="0"/>
              <a:t> – отрицательный результат</a:t>
            </a:r>
          </a:p>
          <a:p>
            <a:r>
              <a:rPr lang="en-US" sz="2000" dirty="0"/>
              <a:t>or AX</a:t>
            </a:r>
            <a:r>
              <a:rPr lang="ru-RU" sz="2000" dirty="0"/>
              <a:t>, 3030</a:t>
            </a:r>
            <a:r>
              <a:rPr lang="en-US" sz="2000" dirty="0"/>
              <a:t>h</a:t>
            </a:r>
            <a:r>
              <a:rPr lang="ru-RU" sz="2000" dirty="0"/>
              <a:t>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3</a:t>
            </a:r>
            <a:r>
              <a:rPr lang="en-US" sz="2000" dirty="0"/>
              <a:t>F</a:t>
            </a:r>
            <a:r>
              <a:rPr lang="ru-RU" sz="2000" dirty="0"/>
              <a:t>34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Для реализации вычитания многоразрядных </a:t>
            </a:r>
            <a:r>
              <a:rPr lang="en-US" sz="2000" dirty="0"/>
              <a:t>ASCII</a:t>
            </a:r>
            <a:r>
              <a:rPr lang="ru-RU" sz="2000" dirty="0"/>
              <a:t>-чисел нужно организовать цикл, вычитающий соответствующие разряды от младших к старшим с учетом флага переноса (</a:t>
            </a:r>
            <a:r>
              <a:rPr lang="ru-RU" sz="2000" dirty="0" err="1"/>
              <a:t>заема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0284672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44707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Умножение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856744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Умножение одноразрядных </a:t>
            </a:r>
            <a:r>
              <a:rPr lang="en-US" dirty="0"/>
              <a:t>ASCII </a:t>
            </a:r>
            <a:r>
              <a:rPr lang="ru-RU" dirty="0"/>
              <a:t>чисел выполняется в 4 этапа: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Преобразование </a:t>
            </a:r>
            <a:r>
              <a:rPr lang="en-US" dirty="0"/>
              <a:t>ASCII</a:t>
            </a:r>
            <a:r>
              <a:rPr lang="ru-RU" dirty="0"/>
              <a:t>-чисел в </a:t>
            </a:r>
            <a:r>
              <a:rPr lang="en-US" dirty="0"/>
              <a:t>BCD</a:t>
            </a:r>
            <a:r>
              <a:rPr lang="ru-RU" dirty="0"/>
              <a:t>-числа.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Умножение командой </a:t>
            </a:r>
            <a:r>
              <a:rPr lang="en-US" dirty="0" err="1"/>
              <a:t>mul</a:t>
            </a:r>
            <a:r>
              <a:rPr lang="ru-RU" dirty="0"/>
              <a:t>, результат должен быть в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Коррекция регистра </a:t>
            </a:r>
            <a:r>
              <a:rPr lang="en-US" dirty="0"/>
              <a:t>AX</a:t>
            </a:r>
            <a:r>
              <a:rPr lang="ru-RU" dirty="0"/>
              <a:t> командой </a:t>
            </a:r>
            <a:r>
              <a:rPr lang="en-US" dirty="0" err="1"/>
              <a:t>aam</a:t>
            </a:r>
            <a:r>
              <a:rPr lang="ru-RU" dirty="0"/>
              <a:t>. Результат – в </a:t>
            </a:r>
            <a:r>
              <a:rPr lang="en-US" dirty="0"/>
              <a:t>AX</a:t>
            </a:r>
            <a:r>
              <a:rPr lang="ru-RU" dirty="0"/>
              <a:t> правильное неупакованное двузначное </a:t>
            </a:r>
            <a:r>
              <a:rPr lang="en-US" dirty="0"/>
              <a:t>BCD</a:t>
            </a:r>
            <a:r>
              <a:rPr lang="ru-RU" dirty="0"/>
              <a:t>-число.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Установка значения 3 в старшие полубайты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dataseg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numl</a:t>
            </a:r>
            <a:r>
              <a:rPr lang="en-US" dirty="0"/>
              <a:t> 	</a:t>
            </a:r>
            <a:r>
              <a:rPr lang="en-US" dirty="0" err="1"/>
              <a:t>db</a:t>
            </a:r>
            <a:r>
              <a:rPr lang="en-US" dirty="0"/>
              <a:t> ‘4’</a:t>
            </a:r>
            <a:endParaRPr lang="ru-RU" dirty="0"/>
          </a:p>
          <a:p>
            <a:r>
              <a:rPr lang="en-US" dirty="0"/>
              <a:t>num2	</a:t>
            </a:r>
            <a:r>
              <a:rPr lang="en-US" dirty="0" err="1"/>
              <a:t>db</a:t>
            </a:r>
            <a:r>
              <a:rPr lang="en-US" dirty="0"/>
              <a:t> ‘8’ </a:t>
            </a:r>
            <a:endParaRPr lang="ru-RU" dirty="0"/>
          </a:p>
          <a:p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AL, num1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BL, num2</a:t>
            </a:r>
            <a:endParaRPr lang="ru-RU" dirty="0"/>
          </a:p>
          <a:p>
            <a:r>
              <a:rPr lang="en-US" dirty="0"/>
              <a:t>and AL, 0Fh</a:t>
            </a:r>
            <a:endParaRPr lang="ru-RU" dirty="0"/>
          </a:p>
          <a:p>
            <a:r>
              <a:rPr lang="en-US" dirty="0"/>
              <a:t>and BL, 0Fh</a:t>
            </a:r>
            <a:endParaRPr lang="ru-RU" dirty="0"/>
          </a:p>
          <a:p>
            <a:r>
              <a:rPr lang="en-US" dirty="0" err="1"/>
              <a:t>mul</a:t>
            </a:r>
            <a:r>
              <a:rPr lang="ru-RU" dirty="0"/>
              <a:t>  </a:t>
            </a:r>
            <a:r>
              <a:rPr lang="en-US" dirty="0"/>
              <a:t>BL</a:t>
            </a:r>
            <a:r>
              <a:rPr lang="ru-RU" dirty="0"/>
              <a:t>	</a:t>
            </a:r>
          </a:p>
          <a:p>
            <a:r>
              <a:rPr lang="en-US" dirty="0" err="1"/>
              <a:t>aam</a:t>
            </a:r>
            <a:r>
              <a:rPr lang="ru-RU" dirty="0"/>
              <a:t>		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0302</a:t>
            </a:r>
            <a:r>
              <a:rPr lang="en-US" dirty="0"/>
              <a:t>h</a:t>
            </a:r>
            <a:r>
              <a:rPr lang="ru-RU"/>
              <a:t> –результат</a:t>
            </a:r>
            <a:endParaRPr lang="ru-RU" dirty="0"/>
          </a:p>
          <a:p>
            <a:r>
              <a:rPr lang="en-US" dirty="0"/>
              <a:t>or AX</a:t>
            </a:r>
            <a:r>
              <a:rPr lang="ru-RU" dirty="0"/>
              <a:t>, 3030</a:t>
            </a:r>
            <a:r>
              <a:rPr lang="en-US" dirty="0"/>
              <a:t>h</a:t>
            </a:r>
            <a:r>
              <a:rPr lang="ru-RU" dirty="0"/>
              <a:t>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3332</a:t>
            </a:r>
            <a:r>
              <a:rPr lang="en-US" dirty="0"/>
              <a:t>h</a:t>
            </a:r>
            <a:endParaRPr lang="ru-RU" dirty="0"/>
          </a:p>
          <a:p>
            <a:r>
              <a:rPr lang="ru-RU" dirty="0"/>
              <a:t>	Для реализации умножения многоразрядных </a:t>
            </a:r>
            <a:r>
              <a:rPr lang="en-US" dirty="0"/>
              <a:t>ASCII</a:t>
            </a:r>
            <a:r>
              <a:rPr lang="ru-RU" dirty="0"/>
              <a:t>-чисел нужно организовать цикл умножения «в столбик» с получением промежуточных произведений и их последующим сложением.</a:t>
            </a:r>
          </a:p>
        </p:txBody>
      </p:sp>
    </p:spTree>
    <p:extLst>
      <p:ext uri="{BB962C8B-B14F-4D97-AF65-F5344CB8AC3E}">
        <p14:creationId xmlns:p14="http://schemas.microsoft.com/office/powerpoint/2010/main" val="51771903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165256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/>
              <a:t>-чисел. Деление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856744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Деление одноразрядных </a:t>
            </a:r>
            <a:r>
              <a:rPr lang="en-US" dirty="0"/>
              <a:t>ASCII </a:t>
            </a:r>
            <a:r>
              <a:rPr lang="ru-RU" dirty="0"/>
              <a:t>чисел выполняется в 4 этапа: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Преобразование </a:t>
            </a:r>
            <a:r>
              <a:rPr lang="en-US" dirty="0"/>
              <a:t>ASCII</a:t>
            </a:r>
            <a:r>
              <a:rPr lang="ru-RU" dirty="0"/>
              <a:t>-чисел в </a:t>
            </a:r>
            <a:r>
              <a:rPr lang="en-US" dirty="0"/>
              <a:t>BCD</a:t>
            </a:r>
            <a:r>
              <a:rPr lang="ru-RU" dirty="0"/>
              <a:t>-числа.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Коррекция двухбайтового делимого в регистре </a:t>
            </a:r>
            <a:r>
              <a:rPr lang="en-US" dirty="0"/>
              <a:t>AX</a:t>
            </a:r>
            <a:r>
              <a:rPr lang="ru-RU" dirty="0"/>
              <a:t> командой </a:t>
            </a:r>
            <a:r>
              <a:rPr lang="en-US" dirty="0" err="1"/>
              <a:t>aad</a:t>
            </a:r>
            <a:r>
              <a:rPr lang="ru-RU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Деление командой </a:t>
            </a:r>
            <a:r>
              <a:rPr lang="en-US" dirty="0"/>
              <a:t>div</a:t>
            </a:r>
            <a:r>
              <a:rPr lang="ru-RU" dirty="0"/>
              <a:t>. Результат – в </a:t>
            </a:r>
            <a:r>
              <a:rPr lang="en-US" dirty="0"/>
              <a:t>AL</a:t>
            </a:r>
            <a:r>
              <a:rPr lang="ru-RU" dirty="0"/>
              <a:t> неупакованное двузначное </a:t>
            </a:r>
            <a:r>
              <a:rPr lang="en-US" dirty="0"/>
              <a:t>BCD</a:t>
            </a:r>
            <a:r>
              <a:rPr lang="ru-RU" dirty="0"/>
              <a:t>-число – частное, в </a:t>
            </a:r>
            <a:r>
              <a:rPr lang="en-US" dirty="0"/>
              <a:t>AH </a:t>
            </a:r>
            <a:r>
              <a:rPr lang="ru-RU" dirty="0"/>
              <a:t>неупакованное </a:t>
            </a:r>
            <a:r>
              <a:rPr lang="en-US" dirty="0"/>
              <a:t>BCD</a:t>
            </a:r>
            <a:r>
              <a:rPr lang="ru-RU" dirty="0"/>
              <a:t>-число – остаток.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Установка значения 3 в старшие полубайты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dataseg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numl</a:t>
            </a:r>
            <a:r>
              <a:rPr lang="en-US" dirty="0"/>
              <a:t> 	</a:t>
            </a:r>
            <a:r>
              <a:rPr lang="en-US" dirty="0" err="1"/>
              <a:t>db</a:t>
            </a:r>
            <a:r>
              <a:rPr lang="en-US" dirty="0"/>
              <a:t> ‘34’</a:t>
            </a:r>
            <a:endParaRPr lang="ru-RU" dirty="0"/>
          </a:p>
          <a:p>
            <a:r>
              <a:rPr lang="en-US" dirty="0"/>
              <a:t>num2	</a:t>
            </a:r>
            <a:r>
              <a:rPr lang="en-US" dirty="0" err="1"/>
              <a:t>db</a:t>
            </a:r>
            <a:r>
              <a:rPr lang="en-US" dirty="0"/>
              <a:t> ‘8’ </a:t>
            </a:r>
            <a:endParaRPr lang="ru-RU" dirty="0"/>
          </a:p>
          <a:p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AX, num1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BL, num2</a:t>
            </a:r>
            <a:endParaRPr lang="ru-RU" dirty="0"/>
          </a:p>
          <a:p>
            <a:r>
              <a:rPr lang="en-US" dirty="0"/>
              <a:t>and AX, 0F0Fh</a:t>
            </a:r>
            <a:endParaRPr lang="ru-RU" dirty="0"/>
          </a:p>
          <a:p>
            <a:r>
              <a:rPr lang="en-US" dirty="0"/>
              <a:t>and BL, 0Fh</a:t>
            </a:r>
            <a:endParaRPr lang="ru-RU" dirty="0"/>
          </a:p>
          <a:p>
            <a:r>
              <a:rPr lang="en-US" dirty="0" err="1"/>
              <a:t>aad</a:t>
            </a:r>
            <a:endParaRPr lang="ru-RU" dirty="0"/>
          </a:p>
          <a:p>
            <a:r>
              <a:rPr lang="en-US" dirty="0"/>
              <a:t>div  BL		; AL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04h, AH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02h</a:t>
            </a:r>
            <a:endParaRPr lang="ru-RU" dirty="0"/>
          </a:p>
          <a:p>
            <a:r>
              <a:rPr lang="en-US" dirty="0"/>
              <a:t>or AX</a:t>
            </a:r>
            <a:r>
              <a:rPr lang="ru-RU" dirty="0"/>
              <a:t>, 3030</a:t>
            </a:r>
            <a:r>
              <a:rPr lang="en-US" dirty="0"/>
              <a:t>h</a:t>
            </a:r>
            <a:r>
              <a:rPr lang="ru-RU" dirty="0"/>
              <a:t>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3234</a:t>
            </a:r>
            <a:r>
              <a:rPr lang="en-US" dirty="0"/>
              <a:t>h</a:t>
            </a:r>
            <a:endParaRPr lang="ru-RU" dirty="0"/>
          </a:p>
          <a:p>
            <a:endParaRPr lang="en-US" dirty="0"/>
          </a:p>
          <a:p>
            <a:r>
              <a:rPr lang="ru-RU" dirty="0"/>
              <a:t>Деление многоразрядных чисел выполняется методом «в столбик» или последовательностью вычитаний. </a:t>
            </a:r>
          </a:p>
        </p:txBody>
      </p:sp>
    </p:spTree>
    <p:extLst>
      <p:ext uri="{BB962C8B-B14F-4D97-AF65-F5344CB8AC3E}">
        <p14:creationId xmlns:p14="http://schemas.microsoft.com/office/powerpoint/2010/main" val="374124164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44707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упакованных чисел. Сложение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856745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упакованными двоично-десятичными числами можно выполнять только операции сложения и вычитания, после которых необходимо выполнить коррекцию.</a:t>
            </a:r>
          </a:p>
          <a:p>
            <a:r>
              <a:rPr lang="ru-RU" sz="2000" dirty="0"/>
              <a:t>	</a:t>
            </a:r>
          </a:p>
          <a:p>
            <a:r>
              <a:rPr lang="en-US" sz="2000" b="1" dirty="0" err="1"/>
              <a:t>daa</a:t>
            </a:r>
            <a:r>
              <a:rPr lang="ru-RU" sz="2000" dirty="0"/>
              <a:t> – десятичная коррекция для сложения. Преобразует двоичный результат выполнения команд </a:t>
            </a:r>
            <a:r>
              <a:rPr lang="ru-RU" sz="2000" dirty="0" err="1"/>
              <a:t>add</a:t>
            </a:r>
            <a:r>
              <a:rPr lang="ru-RU" sz="2000" dirty="0"/>
              <a:t> и </a:t>
            </a:r>
            <a:r>
              <a:rPr lang="ru-RU" sz="2000" dirty="0" err="1"/>
              <a:t>adc</a:t>
            </a:r>
            <a:r>
              <a:rPr lang="ru-RU" sz="2000" dirty="0"/>
              <a:t> в регистре AL в упакованное десятичное число.</a:t>
            </a:r>
          </a:p>
          <a:p>
            <a:r>
              <a:rPr lang="ru-RU" sz="2000" dirty="0"/>
              <a:t>	</a:t>
            </a:r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dataseg</a:t>
            </a:r>
            <a:endParaRPr lang="ru-RU" sz="2000" dirty="0"/>
          </a:p>
          <a:p>
            <a:r>
              <a:rPr lang="en-US" sz="2000" dirty="0"/>
              <a:t>op1	</a:t>
            </a:r>
            <a:r>
              <a:rPr lang="en-US" sz="2000" dirty="0" err="1"/>
              <a:t>db</a:t>
            </a:r>
            <a:r>
              <a:rPr lang="en-US" sz="2000" dirty="0"/>
              <a:t>	32h</a:t>
            </a:r>
            <a:endParaRPr lang="ru-RU" sz="2000" dirty="0"/>
          </a:p>
          <a:p>
            <a:r>
              <a:rPr lang="en-US" sz="2000" dirty="0"/>
              <a:t>op2	</a:t>
            </a:r>
            <a:r>
              <a:rPr lang="en-US" sz="2000" dirty="0" err="1"/>
              <a:t>db</a:t>
            </a:r>
            <a:r>
              <a:rPr lang="en-US" sz="2000" dirty="0"/>
              <a:t>	59h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AL, op1</a:t>
            </a:r>
            <a:endParaRPr lang="ru-RU" sz="2000" dirty="0"/>
          </a:p>
          <a:p>
            <a:r>
              <a:rPr lang="en-US" sz="2000" dirty="0"/>
              <a:t>	add	AL, op2	; AL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8Bh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daa</a:t>
            </a:r>
            <a:r>
              <a:rPr lang="ru-RU" sz="2000" dirty="0"/>
              <a:t>			; </a:t>
            </a:r>
            <a:r>
              <a:rPr lang="en-US" sz="2000" dirty="0"/>
              <a:t>AL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91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	</a:t>
            </a:r>
          </a:p>
          <a:p>
            <a:r>
              <a:rPr lang="ru-RU" sz="2000" dirty="0"/>
              <a:t>Если после выполнения команды </a:t>
            </a:r>
            <a:r>
              <a:rPr lang="en-US" sz="2000" dirty="0" err="1"/>
              <a:t>daa</a:t>
            </a:r>
            <a:r>
              <a:rPr lang="en-US" sz="2000" dirty="0"/>
              <a:t> </a:t>
            </a:r>
            <a:r>
              <a:rPr lang="ru-RU" sz="2000" dirty="0"/>
              <a:t>флаг </a:t>
            </a:r>
            <a:r>
              <a:rPr lang="en-US" sz="2000" dirty="0"/>
              <a:t>CF</a:t>
            </a:r>
            <a:r>
              <a:rPr lang="ru-RU" sz="2000" dirty="0"/>
              <a:t>=1, произошел перенос единицы из старшего разряда.</a:t>
            </a:r>
          </a:p>
        </p:txBody>
      </p:sp>
    </p:spTree>
    <p:extLst>
      <p:ext uri="{BB962C8B-B14F-4D97-AF65-F5344CB8AC3E}">
        <p14:creationId xmlns:p14="http://schemas.microsoft.com/office/powerpoint/2010/main" val="376796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23C5510-613C-4014-899B-105E639C25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63851" y="23813"/>
            <a:ext cx="7350125" cy="730250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ДВОИЧНАЯ АРИФМЕТИКА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98362" name="Group 58">
            <a:extLst>
              <a:ext uri="{FF2B5EF4-FFF2-40B4-BE49-F238E27FC236}">
                <a16:creationId xmlns:a16="http://schemas.microsoft.com/office/drawing/2014/main" id="{98994479-0781-4DEE-9789-6BB0D96DFE46}"/>
              </a:ext>
            </a:extLst>
          </p:cNvPr>
          <p:cNvGraphicFramePr>
            <a:graphicFrameLocks noGrp="1"/>
          </p:cNvGraphicFramePr>
          <p:nvPr/>
        </p:nvGraphicFramePr>
        <p:xfrm>
          <a:off x="2790825" y="1535114"/>
          <a:ext cx="7543800" cy="4035425"/>
        </p:xfrm>
        <a:graphic>
          <a:graphicData uri="http://schemas.openxmlformats.org/drawingml/2006/table">
            <a:tbl>
              <a:tblPr/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193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Таблица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сложения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 + 0 =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+ 0 =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 + 1 =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+ 1 = 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Таблица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вычитания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 – 0 =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– 0 =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– 1 =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 – 1 =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Таблица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умножения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 </a:t>
                      </a: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 0 =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1  0 =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1  1 =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1 1 0 0 1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*1 0 0 0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1 1 0 0 1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0 0 0 0 0 </a:t>
                      </a: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_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0 0 0 0 0 </a:t>
                      </a: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_ _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0 0 0 0 0 </a:t>
                      </a: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_ _ _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1 1 0 0 1 </a:t>
                      </a: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_ _ _ _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1 1 0 1 0 1 0 0 1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1 1 0 1 1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+1 0 1 1 0 1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1 0 0 1 0 0 0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1 1 0 1 0 1 0 0 1   1 0 0 0 1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1 0 0 0 1              1 1 0 0 1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1 0 0 1 1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1 0 0 0 1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  1 0 0 0 1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  1 0 0 0 1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  0 0 0 0 0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3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1 0 0 1 0 0 0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-1 0 1 1 0 1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1 1 0 1 1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65" name="Line 59">
            <a:extLst>
              <a:ext uri="{FF2B5EF4-FFF2-40B4-BE49-F238E27FC236}">
                <a16:creationId xmlns:a16="http://schemas.microsoft.com/office/drawing/2014/main" id="{D14FEE48-4AAD-4256-9790-CDDF9D65C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1" y="41275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66" name="Line 60">
            <a:extLst>
              <a:ext uri="{FF2B5EF4-FFF2-40B4-BE49-F238E27FC236}">
                <a16:creationId xmlns:a16="http://schemas.microsoft.com/office/drawing/2014/main" id="{5F34383F-AC90-47B7-B31F-400BD9EAB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1" y="52800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67" name="Line 61">
            <a:extLst>
              <a:ext uri="{FF2B5EF4-FFF2-40B4-BE49-F238E27FC236}">
                <a16:creationId xmlns:a16="http://schemas.microsoft.com/office/drawing/2014/main" id="{49FCBBFB-6D7A-476A-ACD3-3FDB8280C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8763" y="39116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68" name="Line 62">
            <a:extLst>
              <a:ext uri="{FF2B5EF4-FFF2-40B4-BE49-F238E27FC236}">
                <a16:creationId xmlns:a16="http://schemas.microsoft.com/office/drawing/2014/main" id="{6A9B44B3-0BD5-4CF5-AD09-A81E8BF8B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8763" y="3695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69" name="Line 63">
            <a:extLst>
              <a:ext uri="{FF2B5EF4-FFF2-40B4-BE49-F238E27FC236}">
                <a16:creationId xmlns:a16="http://schemas.microsoft.com/office/drawing/2014/main" id="{D36EA9BC-55EB-4240-BBC3-BA78307F7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1" y="382746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70" name="Line 64">
            <a:extLst>
              <a:ext uri="{FF2B5EF4-FFF2-40B4-BE49-F238E27FC236}">
                <a16:creationId xmlns:a16="http://schemas.microsoft.com/office/drawing/2014/main" id="{AA2FA542-D65D-4D12-B148-91A876E68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1263" y="50482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71" name="Line 65">
            <a:extLst>
              <a:ext uri="{FF2B5EF4-FFF2-40B4-BE49-F238E27FC236}">
                <a16:creationId xmlns:a16="http://schemas.microsoft.com/office/drawing/2014/main" id="{15843164-7945-471A-BEB4-58E16F857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6" y="41275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72" name="Line 66">
            <a:extLst>
              <a:ext uri="{FF2B5EF4-FFF2-40B4-BE49-F238E27FC236}">
                <a16:creationId xmlns:a16="http://schemas.microsoft.com/office/drawing/2014/main" id="{366062CC-6693-4C4A-9C08-F78C6E44C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338" y="46323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73" name="Line 67">
            <a:extLst>
              <a:ext uri="{FF2B5EF4-FFF2-40B4-BE49-F238E27FC236}">
                <a16:creationId xmlns:a16="http://schemas.microsoft.com/office/drawing/2014/main" id="{56F8CF77-4065-408D-B592-186CE24E2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1" y="509905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38662" y="154981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упакованных чисел. Вычитание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856745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das</a:t>
            </a:r>
            <a:r>
              <a:rPr lang="en-US" sz="2000" dirty="0"/>
              <a:t> </a:t>
            </a:r>
            <a:r>
              <a:rPr lang="ru-RU" sz="2000" dirty="0"/>
              <a:t>– десятичная коррекция для вычитания. Преобразует двоичный результат выполнения команд </a:t>
            </a:r>
            <a:r>
              <a:rPr lang="ru-RU" sz="2000" dirty="0" err="1"/>
              <a:t>sub</a:t>
            </a:r>
            <a:r>
              <a:rPr lang="ru-RU" sz="2000" dirty="0"/>
              <a:t> и </a:t>
            </a:r>
            <a:r>
              <a:rPr lang="ru-RU" sz="2000" dirty="0" err="1"/>
              <a:t>sbb</a:t>
            </a:r>
            <a:r>
              <a:rPr lang="ru-RU" sz="2000" dirty="0"/>
              <a:t> в регистре AL в упакованное десятичное число.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/>
              <a:t>op1	</a:t>
            </a:r>
            <a:r>
              <a:rPr lang="en-US" sz="2000" dirty="0" err="1"/>
              <a:t>db</a:t>
            </a:r>
            <a:r>
              <a:rPr lang="en-US" sz="2000" dirty="0"/>
              <a:t>	32h</a:t>
            </a:r>
            <a:endParaRPr lang="ru-RU" sz="2000" dirty="0"/>
          </a:p>
          <a:p>
            <a:r>
              <a:rPr lang="en-US" sz="2000" dirty="0"/>
              <a:t>op2	</a:t>
            </a:r>
            <a:r>
              <a:rPr lang="en-US" sz="2000" dirty="0" err="1"/>
              <a:t>db</a:t>
            </a:r>
            <a:r>
              <a:rPr lang="en-US" sz="2000" dirty="0"/>
              <a:t>	59h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AL, op2</a:t>
            </a:r>
            <a:endParaRPr lang="ru-RU" sz="2000" dirty="0"/>
          </a:p>
          <a:p>
            <a:r>
              <a:rPr lang="en-US" sz="2000" dirty="0"/>
              <a:t>	sub	AL, op1	; AL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27h</a:t>
            </a:r>
            <a:endParaRPr lang="ru-RU" sz="2000" dirty="0"/>
          </a:p>
          <a:p>
            <a:r>
              <a:rPr lang="en-US" sz="2000" dirty="0"/>
              <a:t>	das</a:t>
            </a:r>
            <a:r>
              <a:rPr lang="ru-RU" sz="2000" dirty="0"/>
              <a:t>			; </a:t>
            </a:r>
            <a:r>
              <a:rPr lang="en-US" sz="2000" dirty="0"/>
              <a:t>AL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27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	</a:t>
            </a:r>
          </a:p>
          <a:p>
            <a:r>
              <a:rPr lang="ru-RU" sz="2000" dirty="0"/>
              <a:t>Если после выполнения команды </a:t>
            </a:r>
            <a:r>
              <a:rPr lang="en-US" sz="2000" dirty="0"/>
              <a:t>das </a:t>
            </a:r>
            <a:r>
              <a:rPr lang="ru-RU" sz="2000" dirty="0"/>
              <a:t>флаг </a:t>
            </a:r>
            <a:r>
              <a:rPr lang="en-US" sz="2000" dirty="0"/>
              <a:t>CF</a:t>
            </a:r>
            <a:r>
              <a:rPr lang="ru-RU" sz="2000" dirty="0"/>
              <a:t>=1, произошел заем единицы в старший  разряд.</a:t>
            </a:r>
          </a:p>
        </p:txBody>
      </p:sp>
    </p:spTree>
    <p:extLst>
      <p:ext uri="{BB962C8B-B14F-4D97-AF65-F5344CB8AC3E}">
        <p14:creationId xmlns:p14="http://schemas.microsoft.com/office/powerpoint/2010/main" val="289832248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модификации флагов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856744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Изменение флага </a:t>
            </a:r>
            <a:r>
              <a:rPr lang="en-US" sz="2000" b="1" dirty="0"/>
              <a:t>CF</a:t>
            </a:r>
            <a:endParaRPr lang="ru-RU" sz="2000" dirty="0"/>
          </a:p>
          <a:p>
            <a:r>
              <a:rPr lang="en-US" sz="2000" dirty="0"/>
              <a:t>CLC</a:t>
            </a:r>
            <a:r>
              <a:rPr lang="ru-RU" sz="2000" dirty="0"/>
              <a:t> – обнулить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/>
              <a:t>STC</a:t>
            </a:r>
            <a:r>
              <a:rPr lang="ru-RU" sz="2000" dirty="0"/>
              <a:t> – установить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  <a:p>
            <a:r>
              <a:rPr lang="en-US" sz="2000" dirty="0"/>
              <a:t>CMC</a:t>
            </a:r>
            <a:r>
              <a:rPr lang="ru-RU" sz="2000" dirty="0"/>
              <a:t> – инвертировать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CF </a:t>
            </a:r>
            <a:r>
              <a:rPr lang="en-US" sz="2000" dirty="0" err="1"/>
              <a:t>xor</a:t>
            </a:r>
            <a:r>
              <a:rPr lang="en-US" sz="2000"/>
              <a:t> 1</a:t>
            </a:r>
            <a:r>
              <a:rPr lang="ru-RU" sz="2000"/>
              <a:t>.</a:t>
            </a:r>
            <a:endParaRPr lang="ru-RU" sz="2000" dirty="0"/>
          </a:p>
          <a:p>
            <a:endParaRPr lang="ru-RU" sz="2000" b="1" dirty="0"/>
          </a:p>
          <a:p>
            <a:r>
              <a:rPr lang="ru-RU" sz="2000" b="1" dirty="0"/>
              <a:t>	Флаг направления </a:t>
            </a:r>
            <a:r>
              <a:rPr lang="en-US" sz="2000" b="1" dirty="0"/>
              <a:t>DF</a:t>
            </a:r>
            <a:endParaRPr lang="ru-RU" sz="2000" dirty="0"/>
          </a:p>
          <a:p>
            <a:r>
              <a:rPr lang="ru-RU" sz="2000" dirty="0"/>
              <a:t>Используется при обработке строк и определяет направление обработки (0– обработка от меньших адресов к большим, 1 – наоборот).</a:t>
            </a:r>
          </a:p>
          <a:p>
            <a:r>
              <a:rPr lang="en-US" sz="2000" dirty="0"/>
              <a:t>CLD</a:t>
            </a:r>
            <a:r>
              <a:rPr lang="ru-RU" sz="2000" dirty="0"/>
              <a:t> – обнулить флаг </a:t>
            </a:r>
            <a:r>
              <a:rPr lang="en-US" sz="2000" dirty="0"/>
              <a:t>DF</a:t>
            </a:r>
            <a:r>
              <a:rPr lang="ru-RU" sz="2000" dirty="0"/>
              <a:t>: </a:t>
            </a:r>
            <a:r>
              <a:rPr lang="en-US" sz="2000" dirty="0"/>
              <a:t>DF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/>
              <a:t>STD</a:t>
            </a:r>
            <a:r>
              <a:rPr lang="ru-RU" sz="2000" dirty="0"/>
              <a:t> – установить флаг </a:t>
            </a:r>
            <a:r>
              <a:rPr lang="en-US" sz="2000" dirty="0"/>
              <a:t>DF</a:t>
            </a:r>
            <a:r>
              <a:rPr lang="ru-RU" sz="2000" dirty="0"/>
              <a:t>: </a:t>
            </a:r>
            <a:r>
              <a:rPr lang="en-US" sz="2000" dirty="0"/>
              <a:t>DF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  <a:p>
            <a:endParaRPr lang="ru-RU" sz="2000" b="1" dirty="0"/>
          </a:p>
          <a:p>
            <a:r>
              <a:rPr lang="ru-RU" sz="2000" b="1" dirty="0"/>
              <a:t>	Флаг прерывания </a:t>
            </a:r>
            <a:r>
              <a:rPr lang="en-US" sz="2000" b="1" dirty="0"/>
              <a:t>IF</a:t>
            </a:r>
            <a:endParaRPr lang="ru-RU" sz="2000" dirty="0"/>
          </a:p>
          <a:p>
            <a:r>
              <a:rPr lang="ru-RU" sz="2000" dirty="0"/>
              <a:t>Определяет реакцию системы на прерывания от внешних устройств (0– прерывания игнорируются, 1– процессор реагирует на прерывания).</a:t>
            </a:r>
          </a:p>
          <a:p>
            <a:r>
              <a:rPr lang="en-US" sz="2000" dirty="0"/>
              <a:t>CLI</a:t>
            </a:r>
            <a:r>
              <a:rPr lang="ru-RU" sz="2000" dirty="0"/>
              <a:t> – обнулить флаг </a:t>
            </a:r>
            <a:r>
              <a:rPr lang="en-US" sz="2000" dirty="0"/>
              <a:t>IF</a:t>
            </a:r>
            <a:r>
              <a:rPr lang="ru-RU" sz="2000" dirty="0"/>
              <a:t>: </a:t>
            </a:r>
            <a:r>
              <a:rPr lang="en-US" sz="2000" dirty="0"/>
              <a:t>IF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/>
              <a:t>STI</a:t>
            </a:r>
            <a:r>
              <a:rPr lang="ru-RU" sz="2000" dirty="0"/>
              <a:t> – установить флаг </a:t>
            </a:r>
            <a:r>
              <a:rPr lang="en-US" sz="2000" dirty="0"/>
              <a:t>IF</a:t>
            </a:r>
            <a:r>
              <a:rPr lang="ru-RU" sz="2000" dirty="0"/>
              <a:t>: </a:t>
            </a:r>
            <a:r>
              <a:rPr lang="en-US" sz="2000" dirty="0"/>
              <a:t>IF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55229837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351584" y="1143001"/>
            <a:ext cx="7744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двоичных чисел при вводе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двоичных чисел при выводе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endParaRPr lang="ru-RU" dirty="0">
              <a:latin typeface="Lucida Sans Unicode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десятичных чисел при вводе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десятичных чисел при выводе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endParaRPr lang="ru-RU" dirty="0">
              <a:latin typeface="Lucida Sans Unicode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2063552" y="116632"/>
            <a:ext cx="7467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dirty="0"/>
              <a:t>Символьная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11468432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Содержимое 1"/>
          <p:cNvSpPr>
            <a:spLocks noGrp="1"/>
          </p:cNvSpPr>
          <p:nvPr>
            <p:ph idx="1"/>
          </p:nvPr>
        </p:nvSpPr>
        <p:spPr>
          <a:xfrm>
            <a:off x="1992313" y="1773238"/>
            <a:ext cx="8229600" cy="576262"/>
          </a:xfrm>
        </p:spPr>
        <p:txBody>
          <a:bodyPr/>
          <a:lstStyle/>
          <a:p>
            <a:pPr eaLnBrk="1" hangingPunct="1"/>
            <a:r>
              <a:rPr lang="ru-RU" sz="2400" dirty="0"/>
              <a:t>Для переменной размером 1 байт: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438825"/>
            <a:ext cx="8424936" cy="61448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Преобразование двоичных чисел при вводе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919289" y="3789364"/>
            <a:ext cx="4321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/>
              <a:t>for</a:t>
            </a:r>
            <a:r>
              <a:rPr lang="en-US"/>
              <a:t> i:=1 </a:t>
            </a:r>
            <a:r>
              <a:rPr lang="en-US" u="sng"/>
              <a:t>to</a:t>
            </a:r>
            <a:r>
              <a:rPr lang="en-US"/>
              <a:t> 8</a:t>
            </a:r>
          </a:p>
          <a:p>
            <a:pPr eaLnBrk="1" hangingPunct="1"/>
            <a:r>
              <a:rPr lang="en-US"/>
              <a:t>	if  [</a:t>
            </a:r>
            <a:r>
              <a:rPr lang="ru-RU"/>
              <a:t>вх_буфер</a:t>
            </a:r>
            <a:r>
              <a:rPr lang="en-US"/>
              <a:t>] = ‘0’ </a:t>
            </a:r>
            <a:r>
              <a:rPr lang="en-US" u="sng"/>
              <a:t>then</a:t>
            </a:r>
            <a:r>
              <a:rPr lang="en-US"/>
              <a:t> CF=0;</a:t>
            </a:r>
          </a:p>
          <a:p>
            <a:pPr eaLnBrk="1" hangingPunct="1"/>
            <a:r>
              <a:rPr lang="en-US"/>
              <a:t>	</a:t>
            </a:r>
            <a:r>
              <a:rPr lang="en-US" u="sng"/>
              <a:t>else</a:t>
            </a:r>
            <a:r>
              <a:rPr lang="ru-RU"/>
              <a:t> </a:t>
            </a:r>
            <a:r>
              <a:rPr lang="en-US"/>
              <a:t>CF = 1;</a:t>
            </a:r>
          </a:p>
          <a:p>
            <a:pPr eaLnBrk="1" hangingPunct="1"/>
            <a:r>
              <a:rPr lang="en-US"/>
              <a:t>	rcl </a:t>
            </a:r>
            <a:r>
              <a:rPr lang="ru-RU"/>
              <a:t>результат</a:t>
            </a:r>
            <a:r>
              <a:rPr lang="en-US"/>
              <a:t>, 1;</a:t>
            </a:r>
          </a:p>
          <a:p>
            <a:pPr eaLnBrk="1" hangingPunct="1"/>
            <a:r>
              <a:rPr lang="en-US"/>
              <a:t>	</a:t>
            </a:r>
            <a:r>
              <a:rPr lang="ru-RU"/>
              <a:t>вх_буфер++</a:t>
            </a:r>
            <a:r>
              <a:rPr lang="en-US"/>
              <a:t>;</a:t>
            </a:r>
          </a:p>
          <a:p>
            <a:pPr eaLnBrk="1" hangingPunct="1"/>
            <a:r>
              <a:rPr lang="en-US" u="sng"/>
              <a:t>end for</a:t>
            </a:r>
            <a:endParaRPr lang="ru-RU" u="sng"/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6743700" y="2565401"/>
            <a:ext cx="36004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i="1"/>
              <a:t>AL</a:t>
            </a:r>
            <a:r>
              <a:rPr lang="ru-RU" i="1"/>
              <a:t> – регистр для ввода;</a:t>
            </a:r>
          </a:p>
          <a:p>
            <a:pPr eaLnBrk="1" hangingPunct="1"/>
            <a:r>
              <a:rPr lang="en-US" i="1"/>
              <a:t>DI</a:t>
            </a:r>
            <a:r>
              <a:rPr lang="ru-RU" i="1"/>
              <a:t> – адрес начала вх_буфера;</a:t>
            </a:r>
          </a:p>
          <a:p>
            <a:pPr eaLnBrk="1" hangingPunct="1"/>
            <a:r>
              <a:rPr lang="en-US" i="1"/>
              <a:t>CX</a:t>
            </a:r>
            <a:r>
              <a:rPr lang="ru-RU" i="1"/>
              <a:t> – счетчик;</a:t>
            </a:r>
            <a:endParaRPr lang="en-US" i="1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	mov CX, 8</a:t>
            </a:r>
          </a:p>
          <a:p>
            <a:pPr eaLnBrk="1" hangingPunct="1"/>
            <a:r>
              <a:rPr lang="en-US"/>
              <a:t>st_loop:	cmp byte ptr [DI], ‘0’</a:t>
            </a:r>
          </a:p>
          <a:p>
            <a:pPr eaLnBrk="1" hangingPunct="1"/>
            <a:r>
              <a:rPr lang="en-US"/>
              <a:t>	je C1</a:t>
            </a:r>
          </a:p>
          <a:p>
            <a:pPr eaLnBrk="1" hangingPunct="1"/>
            <a:r>
              <a:rPr lang="en-US"/>
              <a:t>	stc</a:t>
            </a:r>
          </a:p>
          <a:p>
            <a:pPr eaLnBrk="1" hangingPunct="1"/>
            <a:r>
              <a:rPr lang="en-US"/>
              <a:t>	jmp e_loop</a:t>
            </a:r>
          </a:p>
          <a:p>
            <a:pPr eaLnBrk="1" hangingPunct="1"/>
            <a:r>
              <a:rPr lang="en-US"/>
              <a:t>C1:	clc</a:t>
            </a:r>
          </a:p>
          <a:p>
            <a:pPr eaLnBrk="1" hangingPunct="1"/>
            <a:r>
              <a:rPr lang="en-US"/>
              <a:t>e_loop:	rcl AL, 1</a:t>
            </a:r>
          </a:p>
          <a:p>
            <a:pPr eaLnBrk="1" hangingPunct="1"/>
            <a:r>
              <a:rPr lang="en-US"/>
              <a:t>	inc DI</a:t>
            </a:r>
          </a:p>
          <a:p>
            <a:pPr eaLnBrk="1" hangingPunct="1"/>
            <a:r>
              <a:rPr lang="en-US"/>
              <a:t>	loop st_loop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4223545" y="4509295"/>
            <a:ext cx="4392613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155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Содержимое 1"/>
          <p:cNvSpPr>
            <a:spLocks noGrp="1"/>
          </p:cNvSpPr>
          <p:nvPr>
            <p:ph idx="1"/>
          </p:nvPr>
        </p:nvSpPr>
        <p:spPr>
          <a:xfrm>
            <a:off x="1992313" y="1773238"/>
            <a:ext cx="8229600" cy="576262"/>
          </a:xfrm>
        </p:spPr>
        <p:txBody>
          <a:bodyPr/>
          <a:lstStyle/>
          <a:p>
            <a:pPr eaLnBrk="1" hangingPunct="1"/>
            <a:r>
              <a:rPr lang="ru-RU" sz="2400"/>
              <a:t>Для переменной размером 1 байт: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highlight>
                  <a:srgbClr val="FFFF00"/>
                </a:highlight>
              </a:rPr>
              <a:t>Преобразование двоичных чисел при выводе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919289" y="3789364"/>
            <a:ext cx="4321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/>
              <a:t>for</a:t>
            </a:r>
            <a:r>
              <a:rPr lang="en-US"/>
              <a:t> i:=1 </a:t>
            </a:r>
            <a:r>
              <a:rPr lang="en-US" u="sng"/>
              <a:t>to</a:t>
            </a:r>
            <a:r>
              <a:rPr lang="en-US"/>
              <a:t> 8</a:t>
            </a:r>
          </a:p>
          <a:p>
            <a:pPr eaLnBrk="1" hangingPunct="1"/>
            <a:r>
              <a:rPr lang="en-US"/>
              <a:t>	</a:t>
            </a:r>
            <a:r>
              <a:rPr lang="ru-RU" u="sng"/>
              <a:t>сдвиг_влево</a:t>
            </a:r>
            <a:r>
              <a:rPr lang="ru-RU"/>
              <a:t> на 1</a:t>
            </a:r>
            <a:r>
              <a:rPr lang="en-US"/>
              <a:t>;</a:t>
            </a:r>
            <a:endParaRPr lang="ru-RU"/>
          </a:p>
          <a:p>
            <a:pPr eaLnBrk="1" hangingPunct="1"/>
            <a:r>
              <a:rPr lang="ru-RU"/>
              <a:t>	</a:t>
            </a:r>
            <a:r>
              <a:rPr lang="en-US" u="sng"/>
              <a:t>if</a:t>
            </a:r>
            <a:r>
              <a:rPr lang="en-US"/>
              <a:t> CF</a:t>
            </a:r>
            <a:r>
              <a:rPr lang="ru-RU"/>
              <a:t>=1 </a:t>
            </a:r>
            <a:r>
              <a:rPr lang="en-US" u="sng"/>
              <a:t>then</a:t>
            </a:r>
            <a:r>
              <a:rPr lang="en-US"/>
              <a:t> [</a:t>
            </a:r>
            <a:r>
              <a:rPr lang="ru-RU"/>
              <a:t>вых_буфер</a:t>
            </a:r>
            <a:r>
              <a:rPr lang="en-US"/>
              <a:t>] = ‘1’;</a:t>
            </a:r>
          </a:p>
          <a:p>
            <a:pPr eaLnBrk="1" hangingPunct="1"/>
            <a:r>
              <a:rPr lang="en-US"/>
              <a:t>	</a:t>
            </a:r>
            <a:r>
              <a:rPr lang="en-US" u="sng"/>
              <a:t>else</a:t>
            </a:r>
            <a:r>
              <a:rPr lang="ru-RU"/>
              <a:t> </a:t>
            </a:r>
            <a:r>
              <a:rPr lang="en-US"/>
              <a:t>[</a:t>
            </a:r>
            <a:r>
              <a:rPr lang="ru-RU"/>
              <a:t>вых_буфер</a:t>
            </a:r>
            <a:r>
              <a:rPr lang="en-US"/>
              <a:t>] = ‘</a:t>
            </a:r>
            <a:r>
              <a:rPr lang="ru-RU"/>
              <a:t>0</a:t>
            </a:r>
            <a:r>
              <a:rPr lang="en-US"/>
              <a:t>’;</a:t>
            </a:r>
          </a:p>
          <a:p>
            <a:pPr eaLnBrk="1" hangingPunct="1"/>
            <a:r>
              <a:rPr lang="en-US"/>
              <a:t>	</a:t>
            </a:r>
            <a:r>
              <a:rPr lang="ru-RU"/>
              <a:t>вых_буфер++</a:t>
            </a:r>
            <a:r>
              <a:rPr lang="en-US"/>
              <a:t>;</a:t>
            </a:r>
          </a:p>
          <a:p>
            <a:pPr eaLnBrk="1" hangingPunct="1"/>
            <a:r>
              <a:rPr lang="en-US" u="sng"/>
              <a:t>end for</a:t>
            </a:r>
            <a:endParaRPr lang="ru-RU" u="sng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6743700" y="2565400"/>
            <a:ext cx="36004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i="1"/>
              <a:t>AL</a:t>
            </a:r>
            <a:r>
              <a:rPr lang="ru-RU" i="1"/>
              <a:t> – число для вывода;</a:t>
            </a:r>
          </a:p>
          <a:p>
            <a:pPr eaLnBrk="1" hangingPunct="1"/>
            <a:r>
              <a:rPr lang="en-US" i="1"/>
              <a:t>DI</a:t>
            </a:r>
            <a:r>
              <a:rPr lang="ru-RU" i="1"/>
              <a:t> – адрес начала вых_буфера;</a:t>
            </a:r>
          </a:p>
          <a:p>
            <a:pPr eaLnBrk="1" hangingPunct="1"/>
            <a:r>
              <a:rPr lang="en-US" i="1"/>
              <a:t>CX</a:t>
            </a:r>
            <a:r>
              <a:rPr lang="ru-RU" i="1"/>
              <a:t> – счетчик;</a:t>
            </a:r>
            <a:endParaRPr lang="en-US" i="1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	mov CX, 8</a:t>
            </a:r>
          </a:p>
          <a:p>
            <a:pPr eaLnBrk="1" hangingPunct="1"/>
            <a:r>
              <a:rPr lang="en-US"/>
              <a:t>st_loop:	rol AL, 1</a:t>
            </a:r>
          </a:p>
          <a:p>
            <a:pPr eaLnBrk="1" hangingPunct="1"/>
            <a:r>
              <a:rPr lang="en-US"/>
              <a:t>	jc C1</a:t>
            </a:r>
          </a:p>
          <a:p>
            <a:pPr eaLnBrk="1" hangingPunct="1"/>
            <a:r>
              <a:rPr lang="en-US"/>
              <a:t>	mov byte ptr [DI], ‘0’</a:t>
            </a:r>
          </a:p>
          <a:p>
            <a:pPr eaLnBrk="1" hangingPunct="1"/>
            <a:r>
              <a:rPr lang="en-US"/>
              <a:t>	jmp e_loop</a:t>
            </a:r>
          </a:p>
          <a:p>
            <a:pPr eaLnBrk="1" hangingPunct="1"/>
            <a:r>
              <a:rPr lang="en-US"/>
              <a:t>C1:	mov byte ptr [DI], ‘</a:t>
            </a:r>
            <a:r>
              <a:rPr lang="ru-RU"/>
              <a:t>1</a:t>
            </a:r>
            <a:r>
              <a:rPr lang="en-US"/>
              <a:t>’</a:t>
            </a:r>
          </a:p>
          <a:p>
            <a:pPr eaLnBrk="1" hangingPunct="1"/>
            <a:r>
              <a:rPr lang="en-US"/>
              <a:t>e_loop:	inc DI</a:t>
            </a:r>
          </a:p>
          <a:p>
            <a:pPr eaLnBrk="1" hangingPunct="1"/>
            <a:r>
              <a:rPr lang="en-US"/>
              <a:t>	loop st_loop</a:t>
            </a: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6200000" flipH="1">
            <a:off x="4223545" y="4509295"/>
            <a:ext cx="4392613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48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7967664" y="1779588"/>
            <a:ext cx="270033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	mov DI, 0</a:t>
            </a:r>
          </a:p>
          <a:p>
            <a:pPr eaLnBrk="1" hangingPunct="1"/>
            <a:r>
              <a:rPr lang="en-US" sz="1200"/>
              <a:t>	cmp byte ptr [SI], ‘-’</a:t>
            </a:r>
          </a:p>
          <a:p>
            <a:pPr eaLnBrk="1" hangingPunct="1"/>
            <a:r>
              <a:rPr lang="en-US" sz="1200"/>
              <a:t>	je neg_v</a:t>
            </a:r>
          </a:p>
          <a:p>
            <a:pPr eaLnBrk="1" hangingPunct="1"/>
            <a:r>
              <a:rPr lang="en-US" sz="1200"/>
              <a:t>	cmp byte ptr [SI], ‘+’</a:t>
            </a:r>
          </a:p>
          <a:p>
            <a:pPr eaLnBrk="1" hangingPunct="1"/>
            <a:r>
              <a:rPr lang="en-US" sz="1200"/>
              <a:t>	je pos_v</a:t>
            </a:r>
          </a:p>
          <a:p>
            <a:pPr eaLnBrk="1" hangingPunct="1"/>
            <a:r>
              <a:rPr lang="en-US" sz="1200"/>
              <a:t>	jmp st_digit</a:t>
            </a:r>
          </a:p>
          <a:p>
            <a:pPr eaLnBrk="1" hangingPunct="1"/>
            <a:r>
              <a:rPr lang="en-US" sz="1200"/>
              <a:t>neg_v:	mov DI, 1</a:t>
            </a:r>
          </a:p>
          <a:p>
            <a:pPr eaLnBrk="1" hangingPunct="1"/>
            <a:r>
              <a:rPr lang="en-US" sz="1200"/>
              <a:t>	dec CX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r>
              <a:rPr lang="en-US" sz="1200"/>
              <a:t>	jmp st_digit</a:t>
            </a:r>
          </a:p>
          <a:p>
            <a:pPr eaLnBrk="1" hangingPunct="1"/>
            <a:r>
              <a:rPr lang="en-US" sz="1200"/>
              <a:t>pos_v:	mov DI, 0</a:t>
            </a:r>
          </a:p>
          <a:p>
            <a:pPr eaLnBrk="1" hangingPunct="1"/>
            <a:r>
              <a:rPr lang="en-US" sz="1200"/>
              <a:t>	dec CX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/>
              <a:t>st_digit:	mov AX, 0</a:t>
            </a:r>
          </a:p>
          <a:p>
            <a:pPr eaLnBrk="1" hangingPunct="1"/>
            <a:r>
              <a:rPr lang="en-US" sz="1200"/>
              <a:t>st_loop:	</a:t>
            </a:r>
            <a:r>
              <a:rPr lang="en-US" sz="1200" b="1"/>
              <a:t>mul BX;   </a:t>
            </a:r>
            <a:r>
              <a:rPr lang="ru-RU" sz="1200" b="1"/>
              <a:t>рез=</a:t>
            </a:r>
            <a:r>
              <a:rPr lang="en-US" sz="1200" b="1"/>
              <a:t>DX:AX</a:t>
            </a:r>
          </a:p>
          <a:p>
            <a:pPr eaLnBrk="1" hangingPunct="1"/>
            <a:r>
              <a:rPr lang="en-US" sz="1200"/>
              <a:t>	mov DH, 0</a:t>
            </a:r>
          </a:p>
          <a:p>
            <a:pPr eaLnBrk="1" hangingPunct="1"/>
            <a:r>
              <a:rPr lang="en-US" sz="1200"/>
              <a:t>	mov DL, [SI]</a:t>
            </a:r>
          </a:p>
          <a:p>
            <a:pPr eaLnBrk="1" hangingPunct="1"/>
            <a:r>
              <a:rPr lang="en-US" sz="1200"/>
              <a:t>	and DL, 0Fh</a:t>
            </a:r>
          </a:p>
          <a:p>
            <a:pPr eaLnBrk="1" hangingPunct="1"/>
            <a:r>
              <a:rPr lang="en-US" sz="1200"/>
              <a:t>	add  AX, DX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r>
              <a:rPr lang="en-US" sz="1200"/>
              <a:t>	loop st_loop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/>
              <a:t>	cmp DI, 1</a:t>
            </a:r>
          </a:p>
          <a:p>
            <a:pPr eaLnBrk="1" hangingPunct="1"/>
            <a:r>
              <a:rPr lang="en-US" sz="1200"/>
              <a:t>	jne end_w</a:t>
            </a:r>
          </a:p>
          <a:p>
            <a:pPr eaLnBrk="1" hangingPunct="1"/>
            <a:r>
              <a:rPr lang="en-US" sz="1200"/>
              <a:t>	neg AX</a:t>
            </a:r>
          </a:p>
          <a:p>
            <a:pPr eaLnBrk="1" hangingPunct="1"/>
            <a:r>
              <a:rPr lang="en-US" sz="1200"/>
              <a:t>end_w:	...</a:t>
            </a:r>
            <a:endParaRPr lang="ru-RU" sz="120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527800" y="4292601"/>
            <a:ext cx="4032250" cy="1584325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67663" y="1773239"/>
            <a:ext cx="2520950" cy="2447925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317" name="Содержимое 1"/>
          <p:cNvSpPr>
            <a:spLocks noGrp="1"/>
          </p:cNvSpPr>
          <p:nvPr>
            <p:ph idx="1"/>
          </p:nvPr>
        </p:nvSpPr>
        <p:spPr>
          <a:xfrm>
            <a:off x="1524000" y="549275"/>
            <a:ext cx="9036050" cy="719138"/>
          </a:xfrm>
        </p:spPr>
        <p:txBody>
          <a:bodyPr/>
          <a:lstStyle/>
          <a:p>
            <a:pPr eaLnBrk="1" hangingPunct="1"/>
            <a:r>
              <a:rPr lang="ru-RU" sz="2000"/>
              <a:t>Знаковое число от -32768 до +32767 (16 битов). Число символов = длине буфера ввода. Проверка на ошибку не выполняется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24000" y="116632"/>
            <a:ext cx="8964488" cy="5040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/>
              <a:t>Преобразование десятичных чисел при вводе</a:t>
            </a:r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631950" y="1700213"/>
            <a:ext cx="475138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400"/>
              <a:t>признак = 0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[</a:t>
            </a:r>
            <a:r>
              <a:rPr lang="ru-RU" sz="1400"/>
              <a:t>вх_буфер</a:t>
            </a:r>
            <a:r>
              <a:rPr lang="en-US" sz="1400"/>
              <a:t>]==‘-’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признак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1;</a:t>
            </a:r>
            <a:r>
              <a:rPr lang="ru-RU" sz="1400"/>
              <a:t> </a:t>
            </a:r>
            <a:endParaRPr lang="en-US" sz="1400"/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вх_буфер++; </a:t>
            </a:r>
            <a:r>
              <a:rPr lang="en-US" sz="1400"/>
              <a:t>  </a:t>
            </a:r>
            <a:r>
              <a:rPr lang="ru-RU" sz="1400"/>
              <a:t>длина_строки--</a:t>
            </a:r>
            <a:r>
              <a:rPr lang="en-US" sz="1400"/>
              <a:t>;</a:t>
            </a:r>
            <a:endParaRPr lang="ru-RU" sz="1400"/>
          </a:p>
          <a:p>
            <a:pPr eaLnBrk="1" hangingPunct="1"/>
            <a:r>
              <a:rPr lang="en-US" sz="1400" u="sng"/>
              <a:t>else</a:t>
            </a:r>
            <a:r>
              <a:rPr lang="en-US" sz="1400"/>
              <a:t> 	</a:t>
            </a:r>
            <a:r>
              <a:rPr lang="en-US" sz="1400" u="sng"/>
              <a:t>if</a:t>
            </a:r>
            <a:r>
              <a:rPr lang="en-US" sz="1400"/>
              <a:t> [</a:t>
            </a:r>
            <a:r>
              <a:rPr lang="ru-RU" sz="1400"/>
              <a:t>вх_буфер</a:t>
            </a:r>
            <a:r>
              <a:rPr lang="en-US" sz="1400"/>
              <a:t>]==‘+’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	</a:t>
            </a:r>
            <a:r>
              <a:rPr lang="ru-RU" sz="1400"/>
              <a:t>признак = </a:t>
            </a:r>
            <a:r>
              <a:rPr lang="en-US" sz="1400"/>
              <a:t>0;</a:t>
            </a:r>
          </a:p>
          <a:p>
            <a:pPr eaLnBrk="1" hangingPunct="1"/>
            <a:r>
              <a:rPr lang="en-US" sz="1400"/>
              <a:t>		</a:t>
            </a:r>
            <a:r>
              <a:rPr lang="ru-RU" sz="1400"/>
              <a:t>вх_буфер++;</a:t>
            </a:r>
            <a:r>
              <a:rPr lang="en-US" sz="1400"/>
              <a:t>   </a:t>
            </a:r>
            <a:r>
              <a:rPr lang="ru-RU" sz="1400"/>
              <a:t>длина_строки--</a:t>
            </a:r>
            <a:r>
              <a:rPr lang="en-US" sz="1400"/>
              <a:t>;</a:t>
            </a:r>
            <a:endParaRPr lang="ru-RU" sz="1400"/>
          </a:p>
          <a:p>
            <a:pPr eaLnBrk="1" hangingPunct="1"/>
            <a:r>
              <a:rPr lang="en-US" sz="1400"/>
              <a:t>	</a:t>
            </a:r>
            <a:r>
              <a:rPr lang="en-US" sz="1400" u="sng"/>
              <a:t>end if</a:t>
            </a:r>
          </a:p>
          <a:p>
            <a:pPr eaLnBrk="1" hangingPunct="1"/>
            <a:r>
              <a:rPr lang="en-US" sz="1400" u="sng"/>
              <a:t>end if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ru-RU" sz="1400"/>
              <a:t>результат</a:t>
            </a:r>
            <a:r>
              <a:rPr lang="en-US" sz="1400"/>
              <a:t> = 0;</a:t>
            </a:r>
          </a:p>
          <a:p>
            <a:pPr eaLnBrk="1" hangingPunct="1"/>
            <a:r>
              <a:rPr lang="en-US" sz="1400" u="sng"/>
              <a:t>for</a:t>
            </a:r>
            <a:r>
              <a:rPr lang="en-US" sz="1400"/>
              <a:t> i=1 </a:t>
            </a:r>
            <a:r>
              <a:rPr lang="en-US" sz="1400" u="sng"/>
              <a:t>to</a:t>
            </a:r>
            <a:r>
              <a:rPr lang="en-US" sz="1400"/>
              <a:t> </a:t>
            </a:r>
            <a:r>
              <a:rPr lang="ru-RU" sz="1400"/>
              <a:t>длина_строки</a:t>
            </a:r>
            <a:r>
              <a:rPr lang="en-US" sz="1400"/>
              <a:t>	</a:t>
            </a:r>
          </a:p>
          <a:p>
            <a:pPr eaLnBrk="1" hangingPunct="1"/>
            <a:r>
              <a:rPr lang="ru-RU" sz="1400"/>
              <a:t>	результат 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</a:t>
            </a:r>
            <a:r>
              <a:rPr lang="ru-RU" sz="1400"/>
              <a:t>результат </a:t>
            </a:r>
            <a:r>
              <a:rPr lang="en-US" sz="1400"/>
              <a:t>* 10;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результат = результат + </a:t>
            </a:r>
          </a:p>
          <a:p>
            <a:pPr eaLnBrk="1" hangingPunct="1"/>
            <a:r>
              <a:rPr lang="ru-RU" sz="1400"/>
              <a:t>		+ </a:t>
            </a:r>
            <a:r>
              <a:rPr lang="en-US" sz="1400"/>
              <a:t>ASCII_2_BIN</a:t>
            </a:r>
            <a:r>
              <a:rPr lang="ru-RU" sz="1400"/>
              <a:t>(</a:t>
            </a:r>
            <a:r>
              <a:rPr lang="en-US" sz="1400"/>
              <a:t>[</a:t>
            </a:r>
            <a:r>
              <a:rPr lang="ru-RU" sz="1400"/>
              <a:t>вх_буфер</a:t>
            </a:r>
            <a:r>
              <a:rPr lang="en-US" sz="1400"/>
              <a:t>]</a:t>
            </a:r>
            <a:r>
              <a:rPr lang="ru-RU" sz="1400"/>
              <a:t>)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вх_буфер++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for</a:t>
            </a:r>
            <a:endParaRPr lang="ru-RU" sz="1400" u="sng"/>
          </a:p>
          <a:p>
            <a:pPr eaLnBrk="1" hangingPunct="1"/>
            <a:endParaRPr lang="en-US" sz="1400" u="sng"/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</a:t>
            </a:r>
            <a:r>
              <a:rPr lang="ru-RU" sz="1400"/>
              <a:t>признак=1</a:t>
            </a:r>
            <a:r>
              <a:rPr lang="en-US" sz="1400"/>
              <a:t>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результат = - результат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if</a:t>
            </a:r>
            <a:endParaRPr lang="ru-RU" sz="1400" u="sng"/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6311901" y="1196975"/>
            <a:ext cx="39608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i="1"/>
              <a:t>AX</a:t>
            </a:r>
            <a:r>
              <a:rPr lang="ru-RU" sz="1200" i="1"/>
              <a:t> – регистр для ввода;</a:t>
            </a:r>
          </a:p>
          <a:p>
            <a:pPr eaLnBrk="1" hangingPunct="1"/>
            <a:r>
              <a:rPr lang="en-US" sz="1200" i="1"/>
              <a:t>SI</a:t>
            </a:r>
            <a:r>
              <a:rPr lang="ru-RU" sz="1200" i="1"/>
              <a:t> – адрес начала вх_буфера;</a:t>
            </a:r>
          </a:p>
          <a:p>
            <a:pPr eaLnBrk="1" hangingPunct="1"/>
            <a:r>
              <a:rPr lang="en-US" sz="1200" i="1"/>
              <a:t>CX</a:t>
            </a:r>
            <a:r>
              <a:rPr lang="ru-RU" sz="1200" i="1"/>
              <a:t> – число символов во  вх_буфере;</a:t>
            </a:r>
            <a:endParaRPr lang="en-US" sz="1200" i="1"/>
          </a:p>
          <a:p>
            <a:pPr eaLnBrk="1" hangingPunct="1"/>
            <a:r>
              <a:rPr lang="en-US" sz="1200" i="1"/>
              <a:t>BX= 10</a:t>
            </a:r>
            <a:r>
              <a:rPr lang="ru-RU" sz="1200" i="1"/>
              <a:t> – константа для умножения;</a:t>
            </a:r>
            <a:endParaRPr lang="en-US" sz="1200" i="1"/>
          </a:p>
          <a:p>
            <a:pPr eaLnBrk="1" hangingPunct="1"/>
            <a:r>
              <a:rPr lang="en-US" sz="1200"/>
              <a:t>DI</a:t>
            </a:r>
            <a:r>
              <a:rPr lang="ru-RU" sz="1200"/>
              <a:t> – признак;	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3611563" y="4086225"/>
            <a:ext cx="54721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1631950" y="1700213"/>
            <a:ext cx="4535488" cy="2089150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31950" y="3860801"/>
            <a:ext cx="4535488" cy="1584325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040688" y="6021388"/>
            <a:ext cx="2519362" cy="5762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631950" y="5516563"/>
            <a:ext cx="4535488" cy="7921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668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631950" y="2997201"/>
            <a:ext cx="4535488" cy="1152525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631950" y="5589588"/>
            <a:ext cx="4535488" cy="7921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31950" y="4221163"/>
            <a:ext cx="4535488" cy="1295400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31950" y="1700213"/>
            <a:ext cx="4535488" cy="12239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527800" y="4365625"/>
            <a:ext cx="4032250" cy="1511300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67663" y="1773238"/>
            <a:ext cx="2520950" cy="14398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344" name="TextBox 5"/>
          <p:cNvSpPr txBox="1">
            <a:spLocks noChangeArrowheads="1"/>
          </p:cNvSpPr>
          <p:nvPr/>
        </p:nvSpPr>
        <p:spPr bwMode="auto">
          <a:xfrm>
            <a:off x="7967664" y="1779589"/>
            <a:ext cx="270033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dirty="0"/>
              <a:t>	</a:t>
            </a:r>
            <a:endParaRPr lang="ru-RU" sz="1200" dirty="0"/>
          </a:p>
          <a:p>
            <a:pPr eaLnBrk="1" hangingPunct="1"/>
            <a:endParaRPr lang="ru-RU" sz="1200" dirty="0"/>
          </a:p>
          <a:p>
            <a:pPr eaLnBrk="1" hangingPunct="1"/>
            <a:r>
              <a:rPr lang="en-US" sz="1200" dirty="0" err="1"/>
              <a:t>mov</a:t>
            </a:r>
            <a:r>
              <a:rPr lang="en-US" sz="1200" dirty="0"/>
              <a:t> CX, 6</a:t>
            </a:r>
          </a:p>
          <a:p>
            <a:pPr eaLnBrk="1" hangingPunct="1"/>
            <a:r>
              <a:rPr lang="en-US" sz="1200" dirty="0" err="1"/>
              <a:t>cl_field</a:t>
            </a:r>
            <a:r>
              <a:rPr lang="en-US" sz="1200" dirty="0"/>
              <a:t>:	</a:t>
            </a:r>
            <a:r>
              <a:rPr lang="en-US" sz="1200" dirty="0" err="1"/>
              <a:t>mov</a:t>
            </a:r>
            <a:r>
              <a:rPr lang="en-US" sz="1200" dirty="0"/>
              <a:t> byte </a:t>
            </a:r>
            <a:r>
              <a:rPr lang="en-US" sz="1200" dirty="0" err="1"/>
              <a:t>ptr</a:t>
            </a:r>
            <a:r>
              <a:rPr lang="en-US" sz="1200" dirty="0"/>
              <a:t> [SI], ‘ ‘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inc</a:t>
            </a:r>
            <a:r>
              <a:rPr lang="en-US" sz="1200" dirty="0"/>
              <a:t> SI</a:t>
            </a:r>
          </a:p>
          <a:p>
            <a:pPr eaLnBrk="1" hangingPunct="1"/>
            <a:r>
              <a:rPr lang="en-US" sz="1200" dirty="0"/>
              <a:t>	loop </a:t>
            </a:r>
            <a:r>
              <a:rPr lang="en-US" sz="1200" dirty="0" err="1"/>
              <a:t>cl_field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dec</a:t>
            </a:r>
            <a:r>
              <a:rPr lang="en-US" sz="1200" dirty="0"/>
              <a:t> SI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DI,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cmp</a:t>
            </a:r>
            <a:r>
              <a:rPr lang="en-US" sz="1200" dirty="0"/>
              <a:t> AX,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jg</a:t>
            </a:r>
            <a:r>
              <a:rPr lang="en-US" sz="1200" dirty="0"/>
              <a:t> </a:t>
            </a:r>
            <a:r>
              <a:rPr lang="en-US" sz="1200" dirty="0" err="1"/>
              <a:t>st_loop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DI, 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neg</a:t>
            </a:r>
            <a:r>
              <a:rPr lang="en-US" sz="1200" dirty="0"/>
              <a:t> AX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st_loop</a:t>
            </a:r>
            <a:r>
              <a:rPr lang="en-US" sz="1200" dirty="0"/>
              <a:t>:	</a:t>
            </a:r>
            <a:r>
              <a:rPr lang="en-US" sz="1200" dirty="0" err="1"/>
              <a:t>xor</a:t>
            </a:r>
            <a:r>
              <a:rPr lang="en-US" sz="1200" dirty="0"/>
              <a:t> DX, DX</a:t>
            </a:r>
          </a:p>
          <a:p>
            <a:pPr eaLnBrk="1" hangingPunct="1"/>
            <a:r>
              <a:rPr lang="en-US" sz="1200" b="1" dirty="0"/>
              <a:t>	div BX;   </a:t>
            </a:r>
            <a:r>
              <a:rPr lang="ru-RU" sz="1200" b="1" dirty="0"/>
              <a:t>рез=</a:t>
            </a:r>
            <a:r>
              <a:rPr lang="en-US" sz="1200" b="1" dirty="0"/>
              <a:t>DX,AX</a:t>
            </a:r>
          </a:p>
          <a:p>
            <a:pPr eaLnBrk="1" hangingPunct="1"/>
            <a:r>
              <a:rPr lang="en-US" sz="1200" dirty="0"/>
              <a:t>	add DL, ‘0’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[SI], DL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dec</a:t>
            </a:r>
            <a:r>
              <a:rPr lang="en-US" sz="1200" dirty="0"/>
              <a:t> SI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cmp</a:t>
            </a:r>
            <a:r>
              <a:rPr lang="en-US" sz="1200" dirty="0"/>
              <a:t> AX,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jz</a:t>
            </a:r>
            <a:r>
              <a:rPr lang="en-US" sz="1200" dirty="0"/>
              <a:t> </a:t>
            </a:r>
            <a:r>
              <a:rPr lang="en-US" sz="1200" dirty="0" err="1"/>
              <a:t>end_w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jmp</a:t>
            </a:r>
            <a:r>
              <a:rPr lang="en-US" sz="1200" dirty="0"/>
              <a:t> </a:t>
            </a:r>
            <a:r>
              <a:rPr lang="en-US" sz="1200" dirty="0" err="1"/>
              <a:t>st_loop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end_w</a:t>
            </a:r>
            <a:r>
              <a:rPr lang="en-US" sz="1200" dirty="0"/>
              <a:t>:	</a:t>
            </a:r>
            <a:r>
              <a:rPr lang="en-US" sz="1200" dirty="0" err="1"/>
              <a:t>cmp</a:t>
            </a:r>
            <a:r>
              <a:rPr lang="en-US" sz="1200" dirty="0"/>
              <a:t> DI, 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jne</a:t>
            </a:r>
            <a:r>
              <a:rPr lang="en-US" sz="1200" dirty="0"/>
              <a:t> end_w1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byte </a:t>
            </a:r>
            <a:r>
              <a:rPr lang="en-US" sz="1200" dirty="0" err="1"/>
              <a:t>ptr</a:t>
            </a:r>
            <a:r>
              <a:rPr lang="en-US" sz="1200" dirty="0"/>
              <a:t> [SI], ‘-’</a:t>
            </a:r>
          </a:p>
          <a:p>
            <a:pPr eaLnBrk="1" hangingPunct="1"/>
            <a:r>
              <a:rPr lang="en-US" sz="1200" dirty="0"/>
              <a:t>end_w1:	...</a:t>
            </a:r>
            <a:endParaRPr lang="ru-RU" sz="1200" dirty="0"/>
          </a:p>
        </p:txBody>
      </p:sp>
      <p:sp>
        <p:nvSpPr>
          <p:cNvPr id="14345" name="Содержимое 1"/>
          <p:cNvSpPr>
            <a:spLocks noGrp="1"/>
          </p:cNvSpPr>
          <p:nvPr>
            <p:ph idx="1"/>
          </p:nvPr>
        </p:nvSpPr>
        <p:spPr>
          <a:xfrm>
            <a:off x="1524000" y="549275"/>
            <a:ext cx="9144000" cy="719138"/>
          </a:xfrm>
        </p:spPr>
        <p:txBody>
          <a:bodyPr/>
          <a:lstStyle/>
          <a:p>
            <a:pPr eaLnBrk="1" hangingPunct="1"/>
            <a:r>
              <a:rPr lang="ru-RU" sz="2000"/>
              <a:t>Знаковое число от -32768 до +32767 (16 битов). Число знакомест  = 6 (с учетом возможного знака). Ведущие нули не выводятся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24000" y="116632"/>
            <a:ext cx="8964488" cy="5040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/>
              <a:t>Преобразование десятичных чисел при выводе</a:t>
            </a:r>
          </a:p>
        </p:txBody>
      </p:sp>
      <p:sp>
        <p:nvSpPr>
          <p:cNvPr id="14347" name="TextBox 3"/>
          <p:cNvSpPr txBox="1">
            <a:spLocks noChangeArrowheads="1"/>
          </p:cNvSpPr>
          <p:nvPr/>
        </p:nvSpPr>
        <p:spPr bwMode="auto">
          <a:xfrm>
            <a:off x="1631951" y="1700213"/>
            <a:ext cx="439261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u="sng"/>
              <a:t>for</a:t>
            </a:r>
            <a:r>
              <a:rPr lang="en-US" sz="1400"/>
              <a:t> i=1 </a:t>
            </a:r>
            <a:r>
              <a:rPr lang="en-US" sz="1400" u="sng"/>
              <a:t>to</a:t>
            </a:r>
            <a:r>
              <a:rPr lang="en-US" sz="1400"/>
              <a:t> 6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 ‘ ‘;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вых_буфер</a:t>
            </a:r>
            <a:r>
              <a:rPr lang="en-US" sz="1400"/>
              <a:t>++;</a:t>
            </a:r>
          </a:p>
          <a:p>
            <a:pPr eaLnBrk="1" hangingPunct="1"/>
            <a:r>
              <a:rPr lang="en-US" sz="1400" u="sng"/>
              <a:t>end for</a:t>
            </a:r>
          </a:p>
          <a:p>
            <a:pPr eaLnBrk="1" hangingPunct="1"/>
            <a:r>
              <a:rPr lang="ru-RU" sz="1400"/>
              <a:t>вых_буфер--</a:t>
            </a:r>
            <a:r>
              <a:rPr lang="en-US" sz="1400"/>
              <a:t>;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ru-RU" sz="1400"/>
              <a:t>признак = 0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 </a:t>
            </a:r>
            <a:r>
              <a:rPr lang="ru-RU" sz="1400"/>
              <a:t>число</a:t>
            </a:r>
            <a:r>
              <a:rPr lang="en-US" sz="1400"/>
              <a:t>&lt;0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признак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1;</a:t>
            </a:r>
            <a:r>
              <a:rPr lang="ru-RU" sz="1400"/>
              <a:t> </a:t>
            </a:r>
            <a:endParaRPr lang="en-US" sz="1400"/>
          </a:p>
          <a:p>
            <a:pPr eaLnBrk="1" hangingPunct="1"/>
            <a:r>
              <a:rPr lang="en-US" sz="1400"/>
              <a:t>	</a:t>
            </a:r>
            <a:r>
              <a:rPr lang="ru-RU" sz="1400"/>
              <a:t>число = -число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if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en-US" sz="1400" u="sng"/>
              <a:t>do</a:t>
            </a:r>
            <a:endParaRPr lang="en-US" sz="1400"/>
          </a:p>
          <a:p>
            <a:pPr eaLnBrk="1" hangingPunct="1"/>
            <a:r>
              <a:rPr lang="ru-RU" sz="1400"/>
              <a:t>	</a:t>
            </a:r>
            <a:r>
              <a:rPr lang="en-US" sz="1400"/>
              <a:t>(</a:t>
            </a:r>
            <a:r>
              <a:rPr lang="ru-RU" sz="1400"/>
              <a:t>число, остаток)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</a:t>
            </a:r>
            <a:r>
              <a:rPr lang="ru-RU" sz="1400"/>
              <a:t>число </a:t>
            </a:r>
            <a:r>
              <a:rPr lang="en-US" sz="1400"/>
              <a:t>/10;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</a:t>
            </a:r>
            <a:r>
              <a:rPr lang="ru-RU" sz="1400"/>
              <a:t> </a:t>
            </a:r>
            <a:r>
              <a:rPr lang="en-US" sz="1400"/>
              <a:t>BIN_2_ASCII</a:t>
            </a:r>
            <a:r>
              <a:rPr lang="ru-RU" sz="1400"/>
              <a:t>(остаток)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вых_буфер--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while (</a:t>
            </a:r>
            <a:r>
              <a:rPr lang="ru-RU" sz="1400" u="sng"/>
              <a:t>число</a:t>
            </a:r>
            <a:r>
              <a:rPr lang="en-US" sz="1400" u="sng"/>
              <a:t>&lt;&gt;0);</a:t>
            </a:r>
            <a:endParaRPr lang="ru-RU" sz="1400" u="sng"/>
          </a:p>
          <a:p>
            <a:pPr eaLnBrk="1" hangingPunct="1"/>
            <a:endParaRPr lang="en-US" sz="1400" u="sng"/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</a:t>
            </a:r>
            <a:r>
              <a:rPr lang="ru-RU" sz="1400"/>
              <a:t>признак=1</a:t>
            </a:r>
            <a:r>
              <a:rPr lang="en-US" sz="1400"/>
              <a:t>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 ‘-’;</a:t>
            </a:r>
          </a:p>
          <a:p>
            <a:pPr eaLnBrk="1" hangingPunct="1"/>
            <a:r>
              <a:rPr lang="en-US" sz="1400" u="sng"/>
              <a:t>end if</a:t>
            </a:r>
            <a:endParaRPr lang="ru-RU" sz="1400" u="sng"/>
          </a:p>
        </p:txBody>
      </p:sp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6311901" y="1196976"/>
            <a:ext cx="3960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i="1" dirty="0"/>
              <a:t>AX</a:t>
            </a:r>
            <a:r>
              <a:rPr lang="ru-RU" sz="1200" i="1" dirty="0"/>
              <a:t> – число для вывода;</a:t>
            </a:r>
          </a:p>
          <a:p>
            <a:pPr eaLnBrk="1" hangingPunct="1"/>
            <a:r>
              <a:rPr lang="en-US" sz="1200" i="1" dirty="0"/>
              <a:t>SI</a:t>
            </a:r>
            <a:r>
              <a:rPr lang="ru-RU" sz="1200" i="1" dirty="0"/>
              <a:t> – адрес начала </a:t>
            </a:r>
            <a:r>
              <a:rPr lang="ru-RU" sz="1200" i="1" dirty="0" err="1"/>
              <a:t>вых_буфера</a:t>
            </a:r>
            <a:r>
              <a:rPr lang="ru-RU" sz="1200" i="1" dirty="0"/>
              <a:t>;</a:t>
            </a:r>
          </a:p>
          <a:p>
            <a:pPr eaLnBrk="1" hangingPunct="1"/>
            <a:r>
              <a:rPr lang="en-US" sz="1200" i="1" dirty="0"/>
              <a:t>BX= 10</a:t>
            </a:r>
            <a:r>
              <a:rPr lang="ru-RU" sz="1200" i="1" dirty="0"/>
              <a:t> – константа для деления;</a:t>
            </a:r>
            <a:endParaRPr lang="en-US" sz="1200" i="1" dirty="0"/>
          </a:p>
          <a:p>
            <a:pPr eaLnBrk="1" hangingPunct="1"/>
            <a:r>
              <a:rPr lang="en-US" sz="1200" dirty="0"/>
              <a:t>DI</a:t>
            </a:r>
            <a:r>
              <a:rPr lang="ru-RU" sz="1200" dirty="0"/>
              <a:t> – признак;	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3611563" y="4086225"/>
            <a:ext cx="54721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8040688" y="5949950"/>
            <a:ext cx="2519362" cy="908050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967663" y="3284538"/>
            <a:ext cx="2520950" cy="10080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7345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7728" y="2132856"/>
            <a:ext cx="6172200" cy="7974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400" dirty="0"/>
              <a:t>Обработка строк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Понятие строки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40201" y="692696"/>
            <a:ext cx="8856662" cy="3168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b="1" dirty="0"/>
              <a:t>Строка</a:t>
            </a:r>
            <a:r>
              <a:rPr lang="ru-RU" sz="2000" dirty="0"/>
              <a:t> – непрерывная область памяти, длиной:</a:t>
            </a:r>
          </a:p>
          <a:p>
            <a:pPr lvl="0"/>
            <a:r>
              <a:rPr lang="ru-RU" sz="2000" dirty="0"/>
              <a:t>В реальном режиме – до 64К:</a:t>
            </a:r>
          </a:p>
          <a:p>
            <a:pPr lvl="0"/>
            <a:r>
              <a:rPr lang="ru-RU" sz="2000" dirty="0"/>
              <a:t>В защищенном режиме – неограниченной длины.</a:t>
            </a:r>
          </a:p>
          <a:p>
            <a:pPr marL="0" indent="0">
              <a:buNone/>
            </a:pPr>
            <a:r>
              <a:rPr lang="ru-RU" sz="2000" dirty="0"/>
              <a:t>Строки в языках программирования высокого уровня:</a:t>
            </a:r>
          </a:p>
          <a:p>
            <a:pPr lvl="0"/>
            <a:r>
              <a:rPr lang="en-US" sz="2000" b="1" dirty="0"/>
              <a:t>Short string</a:t>
            </a:r>
            <a:r>
              <a:rPr lang="ru-RU" sz="2000" b="1" dirty="0"/>
              <a:t> </a:t>
            </a:r>
            <a:r>
              <a:rPr lang="ru-RU" sz="2000" dirty="0"/>
              <a:t>(короткая строка) – используется в языке </a:t>
            </a:r>
            <a:r>
              <a:rPr lang="en-US" sz="2000" dirty="0"/>
              <a:t>Pascal </a:t>
            </a:r>
            <a:r>
              <a:rPr lang="ru-RU" sz="2000" dirty="0"/>
              <a:t>и системе </a:t>
            </a:r>
            <a:r>
              <a:rPr lang="en-US" sz="2000" dirty="0"/>
              <a:t>Delphi</a:t>
            </a:r>
            <a:r>
              <a:rPr lang="ru-RU" sz="2000" dirty="0"/>
              <a:t>. Первый байт строки содержит количество символов строки, а последующие – сами символы. Длина такой строки – от 0 до 255 символов.</a:t>
            </a:r>
          </a:p>
          <a:p>
            <a:pPr lvl="0"/>
            <a:r>
              <a:rPr lang="en-US" sz="2000" b="1" dirty="0"/>
              <a:t>Null</a:t>
            </a:r>
            <a:r>
              <a:rPr lang="ru-RU" sz="2000" b="1" dirty="0"/>
              <a:t>-</a:t>
            </a:r>
            <a:r>
              <a:rPr lang="en-US" sz="2000" b="1" dirty="0"/>
              <a:t>terminated string</a:t>
            </a:r>
            <a:r>
              <a:rPr lang="ru-RU" sz="2000" b="1" dirty="0"/>
              <a:t> </a:t>
            </a:r>
            <a:r>
              <a:rPr lang="ru-RU" sz="2000" dirty="0"/>
              <a:t>– строка, конец которой обозначается символом с кодом 0. Такие строки наиболее распространены (Си и др.).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861049"/>
            <a:ext cx="891609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ассемблера: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Строка – это последовательность байт, начинающихся с заданного адреса.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Элемент строки может быть размером 1, 2 или 4 байта.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Конкретный вид строки и порядок обработки задает сам программист.</a:t>
            </a:r>
          </a:p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ru-RU" dirty="0"/>
              <a:t>		</a:t>
            </a:r>
            <a:r>
              <a:rPr lang="en-US" dirty="0" err="1"/>
              <a:t>dataseg</a:t>
            </a:r>
            <a:endParaRPr lang="ru-RU" dirty="0"/>
          </a:p>
          <a:p>
            <a:r>
              <a:rPr lang="en-US" dirty="0" err="1"/>
              <a:t>ShortString</a:t>
            </a:r>
            <a:r>
              <a:rPr lang="ru-RU" dirty="0"/>
              <a:t>	</a:t>
            </a:r>
            <a:r>
              <a:rPr lang="en-US" dirty="0" err="1"/>
              <a:t>db</a:t>
            </a:r>
            <a:r>
              <a:rPr lang="ru-RU" dirty="0"/>
              <a:t> 6,‘Строка’	; Короткая строка</a:t>
            </a:r>
          </a:p>
          <a:p>
            <a:r>
              <a:rPr lang="en-US" dirty="0" err="1"/>
              <a:t>NullTermStr</a:t>
            </a:r>
            <a:r>
              <a:rPr lang="en-US" dirty="0"/>
              <a:t>	</a:t>
            </a:r>
            <a:r>
              <a:rPr lang="en-US" dirty="0" err="1"/>
              <a:t>db</a:t>
            </a:r>
            <a:r>
              <a:rPr lang="en-US" dirty="0"/>
              <a:t> ‘</a:t>
            </a:r>
            <a:r>
              <a:rPr lang="ru-RU" dirty="0"/>
              <a:t>Строка</a:t>
            </a:r>
            <a:r>
              <a:rPr lang="en-US" dirty="0"/>
              <a:t>’, 0	; Null-terminated string </a:t>
            </a:r>
            <a:endParaRPr lang="ru-RU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4"/>
            <a:ext cx="746760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Цепочечные примитивы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548680"/>
            <a:ext cx="8856662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Цепочечный примитив – это команда, предназначенная для обработки одного элемента строки (массива). </a:t>
            </a:r>
          </a:p>
          <a:p>
            <a:pPr lvl="0"/>
            <a:r>
              <a:rPr lang="ru-RU" sz="2000" dirty="0"/>
              <a:t>Отдельный примитив обрабатывает один элемент строки.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В общем случае, примитивы работают с 2 областями памяти. </a:t>
            </a:r>
          </a:p>
          <a:p>
            <a:pPr lvl="0"/>
            <a:r>
              <a:rPr lang="ru-RU" sz="2000" dirty="0"/>
              <a:t>Область, из которой данные поступают на обработку, является источником. </a:t>
            </a:r>
          </a:p>
          <a:p>
            <a:pPr lvl="0"/>
            <a:r>
              <a:rPr lang="ru-RU" sz="2000" dirty="0"/>
              <a:t>Источник всегда адресуется парой регистров </a:t>
            </a:r>
            <a:r>
              <a:rPr lang="en-US" sz="2000" dirty="0"/>
              <a:t>DS</a:t>
            </a:r>
            <a:r>
              <a:rPr lang="ru-RU" sz="2000" dirty="0"/>
              <a:t>:</a:t>
            </a:r>
            <a:r>
              <a:rPr lang="en-US" sz="2000" dirty="0"/>
              <a:t>SI</a:t>
            </a:r>
            <a:r>
              <a:rPr lang="ru-RU" sz="2000" dirty="0"/>
              <a:t>. </a:t>
            </a:r>
          </a:p>
          <a:p>
            <a:pPr lvl="0"/>
            <a:r>
              <a:rPr lang="ru-RU" sz="2000" dirty="0"/>
              <a:t>Область, в которую данные помещаются после обработки, является приемником.</a:t>
            </a:r>
          </a:p>
          <a:p>
            <a:pPr lvl="0"/>
            <a:r>
              <a:rPr lang="ru-RU" sz="2000" dirty="0"/>
              <a:t>Приемник всегда адресуется парой регистров 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</a:t>
            </a:r>
            <a:r>
              <a:rPr lang="ru-RU" sz="2000" dirty="0"/>
              <a:t>. </a:t>
            </a:r>
          </a:p>
          <a:p>
            <a:r>
              <a:rPr lang="ru-RU" sz="2000" dirty="0"/>
              <a:t>В некоторых примитивах используется только источник или только приемник.</a:t>
            </a:r>
          </a:p>
          <a:p>
            <a:pPr lvl="0"/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63552" y="5508912"/>
            <a:ext cx="30963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</a:t>
            </a:r>
            <a:r>
              <a:rPr lang="ru-RU" sz="2400" dirty="0"/>
              <a:t>:</a:t>
            </a:r>
            <a:r>
              <a:rPr lang="en-US" sz="2400" dirty="0"/>
              <a:t>DI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56040" y="5527858"/>
            <a:ext cx="30963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DS</a:t>
            </a:r>
            <a:r>
              <a:rPr lang="ru-RU" sz="2400" dirty="0"/>
              <a:t>:</a:t>
            </a:r>
            <a:r>
              <a:rPr lang="en-US" sz="2400" dirty="0"/>
              <a:t>SI</a:t>
            </a:r>
            <a:endParaRPr lang="ru-RU" sz="2400" dirty="0"/>
          </a:p>
        </p:txBody>
      </p:sp>
      <p:cxnSp>
        <p:nvCxnSpPr>
          <p:cNvPr id="6" name="Прямая со стрелкой 5"/>
          <p:cNvCxnSpPr>
            <a:stCxn id="5" idx="1"/>
          </p:cNvCxnSpPr>
          <p:nvPr/>
        </p:nvCxnSpPr>
        <p:spPr>
          <a:xfrm flipH="1">
            <a:off x="5159896" y="6031914"/>
            <a:ext cx="129614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6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6E62A6C-A3DF-4E38-8C10-94624E7ECE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333376"/>
            <a:ext cx="7350125" cy="6572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ПРЕДСТАВЛЕНИЕ ЧИСЕЛ В ЭВМ 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28B60AAF-25C2-4489-AABB-8F8697F26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1795464"/>
            <a:ext cx="11525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ЧИСЛА</a:t>
            </a:r>
            <a:endParaRPr lang="en-US" altLang="ru-RU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5219B45F-11B5-424D-81B3-127AF65F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4" y="2540001"/>
            <a:ext cx="24479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фиксированной точкой</a:t>
            </a:r>
            <a:endParaRPr lang="en-US" altLang="ru-RU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DD5BC035-93DA-43CF-8FB4-7F678D70B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2540001"/>
            <a:ext cx="24479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плавающей точкой</a:t>
            </a:r>
            <a:endParaRPr lang="en-US" altLang="ru-RU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5DEFA517-DE3E-4C21-A8D1-CE0C4DC12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3763964"/>
            <a:ext cx="2447925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Беззнаковые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sz="18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7387603E-2559-4E60-9039-A655B1C9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3763964"/>
            <a:ext cx="2447925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Знаковые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sz="18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signed</a:t>
            </a:r>
            <a:r>
              <a:rPr lang="en-US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468BE317-CFF5-4EBA-ADC4-A0B9F1CD30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5" y="2179638"/>
            <a:ext cx="20891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ADD77140-8F15-45FC-AB47-2FB3EA529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2179638"/>
            <a:ext cx="20875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B21E88A8-E2EC-4671-9078-7CC20359CD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5413" y="3187701"/>
            <a:ext cx="12239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7F882900-87B0-4CA2-80D3-EFFBA2AC7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3187701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Инкремент или декремент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836712"/>
            <a:ext cx="8856662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r>
              <a:rPr lang="ru-RU" sz="2000" dirty="0"/>
              <a:t>После выполнения любого из примитивов содержимое индексных регистров </a:t>
            </a:r>
            <a:r>
              <a:rPr lang="en-US" sz="2000" dirty="0"/>
              <a:t>DI </a:t>
            </a:r>
            <a:r>
              <a:rPr lang="ru-RU" sz="2000" dirty="0"/>
              <a:t>и </a:t>
            </a:r>
            <a:r>
              <a:rPr lang="en-US" sz="2000" dirty="0"/>
              <a:t>SI</a:t>
            </a:r>
            <a:r>
              <a:rPr lang="ru-RU" sz="2000" dirty="0"/>
              <a:t> автоматически увеличивается или уменьшается на одну и ту же величину – величину длины обрабатываемого элемента строки (1, 2 или 4). </a:t>
            </a:r>
          </a:p>
          <a:p>
            <a:r>
              <a:rPr lang="ru-RU" sz="2000" dirty="0"/>
              <a:t>Направление изменения (увеличение или уменьшение) зависит от значения флага </a:t>
            </a:r>
            <a:r>
              <a:rPr lang="en-US" sz="2000" dirty="0"/>
              <a:t>DF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981201" y="3335973"/>
          <a:ext cx="7931223" cy="2037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49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Элемент строки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Флаг </a:t>
                      </a:r>
                      <a:r>
                        <a:rPr lang="en-US" sz="2000">
                          <a:effectLst/>
                        </a:rPr>
                        <a:t>DF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Байт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+2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-2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Двойное слово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+4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4153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Примитивы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1052736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Копирование строк</a:t>
            </a:r>
            <a:endParaRPr lang="ru-RU" sz="2000" dirty="0"/>
          </a:p>
          <a:p>
            <a:r>
              <a:rPr lang="en-US" sz="2000" dirty="0" err="1"/>
              <a:t>movsb</a:t>
            </a:r>
            <a:r>
              <a:rPr lang="ru-RU" sz="2000" dirty="0"/>
              <a:t> – копирование байта</a:t>
            </a:r>
          </a:p>
          <a:p>
            <a:r>
              <a:rPr lang="en-US" sz="2000" dirty="0" err="1"/>
              <a:t>movsw</a:t>
            </a:r>
            <a:r>
              <a:rPr lang="ru-RU" sz="2000" dirty="0"/>
              <a:t> – копирование слова</a:t>
            </a:r>
          </a:p>
          <a:p>
            <a:r>
              <a:rPr lang="en-US" sz="2000" dirty="0" err="1"/>
              <a:t>movsd</a:t>
            </a:r>
            <a:r>
              <a:rPr lang="en-US" sz="2000" dirty="0"/>
              <a:t> – </a:t>
            </a:r>
            <a:r>
              <a:rPr lang="ru-RU" sz="2000" dirty="0"/>
              <a:t>копирование двойного слова</a:t>
            </a:r>
          </a:p>
          <a:p>
            <a:r>
              <a:rPr lang="en-US" sz="2000" dirty="0" err="1"/>
              <a:t>mem</a:t>
            </a:r>
            <a:r>
              <a:rPr lang="en-US" sz="2000" dirty="0"/>
              <a:t>[ES:DI]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en-US" sz="2000" dirty="0"/>
              <a:t>[DS:SI]</a:t>
            </a:r>
            <a:endParaRPr lang="ru-RU" sz="2000" dirty="0"/>
          </a:p>
          <a:p>
            <a:r>
              <a:rPr lang="ru-RU" sz="2000" dirty="0"/>
              <a:t>Флаги не модифицируются.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Сравнение строк</a:t>
            </a:r>
          </a:p>
          <a:p>
            <a:r>
              <a:rPr lang="en-US" sz="2000" dirty="0" err="1"/>
              <a:t>cmpsb</a:t>
            </a:r>
            <a:r>
              <a:rPr lang="ru-RU" sz="2000" dirty="0"/>
              <a:t> – сравнение байт</a:t>
            </a:r>
          </a:p>
          <a:p>
            <a:r>
              <a:rPr lang="en-US" sz="2000" dirty="0" err="1"/>
              <a:t>cmpsw</a:t>
            </a:r>
            <a:r>
              <a:rPr lang="ru-RU" sz="2000" dirty="0"/>
              <a:t> – сравнение слов</a:t>
            </a:r>
          </a:p>
          <a:p>
            <a:r>
              <a:rPr lang="en-US" sz="2000" dirty="0" err="1"/>
              <a:t>cmpsd</a:t>
            </a:r>
            <a:r>
              <a:rPr lang="ru-RU" sz="2000" dirty="0"/>
              <a:t> – сравнение двойных слов</a:t>
            </a:r>
          </a:p>
          <a:p>
            <a:r>
              <a:rPr lang="en-US" sz="2000" dirty="0" err="1"/>
              <a:t>mem</a:t>
            </a:r>
            <a:r>
              <a:rPr lang="en-US" sz="2000" dirty="0"/>
              <a:t>[ES:DI] - </a:t>
            </a:r>
            <a:r>
              <a:rPr lang="en-US" sz="2000" dirty="0" err="1"/>
              <a:t>mem</a:t>
            </a:r>
            <a:r>
              <a:rPr lang="en-US" sz="2000" dirty="0"/>
              <a:t>[DS:SI]</a:t>
            </a:r>
            <a:endParaRPr lang="ru-RU" sz="2000" dirty="0"/>
          </a:p>
          <a:p>
            <a:r>
              <a:rPr lang="ru-RU" sz="2000" dirty="0"/>
              <a:t>Флаги модифицируются аналогично команде </a:t>
            </a:r>
            <a:r>
              <a:rPr lang="en-US" sz="2000" dirty="0" err="1"/>
              <a:t>cmp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1964419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Примитивы 2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1052736"/>
            <a:ext cx="856895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Сканирование строк </a:t>
            </a:r>
          </a:p>
          <a:p>
            <a:r>
              <a:rPr lang="en-US" sz="2000" dirty="0" err="1"/>
              <a:t>scasb</a:t>
            </a:r>
            <a:r>
              <a:rPr lang="ru-RU" sz="2000" dirty="0"/>
              <a:t> – сканирование байт</a:t>
            </a:r>
          </a:p>
          <a:p>
            <a:r>
              <a:rPr lang="en-US" sz="2000" dirty="0" err="1"/>
              <a:t>scasw</a:t>
            </a:r>
            <a:r>
              <a:rPr lang="ru-RU" sz="2000" dirty="0"/>
              <a:t> – сканирование слов</a:t>
            </a:r>
          </a:p>
          <a:p>
            <a:r>
              <a:rPr lang="en-US" sz="2000" dirty="0" err="1"/>
              <a:t>scasd</a:t>
            </a:r>
            <a:r>
              <a:rPr lang="ru-RU" sz="2000" dirty="0"/>
              <a:t> – сканирование двойных слов </a:t>
            </a:r>
          </a:p>
          <a:p>
            <a:r>
              <a:rPr lang="ru-RU" sz="2000" dirty="0"/>
              <a:t>сравнение аккумулятора (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EAX</a:t>
            </a:r>
            <a:r>
              <a:rPr lang="ru-RU" sz="2000" dirty="0"/>
              <a:t>) с элементом строки по адресу 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 </a:t>
            </a:r>
            <a:endParaRPr lang="ru-RU" sz="2000" dirty="0"/>
          </a:p>
          <a:p>
            <a:r>
              <a:rPr lang="ru-RU" sz="2000" dirty="0"/>
              <a:t>аккумулятор  -  </a:t>
            </a:r>
            <a:r>
              <a:rPr lang="en-US" sz="2000" dirty="0" err="1"/>
              <a:t>mem</a:t>
            </a:r>
            <a:r>
              <a:rPr lang="ru-RU" sz="2000" dirty="0"/>
              <a:t>[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</a:t>
            </a:r>
            <a:r>
              <a:rPr lang="ru-RU" sz="2000" dirty="0"/>
              <a:t>]</a:t>
            </a:r>
          </a:p>
          <a:p>
            <a:r>
              <a:rPr lang="ru-RU" sz="2000" dirty="0"/>
              <a:t>Флаги модифицируются аналогично команде </a:t>
            </a:r>
            <a:r>
              <a:rPr lang="en-US" sz="2000" dirty="0" err="1"/>
              <a:t>cmp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Загрузка строк</a:t>
            </a:r>
          </a:p>
          <a:p>
            <a:r>
              <a:rPr lang="en-US" sz="2000" dirty="0" err="1"/>
              <a:t>lodsb</a:t>
            </a:r>
            <a:r>
              <a:rPr lang="ru-RU" sz="2000" dirty="0"/>
              <a:t> – загрузка байта</a:t>
            </a:r>
          </a:p>
          <a:p>
            <a:r>
              <a:rPr lang="en-US" sz="2000" dirty="0" err="1"/>
              <a:t>lodsw</a:t>
            </a:r>
            <a:r>
              <a:rPr lang="ru-RU" sz="2000" dirty="0"/>
              <a:t> – загрузка слова</a:t>
            </a:r>
          </a:p>
          <a:p>
            <a:r>
              <a:rPr lang="en-US" sz="2000" dirty="0" err="1"/>
              <a:t>lodsd</a:t>
            </a:r>
            <a:r>
              <a:rPr lang="ru-RU" sz="2000" dirty="0"/>
              <a:t> – загрузка двойного слова</a:t>
            </a:r>
          </a:p>
          <a:p>
            <a:r>
              <a:rPr lang="ru-RU" sz="2000" dirty="0"/>
              <a:t>Копирование элемента строки из памяти в аккумулятор (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EAX</a:t>
            </a:r>
            <a:r>
              <a:rPr lang="ru-RU" sz="2000" dirty="0"/>
              <a:t>) </a:t>
            </a:r>
          </a:p>
          <a:p>
            <a:r>
              <a:rPr lang="ru-RU" sz="2000" dirty="0"/>
              <a:t>аккумулятор  </a:t>
            </a:r>
            <a:r>
              <a:rPr lang="ru-RU" sz="2000" dirty="0">
                <a:sym typeface="Symbol"/>
              </a:rPr>
              <a:t></a:t>
            </a:r>
            <a:r>
              <a:rPr lang="ru-RU" sz="2000" dirty="0"/>
              <a:t>  </a:t>
            </a:r>
            <a:r>
              <a:rPr lang="en-US" sz="2000" dirty="0" err="1"/>
              <a:t>mem</a:t>
            </a:r>
            <a:r>
              <a:rPr lang="ru-RU" sz="2000" dirty="0"/>
              <a:t>[</a:t>
            </a:r>
            <a:r>
              <a:rPr lang="en-US" sz="2000" dirty="0"/>
              <a:t>DS</a:t>
            </a:r>
            <a:r>
              <a:rPr lang="ru-RU" sz="2000" dirty="0"/>
              <a:t>:</a:t>
            </a:r>
            <a:r>
              <a:rPr lang="en-US" sz="2000" dirty="0"/>
              <a:t>SI</a:t>
            </a:r>
            <a:r>
              <a:rPr lang="ru-RU" sz="2000" dirty="0"/>
              <a:t>]</a:t>
            </a:r>
          </a:p>
          <a:p>
            <a:r>
              <a:rPr lang="ru-RU" sz="2000" dirty="0"/>
              <a:t>Флаги не модифицируются.</a:t>
            </a: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024201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Примитивы 3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i="1" dirty="0"/>
              <a:t>Выгрузка строк</a:t>
            </a:r>
          </a:p>
          <a:p>
            <a:r>
              <a:rPr lang="en-US" dirty="0" err="1"/>
              <a:t>stosb</a:t>
            </a:r>
            <a:r>
              <a:rPr lang="ru-RU" dirty="0"/>
              <a:t> – выгрузка байта</a:t>
            </a:r>
          </a:p>
          <a:p>
            <a:r>
              <a:rPr lang="en-US" dirty="0" err="1"/>
              <a:t>stosw</a:t>
            </a:r>
            <a:r>
              <a:rPr lang="ru-RU" dirty="0"/>
              <a:t> – выгрузка слова</a:t>
            </a:r>
          </a:p>
          <a:p>
            <a:r>
              <a:rPr lang="en-US" dirty="0" err="1"/>
              <a:t>stosd</a:t>
            </a:r>
            <a:r>
              <a:rPr lang="ru-RU" dirty="0"/>
              <a:t> – выгрузка двойного слова</a:t>
            </a:r>
          </a:p>
          <a:p>
            <a:r>
              <a:rPr lang="ru-RU" dirty="0"/>
              <a:t>копирование аккумулятора (</a:t>
            </a:r>
            <a:r>
              <a:rPr lang="en-US" dirty="0"/>
              <a:t>AL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EAX</a:t>
            </a:r>
            <a:r>
              <a:rPr lang="ru-RU" dirty="0"/>
              <a:t>)  в элемент строки</a:t>
            </a:r>
          </a:p>
          <a:p>
            <a:r>
              <a:rPr lang="en-US" dirty="0" err="1"/>
              <a:t>mem</a:t>
            </a:r>
            <a:r>
              <a:rPr lang="ru-RU" dirty="0"/>
              <a:t>[</a:t>
            </a:r>
            <a:r>
              <a:rPr lang="en-US" dirty="0"/>
              <a:t>ES</a:t>
            </a:r>
            <a:r>
              <a:rPr lang="ru-RU" dirty="0"/>
              <a:t>:</a:t>
            </a:r>
            <a:r>
              <a:rPr lang="en-US" dirty="0"/>
              <a:t>DI</a:t>
            </a:r>
            <a:r>
              <a:rPr lang="ru-RU" dirty="0"/>
              <a:t>] </a:t>
            </a:r>
            <a:r>
              <a:rPr lang="ru-RU" dirty="0">
                <a:sym typeface="Symbol"/>
              </a:rPr>
              <a:t></a:t>
            </a:r>
            <a:r>
              <a:rPr lang="ru-RU" dirty="0"/>
              <a:t> аккумулятор </a:t>
            </a:r>
          </a:p>
          <a:p>
            <a:r>
              <a:rPr lang="ru-RU" dirty="0"/>
              <a:t>Флаги не модифицируются.</a:t>
            </a:r>
            <a:r>
              <a:rPr lang="ru-RU" b="1" dirty="0"/>
              <a:t> 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Заполнение области памяти определенным символом.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dataseg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ru-RU" sz="2000" dirty="0"/>
              <a:t>1	</a:t>
            </a:r>
            <a:r>
              <a:rPr lang="en-US" sz="2000" dirty="0" err="1"/>
              <a:t>db</a:t>
            </a:r>
            <a:r>
              <a:rPr lang="ru-RU" sz="2000" dirty="0"/>
              <a:t>  </a:t>
            </a:r>
            <a:r>
              <a:rPr lang="en-US" sz="2000" dirty="0"/>
              <a:t>dup</a:t>
            </a:r>
            <a:r>
              <a:rPr lang="ru-RU" sz="2000" dirty="0"/>
              <a:t> 20 (?)</a:t>
            </a:r>
          </a:p>
          <a:p>
            <a:pPr marL="0" indent="0">
              <a:buNone/>
            </a:pPr>
            <a:r>
              <a:rPr lang="en-US" sz="2000" dirty="0" err="1"/>
              <a:t>len</a:t>
            </a:r>
            <a:r>
              <a:rPr lang="en-US" sz="2000" dirty="0"/>
              <a:t>	</a:t>
            </a:r>
            <a:r>
              <a:rPr lang="en-US" sz="2000" dirty="0" err="1"/>
              <a:t>dw</a:t>
            </a:r>
            <a:r>
              <a:rPr lang="en-US" sz="2000" dirty="0"/>
              <a:t> 20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codeseg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@DATA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ES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cld</a:t>
            </a:r>
            <a:r>
              <a:rPr lang="ru-RU" sz="2000" dirty="0"/>
              <a:t>		; обнулить </a:t>
            </a:r>
            <a:r>
              <a:rPr lang="en-US" sz="2000" dirty="0"/>
              <a:t>DF</a:t>
            </a:r>
            <a:r>
              <a:rPr lang="ru-RU" sz="2000" dirty="0"/>
              <a:t> для инкремента адреса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</a:t>
            </a:r>
            <a:r>
              <a:rPr lang="ru-RU" sz="2000" dirty="0"/>
              <a:t>, ‘</a:t>
            </a:r>
            <a:r>
              <a:rPr lang="en-US" sz="2000" dirty="0"/>
              <a:t>X</a:t>
            </a:r>
            <a:r>
              <a:rPr lang="ru-RU" sz="2000" dirty="0"/>
              <a:t>’	; заполнитель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lea</a:t>
            </a:r>
            <a:r>
              <a:rPr lang="ru-RU" sz="2000" dirty="0"/>
              <a:t>   </a:t>
            </a:r>
            <a:r>
              <a:rPr lang="en-US" sz="2000" dirty="0"/>
              <a:t>DI</a:t>
            </a:r>
            <a:r>
              <a:rPr lang="ru-RU" sz="2000" dirty="0"/>
              <a:t>, </a:t>
            </a:r>
            <a:r>
              <a:rPr lang="en-US" sz="2000" dirty="0"/>
              <a:t>s</a:t>
            </a:r>
            <a:r>
              <a:rPr lang="ru-RU" sz="2000" dirty="0"/>
              <a:t>1	; адрес строки приемника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CX</a:t>
            </a:r>
            <a:r>
              <a:rPr lang="ru-RU" sz="2000" dirty="0"/>
              <a:t>, </a:t>
            </a:r>
            <a:r>
              <a:rPr lang="en-US" sz="2000" dirty="0" err="1"/>
              <a:t>len</a:t>
            </a:r>
            <a:r>
              <a:rPr lang="ru-RU" sz="2000" dirty="0"/>
              <a:t>	; количество символов</a:t>
            </a:r>
          </a:p>
          <a:p>
            <a:pPr marL="0" indent="0">
              <a:buNone/>
            </a:pPr>
            <a:r>
              <a:rPr lang="en-US" sz="2000" dirty="0"/>
              <a:t>l</a:t>
            </a:r>
            <a:r>
              <a:rPr lang="ru-RU" sz="2000" dirty="0"/>
              <a:t>:	</a:t>
            </a:r>
            <a:r>
              <a:rPr lang="en-US" sz="2000" dirty="0" err="1"/>
              <a:t>stosb</a:t>
            </a:r>
            <a:r>
              <a:rPr lang="ru-RU" sz="2000" dirty="0"/>
              <a:t>			; заполнить строку заполнителем 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loop</a:t>
            </a:r>
            <a:r>
              <a:rPr lang="ru-RU" sz="2000" dirty="0"/>
              <a:t> </a:t>
            </a:r>
            <a:r>
              <a:rPr lang="en-US" sz="2000" dirty="0"/>
              <a:t>l</a:t>
            </a:r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94897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ПРЕФИКСЫ ПОВТОРЕНИЯ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208823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Префикс повторения обеспечивает выполнение одного цепочечного примитива несколько раз.</a:t>
            </a:r>
          </a:p>
          <a:p>
            <a:r>
              <a:rPr lang="ru-RU" dirty="0"/>
              <a:t>Количество повторений определяется содержимым счетчика </a:t>
            </a:r>
            <a:r>
              <a:rPr lang="en-US" dirty="0"/>
              <a:t>CX</a:t>
            </a:r>
            <a:r>
              <a:rPr lang="ru-RU" dirty="0"/>
              <a:t>.</a:t>
            </a:r>
          </a:p>
          <a:p>
            <a:r>
              <a:rPr lang="ru-RU" dirty="0"/>
              <a:t>Задает цикл из одной команды – цепочечного примитива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847529" y="2924945"/>
          <a:ext cx="8280921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Префикс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Действие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Цеп. Примитив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CX&lt;&gt;0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movs, lods, stos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repe, repz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</a:t>
                      </a:r>
                      <a:r>
                        <a:rPr lang="ru-RU" sz="2000">
                          <a:effectLst/>
                        </a:rPr>
                        <a:t>&lt;&gt;0 и </a:t>
                      </a:r>
                      <a:r>
                        <a:rPr lang="en-US" sz="2000">
                          <a:effectLst/>
                        </a:rPr>
                        <a:t>ZF</a:t>
                      </a:r>
                      <a:r>
                        <a:rPr lang="ru-RU" sz="2000">
                          <a:effectLst/>
                        </a:rPr>
                        <a:t>=1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cmps, scas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repne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repnz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</a:t>
                      </a:r>
                      <a:r>
                        <a:rPr lang="ru-RU" sz="2000">
                          <a:effectLst/>
                        </a:rPr>
                        <a:t>&lt;&gt;0 и </a:t>
                      </a:r>
                      <a:r>
                        <a:rPr lang="en-US" sz="2000">
                          <a:effectLst/>
                        </a:rPr>
                        <a:t>ZF</a:t>
                      </a:r>
                      <a:r>
                        <a:rPr lang="ru-RU" sz="2000">
                          <a:effectLst/>
                        </a:rPr>
                        <a:t>=0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cmps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scas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75520" y="573325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В предыдущем примере цикл </a:t>
            </a:r>
            <a:r>
              <a:rPr lang="en-US" dirty="0"/>
              <a:t>loop </a:t>
            </a:r>
            <a:r>
              <a:rPr lang="ru-RU" dirty="0"/>
              <a:t>можно заменить командой:</a:t>
            </a:r>
          </a:p>
          <a:p>
            <a:r>
              <a:rPr lang="ru-RU" dirty="0"/>
              <a:t>	</a:t>
            </a:r>
            <a:r>
              <a:rPr lang="en-US" dirty="0"/>
              <a:t>rep </a:t>
            </a:r>
            <a:r>
              <a:rPr lang="en-US" dirty="0" err="1"/>
              <a:t>stosb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98363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ОТЛИЧИЕ </a:t>
            </a:r>
            <a:r>
              <a:rPr lang="en-US" dirty="0"/>
              <a:t>REP</a:t>
            </a:r>
            <a:r>
              <a:rPr lang="ru-RU" dirty="0"/>
              <a:t> ОТ </a:t>
            </a:r>
            <a:r>
              <a:rPr lang="en-US" dirty="0"/>
              <a:t>LOOP</a:t>
            </a:r>
            <a:r>
              <a:rPr lang="ru-RU" dirty="0"/>
              <a:t> 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5904656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Префикс повторения используется только с цепочечным примитивом;</a:t>
            </a:r>
          </a:p>
          <a:p>
            <a:pPr lvl="0"/>
            <a:r>
              <a:rPr lang="en-US" dirty="0"/>
              <a:t>CX</a:t>
            </a:r>
            <a:r>
              <a:rPr lang="ru-RU" dirty="0"/>
              <a:t> проверяется до выполнения примитива, т.е. реализуется цикл с предусловием.</a:t>
            </a:r>
          </a:p>
          <a:p>
            <a:r>
              <a:rPr lang="ru-RU" dirty="0"/>
              <a:t>Эквивалентная </a:t>
            </a:r>
            <a:r>
              <a:rPr lang="en-US" dirty="0"/>
              <a:t>rep </a:t>
            </a:r>
            <a:r>
              <a:rPr lang="en-US" dirty="0" err="1"/>
              <a:t>movsb</a:t>
            </a:r>
            <a:r>
              <a:rPr lang="en-US" dirty="0"/>
              <a:t> </a:t>
            </a:r>
            <a:r>
              <a:rPr lang="ru-RU" dirty="0"/>
              <a:t>запись:</a:t>
            </a:r>
          </a:p>
          <a:p>
            <a:pPr marL="0" indent="0">
              <a:buNone/>
            </a:pPr>
            <a:r>
              <a:rPr lang="en-US" dirty="0"/>
              <a:t>l1:</a:t>
            </a:r>
            <a:r>
              <a:rPr lang="ru-RU" dirty="0"/>
              <a:t>	</a:t>
            </a:r>
            <a:r>
              <a:rPr lang="en-US" dirty="0" err="1"/>
              <a:t>jcxz</a:t>
            </a:r>
            <a:r>
              <a:rPr lang="ru-RU" dirty="0"/>
              <a:t>	</a:t>
            </a:r>
            <a:r>
              <a:rPr lang="en-US" dirty="0"/>
              <a:t>l</a:t>
            </a:r>
            <a:r>
              <a:rPr lang="ru-RU" dirty="0"/>
              <a:t>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AL, [SI]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[DI], AL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 DI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 SI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dec</a:t>
            </a:r>
            <a:r>
              <a:rPr lang="en-US" dirty="0"/>
              <a:t> CX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l1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l2:</a:t>
            </a: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580056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ПРИМЕР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59766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Подсчет количества слов во фрагменте текста.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s1	</a:t>
            </a:r>
            <a:r>
              <a:rPr lang="en-US" dirty="0" err="1"/>
              <a:t>db</a:t>
            </a:r>
            <a:r>
              <a:rPr lang="en-US" dirty="0"/>
              <a:t>	‘   text   string  for  example  $‘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	32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 @DATA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ES,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</a:t>
            </a:r>
            <a:r>
              <a:rPr lang="en-US" dirty="0" err="1"/>
              <a:t>len</a:t>
            </a:r>
            <a:r>
              <a:rPr lang="ru-RU" dirty="0"/>
              <a:t>	; размер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lea DI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1	; адрес первого символа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en-US" dirty="0"/>
              <a:t> AL</a:t>
            </a:r>
            <a:r>
              <a:rPr lang="ru-RU" dirty="0"/>
              <a:t>, ‘ ‘	; разделитель слов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xor</a:t>
            </a:r>
            <a:r>
              <a:rPr lang="en-US" dirty="0"/>
              <a:t> BX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	; счетчик слов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cld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next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scasb</a:t>
            </a:r>
            <a:r>
              <a:rPr lang="ru-RU" dirty="0"/>
              <a:t>		; пропускаем пробелы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je exit</a:t>
            </a:r>
            <a:r>
              <a:rPr lang="ru-RU" dirty="0"/>
              <a:t>		; кроме пробелов ничего нет – закончить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inc</a:t>
            </a:r>
            <a:r>
              <a:rPr lang="en-US" dirty="0"/>
              <a:t> BX</a:t>
            </a:r>
            <a:r>
              <a:rPr lang="ru-RU" dirty="0"/>
              <a:t>		; нарастить счетчик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repne</a:t>
            </a:r>
            <a:r>
              <a:rPr lang="en-US" dirty="0"/>
              <a:t> </a:t>
            </a:r>
            <a:r>
              <a:rPr lang="en-US" dirty="0" err="1"/>
              <a:t>scasb</a:t>
            </a:r>
            <a:r>
              <a:rPr lang="ru-RU" dirty="0"/>
              <a:t>	; ищем конец слова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jne</a:t>
            </a:r>
            <a:r>
              <a:rPr lang="en-US" dirty="0"/>
              <a:t> exit</a:t>
            </a:r>
            <a:r>
              <a:rPr lang="ru-RU" dirty="0"/>
              <a:t>		; строка закончилась – закончить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jmp</a:t>
            </a:r>
            <a:r>
              <a:rPr lang="en-US" dirty="0"/>
              <a:t> next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exit:				; BX </a:t>
            </a:r>
            <a:r>
              <a:rPr lang="ru-RU" dirty="0"/>
              <a:t>– счетчик слов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21038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ПРИМЕР </a:t>
            </a:r>
            <a:r>
              <a:rPr lang="en-US" dirty="0"/>
              <a:t>2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59766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Сравнение двух строк.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s1	</a:t>
            </a:r>
            <a:r>
              <a:rPr lang="en-US" dirty="0" err="1"/>
              <a:t>db</a:t>
            </a:r>
            <a:r>
              <a:rPr lang="en-US" dirty="0"/>
              <a:t>	‘   text   string  for  example‘,0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S2	</a:t>
            </a:r>
            <a:r>
              <a:rPr lang="en-US" dirty="0" err="1"/>
              <a:t>db</a:t>
            </a:r>
            <a:r>
              <a:rPr lang="en-US" dirty="0"/>
              <a:t>	‘   text   string  for’,0 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	31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 @DATA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ES,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</a:t>
            </a:r>
            <a:r>
              <a:rPr lang="en-US" dirty="0" err="1"/>
              <a:t>len</a:t>
            </a:r>
            <a:r>
              <a:rPr lang="ru-RU" dirty="0"/>
              <a:t>	; размер строки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lea SI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1		 ; адрес первой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lea DI</a:t>
            </a:r>
            <a:r>
              <a:rPr lang="ru-RU" dirty="0"/>
              <a:t>, </a:t>
            </a:r>
            <a:r>
              <a:rPr lang="en-US"/>
              <a:t>s</a:t>
            </a:r>
            <a:r>
              <a:rPr lang="en-US" dirty="0"/>
              <a:t>2</a:t>
            </a:r>
            <a:r>
              <a:rPr lang="ru-RU" dirty="0"/>
              <a:t>	; адрес второй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cld</a:t>
            </a:r>
            <a:r>
              <a:rPr lang="ru-RU" dirty="0"/>
              <a:t>		; прямое направление обработки строк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cmpsb</a:t>
            </a:r>
            <a:r>
              <a:rPr lang="ru-RU" dirty="0"/>
              <a:t>	; сравниваем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jne</a:t>
            </a:r>
            <a:r>
              <a:rPr lang="en-US" dirty="0"/>
              <a:t> </a:t>
            </a:r>
            <a:r>
              <a:rPr lang="en-US" dirty="0" err="1"/>
              <a:t>mithmatch</a:t>
            </a:r>
            <a:r>
              <a:rPr lang="ru-RU" dirty="0"/>
              <a:t>	; строки не равны</a:t>
            </a:r>
          </a:p>
          <a:p>
            <a:pPr marL="0" indent="0">
              <a:buNone/>
            </a:pPr>
            <a:r>
              <a:rPr lang="en-US" dirty="0"/>
              <a:t>match</a:t>
            </a:r>
            <a:r>
              <a:rPr lang="ru-RU" dirty="0"/>
              <a:t>	</a:t>
            </a:r>
            <a:r>
              <a:rPr lang="en-US" dirty="0"/>
              <a:t>. . .</a:t>
            </a:r>
            <a:r>
              <a:rPr lang="ru-RU" dirty="0"/>
              <a:t>		; строки равны</a:t>
            </a:r>
            <a:r>
              <a:rPr lang="en-US" dirty="0"/>
              <a:t> - </a:t>
            </a:r>
            <a:r>
              <a:rPr lang="ru-RU" dirty="0"/>
              <a:t>обработка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jmp</a:t>
            </a:r>
            <a:r>
              <a:rPr lang="en-US" dirty="0"/>
              <a:t> exit</a:t>
            </a:r>
          </a:p>
          <a:p>
            <a:pPr marL="0" indent="0">
              <a:buNone/>
            </a:pPr>
            <a:r>
              <a:rPr lang="en-US" dirty="0" err="1"/>
              <a:t>Mithmatch</a:t>
            </a:r>
            <a:r>
              <a:rPr lang="en-US" dirty="0"/>
              <a:t> . . .</a:t>
            </a:r>
            <a:r>
              <a:rPr lang="ru-RU" dirty="0"/>
              <a:t>		; строки не равны</a:t>
            </a:r>
            <a:r>
              <a:rPr lang="en-US" dirty="0"/>
              <a:t> - </a:t>
            </a:r>
            <a:r>
              <a:rPr lang="ru-RU" dirty="0"/>
              <a:t>обработка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; </a:t>
            </a:r>
            <a:r>
              <a:rPr lang="en-US" dirty="0" err="1"/>
              <a:t>jb</a:t>
            </a:r>
            <a:r>
              <a:rPr lang="en-US" dirty="0"/>
              <a:t> less1</a:t>
            </a:r>
            <a:r>
              <a:rPr lang="ru-RU" dirty="0"/>
              <a:t>		; </a:t>
            </a:r>
            <a:r>
              <a:rPr lang="en-US" dirty="0"/>
              <a:t>s1 </a:t>
            </a:r>
            <a:r>
              <a:rPr lang="ru-RU" dirty="0"/>
              <a:t>меньше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; </a:t>
            </a:r>
            <a:r>
              <a:rPr lang="en-US" dirty="0" err="1"/>
              <a:t>ja</a:t>
            </a:r>
            <a:r>
              <a:rPr lang="en-US" dirty="0"/>
              <a:t> great1</a:t>
            </a:r>
            <a:r>
              <a:rPr lang="ru-RU" dirty="0"/>
              <a:t>	; </a:t>
            </a:r>
            <a:r>
              <a:rPr lang="en-US" dirty="0"/>
              <a:t>s1 </a:t>
            </a:r>
            <a:r>
              <a:rPr lang="ru-RU" dirty="0"/>
              <a:t>больше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. . 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exit:				</a:t>
            </a: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335630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7728" y="2132856"/>
            <a:ext cx="6172200" cy="7974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400" dirty="0"/>
              <a:t>Подпрограммы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Понятие подпрограммы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40201" y="692696"/>
            <a:ext cx="8856662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	Вызов ПП заключается в передаче управления в новую точку сегмента кода и запоминании адреса точки вызова, для того чтобы после окончания работы ПП можно было бы вернуться к следующей за ней команде.</a:t>
            </a:r>
          </a:p>
          <a:p>
            <a:pPr marL="0" indent="0">
              <a:buNone/>
            </a:pPr>
            <a:r>
              <a:rPr lang="ru-RU" sz="2000" dirty="0"/>
              <a:t>	</a:t>
            </a:r>
          </a:p>
          <a:p>
            <a:pPr marL="0" indent="0">
              <a:buNone/>
            </a:pPr>
            <a:r>
              <a:rPr lang="ru-RU" sz="2000" dirty="0"/>
              <a:t>	Преимущества использования подпрограмм:</a:t>
            </a:r>
          </a:p>
          <a:p>
            <a:pPr lvl="0"/>
            <a:r>
              <a:rPr lang="ru-RU" sz="2000" dirty="0"/>
              <a:t>Позволяют разбить программу на логически законченные части;</a:t>
            </a:r>
          </a:p>
          <a:p>
            <a:pPr lvl="0"/>
            <a:r>
              <a:rPr lang="ru-RU" sz="2000" dirty="0"/>
              <a:t>Позволяют сократить длину программы при многократном использовании повторяющейся последовательности действий;</a:t>
            </a:r>
          </a:p>
          <a:p>
            <a:pPr lvl="0"/>
            <a:r>
              <a:rPr lang="ru-RU" sz="2000" dirty="0"/>
              <a:t>Упрощают внесение изменений в программный код.</a:t>
            </a:r>
          </a:p>
          <a:p>
            <a:pPr lvl="0"/>
            <a:r>
              <a:rPr lang="ru-RU" sz="2000" dirty="0"/>
              <a:t>Позволяют создавать библиотеки подпрограмм и использовать их при разработки различных программ.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938D433-FC9D-4EBA-8B43-5E21600605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115888"/>
            <a:ext cx="7350125" cy="65881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Числа с плавающей точкой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10224BE6-C6AD-46A1-9A1D-71F01AB3E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5732464"/>
            <a:ext cx="78486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Достоинства</a:t>
            </a:r>
            <a:r>
              <a:rPr lang="ru-RU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: большой диапазон обрабатываемых значений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Недостатки</a:t>
            </a:r>
            <a:r>
              <a:rPr lang="ru-RU" altLang="ru-RU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: сложность в реализации устройства обработки, ошибки округления </a:t>
            </a:r>
            <a:endParaRPr lang="en-US" altLang="ru-RU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7EB393AE-4510-4A50-86A1-36018CED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981076"/>
            <a:ext cx="81724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Местоположение точки в записи числа изменяется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так, чтобы слева от точки оставался один разряд,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 смещение точки описывалось экспонентой:</a:t>
            </a:r>
          </a:p>
        </p:txBody>
      </p:sp>
      <p:graphicFrame>
        <p:nvGraphicFramePr>
          <p:cNvPr id="118844" name="Group 60">
            <a:extLst>
              <a:ext uri="{FF2B5EF4-FFF2-40B4-BE49-F238E27FC236}">
                <a16:creationId xmlns:a16="http://schemas.microsoft.com/office/drawing/2014/main" id="{DC10B413-9587-4513-AD91-E7BFE86245A1}"/>
              </a:ext>
            </a:extLst>
          </p:cNvPr>
          <p:cNvGraphicFramePr>
            <a:graphicFrameLocks noGrp="1"/>
          </p:cNvGraphicFramePr>
          <p:nvPr/>
        </p:nvGraphicFramePr>
        <p:xfrm>
          <a:off x="4295775" y="2205039"/>
          <a:ext cx="3600450" cy="1736725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0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4.8 *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8" marB="4564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8" marB="4564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0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5.6 *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8" marB="4564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8" marB="4564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71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.4 * 10</a:t>
                      </a:r>
                      <a:r>
                        <a:rPr kumimoji="0" lang="ru-RU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T="45648" marB="45648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 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 * 10</a:t>
                      </a:r>
                      <a:r>
                        <a:rPr kumimoji="0" lang="ru-RU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648" marB="4564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945" name="Group 161">
            <a:extLst>
              <a:ext uri="{FF2B5EF4-FFF2-40B4-BE49-F238E27FC236}">
                <a16:creationId xmlns:a16="http://schemas.microsoft.com/office/drawing/2014/main" id="{AE47C16F-2891-4DB4-A69C-A5F45E19EB06}"/>
              </a:ext>
            </a:extLst>
          </p:cNvPr>
          <p:cNvGraphicFramePr>
            <a:graphicFrameLocks noGrp="1"/>
          </p:cNvGraphicFramePr>
          <p:nvPr/>
        </p:nvGraphicFramePr>
        <p:xfrm>
          <a:off x="2495550" y="4076700"/>
          <a:ext cx="8064500" cy="1646238"/>
        </p:xfrm>
        <a:graphic>
          <a:graphicData uri="http://schemas.openxmlformats.org/drawingml/2006/table">
            <a:tbl>
              <a:tblPr/>
              <a:tblGrid>
                <a:gridCol w="14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Формат</a:t>
                      </a:r>
                    </a:p>
                  </a:txBody>
                  <a:tcPr marL="91438" marR="91438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endParaRPr kumimoji="0" lang="ru-RU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ru-RU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  <a:endParaRPr kumimoji="0" lang="ru-RU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Диапазон чисел:</a:t>
                      </a: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Single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(32)</a:t>
                      </a:r>
                    </a:p>
                  </a:txBody>
                  <a:tcPr marL="91438" marR="91438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(31)</a:t>
                      </a: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 (30 – 23)</a:t>
                      </a: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23 (22-00)</a:t>
                      </a: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от ± ~10</a:t>
                      </a:r>
                      <a:r>
                        <a:rPr kumimoji="0" lang="ru-RU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-44.85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до ~10</a:t>
                      </a:r>
                      <a:r>
                        <a:rPr kumimoji="0" lang="ru-RU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38.53</a:t>
                      </a: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Double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(64)</a:t>
                      </a:r>
                    </a:p>
                  </a:txBody>
                  <a:tcPr marL="91438" marR="91438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(63)</a:t>
                      </a: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 (62 - 52)</a:t>
                      </a: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52 (51-00)</a:t>
                      </a: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от ± ~10</a:t>
                      </a:r>
                      <a:r>
                        <a:rPr kumimoji="0" lang="ru-RU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323</a:t>
                      </a:r>
                      <a:r>
                        <a:rPr kumimoji="0" lang="ru-RU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до ~10</a:t>
                      </a:r>
                      <a:r>
                        <a:rPr kumimoji="0" lang="ru-RU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ru-RU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8.3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8" marR="9143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52596" y="428605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СХЕМА ПРОГРАММЫ С ПОДПРОГРАММАМИ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524000" y="1071546"/>
            <a:ext cx="8856662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0	; Начальные значения регистров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0	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jmp</a:t>
            </a:r>
            <a:r>
              <a:rPr lang="ru-RU" sz="2000" dirty="0"/>
              <a:t>	</a:t>
            </a:r>
            <a:r>
              <a:rPr lang="en-US" sz="2000" dirty="0"/>
              <a:t>Start</a:t>
            </a:r>
            <a:r>
              <a:rPr lang="ru-RU" sz="2000" dirty="0"/>
              <a:t>	; Переход к выполнению основной программы</a:t>
            </a:r>
          </a:p>
          <a:p>
            <a:pPr marL="0" indent="0">
              <a:buNone/>
            </a:pPr>
            <a:r>
              <a:rPr lang="en-US" sz="2000" dirty="0"/>
              <a:t>add</a:t>
            </a:r>
            <a:r>
              <a:rPr lang="ru-RU" sz="2000" dirty="0"/>
              <a:t>1		</a:t>
            </a:r>
            <a:r>
              <a:rPr lang="en-US" sz="2000" dirty="0" err="1"/>
              <a:t>proc</a:t>
            </a:r>
            <a:r>
              <a:rPr lang="ru-RU" sz="2000" dirty="0"/>
              <a:t>		; Точка входа в процедуру </a:t>
            </a:r>
            <a:r>
              <a:rPr lang="en-US" sz="2000" dirty="0"/>
              <a:t>add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inc</a:t>
            </a:r>
            <a:r>
              <a:rPr lang="en-US" sz="2000" dirty="0"/>
              <a:t> AX</a:t>
            </a:r>
            <a:r>
              <a:rPr lang="ru-RU" sz="2000" dirty="0"/>
              <a:t>		; Команды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ret</a:t>
            </a:r>
            <a:r>
              <a:rPr lang="ru-RU" sz="2000" dirty="0"/>
              <a:t>		; Возврат в вызывающую программу</a:t>
            </a:r>
          </a:p>
          <a:p>
            <a:pPr marL="0" indent="0">
              <a:buNone/>
            </a:pPr>
            <a:r>
              <a:rPr lang="en-US" sz="2000" dirty="0"/>
              <a:t>add</a:t>
            </a:r>
            <a:r>
              <a:rPr lang="ru-RU" sz="2000" dirty="0"/>
              <a:t>1		</a:t>
            </a:r>
            <a:r>
              <a:rPr lang="en-US" sz="2000" dirty="0" err="1"/>
              <a:t>endp</a:t>
            </a:r>
            <a:r>
              <a:rPr lang="ru-RU" sz="2000" dirty="0"/>
              <a:t>		; Конец описания процедуры</a:t>
            </a:r>
          </a:p>
          <a:p>
            <a:pPr marL="0" indent="0">
              <a:buNone/>
            </a:pPr>
            <a:r>
              <a:rPr lang="en-US" sz="2000" dirty="0"/>
              <a:t>sub</a:t>
            </a:r>
            <a:r>
              <a:rPr lang="ru-RU" sz="2000" dirty="0"/>
              <a:t>1		</a:t>
            </a:r>
            <a:r>
              <a:rPr lang="en-US" sz="2000" dirty="0" err="1"/>
              <a:t>proc</a:t>
            </a:r>
            <a:r>
              <a:rPr lang="ru-RU" sz="2000" dirty="0"/>
              <a:t>		; Описание процедуры </a:t>
            </a:r>
            <a:r>
              <a:rPr lang="en-US" sz="2000" dirty="0"/>
              <a:t>sub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dec</a:t>
            </a:r>
            <a:r>
              <a:rPr lang="en-US" sz="2000" dirty="0"/>
              <a:t> BX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ret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sub1	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start: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call	add1	</a:t>
            </a:r>
            <a:r>
              <a:rPr lang="ru-RU" sz="2000" dirty="0"/>
              <a:t>	</a:t>
            </a:r>
            <a:r>
              <a:rPr lang="en-US" sz="2000" dirty="0"/>
              <a:t>; </a:t>
            </a:r>
            <a:r>
              <a:rPr lang="ru-RU" sz="2000" dirty="0"/>
              <a:t>вызов процедуры </a:t>
            </a:r>
            <a:r>
              <a:rPr lang="en-US" sz="2000" dirty="0"/>
              <a:t>add1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call	sub1		; </a:t>
            </a:r>
            <a:r>
              <a:rPr lang="ru-RU" sz="2000" dirty="0"/>
              <a:t>вызов процедуры </a:t>
            </a:r>
            <a:r>
              <a:rPr lang="en-US" sz="2000" dirty="0"/>
              <a:t>sub1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ru-RU" sz="2000" dirty="0"/>
              <a:t>. . .	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954752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Директивы описания подпрограммы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980728"/>
            <a:ext cx="871296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	Описание начала процедуры:</a:t>
            </a:r>
          </a:p>
          <a:p>
            <a:pPr marL="0" indent="0">
              <a:buNone/>
            </a:pPr>
            <a:r>
              <a:rPr lang="ru-RU" sz="2000" b="1" dirty="0" err="1"/>
              <a:t>ИмяТочкиВхода</a:t>
            </a:r>
            <a:r>
              <a:rPr lang="ru-RU" sz="2000" b="1" dirty="0"/>
              <a:t> </a:t>
            </a:r>
            <a:r>
              <a:rPr lang="en-US" sz="2000" b="1" dirty="0" err="1"/>
              <a:t>proc</a:t>
            </a:r>
            <a:r>
              <a:rPr lang="ru-RU" sz="2000" b="1" dirty="0"/>
              <a:t> [</a:t>
            </a:r>
            <a:r>
              <a:rPr lang="en-US" sz="2000" b="1" dirty="0"/>
              <a:t>near</a:t>
            </a:r>
            <a:r>
              <a:rPr lang="ru-RU" sz="2000" b="1" dirty="0"/>
              <a:t>/ </a:t>
            </a:r>
            <a:r>
              <a:rPr lang="en-US" sz="2000" b="1" dirty="0"/>
              <a:t>far</a:t>
            </a:r>
            <a:r>
              <a:rPr lang="ru-RU" sz="2000" b="1" dirty="0"/>
              <a:t>]</a:t>
            </a:r>
          </a:p>
          <a:p>
            <a:r>
              <a:rPr lang="en-US" sz="2000" dirty="0"/>
              <a:t>near</a:t>
            </a:r>
            <a:r>
              <a:rPr lang="ru-RU" sz="2000" dirty="0"/>
              <a:t> указывает на то, что процедура является ближней. К ближней процедуре можно обращаться только из того сегмента команд, где она объявлена; </a:t>
            </a:r>
          </a:p>
          <a:p>
            <a:r>
              <a:rPr lang="en-US" sz="2000" dirty="0"/>
              <a:t>far</a:t>
            </a:r>
            <a:r>
              <a:rPr lang="ru-RU" sz="2000" dirty="0"/>
              <a:t> указывает на то, что процедура дальняя. К дальней процедуре можно обращаться из любых сегментов команд, включая тот, где она объявлена; </a:t>
            </a:r>
          </a:p>
          <a:p>
            <a:r>
              <a:rPr lang="ru-RU" sz="2000" dirty="0"/>
              <a:t>если тип процедуры отсутствует, считается, что она имеет тип </a:t>
            </a:r>
            <a:r>
              <a:rPr lang="en-US" sz="2000" dirty="0"/>
              <a:t>near</a:t>
            </a:r>
            <a:r>
              <a:rPr lang="ru-RU" sz="2000" dirty="0"/>
              <a:t>; </a:t>
            </a:r>
          </a:p>
          <a:p>
            <a:r>
              <a:rPr lang="ru-RU" sz="2000" dirty="0"/>
              <a:t>для 32-разрядных приложений с моделью </a:t>
            </a:r>
            <a:r>
              <a:rPr lang="en-US" sz="2000" dirty="0"/>
              <a:t>flat </a:t>
            </a:r>
            <a:r>
              <a:rPr lang="ru-RU" sz="2000" dirty="0"/>
              <a:t>все вызовы процедур считаются ближними.</a:t>
            </a:r>
          </a:p>
          <a:p>
            <a:pPr marL="0" indent="0">
              <a:buNone/>
            </a:pPr>
            <a:r>
              <a:rPr lang="ru-RU" sz="2000" dirty="0"/>
              <a:t>	Описание конца процедуры:</a:t>
            </a:r>
          </a:p>
          <a:p>
            <a:pPr marL="0" indent="0">
              <a:buNone/>
            </a:pPr>
            <a:r>
              <a:rPr lang="ru-RU" sz="2000" b="1" dirty="0" err="1"/>
              <a:t>ИмяТочкиВхода</a:t>
            </a:r>
            <a:r>
              <a:rPr lang="ru-RU" sz="2000" b="1" dirty="0"/>
              <a:t> </a:t>
            </a:r>
            <a:r>
              <a:rPr lang="en-US" sz="2000" b="1" dirty="0" err="1"/>
              <a:t>endp</a:t>
            </a:r>
            <a:endParaRPr lang="ru-RU" sz="2000" b="1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66300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Вызов процедуры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	call </a:t>
            </a:r>
            <a:r>
              <a:rPr lang="ru-RU" sz="2000" b="1" i="1" dirty="0"/>
              <a:t> </a:t>
            </a:r>
            <a:r>
              <a:rPr lang="ru-RU" sz="2000" b="1" i="1"/>
              <a:t>ИмяПроцедуры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 В момент вызова процедуры команда </a:t>
            </a:r>
            <a:r>
              <a:rPr lang="en-US" sz="2000" dirty="0"/>
              <a:t>call </a:t>
            </a:r>
            <a:r>
              <a:rPr lang="ru-RU" sz="2000" dirty="0"/>
              <a:t>помещает в стек адрес команды, следующей непосредственно за </a:t>
            </a:r>
            <a:r>
              <a:rPr lang="en-US" sz="2000" dirty="0"/>
              <a:t>call</a:t>
            </a:r>
            <a:r>
              <a:rPr lang="ru-RU" sz="2000" dirty="0"/>
              <a:t>, уменьшая значение указателя стека </a:t>
            </a:r>
            <a:r>
              <a:rPr lang="en-US" sz="2000" dirty="0"/>
              <a:t>SP</a:t>
            </a:r>
            <a:r>
              <a:rPr lang="ru-RU" sz="2000" dirty="0"/>
              <a:t> (</a:t>
            </a:r>
            <a:r>
              <a:rPr lang="en-US" sz="2000" dirty="0"/>
              <a:t>ESP</a:t>
            </a:r>
            <a:r>
              <a:rPr lang="ru-RU" sz="2000" dirty="0"/>
              <a:t>).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Команда </a:t>
            </a:r>
            <a:r>
              <a:rPr lang="ru-RU" sz="2000" dirty="0" err="1"/>
              <a:t>call</a:t>
            </a:r>
            <a:r>
              <a:rPr lang="ru-RU" sz="2000" dirty="0"/>
              <a:t> может иметь один из следующих форматов вызова: </a:t>
            </a:r>
          </a:p>
          <a:p>
            <a:pPr lvl="0"/>
            <a:r>
              <a:rPr lang="ru-RU" sz="2000" dirty="0"/>
              <a:t>прямой ближний (в пределах текущего программного сегмента); </a:t>
            </a:r>
          </a:p>
          <a:p>
            <a:pPr lvl="0"/>
            <a:r>
              <a:rPr lang="ru-RU" sz="2000" dirty="0"/>
              <a:t>прямой дальний (вызов процедуры, расположенной в другом программном сегменте); </a:t>
            </a:r>
          </a:p>
          <a:p>
            <a:pPr lvl="0"/>
            <a:r>
              <a:rPr lang="ru-RU" sz="2000" dirty="0"/>
              <a:t>косвенный ближний (в пределах текущего программного сегмента с использованием переменной, содержащей адрес перехода); </a:t>
            </a:r>
          </a:p>
          <a:p>
            <a:pPr lvl="0"/>
            <a:r>
              <a:rPr lang="ru-RU" sz="2000" dirty="0"/>
              <a:t>косвенный дальний (вызов процедуры, расположенной в другом программном сегменте, с использованием переменной, содержащей адрес перехода).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Тип команды </a:t>
            </a:r>
            <a:r>
              <a:rPr lang="en-US" sz="2000" dirty="0"/>
              <a:t>call</a:t>
            </a:r>
            <a:r>
              <a:rPr lang="ru-RU" sz="2000" dirty="0"/>
              <a:t>, используемый по умолчанию, зависит от </a:t>
            </a:r>
            <a:r>
              <a:rPr lang="ru-RU" sz="2000" dirty="0" err="1"/>
              <a:t>примениемой</a:t>
            </a:r>
            <a:r>
              <a:rPr lang="ru-RU" sz="2000" dirty="0"/>
              <a:t> модели памяти:</a:t>
            </a:r>
          </a:p>
          <a:p>
            <a:r>
              <a:rPr lang="en-US" sz="2000" dirty="0"/>
              <a:t>tiny, small, compact, flat – near,</a:t>
            </a:r>
            <a:endParaRPr lang="ru-RU" sz="2000" dirty="0"/>
          </a:p>
          <a:p>
            <a:r>
              <a:rPr lang="en-US" sz="2000" dirty="0"/>
              <a:t>medium, large и huge – far.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0815827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Способы вызова </a:t>
            </a:r>
            <a:r>
              <a:rPr lang="en-US" b="1" dirty="0"/>
              <a:t>CALL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59766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Прямой вызов – вызов по метке точки входа:</a:t>
            </a:r>
          </a:p>
          <a:p>
            <a:r>
              <a:rPr lang="en-US" sz="2000" dirty="0"/>
              <a:t>call</a:t>
            </a:r>
            <a:r>
              <a:rPr lang="ru-RU" sz="2000" dirty="0"/>
              <a:t>  </a:t>
            </a:r>
            <a:r>
              <a:rPr lang="ru-RU" sz="2000" dirty="0" err="1"/>
              <a:t>ИмяТочкиВхода</a:t>
            </a:r>
            <a:r>
              <a:rPr lang="ru-RU" sz="2000" dirty="0"/>
              <a:t>		; Тип вызова определяется по умолчанию</a:t>
            </a:r>
          </a:p>
          <a:p>
            <a:r>
              <a:rPr lang="en-US" sz="2000" dirty="0"/>
              <a:t>call near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 err="1"/>
              <a:t>ИмяТочкиВхода</a:t>
            </a:r>
            <a:r>
              <a:rPr lang="ru-RU" sz="2000" dirty="0"/>
              <a:t> 	; Ближний вызов</a:t>
            </a:r>
          </a:p>
          <a:p>
            <a:r>
              <a:rPr lang="en-US" sz="2000" dirty="0"/>
              <a:t>call far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 err="1"/>
              <a:t>ИмяТочкиВхода</a:t>
            </a:r>
            <a:r>
              <a:rPr lang="ru-RU" sz="2000" dirty="0"/>
              <a:t> 	; Дальний вызов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Косвенный ближний вызов – вызов по значению адреса в памяти длиной в</a:t>
            </a:r>
            <a:r>
              <a:rPr lang="en-US" sz="2000" dirty="0"/>
              <a:t> </a:t>
            </a:r>
            <a:r>
              <a:rPr lang="ru-RU" sz="2000" dirty="0"/>
              <a:t>слово: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BX</a:t>
            </a:r>
            <a:r>
              <a:rPr lang="ru-RU" sz="2000" dirty="0"/>
              <a:t>	; адрес подпрограммы находится в регистре ВХ 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	; адрес подпрограммы находится в ячейке памяти, </a:t>
            </a:r>
            <a:r>
              <a:rPr lang="en-US" sz="2000" dirty="0"/>
              <a:t>				</a:t>
            </a:r>
            <a:r>
              <a:rPr lang="ru-RU" sz="2000" dirty="0"/>
              <a:t>; адрес которой помещается в регистр ВХ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][</a:t>
            </a:r>
            <a:r>
              <a:rPr lang="en-US" sz="2000" dirty="0"/>
              <a:t>SI</a:t>
            </a:r>
            <a:r>
              <a:rPr lang="ru-RU" sz="2000" dirty="0"/>
              <a:t>]    ; в ВХ – адрес таблицы адресов подпрограмм. </a:t>
            </a:r>
          </a:p>
          <a:p>
            <a:pPr marL="0" indent="0">
              <a:buNone/>
            </a:pPr>
            <a:r>
              <a:rPr lang="ru-RU" sz="2000" dirty="0"/>
              <a:t>			; в </a:t>
            </a:r>
            <a:r>
              <a:rPr lang="en-US" sz="2000" dirty="0"/>
              <a:t>SI</a:t>
            </a:r>
            <a:r>
              <a:rPr lang="ru-RU" sz="2000" dirty="0"/>
              <a:t> индекс в этой таблице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tbl</a:t>
            </a:r>
            <a:r>
              <a:rPr lang="ru-RU" sz="2000" dirty="0"/>
              <a:t>[</a:t>
            </a:r>
            <a:r>
              <a:rPr lang="en-US" sz="2000" dirty="0"/>
              <a:t>SI</a:t>
            </a:r>
            <a:r>
              <a:rPr lang="ru-RU" sz="2000" dirty="0"/>
              <a:t>]	; переменная </a:t>
            </a:r>
            <a:r>
              <a:rPr lang="en-US" sz="2000" dirty="0" err="1"/>
              <a:t>tbl</a:t>
            </a:r>
            <a:r>
              <a:rPr lang="ru-RU" sz="2000" dirty="0"/>
              <a:t> содержит адрес таблицы адресов </a:t>
            </a:r>
          </a:p>
          <a:p>
            <a:pPr marL="0" indent="0">
              <a:buNone/>
            </a:pPr>
            <a:r>
              <a:rPr lang="ru-RU" sz="2000" dirty="0"/>
              <a:t>			; подпрограмм, в </a:t>
            </a:r>
            <a:r>
              <a:rPr lang="en-US" sz="2000" dirty="0"/>
              <a:t>SI</a:t>
            </a:r>
            <a:r>
              <a:rPr lang="ru-RU" sz="2000" dirty="0"/>
              <a:t> – индекс в этой таблице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Косвенный дальний вызов – вызов по значению адреса в памяти длиной в двойное слово:</a:t>
            </a:r>
          </a:p>
          <a:p>
            <a:r>
              <a:rPr lang="en-US" sz="2000" dirty="0"/>
              <a:t>call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[BX]	</a:t>
            </a:r>
            <a:endParaRPr lang="ru-RU" sz="2000" dirty="0"/>
          </a:p>
          <a:p>
            <a:r>
              <a:rPr lang="en-US" sz="2000" dirty="0"/>
              <a:t>call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[BX][SI]</a:t>
            </a:r>
            <a:endParaRPr lang="ru-RU" sz="2000" dirty="0"/>
          </a:p>
          <a:p>
            <a:r>
              <a:rPr lang="en-US" sz="2000" dirty="0"/>
              <a:t>call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tbl</a:t>
            </a:r>
            <a:r>
              <a:rPr lang="en-US" sz="2000" dirty="0"/>
              <a:t>[SI]	</a:t>
            </a:r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6553286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Действие </a:t>
            </a:r>
            <a:r>
              <a:rPr lang="en-US" b="1" dirty="0"/>
              <a:t>CALL</a:t>
            </a:r>
            <a:r>
              <a:rPr lang="ru-RU" b="1" dirty="0"/>
              <a:t>. Ближний вызов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1944216"/>
          </a:xfrm>
        </p:spPr>
        <p:txBody>
          <a:bodyPr>
            <a:normAutofit/>
          </a:bodyPr>
          <a:lstStyle/>
          <a:p>
            <a:r>
              <a:rPr lang="ru-RU" sz="2000" dirty="0"/>
              <a:t>Помещает в стек относительный адрес точки возврата в текущем программном сегменте (2 байта);</a:t>
            </a:r>
          </a:p>
          <a:p>
            <a:r>
              <a:rPr lang="ru-RU" sz="2000" dirty="0"/>
              <a:t> Модифицирует указатель адресов команд IP так, чтобы в нем содержался относительный адрес точки перехода в том же программном сегменте (адрес первой команды подпрограммы).</a:t>
            </a:r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492896"/>
            <a:ext cx="870271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9294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Действие </a:t>
            </a:r>
            <a:r>
              <a:rPr lang="en-US" b="1" dirty="0"/>
              <a:t>CALL</a:t>
            </a:r>
            <a:r>
              <a:rPr lang="ru-RU" b="1" dirty="0"/>
              <a:t>. Дальний вызов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1944216"/>
          </a:xfrm>
        </p:spPr>
        <p:txBody>
          <a:bodyPr>
            <a:normAutofit/>
          </a:bodyPr>
          <a:lstStyle/>
          <a:p>
            <a:r>
              <a:rPr lang="ru-RU" sz="2000" dirty="0"/>
              <a:t>Помещает в стек два слова: вначале сегментный адрес текущего программного сегмента (</a:t>
            </a:r>
            <a:r>
              <a:rPr lang="en-US" sz="2000" dirty="0"/>
              <a:t>CS</a:t>
            </a:r>
            <a:r>
              <a:rPr lang="ru-RU" sz="2000" dirty="0"/>
              <a:t>), затем относительный адрес точки возврата в этом программном сегменте (</a:t>
            </a:r>
            <a:r>
              <a:rPr lang="en-US" sz="2000" dirty="0"/>
              <a:t>IP</a:t>
            </a:r>
            <a:r>
              <a:rPr lang="ru-RU" sz="2000" dirty="0"/>
              <a:t>).</a:t>
            </a:r>
          </a:p>
          <a:p>
            <a:r>
              <a:rPr lang="ru-RU" sz="2000" dirty="0"/>
              <a:t> Выполняется модификация регистров IP и CS: в IP помещается относительный адрес точки перехода в том сегменте, куда осуществляется переход, а в CS —адрес этого сегмента</a:t>
            </a:r>
          </a:p>
          <a:p>
            <a:pPr lvl="1" eaLnBrk="1" hangingPunct="1"/>
            <a:endParaRPr lang="en-US" sz="2000" dirty="0"/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2780928"/>
            <a:ext cx="8546429" cy="393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34147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Косвенный ближний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59766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.model small</a:t>
            </a:r>
            <a:r>
              <a:rPr lang="ru-RU" sz="2000" dirty="0"/>
              <a:t>	; Вызов процедур из таблицы адресов процедур.</a:t>
            </a:r>
          </a:p>
          <a:p>
            <a:pPr marL="0" indent="0">
              <a:buNone/>
            </a:pPr>
            <a:r>
              <a:rPr lang="en-US" sz="2000" dirty="0"/>
              <a:t>data		segment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tbl</a:t>
            </a:r>
            <a:r>
              <a:rPr lang="en-US" sz="2000" dirty="0"/>
              <a:t>		DW subr1		; </a:t>
            </a:r>
            <a:r>
              <a:rPr lang="ru-RU" sz="2000" dirty="0"/>
              <a:t>смещение процедуры </a:t>
            </a:r>
            <a:r>
              <a:rPr lang="en-US" sz="2000" dirty="0"/>
              <a:t>subr1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DW </a:t>
            </a:r>
            <a:r>
              <a:rPr lang="en-US" sz="2000" dirty="0" err="1"/>
              <a:t>subr</a:t>
            </a:r>
            <a:r>
              <a:rPr lang="ru-RU" sz="2000" dirty="0"/>
              <a:t>2		; смещение процедуры </a:t>
            </a:r>
            <a:r>
              <a:rPr lang="en-US" sz="2000" dirty="0" err="1"/>
              <a:t>subr</a:t>
            </a:r>
            <a:r>
              <a:rPr lang="ru-RU" sz="2000" dirty="0"/>
              <a:t>2</a:t>
            </a:r>
          </a:p>
          <a:p>
            <a:pPr marL="0" indent="0">
              <a:buNone/>
            </a:pPr>
            <a:r>
              <a:rPr lang="en-US" sz="2000" dirty="0"/>
              <a:t>data		ends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code		segment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assume </a:t>
            </a:r>
            <a:r>
              <a:rPr lang="en-US" sz="2000" dirty="0" err="1"/>
              <a:t>CS:code</a:t>
            </a:r>
            <a:r>
              <a:rPr lang="en-US" sz="2000" dirty="0"/>
              <a:t>, </a:t>
            </a:r>
            <a:r>
              <a:rPr lang="en-US" sz="2000" dirty="0" err="1"/>
              <a:t>DS:data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main		</a:t>
            </a:r>
            <a:r>
              <a:rPr lang="en-US" sz="2000" dirty="0" err="1"/>
              <a:t>proc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	AX, 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	DS, AX	; </a:t>
            </a:r>
            <a:r>
              <a:rPr lang="ru-RU" sz="2000" dirty="0"/>
              <a:t>адрес сегмента данных</a:t>
            </a:r>
          </a:p>
          <a:p>
            <a:pPr marL="0" indent="0">
              <a:buNone/>
            </a:pPr>
            <a:r>
              <a:rPr lang="en-US" sz="2000" dirty="0"/>
              <a:t>		lea</a:t>
            </a:r>
            <a:r>
              <a:rPr lang="ru-RU" sz="2000" dirty="0"/>
              <a:t>	</a:t>
            </a:r>
            <a:r>
              <a:rPr lang="en-US" sz="2000" dirty="0"/>
              <a:t>SI</a:t>
            </a:r>
            <a:r>
              <a:rPr lang="ru-RU" sz="2000" dirty="0"/>
              <a:t>, </a:t>
            </a:r>
            <a:r>
              <a:rPr lang="en-US" sz="2000" dirty="0" err="1"/>
              <a:t>tbl</a:t>
            </a:r>
            <a:r>
              <a:rPr lang="ru-RU" sz="2000" dirty="0"/>
              <a:t>	; адрес первой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xor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начальное смещение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CX</a:t>
            </a:r>
            <a:r>
              <a:rPr lang="ru-RU" sz="2000" dirty="0"/>
              <a:t>, 2		; кол-во процедур</a:t>
            </a:r>
          </a:p>
          <a:p>
            <a:pPr marL="0" indent="0">
              <a:buNone/>
            </a:pPr>
            <a:r>
              <a:rPr lang="en-US" sz="2000" dirty="0"/>
              <a:t>next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call word </a:t>
            </a:r>
            <a:r>
              <a:rPr lang="en-US" sz="2000" dirty="0" err="1"/>
              <a:t>ptr</a:t>
            </a:r>
            <a:r>
              <a:rPr lang="ru-RU" sz="2000" dirty="0"/>
              <a:t> [</a:t>
            </a:r>
            <a:r>
              <a:rPr lang="en-US" sz="2000" dirty="0"/>
              <a:t>BX</a:t>
            </a:r>
            <a:r>
              <a:rPr lang="ru-RU" sz="2000" dirty="0"/>
              <a:t>][</a:t>
            </a:r>
            <a:r>
              <a:rPr lang="en-US" sz="2000" dirty="0"/>
              <a:t>SI</a:t>
            </a:r>
            <a:r>
              <a:rPr lang="ru-RU" sz="2000" dirty="0"/>
              <a:t>]	; вызов очередной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add BX</a:t>
            </a:r>
            <a:r>
              <a:rPr lang="ru-RU" sz="2000" dirty="0"/>
              <a:t>, 2		; адрес следующей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loop next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main</a:t>
            </a:r>
            <a:r>
              <a:rPr lang="ru-RU" sz="2000" dirty="0"/>
              <a:t>		</a:t>
            </a:r>
            <a:r>
              <a:rPr lang="en-US" sz="2000" dirty="0" err="1"/>
              <a:t>endp</a:t>
            </a:r>
            <a:r>
              <a:rPr lang="ru-RU" sz="2000" dirty="0"/>
              <a:t>			; конец </a:t>
            </a:r>
            <a:r>
              <a:rPr lang="ru-RU" sz="2000" dirty="0" err="1"/>
              <a:t>осн</a:t>
            </a:r>
            <a:r>
              <a:rPr lang="ru-RU" sz="2000" dirty="0"/>
              <a:t>. Процедуры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1	</a:t>
            </a:r>
            <a:r>
              <a:rPr lang="en-US" sz="2000" dirty="0" err="1"/>
              <a:t>proc</a:t>
            </a:r>
            <a:r>
              <a:rPr lang="ru-RU" sz="2000" dirty="0"/>
              <a:t>			; описание процедуры </a:t>
            </a:r>
            <a:r>
              <a:rPr lang="en-US" sz="2000" dirty="0" err="1"/>
              <a:t>subr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1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2	</a:t>
            </a:r>
            <a:r>
              <a:rPr lang="en-US" sz="2000" dirty="0" err="1"/>
              <a:t>proc</a:t>
            </a:r>
            <a:r>
              <a:rPr lang="ru-RU" sz="2000" dirty="0"/>
              <a:t>			; описание процедуры </a:t>
            </a:r>
            <a:r>
              <a:rPr lang="en-US" sz="2000" dirty="0" err="1"/>
              <a:t>subr</a:t>
            </a:r>
            <a:r>
              <a:rPr lang="ru-RU" sz="2000" dirty="0"/>
              <a:t>2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2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49655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4"/>
            <a:ext cx="7467600" cy="61721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Косвенный дальний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620688"/>
            <a:ext cx="8568952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.model large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data		segment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tbl</a:t>
            </a:r>
            <a:r>
              <a:rPr lang="en-US" sz="1400" dirty="0"/>
              <a:t>		DD </a:t>
            </a:r>
            <a:r>
              <a:rPr lang="ru-RU" sz="1400" dirty="0"/>
              <a:t>?</a:t>
            </a:r>
            <a:r>
              <a:rPr lang="en-US" sz="1400" dirty="0"/>
              <a:t>		</a:t>
            </a:r>
            <a:r>
              <a:rPr lang="ru-RU" sz="1400" dirty="0"/>
              <a:t>	</a:t>
            </a:r>
            <a:r>
              <a:rPr lang="en-US" sz="1400" dirty="0"/>
              <a:t>; </a:t>
            </a:r>
            <a:r>
              <a:rPr lang="ru-RU" sz="1400" dirty="0"/>
              <a:t>дальний адрес процедуры </a:t>
            </a:r>
            <a:r>
              <a:rPr lang="en-US" sz="1400" dirty="0"/>
              <a:t>subr1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DD </a:t>
            </a:r>
            <a:r>
              <a:rPr lang="ru-RU" sz="1400" dirty="0"/>
              <a:t>?			; дальний адрес процедуры </a:t>
            </a:r>
            <a:r>
              <a:rPr lang="en-US" sz="1400" dirty="0" err="1"/>
              <a:t>subr</a:t>
            </a:r>
            <a:r>
              <a:rPr lang="ru-RU" sz="1400" dirty="0"/>
              <a:t>2</a:t>
            </a:r>
          </a:p>
          <a:p>
            <a:pPr marL="0" indent="0">
              <a:buNone/>
            </a:pPr>
            <a:r>
              <a:rPr lang="en-US" sz="1400" dirty="0"/>
              <a:t>data		ends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code0	segment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assume CS:code0, </a:t>
            </a:r>
            <a:r>
              <a:rPr lang="en-US" sz="1400" dirty="0" err="1"/>
              <a:t>DS:data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main		</a:t>
            </a:r>
            <a:r>
              <a:rPr lang="en-US" sz="1400" dirty="0" err="1"/>
              <a:t>proc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	AX, data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	DS, AX	</a:t>
            </a:r>
            <a:r>
              <a:rPr lang="ru-RU" sz="1400" dirty="0"/>
              <a:t>	</a:t>
            </a:r>
            <a:r>
              <a:rPr lang="en-US" sz="1400" dirty="0"/>
              <a:t>; </a:t>
            </a:r>
            <a:r>
              <a:rPr lang="ru-RU" sz="1400" dirty="0"/>
              <a:t>адрес сегмента данных</a:t>
            </a:r>
          </a:p>
          <a:p>
            <a:pPr marL="0" indent="0">
              <a:buNone/>
            </a:pPr>
            <a:r>
              <a:rPr lang="en-US" sz="1400" dirty="0"/>
              <a:t>		lea</a:t>
            </a:r>
            <a:r>
              <a:rPr lang="ru-RU" sz="1400" dirty="0"/>
              <a:t>	</a:t>
            </a:r>
            <a:r>
              <a:rPr lang="en-US" sz="1400" dirty="0"/>
              <a:t>SI</a:t>
            </a:r>
            <a:r>
              <a:rPr lang="ru-RU" sz="1400" dirty="0"/>
              <a:t>, </a:t>
            </a:r>
            <a:r>
              <a:rPr lang="en-US" sz="1400" dirty="0" err="1"/>
              <a:t>tbl</a:t>
            </a:r>
            <a:r>
              <a:rPr lang="ru-RU" sz="1400" dirty="0"/>
              <a:t>		; адрес первой процедуры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push SI</a:t>
            </a:r>
            <a:r>
              <a:rPr lang="ru-RU" sz="1400" dirty="0"/>
              <a:t>			; сохраняем для </a:t>
            </a:r>
            <a:r>
              <a:rPr lang="ru-RU" sz="1400" dirty="0" err="1"/>
              <a:t>дальн</a:t>
            </a:r>
            <a:r>
              <a:rPr lang="ru-RU" sz="1400" dirty="0"/>
              <a:t>. </a:t>
            </a:r>
            <a:r>
              <a:rPr lang="ru-RU" sz="1400" dirty="0" err="1"/>
              <a:t>использ</a:t>
            </a:r>
            <a:r>
              <a:rPr lang="ru-RU" sz="1400" dirty="0"/>
              <a:t>.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AX</a:t>
            </a:r>
            <a:r>
              <a:rPr lang="ru-RU" sz="1400" dirty="0"/>
              <a:t>, </a:t>
            </a:r>
            <a:r>
              <a:rPr lang="en-US" sz="1400" dirty="0"/>
              <a:t>code</a:t>
            </a:r>
            <a:r>
              <a:rPr lang="ru-RU" sz="1400" dirty="0"/>
              <a:t>1		 ; адрес сегмента с процедурами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], </a:t>
            </a:r>
            <a:r>
              <a:rPr lang="en-US" sz="1400" dirty="0"/>
              <a:t>offset </a:t>
            </a:r>
            <a:r>
              <a:rPr lang="en-US" sz="1400" dirty="0" err="1"/>
              <a:t>subr</a:t>
            </a:r>
            <a:r>
              <a:rPr lang="ru-RU" sz="1400" dirty="0"/>
              <a:t>1 	; смещение процедуры1– первый байт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+2], </a:t>
            </a:r>
            <a:r>
              <a:rPr lang="en-US" sz="1400" dirty="0"/>
              <a:t>AX</a:t>
            </a:r>
            <a:r>
              <a:rPr lang="ru-RU" sz="1400" dirty="0"/>
              <a:t>	 ; второе слово – адрес сегмента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add SI</a:t>
            </a:r>
            <a:r>
              <a:rPr lang="ru-RU" sz="1400" dirty="0"/>
              <a:t>, 4			; второй элемент таблицы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], </a:t>
            </a:r>
            <a:r>
              <a:rPr lang="en-US" sz="1400" dirty="0"/>
              <a:t>offset </a:t>
            </a:r>
            <a:r>
              <a:rPr lang="en-US" sz="1400" dirty="0" err="1"/>
              <a:t>subr</a:t>
            </a:r>
            <a:r>
              <a:rPr lang="ru-RU" sz="1400" dirty="0"/>
              <a:t>2 	; смещение процедуры2– первый байт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+2], </a:t>
            </a:r>
            <a:r>
              <a:rPr lang="en-US" sz="1400" dirty="0"/>
              <a:t>AX</a:t>
            </a:r>
            <a:r>
              <a:rPr lang="ru-RU" sz="1400" dirty="0"/>
              <a:t>	 ; второе слово – адрес сегмента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pop SI</a:t>
            </a:r>
            <a:endParaRPr lang="ru-RU" sz="1400" dirty="0"/>
          </a:p>
          <a:p>
            <a:pPr lvl="1" eaLnBrk="1" hangingPunct="1"/>
            <a:endParaRPr lang="ru-RU" sz="1400" dirty="0"/>
          </a:p>
          <a:p>
            <a:pPr lvl="1" eaLnBrk="1" hangingPunct="1"/>
            <a:endParaRPr lang="en-US" sz="1400" dirty="0"/>
          </a:p>
          <a:p>
            <a:pPr lvl="1" eaLnBrk="1" hangingPunct="1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5282743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Косвенный дальний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809328"/>
            <a:ext cx="8568952" cy="6004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 err="1"/>
              <a:t>xor</a:t>
            </a:r>
            <a:r>
              <a:rPr lang="ru-RU" sz="1600" dirty="0"/>
              <a:t>	</a:t>
            </a:r>
            <a:r>
              <a:rPr lang="en-US" sz="1600" dirty="0"/>
              <a:t>BX</a:t>
            </a:r>
            <a:r>
              <a:rPr lang="ru-RU" sz="1600" dirty="0"/>
              <a:t>, </a:t>
            </a:r>
            <a:r>
              <a:rPr lang="en-US" sz="1600" dirty="0"/>
              <a:t>BX</a:t>
            </a:r>
            <a:r>
              <a:rPr lang="ru-RU" sz="1600" dirty="0"/>
              <a:t>		; начальное смещение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 err="1"/>
              <a:t>mov</a:t>
            </a:r>
            <a:r>
              <a:rPr lang="en-US" sz="1600" dirty="0"/>
              <a:t> CX</a:t>
            </a:r>
            <a:r>
              <a:rPr lang="ru-RU" sz="1600" dirty="0"/>
              <a:t>, 2		; кол-во процедур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next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call </a:t>
            </a:r>
            <a:r>
              <a:rPr lang="en-US" sz="1600" dirty="0" err="1"/>
              <a:t>dword</a:t>
            </a:r>
            <a:r>
              <a:rPr lang="en-US" sz="1600" dirty="0"/>
              <a:t> </a:t>
            </a:r>
            <a:r>
              <a:rPr lang="en-US" sz="1600" dirty="0" err="1"/>
              <a:t>ptr</a:t>
            </a:r>
            <a:r>
              <a:rPr lang="ru-RU" sz="1600" dirty="0"/>
              <a:t> [</a:t>
            </a:r>
            <a:r>
              <a:rPr lang="en-US" sz="1600" dirty="0"/>
              <a:t>BX</a:t>
            </a:r>
            <a:r>
              <a:rPr lang="ru-RU" sz="1600" dirty="0"/>
              <a:t>][</a:t>
            </a:r>
            <a:r>
              <a:rPr lang="en-US" sz="1600" dirty="0"/>
              <a:t>SI</a:t>
            </a:r>
            <a:r>
              <a:rPr lang="ru-RU" sz="1600" dirty="0"/>
              <a:t>]	; дальний вызов очередной процедуры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add BX</a:t>
            </a:r>
            <a:r>
              <a:rPr lang="ru-RU" sz="1600" dirty="0"/>
              <a:t>, 4		</a:t>
            </a:r>
            <a:r>
              <a:rPr lang="en-US" sz="1600" dirty="0"/>
              <a:t>	</a:t>
            </a:r>
            <a:r>
              <a:rPr lang="ru-RU" sz="1600" dirty="0"/>
              <a:t>; адрес следующей процедуры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loop next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main		</a:t>
            </a:r>
            <a:r>
              <a:rPr lang="en-US" sz="1600" dirty="0" err="1"/>
              <a:t>endp</a:t>
            </a:r>
            <a:r>
              <a:rPr lang="en-US" sz="1600" dirty="0"/>
              <a:t>			; </a:t>
            </a:r>
            <a:r>
              <a:rPr lang="ru-RU" sz="1600" dirty="0"/>
              <a:t>конец </a:t>
            </a:r>
            <a:r>
              <a:rPr lang="ru-RU" sz="1600" dirty="0" err="1"/>
              <a:t>осн</a:t>
            </a:r>
            <a:r>
              <a:rPr lang="en-US" sz="1600" dirty="0"/>
              <a:t>. </a:t>
            </a:r>
            <a:r>
              <a:rPr lang="ru-RU" sz="1600" dirty="0"/>
              <a:t>Процедуры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ru-RU" sz="1600" dirty="0"/>
              <a:t>. . .</a:t>
            </a:r>
          </a:p>
          <a:p>
            <a:pPr marL="0" indent="0">
              <a:buNone/>
            </a:pPr>
            <a:r>
              <a:rPr lang="en-US" sz="1600" dirty="0"/>
              <a:t>code</a:t>
            </a:r>
            <a:r>
              <a:rPr lang="ru-RU" sz="1600" dirty="0"/>
              <a:t>0</a:t>
            </a:r>
            <a:r>
              <a:rPr lang="en-US" sz="1600" dirty="0"/>
              <a:t>	</a:t>
            </a:r>
            <a:r>
              <a:rPr lang="ru-RU" sz="1600" dirty="0"/>
              <a:t>	</a:t>
            </a:r>
            <a:r>
              <a:rPr lang="en-US" sz="1600" dirty="0"/>
              <a:t>ends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code1	segment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assume CS:code1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subr1	</a:t>
            </a:r>
            <a:r>
              <a:rPr lang="en-US" sz="1600" dirty="0" err="1"/>
              <a:t>proc</a:t>
            </a:r>
            <a:r>
              <a:rPr lang="en-US" sz="1600" dirty="0"/>
              <a:t> 	far			; </a:t>
            </a:r>
            <a:r>
              <a:rPr lang="ru-RU" sz="1600" dirty="0"/>
              <a:t>описание процедуры </a:t>
            </a:r>
            <a:r>
              <a:rPr lang="en-US" sz="1600" dirty="0"/>
              <a:t>subr1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subr1	</a:t>
            </a:r>
            <a:r>
              <a:rPr lang="en-US" sz="1600" dirty="0" err="1"/>
              <a:t>endp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subr2	</a:t>
            </a:r>
            <a:r>
              <a:rPr lang="en-US" sz="1600" dirty="0" err="1"/>
              <a:t>proc</a:t>
            </a:r>
            <a:r>
              <a:rPr lang="en-US" sz="1600" dirty="0"/>
              <a:t>	far			; </a:t>
            </a:r>
            <a:r>
              <a:rPr lang="ru-RU" sz="1600" dirty="0"/>
              <a:t>описание процедуры </a:t>
            </a:r>
            <a:r>
              <a:rPr lang="en-US" sz="1600" dirty="0"/>
              <a:t>subr2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subr2	</a:t>
            </a:r>
            <a:r>
              <a:rPr lang="en-US" sz="1600" dirty="0" err="1"/>
              <a:t>endp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ru-RU" sz="1600" dirty="0"/>
              <a:t>. . .</a:t>
            </a:r>
          </a:p>
          <a:p>
            <a:pPr marL="0" indent="0">
              <a:buNone/>
            </a:pPr>
            <a:r>
              <a:rPr lang="en-US" sz="1600" dirty="0"/>
              <a:t>code1</a:t>
            </a:r>
            <a:r>
              <a:rPr lang="ru-RU" sz="1600" dirty="0"/>
              <a:t>	</a:t>
            </a:r>
            <a:r>
              <a:rPr lang="en-US" sz="1600" dirty="0"/>
              <a:t>ends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ru-RU" sz="16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5707488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Возврат из процедуры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809328"/>
            <a:ext cx="8568952" cy="60040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ru-RU" sz="16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703512" y="692697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b="1" dirty="0"/>
              <a:t>RET</a:t>
            </a:r>
            <a:r>
              <a:rPr lang="ru-RU" dirty="0"/>
              <a:t> 	</a:t>
            </a:r>
            <a:r>
              <a:rPr lang="en-US" b="1" dirty="0"/>
              <a:t>N</a:t>
            </a:r>
            <a:r>
              <a:rPr lang="en-US" dirty="0"/>
              <a:t>		</a:t>
            </a:r>
            <a:r>
              <a:rPr lang="ru-RU" dirty="0"/>
              <a:t>Возврат из процедуры </a:t>
            </a:r>
          </a:p>
          <a:p>
            <a:r>
              <a:rPr lang="ru-RU" dirty="0"/>
              <a:t>	</a:t>
            </a:r>
            <a:r>
              <a:rPr lang="ru-RU" b="1" dirty="0"/>
              <a:t>RETN</a:t>
            </a:r>
            <a:r>
              <a:rPr lang="ru-RU" dirty="0"/>
              <a:t>	</a:t>
            </a:r>
            <a:r>
              <a:rPr lang="en-US" b="1" dirty="0"/>
              <a:t>N</a:t>
            </a:r>
            <a:r>
              <a:rPr lang="en-US" dirty="0"/>
              <a:t>		</a:t>
            </a:r>
            <a:r>
              <a:rPr lang="ru-RU" dirty="0"/>
              <a:t>Возврат из ближней процедуры </a:t>
            </a:r>
          </a:p>
          <a:p>
            <a:r>
              <a:rPr lang="ru-RU" dirty="0"/>
              <a:t>	</a:t>
            </a:r>
            <a:r>
              <a:rPr lang="ru-RU" b="1" dirty="0"/>
              <a:t>RETF</a:t>
            </a:r>
            <a:r>
              <a:rPr lang="ru-RU" dirty="0"/>
              <a:t> 	</a:t>
            </a:r>
            <a:r>
              <a:rPr lang="en-US" b="1" dirty="0"/>
              <a:t>N</a:t>
            </a:r>
            <a:r>
              <a:rPr lang="en-US" dirty="0"/>
              <a:t>		</a:t>
            </a:r>
            <a:r>
              <a:rPr lang="ru-RU" dirty="0"/>
              <a:t>Возврат из дальней процедуры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Команда </a:t>
            </a:r>
            <a:r>
              <a:rPr lang="ru-RU" dirty="0" err="1"/>
              <a:t>ret</a:t>
            </a:r>
            <a:r>
              <a:rPr lang="ru-RU" dirty="0"/>
              <a:t> извлекает из стека адрес возврата и передает управление назад в программу, первоначально вызвавшую процедуру.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Если командой </a:t>
            </a:r>
            <a:r>
              <a:rPr lang="ru-RU" dirty="0" err="1"/>
              <a:t>ret</a:t>
            </a:r>
            <a:r>
              <a:rPr lang="ru-RU" dirty="0"/>
              <a:t> завершается ближняя процедура, объявленная с атрибутом </a:t>
            </a:r>
            <a:r>
              <a:rPr lang="ru-RU" dirty="0" err="1"/>
              <a:t>near</a:t>
            </a:r>
            <a:r>
              <a:rPr lang="ru-RU" dirty="0"/>
              <a:t>, или используется модификация команды </a:t>
            </a:r>
            <a:r>
              <a:rPr lang="ru-RU" dirty="0" err="1"/>
              <a:t>retn</a:t>
            </a:r>
            <a:r>
              <a:rPr lang="ru-RU" dirty="0"/>
              <a:t>, со стека снимается одно слово- относительный адрес точки возврата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Если командой </a:t>
            </a:r>
            <a:r>
              <a:rPr lang="ru-RU" dirty="0" err="1"/>
              <a:t>ret</a:t>
            </a:r>
            <a:r>
              <a:rPr lang="ru-RU" dirty="0"/>
              <a:t> завершается дальняя процедура, объявленная с атрибутом </a:t>
            </a:r>
            <a:r>
              <a:rPr lang="ru-RU" dirty="0" err="1"/>
              <a:t>far</a:t>
            </a:r>
            <a:r>
              <a:rPr lang="ru-RU" dirty="0"/>
              <a:t>, или используется модификация команды </a:t>
            </a:r>
            <a:r>
              <a:rPr lang="ru-RU" dirty="0" err="1"/>
              <a:t>retf</a:t>
            </a:r>
            <a:r>
              <a:rPr lang="ru-RU" dirty="0"/>
              <a:t>, со стека снимаются два слова: смещение и сегментный адрес точки возврата.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Необязательный операнд (кратный 2 указывает, на сколько байтов дополнительно смещается указатель стека после возврата в вызывающую программу. Прибавляя эту константу к новому значению SP, команда </a:t>
            </a:r>
            <a:r>
              <a:rPr lang="ru-RU" dirty="0" err="1"/>
              <a:t>ret</a:t>
            </a:r>
            <a:r>
              <a:rPr lang="ru-RU" dirty="0"/>
              <a:t> освобождает из стека параметры, помещенные в него вызывающей программой перед вызовом </a:t>
            </a:r>
            <a:r>
              <a:rPr lang="ru-RU" dirty="0" err="1"/>
              <a:t>call</a:t>
            </a:r>
            <a:r>
              <a:rPr lang="ru-RU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Команда не воздействуют на флаги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204085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565683B-586E-4463-ABC1-2663DCB9FC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188914"/>
            <a:ext cx="7350125" cy="6572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Числа с фиксированной точкой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5603" name="Text Box 12">
            <a:extLst>
              <a:ext uri="{FF2B5EF4-FFF2-40B4-BE49-F238E27FC236}">
                <a16:creationId xmlns:a16="http://schemas.microsoft.com/office/drawing/2014/main" id="{79777EAA-CCAA-4406-ADF3-29CD49AE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4581525"/>
            <a:ext cx="8280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Достоинства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: простота реализации устройства обработки, высокая точность, интуитивная понятность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Недостатки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: малый диапазон возможных значений</a:t>
            </a:r>
            <a:endParaRPr lang="en-US" altLang="ru-RU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5604" name="Text Box 13">
            <a:extLst>
              <a:ext uri="{FF2B5EF4-FFF2-40B4-BE49-F238E27FC236}">
                <a16:creationId xmlns:a16="http://schemas.microsoft.com/office/drawing/2014/main" id="{72E03633-B88A-46A6-AAD3-D49426C56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1412875"/>
            <a:ext cx="8101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Местоположение точки в записи числа не изменяется.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Считается, что точка расположена справа от самого младшего разряда:</a:t>
            </a:r>
          </a:p>
        </p:txBody>
      </p:sp>
      <p:sp>
        <p:nvSpPr>
          <p:cNvPr id="25605" name="Text Box 14">
            <a:extLst>
              <a:ext uri="{FF2B5EF4-FFF2-40B4-BE49-F238E27FC236}">
                <a16:creationId xmlns:a16="http://schemas.microsoft.com/office/drawing/2014/main" id="{063995D5-6164-4DFC-B45A-81D64EE3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3284538"/>
            <a:ext cx="1939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01011001</a:t>
            </a:r>
            <a:r>
              <a:rPr lang="ru-RU" altLang="ru-RU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graphicFrame>
        <p:nvGraphicFramePr>
          <p:cNvPr id="117808" name="Group 48">
            <a:extLst>
              <a:ext uri="{FF2B5EF4-FFF2-40B4-BE49-F238E27FC236}">
                <a16:creationId xmlns:a16="http://schemas.microsoft.com/office/drawing/2014/main" id="{EB24B3F4-F240-46CB-8BE2-1EFDC4CD96D5}"/>
              </a:ext>
            </a:extLst>
          </p:cNvPr>
          <p:cNvGraphicFramePr>
            <a:graphicFrameLocks noGrp="1"/>
          </p:cNvGraphicFramePr>
          <p:nvPr/>
        </p:nvGraphicFramePr>
        <p:xfrm>
          <a:off x="6888163" y="3017839"/>
          <a:ext cx="1008062" cy="1189037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48.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5" marR="91435" marT="45755" marB="4575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56.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5" marR="91435" marT="45755" marB="4575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104.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5" marR="91435" marT="45755" marB="4575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38282" y="285728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и возврат результата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38282" y="1500174"/>
            <a:ext cx="8568952" cy="4876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	Способы передачи параметров в процедуру:</a:t>
            </a:r>
          </a:p>
          <a:p>
            <a:r>
              <a:rPr lang="ru-RU" sz="2000" dirty="0"/>
              <a:t>через регистры,</a:t>
            </a:r>
          </a:p>
          <a:p>
            <a:r>
              <a:rPr lang="ru-RU" sz="2000" dirty="0"/>
              <a:t>через стек,</a:t>
            </a:r>
          </a:p>
          <a:p>
            <a:r>
              <a:rPr lang="ru-RU" sz="2000" dirty="0"/>
              <a:t>с использованием глобальных переменных,</a:t>
            </a:r>
          </a:p>
          <a:p>
            <a:r>
              <a:rPr lang="ru-RU" sz="2000" dirty="0"/>
              <a:t>с использованием таблицы параметров.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Конкретный способ передачи выбирает программист. </a:t>
            </a:r>
          </a:p>
          <a:p>
            <a:pPr marL="0" indent="0">
              <a:buNone/>
            </a:pPr>
            <a:r>
              <a:rPr lang="ru-RU" sz="2000" dirty="0"/>
              <a:t>Важно чтобы обработка параметров в ПП была согласована со способом задания параметров в вызывающей программе.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41028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через регистры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6093296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Преимущество – высокая эффективность.</a:t>
            </a:r>
          </a:p>
          <a:p>
            <a:r>
              <a:rPr lang="ru-RU" dirty="0"/>
              <a:t> Недостаток – ограниченное количество регистров процессора.</a:t>
            </a:r>
          </a:p>
          <a:p>
            <a:r>
              <a:rPr lang="ru-RU" dirty="0"/>
              <a:t>Вызывающей программе и процедуре могут одновременно потребуются для работы одни и те же регистры. Нужно сохранить регистры в стеке при входе в подпрограмму и восстановить их при выходе из подпрограммы.</a:t>
            </a:r>
          </a:p>
          <a:p>
            <a:r>
              <a:rPr lang="ru-RU" dirty="0"/>
              <a:t>Можно сохранять и восстанавливать отдельные регистры командами </a:t>
            </a:r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POP</a:t>
            </a:r>
            <a:r>
              <a:rPr lang="ru-RU" dirty="0"/>
              <a:t>. Но рекомендуется сохранять и восстанавливать все регистры процессора: </a:t>
            </a:r>
            <a:r>
              <a:rPr lang="en-US" dirty="0"/>
              <a:t>PUSHA</a:t>
            </a:r>
            <a:r>
              <a:rPr lang="ru-RU" dirty="0"/>
              <a:t>, </a:t>
            </a:r>
            <a:r>
              <a:rPr lang="en-US" dirty="0"/>
              <a:t>POPA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	</a:t>
            </a:r>
            <a:r>
              <a:rPr lang="en-US" dirty="0" err="1"/>
              <a:t>dw</a:t>
            </a:r>
            <a:r>
              <a:rPr lang="en-US" dirty="0"/>
              <a:t> ?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Y	</a:t>
            </a:r>
            <a:r>
              <a:rPr lang="en-US" dirty="0" err="1"/>
              <a:t>dw</a:t>
            </a:r>
            <a:r>
              <a:rPr lang="en-US" dirty="0"/>
              <a:t> ?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Z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pusha</a:t>
            </a:r>
            <a:r>
              <a:rPr lang="ru-RU" dirty="0"/>
              <a:t>			; сохранить регистры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X</a:t>
            </a:r>
            <a:r>
              <a:rPr lang="ru-RU" dirty="0"/>
              <a:t>		; загрузить в них параметры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BX, 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call	near </a:t>
            </a:r>
            <a:r>
              <a:rPr lang="en-US" dirty="0" err="1"/>
              <a:t>ptr</a:t>
            </a:r>
            <a:r>
              <a:rPr lang="en-US" dirty="0"/>
              <a:t> sum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ru-RU" dirty="0"/>
              <a:t>	</a:t>
            </a:r>
            <a:r>
              <a:rPr lang="en-US" dirty="0"/>
              <a:t>z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		; получить возвращаемые значения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popa</a:t>
            </a:r>
            <a:r>
              <a:rPr lang="ru-RU" dirty="0"/>
              <a:t>			; восстановить регистры</a:t>
            </a:r>
          </a:p>
          <a:p>
            <a:pPr marL="0" indent="0">
              <a:buNone/>
            </a:pPr>
            <a:r>
              <a:rPr lang="ru-RU" dirty="0"/>
              <a:t>. . .</a:t>
            </a:r>
          </a:p>
          <a:p>
            <a:pPr marL="0" indent="0">
              <a:buNone/>
            </a:pPr>
            <a:r>
              <a:rPr lang="en-US" dirty="0"/>
              <a:t>sum</a:t>
            </a:r>
            <a:r>
              <a:rPr lang="ru-RU" dirty="0"/>
              <a:t>	</a:t>
            </a:r>
            <a:r>
              <a:rPr lang="en-US" dirty="0" err="1"/>
              <a:t>proc</a:t>
            </a:r>
            <a:r>
              <a:rPr lang="ru-RU" dirty="0"/>
              <a:t>	</a:t>
            </a:r>
            <a:r>
              <a:rPr lang="en-US" dirty="0"/>
              <a:t>near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add AX, BX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ret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sum	</a:t>
            </a:r>
            <a:r>
              <a:rPr lang="en-US" dirty="0" err="1"/>
              <a:t>endp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6354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через стек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5976664"/>
          </a:xfrm>
        </p:spPr>
        <p:txBody>
          <a:bodyPr>
            <a:normAutofit/>
          </a:bodyPr>
          <a:lstStyle/>
          <a:p>
            <a:r>
              <a:rPr lang="ru-RU" sz="2000" dirty="0"/>
              <a:t>Основная программа записывает фактические параметры (их значения или адреса) в стек, а процедура затем их оттуда извлекает.</a:t>
            </a:r>
            <a:endParaRPr lang="en-US" sz="2000" dirty="0"/>
          </a:p>
          <a:p>
            <a:r>
              <a:rPr lang="ru-RU" sz="2000" dirty="0"/>
              <a:t>Наиболее универсальный способ, который используется в большинстве случаев, в том числе и в языках высокого уровня. </a:t>
            </a:r>
          </a:p>
          <a:p>
            <a:r>
              <a:rPr lang="ru-RU" sz="2000" dirty="0"/>
              <a:t>Позволяет передавать неограниченное количество параметров. </a:t>
            </a:r>
          </a:p>
          <a:p>
            <a:r>
              <a:rPr lang="ru-RU" sz="2000" dirty="0"/>
              <a:t>Для доступа к параметрам в стеке используется регистр ВР. В него необходимо поместить адрес вершины стека (на него указывает регистр SP), а затем использовать выражения вида [ВР+</a:t>
            </a:r>
            <a:r>
              <a:rPr lang="en-US" sz="2000" dirty="0"/>
              <a:t>n</a:t>
            </a:r>
            <a:r>
              <a:rPr lang="ru-RU" sz="2000" dirty="0"/>
              <a:t>] для доступа к параметрам процедуры. </a:t>
            </a:r>
          </a:p>
          <a:p>
            <a:r>
              <a:rPr lang="ru-RU" sz="2000" dirty="0"/>
              <a:t>При ближнем вызове адрес первого параметра – [ВР+4], т.к. за вершиной стека сохранен </a:t>
            </a:r>
            <a:r>
              <a:rPr lang="en-US" sz="2000" dirty="0"/>
              <a:t>IP </a:t>
            </a:r>
            <a:r>
              <a:rPr lang="ru-RU" sz="2000" dirty="0"/>
              <a:t>длиной 2 байта. </a:t>
            </a:r>
          </a:p>
          <a:p>
            <a:r>
              <a:rPr lang="ru-RU" sz="2000" dirty="0"/>
              <a:t>При дальнем вызове адрес первого параметра – [ВР+6], т.к. за вершиной стека сохранены </a:t>
            </a:r>
            <a:r>
              <a:rPr lang="en-US" sz="2000" dirty="0"/>
              <a:t>IP</a:t>
            </a:r>
            <a:r>
              <a:rPr lang="ru-RU" sz="2000" dirty="0"/>
              <a:t> и </a:t>
            </a:r>
            <a:r>
              <a:rPr lang="en-US" sz="2000" dirty="0"/>
              <a:t>CS </a:t>
            </a:r>
            <a:r>
              <a:rPr lang="ru-RU" sz="2000" dirty="0"/>
              <a:t>длиной 4 байта. При этом следует сохранить регистр ВР, поскольку он может потребоваться в основной программе.</a:t>
            </a:r>
          </a:p>
          <a:p>
            <a:endParaRPr lang="ru-RU" sz="23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3698489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через стек. Пример 1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26" y="764705"/>
            <a:ext cx="8021282" cy="575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47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через стек. Пример 2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5520" y="908720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2</a:t>
            </a:r>
            <a:r>
              <a:rPr lang="ru-RU" dirty="0"/>
              <a:t>. Без сохранения регистров</a:t>
            </a:r>
          </a:p>
          <a:p>
            <a:r>
              <a:rPr lang="en-US" dirty="0" err="1"/>
              <a:t>dataseg</a:t>
            </a:r>
            <a:endParaRPr lang="ru-RU" dirty="0"/>
          </a:p>
          <a:p>
            <a:r>
              <a:rPr lang="en-US" dirty="0"/>
              <a:t>X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r>
              <a:rPr lang="en-US" dirty="0"/>
              <a:t>Y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r>
              <a:rPr lang="en-US" dirty="0"/>
              <a:t>Z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r>
              <a:rPr lang="ru-RU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push</a:t>
            </a:r>
            <a:r>
              <a:rPr lang="ru-RU" dirty="0"/>
              <a:t>	</a:t>
            </a:r>
            <a:r>
              <a:rPr lang="en-US" dirty="0"/>
              <a:t>y</a:t>
            </a:r>
            <a:r>
              <a:rPr lang="ru-RU" dirty="0"/>
              <a:t>		; параметры в стек</a:t>
            </a:r>
          </a:p>
          <a:p>
            <a:r>
              <a:rPr lang="ru-RU" dirty="0"/>
              <a:t>	</a:t>
            </a:r>
            <a:r>
              <a:rPr lang="en-US" dirty="0"/>
              <a:t>push x</a:t>
            </a:r>
            <a:endParaRPr lang="ru-RU" dirty="0"/>
          </a:p>
          <a:p>
            <a:r>
              <a:rPr lang="en-US" dirty="0"/>
              <a:t>	call near </a:t>
            </a:r>
            <a:r>
              <a:rPr lang="en-US" dirty="0" err="1"/>
              <a:t>ptr</a:t>
            </a:r>
            <a:r>
              <a:rPr lang="en-US" dirty="0"/>
              <a:t> sum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z, AX		; </a:t>
            </a:r>
            <a:r>
              <a:rPr lang="ru-RU" dirty="0"/>
              <a:t>результат</a:t>
            </a:r>
          </a:p>
          <a:p>
            <a:r>
              <a:rPr lang="en-US" dirty="0"/>
              <a:t>	. . .</a:t>
            </a:r>
            <a:endParaRPr lang="ru-RU" dirty="0"/>
          </a:p>
          <a:p>
            <a:r>
              <a:rPr lang="en-US" dirty="0"/>
              <a:t>sum	</a:t>
            </a:r>
            <a:r>
              <a:rPr lang="en-US" dirty="0" err="1"/>
              <a:t>proc</a:t>
            </a:r>
            <a:r>
              <a:rPr lang="en-US" dirty="0"/>
              <a:t>	near</a:t>
            </a:r>
            <a:endParaRPr lang="ru-RU" dirty="0"/>
          </a:p>
          <a:p>
            <a:r>
              <a:rPr lang="en-US" dirty="0"/>
              <a:t>	push BP		</a:t>
            </a:r>
            <a:r>
              <a:rPr lang="ru-RU" dirty="0"/>
              <a:t>	</a:t>
            </a:r>
            <a:r>
              <a:rPr lang="en-US" dirty="0"/>
              <a:t>; </a:t>
            </a:r>
            <a:r>
              <a:rPr lang="ru-RU" dirty="0"/>
              <a:t>сохранить </a:t>
            </a:r>
            <a:r>
              <a:rPr lang="en-US" dirty="0"/>
              <a:t>BP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BP, SP	</a:t>
            </a:r>
            <a:r>
              <a:rPr lang="ru-RU" dirty="0"/>
              <a:t>	</a:t>
            </a:r>
            <a:r>
              <a:rPr lang="en-US" dirty="0"/>
              <a:t>; BP – </a:t>
            </a:r>
            <a:r>
              <a:rPr lang="ru-RU" dirty="0"/>
              <a:t>вершина стека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</a:t>
            </a:r>
            <a:r>
              <a:rPr lang="ru-RU" dirty="0"/>
              <a:t>, [</a:t>
            </a:r>
            <a:r>
              <a:rPr lang="en-US" dirty="0"/>
              <a:t>BP</a:t>
            </a:r>
            <a:r>
              <a:rPr lang="ru-RU" dirty="0"/>
              <a:t>+4]		; извлечение параметров из стека</a:t>
            </a:r>
          </a:p>
          <a:p>
            <a:r>
              <a:rPr lang="ru-RU" dirty="0"/>
              <a:t>	</a:t>
            </a:r>
            <a:r>
              <a:rPr lang="en-US" dirty="0"/>
              <a:t>add AX</a:t>
            </a:r>
            <a:r>
              <a:rPr lang="ru-RU" dirty="0"/>
              <a:t>, [</a:t>
            </a:r>
            <a:r>
              <a:rPr lang="en-US" dirty="0"/>
              <a:t>BP</a:t>
            </a:r>
            <a:r>
              <a:rPr lang="ru-RU" dirty="0"/>
              <a:t>+6]</a:t>
            </a:r>
          </a:p>
          <a:p>
            <a:r>
              <a:rPr lang="ru-RU" dirty="0"/>
              <a:t>	</a:t>
            </a:r>
            <a:r>
              <a:rPr lang="en-US" dirty="0"/>
              <a:t>pop BP</a:t>
            </a:r>
            <a:r>
              <a:rPr lang="ru-RU" dirty="0"/>
              <a:t>			; восстановить </a:t>
            </a:r>
            <a:r>
              <a:rPr lang="en-US" dirty="0"/>
              <a:t>BP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ret</a:t>
            </a:r>
            <a:r>
              <a:rPr lang="ru-RU" dirty="0"/>
              <a:t> 4			; возврат с удалением 4 байт из стека</a:t>
            </a:r>
          </a:p>
          <a:p>
            <a:r>
              <a:rPr lang="en-US" dirty="0"/>
              <a:t>sum</a:t>
            </a:r>
            <a:r>
              <a:rPr lang="ru-RU" dirty="0"/>
              <a:t>	</a:t>
            </a:r>
            <a:r>
              <a:rPr lang="en-US" dirty="0" err="1"/>
              <a:t>endp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67259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31504" y="3472"/>
            <a:ext cx="8568952" cy="6172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600" dirty="0"/>
              <a:t>Передача параметров через глобальные переменные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692696"/>
            <a:ext cx="8568952" cy="6048672"/>
          </a:xfrm>
        </p:spPr>
        <p:txBody>
          <a:bodyPr>
            <a:noAutofit/>
          </a:bodyPr>
          <a:lstStyle/>
          <a:p>
            <a:r>
              <a:rPr lang="ru-RU" sz="1600" dirty="0"/>
              <a:t>Передача значений заключается в обращении к имени глобальной переменной непосредственно из процедуры.</a:t>
            </a:r>
          </a:p>
          <a:p>
            <a:r>
              <a:rPr lang="ru-RU" sz="1600" dirty="0"/>
              <a:t>Глобальные, переменные позволяют работать с данными при минимальном использовании стека, что экономит процессорное время. </a:t>
            </a:r>
          </a:p>
          <a:p>
            <a:r>
              <a:rPr lang="ru-RU" sz="1600" dirty="0"/>
              <a:t>Недостаток – подпрограмма «привязывается» к конкретному набору глобальных переменных.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500" dirty="0"/>
              <a:t>	</a:t>
            </a:r>
            <a:r>
              <a:rPr lang="ru-RU" sz="1500" b="1" dirty="0"/>
              <a:t>Пример</a:t>
            </a:r>
            <a:r>
              <a:rPr lang="en-US" sz="1500" dirty="0"/>
              <a:t>. 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err="1"/>
              <a:t>dataseg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X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Y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Z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err="1"/>
              <a:t>codeseg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call near </a:t>
            </a:r>
            <a:r>
              <a:rPr lang="en-US" sz="1500" dirty="0" err="1"/>
              <a:t>ptr</a:t>
            </a:r>
            <a:r>
              <a:rPr lang="en-US" sz="1500" dirty="0"/>
              <a:t> sum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	.  .  .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sum	</a:t>
            </a:r>
            <a:r>
              <a:rPr lang="en-US" sz="1500" dirty="0" err="1"/>
              <a:t>proc</a:t>
            </a:r>
            <a:r>
              <a:rPr lang="en-US" sz="1500" dirty="0"/>
              <a:t> near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push 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err="1"/>
              <a:t>mov</a:t>
            </a:r>
            <a:r>
              <a:rPr lang="en-US" sz="1500" dirty="0"/>
              <a:t> AX, 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add AX, Y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err="1"/>
              <a:t>mov</a:t>
            </a:r>
            <a:r>
              <a:rPr lang="en-US" sz="1500" dirty="0"/>
              <a:t> Z, 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pop 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ret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sum	</a:t>
            </a:r>
            <a:r>
              <a:rPr lang="en-US" sz="1500" dirty="0" err="1"/>
              <a:t>endp</a:t>
            </a: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8244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31504" y="3472"/>
            <a:ext cx="8568952" cy="6172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600" dirty="0"/>
              <a:t>Передача параметров через таблицу параметров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919536" y="692696"/>
            <a:ext cx="8352928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	В памяти заводится таблица, и вызывающая программа передает в ПП адрес этой таблицы.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600" b="1" dirty="0"/>
              <a:t>Пример</a:t>
            </a:r>
            <a:r>
              <a:rPr lang="en-US" sz="1600" dirty="0"/>
              <a:t>. 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/>
              <a:t>dataseg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X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Y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Z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T_ARG	</a:t>
            </a:r>
            <a:r>
              <a:rPr lang="en-US" sz="1600" dirty="0" err="1"/>
              <a:t>dw</a:t>
            </a:r>
            <a:r>
              <a:rPr lang="en-US" sz="1600" dirty="0"/>
              <a:t> ?, ?,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/>
              <a:t>codeseg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T_ARG, 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T_ARG+2, Y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BX, offset T_ARG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call near </a:t>
            </a:r>
            <a:r>
              <a:rPr lang="en-US" sz="1600" dirty="0" err="1"/>
              <a:t>ptr</a:t>
            </a:r>
            <a:r>
              <a:rPr lang="en-US" sz="1600" dirty="0"/>
              <a:t> sum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sum	</a:t>
            </a:r>
            <a:r>
              <a:rPr lang="en-US" sz="1600" dirty="0" err="1"/>
              <a:t>proc</a:t>
            </a:r>
            <a:r>
              <a:rPr lang="en-US" sz="1600" dirty="0"/>
              <a:t> near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push AX,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AX, [BX]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add AX, [BX+2]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[BX+4], AX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pop AX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ret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sum</a:t>
            </a:r>
            <a:r>
              <a:rPr lang="ru-RU" sz="1600" dirty="0"/>
              <a:t>	</a:t>
            </a:r>
            <a:r>
              <a:rPr lang="en-US" sz="1600" dirty="0" err="1"/>
              <a:t>endp</a:t>
            </a:r>
            <a:r>
              <a:rPr lang="en-US" sz="1600" dirty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4235227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31504" y="3472"/>
            <a:ext cx="8568952" cy="6172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600" dirty="0"/>
              <a:t>Структура для доступа к параметрам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919536" y="692696"/>
            <a:ext cx="8352928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b="1" dirty="0" err="1"/>
              <a:t>ИмяСтруктуры</a:t>
            </a:r>
            <a:r>
              <a:rPr lang="ru-RU" sz="1600" b="1" dirty="0"/>
              <a:t>		</a:t>
            </a:r>
            <a:r>
              <a:rPr lang="en-US" sz="1600" b="1" dirty="0"/>
              <a:t>STRUC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		директивы </a:t>
            </a:r>
            <a:r>
              <a:rPr lang="en-US" sz="1600" b="1" dirty="0" err="1"/>
              <a:t>db</a:t>
            </a:r>
            <a:r>
              <a:rPr lang="ru-RU" sz="1600" b="1" dirty="0"/>
              <a:t>, </a:t>
            </a:r>
            <a:r>
              <a:rPr lang="en-US" sz="1600" b="1" dirty="0" err="1"/>
              <a:t>dw</a:t>
            </a:r>
            <a:r>
              <a:rPr lang="ru-RU" sz="1600" b="1" dirty="0"/>
              <a:t>, </a:t>
            </a:r>
            <a:r>
              <a:rPr lang="en-US" sz="1600" b="1" dirty="0" err="1"/>
              <a:t>dd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	</a:t>
            </a:r>
            <a:r>
              <a:rPr lang="ru-RU" sz="1600" b="1" dirty="0" err="1"/>
              <a:t>ИмяСтруктуры</a:t>
            </a:r>
            <a:r>
              <a:rPr lang="ru-RU" sz="1600" b="1" dirty="0"/>
              <a:t>		</a:t>
            </a:r>
            <a:r>
              <a:rPr lang="en-US" sz="1600" b="1" dirty="0"/>
              <a:t>ENDS</a:t>
            </a:r>
            <a:endParaRPr lang="ru-RU" sz="1600" b="1" dirty="0"/>
          </a:p>
          <a:p>
            <a:pPr>
              <a:spcBef>
                <a:spcPts val="1200"/>
              </a:spcBef>
            </a:pPr>
            <a:r>
              <a:rPr lang="ru-RU" sz="1600" dirty="0"/>
              <a:t>Описывает структуру параметров процедуры, занесенных в стек при ее вызове.</a:t>
            </a:r>
          </a:p>
          <a:p>
            <a:r>
              <a:rPr lang="ru-RU" sz="1600" dirty="0"/>
              <a:t>Поля структуры могут быть использованы в качестве смещений относительно вершины стека при обращении к параметрам.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600" b="1" dirty="0"/>
              <a:t>Пример</a:t>
            </a:r>
            <a:r>
              <a:rPr lang="en-US" sz="1600" dirty="0"/>
              <a:t>.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sum	</a:t>
            </a:r>
            <a:r>
              <a:rPr lang="en-US" sz="1600" dirty="0" err="1"/>
              <a:t>proc</a:t>
            </a:r>
            <a:r>
              <a:rPr lang="en-US" sz="1600" dirty="0"/>
              <a:t> near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/>
              <a:t>arg</a:t>
            </a:r>
            <a:r>
              <a:rPr lang="en-US" sz="1600" dirty="0"/>
              <a:t>	</a:t>
            </a:r>
            <a:r>
              <a:rPr lang="en-US" sz="1600" dirty="0" err="1"/>
              <a:t>struc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sav_bp</a:t>
            </a:r>
            <a:r>
              <a:rPr lang="en-US" sz="1600" dirty="0"/>
              <a:t>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sav_ip</a:t>
            </a:r>
            <a:r>
              <a:rPr lang="en-US" sz="1600" dirty="0"/>
              <a:t>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slag1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slag2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/>
              <a:t>arg</a:t>
            </a:r>
            <a:r>
              <a:rPr lang="en-US" sz="1600" dirty="0"/>
              <a:t>	ends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push BP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BP, SP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AX, [BP]slag1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add AX, [BP]slag2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pop BP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ret 4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sum</a:t>
            </a:r>
            <a:r>
              <a:rPr lang="en-US" sz="1600"/>
              <a:t>	endp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0785190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99656" y="1844824"/>
            <a:ext cx="7488832" cy="108550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400" dirty="0"/>
              <a:t>Математический</a:t>
            </a:r>
            <a:br>
              <a:rPr lang="ru-RU" sz="4400" dirty="0"/>
            </a:br>
            <a:r>
              <a:rPr lang="ru-RU" sz="4400" dirty="0"/>
              <a:t> сопроцессор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83323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ФОРМАТЫ ДАННЫХ СОПРОЦЕССОРА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980728"/>
            <a:ext cx="8856662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двоичные целые числа длиной 16, 32 и 64 бита;</a:t>
            </a:r>
          </a:p>
          <a:p>
            <a:pPr lvl="0"/>
            <a:r>
              <a:rPr lang="ru-RU" sz="2000" dirty="0"/>
              <a:t>упакованные целые десятичные числа длиной до 9 байт (могут содержать до 18 десятичных цифр);</a:t>
            </a:r>
          </a:p>
          <a:p>
            <a:pPr lvl="0"/>
            <a:r>
              <a:rPr lang="ru-RU" sz="2000" dirty="0"/>
              <a:t>вещественные числа в коротком (32 бита), длинном (64 бита) и расширенном (80 бит) форматах;</a:t>
            </a:r>
          </a:p>
          <a:p>
            <a:pPr lvl="0"/>
            <a:r>
              <a:rPr lang="ru-RU" sz="2000" dirty="0"/>
              <a:t>специальные численные значения:</a:t>
            </a:r>
          </a:p>
          <a:p>
            <a:pPr lvl="1"/>
            <a:r>
              <a:rPr lang="ru-RU" sz="1700" dirty="0" err="1"/>
              <a:t>денормализованные</a:t>
            </a:r>
            <a:r>
              <a:rPr lang="ru-RU" sz="1700" dirty="0"/>
              <a:t> вещественные числа;</a:t>
            </a:r>
          </a:p>
          <a:p>
            <a:pPr lvl="1"/>
            <a:r>
              <a:rPr lang="ru-RU" sz="1700" dirty="0"/>
              <a:t>нуль;</a:t>
            </a:r>
          </a:p>
          <a:p>
            <a:pPr lvl="1"/>
            <a:r>
              <a:rPr lang="ru-RU" sz="1700" dirty="0"/>
              <a:t>положительные и отрицательные значения бесконечности:</a:t>
            </a:r>
          </a:p>
          <a:p>
            <a:pPr lvl="1"/>
            <a:r>
              <a:rPr lang="ru-RU" sz="1700" dirty="0" err="1"/>
              <a:t>нечисла</a:t>
            </a:r>
            <a:r>
              <a:rPr lang="ru-RU" sz="1700" dirty="0"/>
              <a:t>;</a:t>
            </a:r>
          </a:p>
          <a:p>
            <a:pPr lvl="1"/>
            <a:r>
              <a:rPr lang="ru-RU" sz="1700" dirty="0"/>
              <a:t>неопределенности и неподдерживаемые форматы.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312794-3B0A-4EBA-8E9D-75C5F5C3F4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66988" y="333376"/>
            <a:ext cx="7993062" cy="6572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ПРЕДСТАВЛЕНИЕ ЧИСЕЛ БЕЗ ЗНАКА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E5573EFD-5DEE-4ACB-8C1F-AB396076B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4" y="1341439"/>
            <a:ext cx="814228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Представление беззнакового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(unsigned)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числа соответствует его записи в заданной системе счисления (двоичной или шестнадцатеричной)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Машинное представление числа выполняется с учетом разрядности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машинного слова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Диапазон представления беззнаковых чисел: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≤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2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</a:p>
        </p:txBody>
      </p:sp>
    </p:spTree>
  </p:cSld>
  <p:clrMapOvr>
    <a:masterClrMapping/>
  </p:clrMapOvr>
  <p:transition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4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ДВОИЧНЫЕ ЦЕЛЫЕ ЧИСЛА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780928"/>
            <a:ext cx="7488832" cy="237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135561" y="764704"/>
          <a:ext cx="74174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2400" dirty="0"/>
                        <a:t>Формат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Размер (байт)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Диапазон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/>
                        <a:t>Целое слово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-32768..32767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/>
                        <a:t>Короткое целое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-2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lang="ru-RU" sz="2400" dirty="0"/>
                        <a:t> 2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/>
                        <a:t>Длинное целое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-9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lang="ru-RU" sz="2400" dirty="0"/>
                        <a:t> 9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>
                          <a:latin typeface="Times New Roman"/>
                          <a:cs typeface="Times New Roman"/>
                        </a:rPr>
                        <a:t>18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5520" y="5156055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Сопроцессор переводит целые числа в вещественный формат и обрабатывает в вещественном формате.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Целые числа могут обрабатывать только команды, второй буквой которых является </a:t>
            </a:r>
            <a:r>
              <a:rPr lang="en-US" dirty="0"/>
              <a:t>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24902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97725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УПАКОВАННЫЕ ДВОИЧНО-ДЕСЯТИЧНЫЕ ЧИСЛА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980728"/>
            <a:ext cx="8712968" cy="3527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r>
              <a:rPr lang="ru-RU" sz="2000" dirty="0"/>
              <a:t>Содержат не более 18 цифр.</a:t>
            </a:r>
          </a:p>
          <a:p>
            <a:r>
              <a:rPr lang="ru-RU" sz="2000" dirty="0"/>
              <a:t>Задаются директивой описания данных </a:t>
            </a:r>
            <a:r>
              <a:rPr lang="en-US" sz="2000" dirty="0"/>
              <a:t>DT</a:t>
            </a:r>
            <a:r>
              <a:rPr lang="ru-RU" sz="2000" dirty="0"/>
              <a:t> (</a:t>
            </a:r>
            <a:r>
              <a:rPr lang="en-US" sz="2000"/>
              <a:t>1</a:t>
            </a:r>
            <a:r>
              <a:rPr lang="ru-RU" sz="2000"/>
              <a:t>0 </a:t>
            </a:r>
            <a:r>
              <a:rPr lang="ru-RU" sz="2000" dirty="0"/>
              <a:t>байт).</a:t>
            </a:r>
          </a:p>
          <a:p>
            <a:r>
              <a:rPr lang="ru-RU" sz="2000" dirty="0"/>
              <a:t>Старший байт этого поля игнорируется.</a:t>
            </a:r>
          </a:p>
          <a:p>
            <a:r>
              <a:rPr lang="ru-RU" sz="2000" dirty="0"/>
              <a:t>Старший бит этого байта хранит знак числа.</a:t>
            </a:r>
          </a:p>
          <a:p>
            <a:r>
              <a:rPr lang="ru-RU" sz="2000" dirty="0"/>
              <a:t>Сопроцессор может только загрузить и выгрузить числа в упакованном формате, вся обработка ведется в вещественном формате.</a:t>
            </a:r>
          </a:p>
          <a:p>
            <a:pPr marL="0" indent="0">
              <a:buNone/>
            </a:pPr>
            <a:r>
              <a:rPr lang="ru-RU" sz="2000" dirty="0"/>
              <a:t>Пример.</a:t>
            </a:r>
          </a:p>
          <a:p>
            <a:pPr marL="0" indent="0">
              <a:buNone/>
            </a:pPr>
            <a:r>
              <a:rPr lang="en-US" sz="2000" dirty="0"/>
              <a:t>DT d</a:t>
            </a:r>
            <a:r>
              <a:rPr lang="en-US" sz="2000" baseline="-25000" dirty="0"/>
              <a:t>17</a:t>
            </a:r>
            <a:r>
              <a:rPr lang="en-US" sz="2000" dirty="0"/>
              <a:t>d</a:t>
            </a:r>
            <a:r>
              <a:rPr lang="en-US" sz="2000" baseline="-25000" dirty="0"/>
              <a:t>16</a:t>
            </a:r>
            <a:r>
              <a:rPr lang="en-US" sz="2000" dirty="0"/>
              <a:t>d</a:t>
            </a:r>
            <a:r>
              <a:rPr lang="en-US" sz="2000" baseline="-25000" dirty="0"/>
              <a:t>15</a:t>
            </a:r>
            <a:r>
              <a:rPr lang="en-US" sz="2000" dirty="0"/>
              <a:t>d</a:t>
            </a:r>
            <a:r>
              <a:rPr lang="en-US" sz="2000" baseline="-25000" dirty="0"/>
              <a:t>14</a:t>
            </a:r>
            <a:r>
              <a:rPr lang="en-US" sz="2000" dirty="0"/>
              <a:t>d</a:t>
            </a:r>
            <a:r>
              <a:rPr lang="en-US" sz="2000" baseline="-25000" dirty="0"/>
              <a:t>13</a:t>
            </a:r>
            <a:r>
              <a:rPr lang="en-US" sz="2000" dirty="0"/>
              <a:t>d</a:t>
            </a:r>
            <a:r>
              <a:rPr lang="en-US" sz="2000" baseline="-25000" dirty="0"/>
              <a:t>12</a:t>
            </a:r>
            <a:r>
              <a:rPr lang="en-US" sz="2000" dirty="0"/>
              <a:t>d</a:t>
            </a:r>
            <a:r>
              <a:rPr lang="en-US" sz="2000" baseline="-25000" dirty="0"/>
              <a:t>11</a:t>
            </a:r>
            <a:r>
              <a:rPr lang="en-US" sz="2000" dirty="0"/>
              <a:t>d</a:t>
            </a:r>
            <a:r>
              <a:rPr lang="en-US" sz="2000" baseline="-25000" dirty="0"/>
              <a:t>10</a:t>
            </a:r>
            <a:r>
              <a:rPr lang="en-US" sz="2000" dirty="0"/>
              <a:t>d</a:t>
            </a:r>
            <a:r>
              <a:rPr lang="en-US" sz="2000" baseline="-25000" dirty="0"/>
              <a:t>9</a:t>
            </a:r>
            <a:r>
              <a:rPr lang="en-US" sz="2000" dirty="0"/>
              <a:t>d</a:t>
            </a:r>
            <a:r>
              <a:rPr lang="en-US" sz="2000" baseline="-25000" dirty="0"/>
              <a:t>8</a:t>
            </a:r>
            <a:r>
              <a:rPr lang="en-US" sz="2000" dirty="0"/>
              <a:t>d</a:t>
            </a:r>
            <a:r>
              <a:rPr lang="en-US" sz="2000" baseline="-25000" dirty="0"/>
              <a:t>7</a:t>
            </a:r>
            <a:r>
              <a:rPr lang="en-US" sz="2000" dirty="0"/>
              <a:t>d</a:t>
            </a:r>
            <a:r>
              <a:rPr lang="en-US" sz="2000" baseline="-25000" dirty="0"/>
              <a:t>6</a:t>
            </a:r>
            <a:r>
              <a:rPr lang="en-US" sz="2000" dirty="0"/>
              <a:t>d</a:t>
            </a:r>
            <a:r>
              <a:rPr lang="en-US" sz="2000" baseline="-25000" dirty="0"/>
              <a:t>5</a:t>
            </a:r>
            <a:r>
              <a:rPr lang="en-US" sz="2000" dirty="0"/>
              <a:t>d</a:t>
            </a:r>
            <a:r>
              <a:rPr lang="en-US" sz="2000" baseline="-25000" dirty="0"/>
              <a:t>4</a:t>
            </a:r>
            <a:r>
              <a:rPr lang="en-US" sz="2000" dirty="0"/>
              <a:t>d</a:t>
            </a:r>
            <a:r>
              <a:rPr lang="en-US" sz="2000" baseline="-25000" dirty="0"/>
              <a:t>3</a:t>
            </a:r>
            <a:r>
              <a:rPr lang="en-US" sz="2000" dirty="0"/>
              <a:t>d</a:t>
            </a:r>
            <a:r>
              <a:rPr lang="en-US" sz="2000" baseline="-25000" dirty="0"/>
              <a:t>2</a:t>
            </a:r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21" y="4507824"/>
            <a:ext cx="7410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93265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ВЕЩЕСТВЕННЫЕ ЧИСЛА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908720"/>
            <a:ext cx="8568952" cy="5184576"/>
          </a:xfrm>
        </p:spPr>
        <p:txBody>
          <a:bodyPr>
            <a:normAutofit/>
          </a:bodyPr>
          <a:lstStyle/>
          <a:p>
            <a:r>
              <a:rPr lang="ru-RU" sz="2000" dirty="0"/>
              <a:t>Основной формат сопроцессора.</a:t>
            </a:r>
          </a:p>
          <a:p>
            <a:r>
              <a:rPr lang="ru-RU" sz="2000" dirty="0"/>
              <a:t>Представляются в виде мантиссы (</a:t>
            </a:r>
            <a:r>
              <a:rPr lang="en-US" sz="2000" dirty="0"/>
              <a:t>M</a:t>
            </a:r>
            <a:r>
              <a:rPr lang="ru-RU" sz="2000" dirty="0"/>
              <a:t>) и порядка (</a:t>
            </a:r>
            <a:r>
              <a:rPr lang="en-US" sz="2000" dirty="0"/>
              <a:t>p)</a:t>
            </a:r>
            <a:r>
              <a:rPr lang="ru-RU" sz="2000" dirty="0"/>
              <a:t>:</a:t>
            </a:r>
          </a:p>
          <a:p>
            <a:pPr lvl="1"/>
            <a:endParaRPr lang="en-US" sz="1700" dirty="0"/>
          </a:p>
          <a:p>
            <a:pPr lvl="1" eaLnBrk="1" hangingPunct="1"/>
            <a:endParaRPr lang="en-US" sz="2000" dirty="0"/>
          </a:p>
          <a:p>
            <a:r>
              <a:rPr lang="ru-RU" sz="2000" dirty="0"/>
              <a:t>Мантисса должна быть нормализована, т.е. удовлетворять соотношению 1 ≤ </a:t>
            </a:r>
            <a:r>
              <a:rPr lang="en-US" sz="2000" dirty="0"/>
              <a:t>M</a:t>
            </a:r>
            <a:r>
              <a:rPr lang="ru-RU" sz="2000" dirty="0"/>
              <a:t> &lt; 2.</a:t>
            </a:r>
          </a:p>
          <a:p>
            <a:pPr lvl="1"/>
            <a:r>
              <a:rPr lang="ru-RU" sz="1700" dirty="0"/>
              <a:t>Следствие </a:t>
            </a:r>
            <a:r>
              <a:rPr lang="ru-RU" sz="1700" dirty="0" err="1"/>
              <a:t>нормализованности</a:t>
            </a:r>
            <a:r>
              <a:rPr lang="ru-RU" sz="1700" dirty="0"/>
              <a:t> - в мантиссе всегда есть единичная целая часть.</a:t>
            </a:r>
          </a:p>
          <a:p>
            <a:pPr lvl="1"/>
            <a:r>
              <a:rPr lang="ru-RU" sz="1700" dirty="0"/>
              <a:t>Следствие </a:t>
            </a:r>
            <a:r>
              <a:rPr lang="ru-RU" sz="1700" dirty="0" err="1"/>
              <a:t>нормализованности</a:t>
            </a:r>
            <a:r>
              <a:rPr lang="ru-RU" sz="1700" dirty="0"/>
              <a:t> – для любого вещественного числа существует только одно число с нормализованной мантиссой.</a:t>
            </a:r>
          </a:p>
          <a:p>
            <a:r>
              <a:rPr lang="ru-RU" sz="2000" dirty="0"/>
              <a:t>Порядок </a:t>
            </a:r>
            <a:r>
              <a:rPr lang="en-US" sz="2000" dirty="0"/>
              <a:t>p </a:t>
            </a:r>
            <a:r>
              <a:rPr lang="ru-RU" sz="2000" dirty="0"/>
              <a:t>представляется неотрицательной характеристикой </a:t>
            </a:r>
            <a:r>
              <a:rPr lang="en-US" sz="2000" dirty="0"/>
              <a:t>q:</a:t>
            </a:r>
          </a:p>
          <a:p>
            <a:pPr lvl="1"/>
            <a:r>
              <a:rPr lang="en-US" sz="1700" dirty="0"/>
              <a:t>p</a:t>
            </a:r>
            <a:r>
              <a:rPr lang="ru-RU" sz="1700" dirty="0"/>
              <a:t> = </a:t>
            </a:r>
            <a:r>
              <a:rPr lang="en-US" sz="1700" dirty="0"/>
              <a:t>q</a:t>
            </a:r>
            <a:r>
              <a:rPr lang="ru-RU" sz="1700" dirty="0"/>
              <a:t> + фиксированное смещение</a:t>
            </a:r>
            <a:r>
              <a:rPr lang="en-US" sz="1700" dirty="0"/>
              <a:t>.</a:t>
            </a:r>
          </a:p>
          <a:p>
            <a:r>
              <a:rPr lang="ru-RU" sz="2000" dirty="0"/>
              <a:t>Для каждого вещественного формата установлено свое значение фиксированного смещения.</a:t>
            </a:r>
          </a:p>
          <a:p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700808"/>
            <a:ext cx="218949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6068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Форматы вещественных чисел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764704"/>
            <a:ext cx="8568952" cy="1296144"/>
          </a:xfrm>
        </p:spPr>
        <p:txBody>
          <a:bodyPr>
            <a:normAutofit/>
          </a:bodyPr>
          <a:lstStyle/>
          <a:p>
            <a:r>
              <a:rPr lang="ru-RU" sz="2000" dirty="0"/>
              <a:t>Короткий (4 байта).</a:t>
            </a:r>
          </a:p>
          <a:p>
            <a:r>
              <a:rPr lang="ru-RU" sz="2000" dirty="0"/>
              <a:t>Длинный (8 байт).</a:t>
            </a:r>
          </a:p>
          <a:p>
            <a:r>
              <a:rPr lang="ru-RU" sz="2000" dirty="0"/>
              <a:t>Расширенный (10 байт) – внутренний формат сопроцессора..</a:t>
            </a:r>
          </a:p>
          <a:p>
            <a:pPr marL="0" indent="0">
              <a:buNone/>
            </a:pPr>
            <a:endParaRPr lang="en-US" sz="23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844824"/>
            <a:ext cx="7800355" cy="248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919536" y="4295910"/>
          <a:ext cx="8280920" cy="2441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Формат числа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Короткий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Длинный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Расширенный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Диапазон значений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-38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38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-308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308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-4392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4392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Диапазон характеристик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0..255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0..2047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0..32767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Значение фиксированного смещения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ru-RU" sz="1600" dirty="0">
                          <a:effectLst/>
                        </a:rPr>
                        <a:t>12</a:t>
                      </a:r>
                      <a:r>
                        <a:rPr lang="en-US" sz="1600" dirty="0">
                          <a:effectLst/>
                        </a:rPr>
                        <a:t>8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ru-RU" sz="1600" dirty="0">
                          <a:effectLst/>
                        </a:rPr>
                        <a:t>102</a:t>
                      </a:r>
                      <a:r>
                        <a:rPr lang="en-US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ru-RU" sz="1600" dirty="0">
                          <a:effectLst/>
                        </a:rPr>
                        <a:t>1638</a:t>
                      </a:r>
                      <a:r>
                        <a:rPr lang="en-US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Диапазон порядков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-12</a:t>
                      </a:r>
                      <a:r>
                        <a:rPr lang="en-US" sz="1600" dirty="0">
                          <a:effectLst/>
                        </a:rPr>
                        <a:t>8</a:t>
                      </a:r>
                      <a:r>
                        <a:rPr lang="ru-RU" sz="1600" dirty="0">
                          <a:effectLst/>
                        </a:rPr>
                        <a:t>..+127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-102</a:t>
                      </a:r>
                      <a:r>
                        <a:rPr lang="en-US" sz="1600" dirty="0">
                          <a:effectLst/>
                        </a:rPr>
                        <a:t>4</a:t>
                      </a:r>
                      <a:r>
                        <a:rPr lang="ru-RU" sz="1600" dirty="0">
                          <a:effectLst/>
                        </a:rPr>
                        <a:t>. . +1023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-1638</a:t>
                      </a:r>
                      <a:r>
                        <a:rPr lang="en-US" sz="1600" dirty="0">
                          <a:effectLst/>
                        </a:rPr>
                        <a:t>4</a:t>
                      </a:r>
                      <a:r>
                        <a:rPr lang="ru-RU" sz="1600" dirty="0">
                          <a:effectLst/>
                        </a:rPr>
                        <a:t> .. +16383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Директива описания данных в программе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DD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DQ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DT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55636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СПЕЦИАЛЬНЫЕ ЗНАЧЕНИЯ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/>
              <a:t>Денормализованные</a:t>
            </a:r>
            <a:r>
              <a:rPr lang="ru-RU" sz="2000" b="1" dirty="0"/>
              <a:t> вещественные числа.</a:t>
            </a:r>
            <a:r>
              <a:rPr lang="ru-RU" sz="2000" dirty="0"/>
              <a:t> </a:t>
            </a:r>
          </a:p>
          <a:p>
            <a:r>
              <a:rPr lang="ru-RU" sz="2000" dirty="0"/>
              <a:t>Это числа по модулю меньше минимального нормализованного числа.</a:t>
            </a:r>
          </a:p>
          <a:p>
            <a:r>
              <a:rPr lang="ru-RU" sz="2000" dirty="0"/>
              <a:t>Очень маленькие числа, расположенные между нулем и нормализованными числами.</a:t>
            </a:r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85" y="2492897"/>
            <a:ext cx="8629401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1645955" y="4026421"/>
            <a:ext cx="8568952" cy="9361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/>
              <a:t>Нуль.</a:t>
            </a:r>
            <a:r>
              <a:rPr lang="ru-RU" sz="2000" dirty="0"/>
              <a:t> </a:t>
            </a:r>
          </a:p>
          <a:p>
            <a:r>
              <a:rPr lang="ru-RU" sz="2000" dirty="0"/>
              <a:t>Может иметь знак – положительный или отрицательный.</a:t>
            </a:r>
          </a:p>
          <a:p>
            <a:pPr lvl="1"/>
            <a:endParaRPr lang="en-US" sz="2000" dirty="0"/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4844253"/>
            <a:ext cx="51149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34340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СПЕЦИАЛЬНЫЕ ЗНАЧЕНИЯ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Бесконечность.</a:t>
            </a:r>
            <a:r>
              <a:rPr lang="ru-RU" sz="2000" dirty="0"/>
              <a:t> </a:t>
            </a:r>
          </a:p>
          <a:p>
            <a:r>
              <a:rPr lang="ru-RU" sz="2000" dirty="0"/>
              <a:t>Может иметь знак – положительная или отрицательная.</a:t>
            </a:r>
            <a:endParaRPr lang="en-US" sz="2000" dirty="0"/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81" y="1609870"/>
            <a:ext cx="53244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1703512" y="3181494"/>
            <a:ext cx="8568952" cy="10081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err="1"/>
              <a:t>Нечисла</a:t>
            </a:r>
            <a:r>
              <a:rPr lang="ru-RU" b="1" dirty="0"/>
              <a:t>.</a:t>
            </a:r>
            <a:r>
              <a:rPr lang="ru-RU" dirty="0"/>
              <a:t> </a:t>
            </a:r>
          </a:p>
          <a:p>
            <a:r>
              <a:rPr lang="ru-RU" sz="2200" dirty="0"/>
              <a:t>Сигнальные </a:t>
            </a:r>
            <a:r>
              <a:rPr lang="ru-RU" sz="2200" dirty="0" err="1"/>
              <a:t>нечисла</a:t>
            </a:r>
            <a:r>
              <a:rPr lang="ru-RU" sz="2200" dirty="0"/>
              <a:t>. Сопроцессор не формирует их. Они загружаются программистом для вызова исключительной ситуации.</a:t>
            </a:r>
            <a:endParaRPr lang="en-US" sz="2200" dirty="0"/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189606"/>
            <a:ext cx="52387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одержимое 1"/>
          <p:cNvSpPr txBox="1">
            <a:spLocks/>
          </p:cNvSpPr>
          <p:nvPr/>
        </p:nvSpPr>
        <p:spPr>
          <a:xfrm>
            <a:off x="1703512" y="4932556"/>
            <a:ext cx="8568952" cy="65668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Тихие (спокойные) </a:t>
            </a:r>
            <a:r>
              <a:rPr lang="ru-RU" sz="2000" dirty="0" err="1"/>
              <a:t>нечисла</a:t>
            </a:r>
            <a:r>
              <a:rPr lang="ru-RU" sz="2000" dirty="0"/>
              <a:t>.  Формируются сопроцессором при выполнении операции, где один из операндов - тихое </a:t>
            </a:r>
            <a:r>
              <a:rPr lang="ru-RU" sz="2000" dirty="0" err="1"/>
              <a:t>нечисло</a:t>
            </a:r>
            <a:r>
              <a:rPr lang="ru-RU" sz="2000" dirty="0"/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95" y="5661248"/>
            <a:ext cx="52482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5046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СПЕЦИАЛЬНЫЕ ЗНАЧЕНИЯ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Неопределенность.</a:t>
            </a:r>
            <a:r>
              <a:rPr lang="ru-RU" sz="2000" dirty="0"/>
              <a:t> </a:t>
            </a:r>
          </a:p>
          <a:p>
            <a:r>
              <a:rPr lang="ru-RU" sz="2000" dirty="0"/>
              <a:t>Является частным случаем тихого </a:t>
            </a:r>
            <a:r>
              <a:rPr lang="ru-RU" sz="2000" dirty="0" err="1"/>
              <a:t>нечисла</a:t>
            </a:r>
            <a:endParaRPr lang="ru-RU" sz="2000" dirty="0"/>
          </a:p>
          <a:p>
            <a:r>
              <a:rPr lang="ru-RU" sz="2000" dirty="0"/>
              <a:t>Формируется как маскированная реакция сопроцессора на исключение недействительной операции.</a:t>
            </a:r>
            <a:endParaRPr lang="en-US" sz="2000" dirty="0"/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348880"/>
            <a:ext cx="5219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1631504" y="3125330"/>
            <a:ext cx="8568952" cy="11677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/>
              <a:t>Неподдерживаемое число.</a:t>
            </a:r>
            <a:r>
              <a:rPr lang="ru-RU" sz="2000" dirty="0"/>
              <a:t> </a:t>
            </a:r>
          </a:p>
          <a:p>
            <a:r>
              <a:rPr lang="ru-RU" sz="2000" dirty="0"/>
              <a:t>Это все числа, которые не являются нормализованными числами или специальными значениями.</a:t>
            </a:r>
            <a:endParaRPr lang="en-US" sz="2000" dirty="0"/>
          </a:p>
          <a:p>
            <a:pPr marL="365760" lvl="1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051610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АРХИТЕКТУРА СОПРОЦЕССОРА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5976664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Стек регистров сопроцессора. </a:t>
            </a:r>
            <a:r>
              <a:rPr lang="ru-RU" sz="2000" dirty="0"/>
              <a:t>Регистры </a:t>
            </a:r>
            <a:r>
              <a:rPr lang="en-US" sz="2000" dirty="0"/>
              <a:t>R</a:t>
            </a:r>
            <a:r>
              <a:rPr lang="ru-RU" sz="2000" dirty="0"/>
              <a:t>0..</a:t>
            </a:r>
            <a:r>
              <a:rPr lang="en-US" sz="2000" dirty="0"/>
              <a:t>R</a:t>
            </a:r>
            <a:r>
              <a:rPr lang="ru-RU" sz="2000" dirty="0"/>
              <a:t>7 – предназначены для хранения вещественных операндов. Каждый регистр содержит 80 бит (0-63 – мантисса, 64-78 – порядок, 79 – знак числа). Оптимизированы на реализацию вычислений с использованием обратной польской записи.</a:t>
            </a:r>
          </a:p>
          <a:p>
            <a:pPr lvl="0"/>
            <a:r>
              <a:rPr lang="ru-RU" sz="2000" b="1" dirty="0"/>
              <a:t>Служебные регистры </a:t>
            </a:r>
            <a:r>
              <a:rPr lang="en-US" sz="2000" b="1" dirty="0"/>
              <a:t>SWR</a:t>
            </a:r>
            <a:r>
              <a:rPr lang="ru-RU" sz="2000" b="1" dirty="0"/>
              <a:t>, </a:t>
            </a:r>
            <a:r>
              <a:rPr lang="en-US" sz="2000" b="1" dirty="0"/>
              <a:t>CWR </a:t>
            </a:r>
            <a:r>
              <a:rPr lang="ru-RU" sz="2000" b="1" dirty="0"/>
              <a:t>и </a:t>
            </a:r>
            <a:r>
              <a:rPr lang="en-US" sz="2000" b="1" dirty="0"/>
              <a:t>TWR</a:t>
            </a:r>
            <a:r>
              <a:rPr lang="ru-RU" sz="2000" b="1" dirty="0"/>
              <a:t> </a:t>
            </a:r>
            <a:r>
              <a:rPr lang="ru-RU" sz="2000" dirty="0"/>
              <a:t>длиной 16 бит каждый.</a:t>
            </a:r>
          </a:p>
          <a:p>
            <a:pPr lvl="1"/>
            <a:r>
              <a:rPr lang="en-US" sz="1700" dirty="0"/>
              <a:t>SWR</a:t>
            </a:r>
            <a:r>
              <a:rPr lang="ru-RU" sz="1700" dirty="0"/>
              <a:t> – регистр состояния сопроцессора. Содержит информацию о текущем состоянии сопроцессора, указывает, какой из регистров </a:t>
            </a:r>
            <a:r>
              <a:rPr lang="en-US" sz="1700" dirty="0"/>
              <a:t>R</a:t>
            </a:r>
            <a:r>
              <a:rPr lang="ru-RU" sz="1700" dirty="0"/>
              <a:t>0..</a:t>
            </a:r>
            <a:r>
              <a:rPr lang="en-US" sz="1700" dirty="0"/>
              <a:t>R</a:t>
            </a:r>
            <a:r>
              <a:rPr lang="ru-RU" sz="1700" dirty="0"/>
              <a:t>7 является вершиной стека сопроцессора, какие исключения возникли после выполнения последней команды и каковы особенности ее выполнения. Аналог регистра флагов центрального процессора.</a:t>
            </a:r>
          </a:p>
          <a:p>
            <a:pPr lvl="1"/>
            <a:r>
              <a:rPr lang="en-US" sz="1700" dirty="0"/>
              <a:t>CWR </a:t>
            </a:r>
            <a:r>
              <a:rPr lang="ru-RU" sz="1700" dirty="0"/>
              <a:t>– управляющий регистр сопроцессора. С помощью его полей  можно регулировать точность выполнения вычислений, управлять округлением, маскировать исключения.</a:t>
            </a:r>
          </a:p>
          <a:p>
            <a:pPr lvl="1"/>
            <a:r>
              <a:rPr lang="en-US" sz="1700" dirty="0"/>
              <a:t>TWR</a:t>
            </a:r>
            <a:r>
              <a:rPr lang="ru-RU" sz="1700" dirty="0"/>
              <a:t> – регистр слова тегов. Используется для контроля за состоянием каждого из регистров </a:t>
            </a:r>
            <a:r>
              <a:rPr lang="en-US" sz="1700" dirty="0"/>
              <a:t>R</a:t>
            </a:r>
            <a:r>
              <a:rPr lang="ru-RU" sz="1700" dirty="0"/>
              <a:t>0..</a:t>
            </a:r>
            <a:r>
              <a:rPr lang="en-US" sz="1700" dirty="0"/>
              <a:t>R</a:t>
            </a:r>
            <a:r>
              <a:rPr lang="ru-RU" sz="1700" dirty="0"/>
              <a:t>7. Каждому из регистров стека сопроцессора в регистре </a:t>
            </a:r>
            <a:r>
              <a:rPr lang="en-US" sz="1700" dirty="0"/>
              <a:t>TWR</a:t>
            </a:r>
            <a:r>
              <a:rPr lang="ru-RU" sz="1700" dirty="0"/>
              <a:t> отведено по 2 бита: 0, 1 – </a:t>
            </a:r>
            <a:r>
              <a:rPr lang="en-US" sz="1700" dirty="0"/>
              <a:t>R</a:t>
            </a:r>
            <a:r>
              <a:rPr lang="ru-RU" sz="1700" dirty="0"/>
              <a:t>0; 2, 3 – </a:t>
            </a:r>
            <a:r>
              <a:rPr lang="en-US" sz="1700" dirty="0"/>
              <a:t>R</a:t>
            </a:r>
            <a:r>
              <a:rPr lang="ru-RU" sz="1700" dirty="0"/>
              <a:t>1 и т.д.</a:t>
            </a:r>
          </a:p>
          <a:p>
            <a:pPr lvl="0"/>
            <a:r>
              <a:rPr lang="ru-RU" sz="2000" b="1" dirty="0"/>
              <a:t>Регистры указателей </a:t>
            </a:r>
            <a:r>
              <a:rPr lang="en-US" sz="2000" b="1" dirty="0"/>
              <a:t>DPR </a:t>
            </a:r>
            <a:r>
              <a:rPr lang="ru-RU" sz="2000" b="1" dirty="0"/>
              <a:t>и </a:t>
            </a:r>
            <a:r>
              <a:rPr lang="en-US" sz="2000" b="1" dirty="0"/>
              <a:t>IPR</a:t>
            </a:r>
            <a:r>
              <a:rPr lang="ru-RU" sz="2000" dirty="0"/>
              <a:t> длиной по 48 бит каждый. </a:t>
            </a:r>
          </a:p>
          <a:p>
            <a:pPr lvl="1"/>
            <a:r>
              <a:rPr lang="ru-RU" sz="1700" dirty="0"/>
              <a:t>Используются при обработке исключительных ситуаций.</a:t>
            </a:r>
          </a:p>
          <a:p>
            <a:pPr lvl="1"/>
            <a:r>
              <a:rPr lang="en-US" sz="1700" dirty="0"/>
              <a:t>DPR</a:t>
            </a:r>
            <a:r>
              <a:rPr lang="ru-RU" sz="1700" dirty="0"/>
              <a:t> – регистр указателя данных. Хранит адрес операнда команды, вызвавшей исключение.</a:t>
            </a:r>
          </a:p>
          <a:p>
            <a:pPr lvl="1"/>
            <a:r>
              <a:rPr lang="en-US" sz="1700" dirty="0"/>
              <a:t>IPR</a:t>
            </a:r>
            <a:r>
              <a:rPr lang="ru-RU" sz="1700" dirty="0"/>
              <a:t> – регистр указателя команды. Хранит адрес команды, вызвавшей исключение.</a:t>
            </a:r>
          </a:p>
          <a:p>
            <a:pPr marL="365760" lvl="1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7129248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АРХИТЕКТУРА СОПРОЦЕССОРА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731000"/>
            <a:ext cx="8410178" cy="557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48825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СТЕК СОПРОЦЕССОРА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520" y="836713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Физические регистры </a:t>
            </a:r>
            <a:r>
              <a:rPr lang="en-US" dirty="0"/>
              <a:t>R0..R7</a:t>
            </a:r>
            <a:r>
              <a:rPr lang="ru-RU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Размерность регистра – 80 бит.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Тип данных – расширенный вещественный формат.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Организован по принципу кольца.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Вершина стека является плавающей и перемещается после записи операнда в вершину.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Команды сопроцессора оперируют логическими номерами регистров, относительно вершины: </a:t>
            </a:r>
            <a:r>
              <a:rPr lang="en-US" dirty="0"/>
              <a:t>ST</a:t>
            </a:r>
            <a:r>
              <a:rPr lang="ru-RU" dirty="0"/>
              <a:t>(0), </a:t>
            </a:r>
            <a:r>
              <a:rPr lang="en-US" dirty="0"/>
              <a:t>ST</a:t>
            </a:r>
            <a:r>
              <a:rPr lang="ru-RU" dirty="0"/>
              <a:t>(1)...</a:t>
            </a:r>
            <a:r>
              <a:rPr lang="en-US" dirty="0"/>
              <a:t>ST</a:t>
            </a:r>
            <a:r>
              <a:rPr lang="ru-RU" dirty="0"/>
              <a:t>(7).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</a:t>
            </a:r>
            <a:r>
              <a:rPr lang="ru-RU" dirty="0"/>
              <a:t>(0)- вершина стека.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357301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Каждому регистру </a:t>
            </a:r>
            <a:r>
              <a:rPr lang="en-US" dirty="0"/>
              <a:t>R0..R7</a:t>
            </a:r>
            <a:r>
              <a:rPr lang="ru-RU" dirty="0"/>
              <a:t> соответствуют 2 бита регистра тегов </a:t>
            </a:r>
            <a:r>
              <a:rPr lang="en-US" dirty="0"/>
              <a:t>TWR</a:t>
            </a:r>
            <a:r>
              <a:rPr lang="ru-RU" dirty="0"/>
              <a:t>, характеризующие его состояние: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00 – регистр занят допустимым ненулевым значением,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01 – регистр содержит ноль,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10 – регистр содержит одно из специальных значений, кроме нуля,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11 – регистр пуст и в него можно записать число.</a:t>
            </a:r>
          </a:p>
        </p:txBody>
      </p:sp>
    </p:spTree>
    <p:extLst>
      <p:ext uri="{BB962C8B-B14F-4D97-AF65-F5344CB8AC3E}">
        <p14:creationId xmlns:p14="http://schemas.microsoft.com/office/powerpoint/2010/main" val="152827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95127E8-9297-4013-B3C9-FDF03FB7F6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0014" y="44451"/>
            <a:ext cx="7921625" cy="7207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7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Учебная карта дисциплины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C8DBD90-D044-4F07-A538-DB0E30531BC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981076"/>
          <a:ext cx="9144000" cy="59039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10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Виды контрольных мероприятий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Тек. контроль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Рубежный контроль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(при наличии)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Модуль 1.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Лабораторная работа 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Лабораторная работа 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Лабораторная работа 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Лабораторная работа 4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Письменный контрольный опрос по теории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Модуль 2.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Лабораторная работа 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Лабораторная работа 6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Лабораторная работа 7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Письменный контрольный опрос по теории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0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Бонусные баллы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 посещение лекций –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 посещение лаб. работ - 3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573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Промежуточная аттестация в форме </a:t>
                      </a:r>
                      <a:r>
                        <a:rPr kumimoji="0" 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диф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зачета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3B6A84C-D57D-41C0-8799-FDFB57D1FF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0014" y="115889"/>
            <a:ext cx="7920037" cy="782637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ПРЕДСТАВЛЕНИЕ ЗНАКОВЫХ ЧИСЕЛ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76C3BE23-268C-4442-ABB9-806B321C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052513"/>
            <a:ext cx="78486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Знаковые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(signed)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числа представляются в ЭВМ: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 </a:t>
            </a:r>
            <a:r>
              <a:rPr lang="ru-RU" altLang="ru-RU"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прямом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коде;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 </a:t>
            </a:r>
            <a:r>
              <a:rPr lang="ru-RU" altLang="ru-RU"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обратном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коде;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 </a:t>
            </a:r>
            <a:r>
              <a:rPr lang="ru-RU" altLang="ru-RU"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дополнительном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коде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58564282-F415-423C-BC36-2E1CCAFB0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716338"/>
            <a:ext cx="78486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обозначения знака числа выделяется специальный знаковый разряд, в котором записывается «0» для положительного числа и «1» для отрицательного числа.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Знаковый разряд всегда располагается слева от значащих разрядов (старший бит).</a:t>
            </a:r>
          </a:p>
        </p:txBody>
      </p:sp>
    </p:spTree>
  </p:cSld>
  <p:clrMapOvr>
    <a:masterClrMapping/>
  </p:clrMapOvr>
  <p:transition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РЕГИСТР СОСТОЯНИЯ </a:t>
            </a:r>
            <a:r>
              <a:rPr lang="en-US" b="1" dirty="0"/>
              <a:t>SWR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53" y="836712"/>
            <a:ext cx="791279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03494" y="1667860"/>
          <a:ext cx="8208912" cy="4965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Бит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Обозначение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Недействительная операция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Денормализованный операнд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деления на нуль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переполнения – выход порядка за максимально допустимый диапазон значений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антипереполнения (результат слишком маленький)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точности – округление числа при выходе за пределы разрядной сетки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SF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Ошибка работы стека сопроцессора. 1 – возникла одна из исключительных ситуаций </a:t>
                      </a:r>
                      <a:r>
                        <a:rPr lang="en-US" sz="1400" dirty="0">
                          <a:effectLst/>
                        </a:rPr>
                        <a:t>PE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UE </a:t>
                      </a:r>
                      <a:r>
                        <a:rPr lang="ru-RU" sz="1400" dirty="0">
                          <a:effectLst/>
                        </a:rPr>
                        <a:t>или </a:t>
                      </a:r>
                      <a:r>
                        <a:rPr lang="en-US" sz="1400" dirty="0">
                          <a:effectLst/>
                        </a:rPr>
                        <a:t>IE</a:t>
                      </a:r>
                      <a:r>
                        <a:rPr lang="ru-RU" sz="1400" dirty="0">
                          <a:effectLst/>
                        </a:rPr>
                        <a:t>, выполнена попытка записи в заполненный стек или чтения из пустого стека. 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Суммарная ошибка работы сопроцессора. 1 – возникла любая из шести исключительных ситуаций (биты 0-5).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11-13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TOP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Номер физического регистра </a:t>
                      </a: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ru-RU" sz="1400">
                          <a:effectLst/>
                        </a:rPr>
                        <a:t>0..</a:t>
                      </a: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ru-RU" sz="1400">
                          <a:effectLst/>
                        </a:rPr>
                        <a:t>7, который является текущей вершиной стека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30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Бит занятости. 1 – сопроцессор выполняет команду или происходит прерывание от основного процессора. 0 – сопроцессор свободен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3672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РЕГИСТР УПРАВЛЕНИЯ </a:t>
            </a:r>
            <a:r>
              <a:rPr lang="en-US" b="1" dirty="0"/>
              <a:t>CWR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06" y="692696"/>
            <a:ext cx="835292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847529" y="1484784"/>
          <a:ext cx="8244705" cy="4965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Бит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Обозначение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Маски исключений. Предназначены для маскирования исключительных ситуаций, возникновение которых фиксируется битами 0-5 регистра SWR. 1 – соответст-вующее исключение обрабатывается самим сопроцессором. 0 – при возникновении исключения возбуждается прерывание 10</a:t>
                      </a:r>
                      <a:r>
                        <a:rPr lang="en-US" sz="1400">
                          <a:effectLst/>
                        </a:rPr>
                        <a:t>h</a:t>
                      </a:r>
                      <a:r>
                        <a:rPr lang="ru-RU" sz="1400">
                          <a:effectLst/>
                        </a:rPr>
                        <a:t>, обработчик которого должен быть написан программистом.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Зарезервировано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IEM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Маска разрешения прерываний. 1 – даже при возникновении незамаскированного исключения (бит 0 -5 равен 0) прерывание не возбуждается.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4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8-9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Поле управления точностью: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00 –мантисса занимает 24 бита,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 – мантисса занимает 53 бита,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 – мантисса занимает 64 бита.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19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10-11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RC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Поле управления округлением: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00 – округление по обычным правилам,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01 – округление в меньшую сторону,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 – округление в большую сторону,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 – отбрасывание дробной части результата (используется в операциях целочисленной арифметики).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13-15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Зарезервировано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2049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ВЗАИМОДЕЙСТВИЕ ЦП И СОПРОЦЕССОРА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7624" y="1196752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ЦП и сопроцессор работают параллельно.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Очередная команда поступает одновременно и в ЦП и в сопроцессор.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команда требует данных, ЦП извлекает их и выставляет на шину.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Далее ЦП начинает декодировать следующую команду.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команда требует данных, сопроцессор обращается к шине, получает данные и начинает выполнять команду.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Необходима синхронизация ЦП и сопроцессора, т.к. ЦП быстрее обрабатывает команды сопроцессора.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До процессоров 486 синхронизация выполнялась вручную программистом командами </a:t>
            </a:r>
            <a:r>
              <a:rPr lang="en-US" sz="2000" dirty="0"/>
              <a:t>WAIT/FWAIT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Начиная с модели 486 команда </a:t>
            </a:r>
            <a:r>
              <a:rPr lang="en-US" sz="2000" dirty="0"/>
              <a:t>WAIT/FWAIT</a:t>
            </a:r>
            <a:r>
              <a:rPr lang="ru-RU" sz="2000" dirty="0"/>
              <a:t> введена в большинство команд сопроцессора, что обеспечивает его синхронизацию с ЦП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842052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ПОСТРОЕНИЕ ОБРАТНОЙ ПОЛЬСКОЙ ЗАПИСИ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5441" y="980728"/>
            <a:ext cx="828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Рассматриваем поочередно каждый символ:</a:t>
            </a:r>
            <a:br>
              <a:rPr lang="ru-RU" sz="1600" dirty="0"/>
            </a:br>
            <a:r>
              <a:rPr lang="ru-RU" sz="1600" dirty="0"/>
              <a:t>1. Если этот символ - операнд, то помещаем его в выходную строку.</a:t>
            </a:r>
            <a:br>
              <a:rPr lang="ru-RU" sz="1600" dirty="0"/>
            </a:br>
            <a:r>
              <a:rPr lang="ru-RU" sz="1600" dirty="0"/>
              <a:t>2. Если символ - знак операции (+, -, *, / ), то проверяем приоритет данной операции. Операции умножения и деления имеют наивысший приоритет. Операции сложения и вычитания имеют меньший приоритет. Наименьший приоритет имеет открывающая скобка.</a:t>
            </a:r>
            <a:br>
              <a:rPr lang="ru-RU" sz="1600" dirty="0"/>
            </a:br>
            <a:r>
              <a:rPr lang="ru-RU" sz="1600" dirty="0"/>
              <a:t>Получив один из этих символов, мы должны проверить стек: 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а) Если стек пуст, или находящиеся в нем символы имеют меньший приоритет, чем приоритет текущего символа, то помещаем текущий символ в стек.</a:t>
            </a:r>
            <a:br>
              <a:rPr lang="ru-RU" sz="1600" dirty="0"/>
            </a:br>
            <a:r>
              <a:rPr lang="ru-RU" sz="1600" dirty="0"/>
              <a:t>б) Если символ, находящийся на вершине стека имеет приоритет, больший или равный приоритету текущего символа, то извлекаем символы из стека в выходную строку до тех пор, пока выполняется это условие; затем переходим к пункту а).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3. Если текущий символ - открывающая скобка, то помещаем ее в стек.</a:t>
            </a:r>
            <a:br>
              <a:rPr lang="ru-RU" sz="1600" dirty="0"/>
            </a:br>
            <a:r>
              <a:rPr lang="ru-RU" sz="1600" dirty="0"/>
              <a:t>4. Если текущий символ - закрывающая скобка, то извлекаем символы из стека в выходную строку до тех пор, пока не встретим в стеке открывающую, которую следует просто уничтожить. Закрывающая скобка также уничтожается. </a:t>
            </a:r>
          </a:p>
          <a:p>
            <a:endParaRPr lang="ru-RU" sz="1600" dirty="0"/>
          </a:p>
          <a:p>
            <a:r>
              <a:rPr lang="ru-RU" sz="1600" dirty="0"/>
              <a:t>Если вся входная строка разобрана, а в стеке еще остаются знаки операций, извлекаем их из стека в выходную строку. </a:t>
            </a:r>
          </a:p>
        </p:txBody>
      </p:sp>
    </p:spTree>
    <p:extLst>
      <p:ext uri="{BB962C8B-B14F-4D97-AF65-F5344CB8AC3E}">
        <p14:creationId xmlns:p14="http://schemas.microsoft.com/office/powerpoint/2010/main" val="236897597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ВЫЧИСЛЕНИЕ ОБРАТНОЙ ПОЛЬСКОЙ ЗАПИСИ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9926" y="1124744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Пример</a:t>
            </a:r>
            <a:r>
              <a:rPr lang="ru-RU" sz="1600" dirty="0"/>
              <a:t>. </a:t>
            </a:r>
          </a:p>
          <a:p>
            <a:r>
              <a:rPr lang="ru-RU" sz="1600" dirty="0"/>
              <a:t>Выражение: (</a:t>
            </a:r>
            <a:r>
              <a:rPr lang="en-US" sz="1600" dirty="0" err="1"/>
              <a:t>a+b</a:t>
            </a:r>
            <a:r>
              <a:rPr lang="en-US" sz="1600" dirty="0"/>
              <a:t>)*(</a:t>
            </a:r>
            <a:r>
              <a:rPr lang="en-US" sz="1600" dirty="0" err="1"/>
              <a:t>c+d</a:t>
            </a:r>
            <a:r>
              <a:rPr lang="en-US" sz="1600" dirty="0"/>
              <a:t>)-e</a:t>
            </a:r>
            <a:r>
              <a:rPr lang="ru-RU" sz="1600" dirty="0"/>
              <a:t>.</a:t>
            </a:r>
          </a:p>
          <a:p>
            <a:r>
              <a:rPr lang="ru-RU" sz="1600" dirty="0"/>
              <a:t>ОПЗ: </a:t>
            </a:r>
            <a:r>
              <a:rPr lang="en-US" sz="1600" dirty="0" err="1"/>
              <a:t>ab+cd</a:t>
            </a:r>
            <a:r>
              <a:rPr lang="en-US" sz="1600" dirty="0"/>
              <a:t>+*e-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b="1" dirty="0"/>
              <a:t>Алгоритм вычисления:</a:t>
            </a:r>
          </a:p>
          <a:p>
            <a:r>
              <a:rPr lang="ru-RU" sz="1600" dirty="0"/>
              <a:t>1. Если очередной символ входной строки - операнд, то помещаем его в вершину стека. </a:t>
            </a:r>
            <a:br>
              <a:rPr lang="ru-RU" sz="1600" dirty="0"/>
            </a:br>
            <a:r>
              <a:rPr lang="ru-RU" sz="1600" dirty="0"/>
              <a:t>2. Если очередной символ - знак операции, то извлекаем из стека два верхних операнда, выполняем над ними операцию, результат помещаем в вершину стека. </a:t>
            </a:r>
            <a:br>
              <a:rPr lang="ru-RU" sz="1600" dirty="0"/>
            </a:br>
            <a:r>
              <a:rPr lang="ru-RU" sz="1600" dirty="0"/>
              <a:t>Когда вся входная строка будет разобрана в стеке должно остаться одно число, которое и будет результатом данного выражения.</a:t>
            </a:r>
          </a:p>
          <a:p>
            <a:endParaRPr lang="ru-RU" sz="1600" dirty="0"/>
          </a:p>
          <a:p>
            <a:r>
              <a:rPr lang="ru-RU" sz="1600" b="1" dirty="0"/>
              <a:t>Стек сопроцессора оптимизирован именно под этот алгоритм!</a:t>
            </a:r>
          </a:p>
        </p:txBody>
      </p:sp>
    </p:spTree>
    <p:extLst>
      <p:ext uri="{BB962C8B-B14F-4D97-AF65-F5344CB8AC3E}">
        <p14:creationId xmlns:p14="http://schemas.microsoft.com/office/powerpoint/2010/main" val="52555951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99656" y="1844824"/>
            <a:ext cx="7488832" cy="108550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400" dirty="0"/>
              <a:t>Работа с прерываниями, защищенный режим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68922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ПОНЯТИЕ ПРЕРЫВАНИЯ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631504" y="908720"/>
            <a:ext cx="8856662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dirty="0"/>
              <a:t>Прерывание</a:t>
            </a:r>
            <a:r>
              <a:rPr lang="ru-RU" sz="2000" dirty="0"/>
              <a:t>– это временное прекращение некоторого программного блока  с передачей управления другому программному блоку.</a:t>
            </a:r>
          </a:p>
          <a:p>
            <a:pPr marL="0" indent="0">
              <a:buNone/>
            </a:pPr>
            <a:r>
              <a:rPr lang="ru-RU" sz="2000" dirty="0"/>
              <a:t>	Прерывания разделяются на несколько видов:</a:t>
            </a:r>
          </a:p>
          <a:p>
            <a:pPr lvl="0"/>
            <a:r>
              <a:rPr lang="ru-RU" sz="2000" dirty="0"/>
              <a:t>Программные – инициируются программным путем;</a:t>
            </a:r>
          </a:p>
          <a:p>
            <a:pPr lvl="0"/>
            <a:r>
              <a:rPr lang="ru-RU" sz="2000" dirty="0"/>
              <a:t>Аппаратные внешние – инициируются внешними устройствами (клавиатура, мышь и т.д.);</a:t>
            </a:r>
          </a:p>
          <a:p>
            <a:pPr lvl="0"/>
            <a:r>
              <a:rPr lang="ru-RU" sz="2000" dirty="0"/>
              <a:t>Аппаратные внутренние – инициируются внутри процессора (таймер, деление на 0 и т.д.).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Обработка прерываний выполняется при помощи специальных системных подпрограмм, адреса которых записываются в таблицу векторов прерываний. </a:t>
            </a:r>
          </a:p>
          <a:p>
            <a:r>
              <a:rPr lang="ru-RU" sz="2000" dirty="0"/>
              <a:t>В реальном режиме таблица векторов прерываний располагается по адресу 0 и содержит 256 векторов по 4 байта в каждом. </a:t>
            </a:r>
          </a:p>
          <a:p>
            <a:r>
              <a:rPr lang="ru-RU" sz="2000" dirty="0"/>
              <a:t>Вектор содержит адрес сегмента (старшее слово) и смещения процедуры-обработчика в этом сегменте (младшее слово).</a:t>
            </a:r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4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ВЫЗОВ И ВОЗВРАТ ИЗ ПРЕРЫВАНИЯ</a:t>
            </a:r>
            <a:endParaRPr lang="ru-RU" b="1" dirty="0"/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1631504" y="3560738"/>
            <a:ext cx="8856662" cy="29646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ru-RU" sz="2000" b="1" dirty="0" err="1"/>
              <a:t>НомерПрерывания</a:t>
            </a:r>
            <a:r>
              <a:rPr lang="ru-RU" sz="2000" b="1" dirty="0"/>
              <a:t> </a:t>
            </a:r>
            <a:r>
              <a:rPr lang="ru-RU" sz="2000" dirty="0"/>
              <a:t>– вызов прерывания</a:t>
            </a:r>
          </a:p>
          <a:p>
            <a:r>
              <a:rPr lang="ru-RU" sz="2000" dirty="0"/>
              <a:t>В стек текущей программы заносится содержимое регистра флагов, сегментного регистра CS и указателя команд IP</a:t>
            </a:r>
          </a:p>
          <a:p>
            <a:r>
              <a:rPr lang="ru-RU" sz="2000" dirty="0"/>
              <a:t>Номер прерывания совпадает с номером вектора, который расположен по адресу 0 + </a:t>
            </a:r>
            <a:r>
              <a:rPr lang="ru-RU" sz="2000" dirty="0" err="1"/>
              <a:t>НомерВектора</a:t>
            </a:r>
            <a:r>
              <a:rPr lang="ru-RU" sz="2000" dirty="0"/>
              <a:t> * 4. </a:t>
            </a:r>
          </a:p>
          <a:p>
            <a:r>
              <a:rPr lang="ru-RU" sz="2000" dirty="0"/>
              <a:t>Программа может передать параметры обработчику прерывания в РОН.</a:t>
            </a:r>
          </a:p>
          <a:p>
            <a:pPr marL="0" indent="0">
              <a:buNone/>
            </a:pPr>
            <a:r>
              <a:rPr lang="en-US" sz="2000" b="1" dirty="0" err="1"/>
              <a:t>iret</a:t>
            </a:r>
            <a:r>
              <a:rPr lang="en-US" sz="2000" dirty="0"/>
              <a:t> – </a:t>
            </a:r>
            <a:r>
              <a:rPr lang="ru-RU" sz="2000" dirty="0"/>
              <a:t>возврат из прерывания </a:t>
            </a:r>
          </a:p>
          <a:p>
            <a:r>
              <a:rPr lang="ru-RU" sz="2000" dirty="0"/>
              <a:t>Эта команда последовательно извлекает из стека значения регистров </a:t>
            </a:r>
            <a:r>
              <a:rPr lang="en-US" sz="2000" dirty="0"/>
              <a:t>IP</a:t>
            </a:r>
            <a:r>
              <a:rPr lang="ru-RU" sz="2000" dirty="0"/>
              <a:t>, </a:t>
            </a:r>
            <a:r>
              <a:rPr lang="en-US" sz="2000" dirty="0"/>
              <a:t>CS </a:t>
            </a:r>
            <a:r>
              <a:rPr lang="ru-RU" sz="2000" dirty="0"/>
              <a:t>(адрес возврата) и регистр флагов.</a:t>
            </a:r>
          </a:p>
          <a:p>
            <a:r>
              <a:rPr lang="ru-RU" sz="2000" dirty="0"/>
              <a:t>Обработчик прерывания может возвращать в РОН некоторые значения и устанавливать флаги (изменив их в копии флагов в стеке).  </a:t>
            </a:r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620688"/>
            <a:ext cx="776605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34173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8136904" cy="76123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ПЕРЕНАПРАВЛЕНИЕ ВЕКТОРА ПРЕРЫВАНИЯ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757977" y="831452"/>
            <a:ext cx="8712968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некоторых случаях требуется изменить системный обработчик какого-либо прерывания или добавить к нему определенные действия.</a:t>
            </a:r>
          </a:p>
          <a:p>
            <a:pPr marL="0" indent="0">
              <a:buNone/>
            </a:pPr>
            <a:r>
              <a:rPr lang="ru-RU" sz="1800" dirty="0"/>
              <a:t>Существует 3 варианта.</a:t>
            </a:r>
          </a:p>
          <a:p>
            <a:endParaRPr lang="en-US" sz="23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7977" y="1729666"/>
            <a:ext cx="4038600" cy="25908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577" y="1713642"/>
            <a:ext cx="4184650" cy="27178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647728" y="4320466"/>
            <a:ext cx="409575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7259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116632"/>
            <a:ext cx="7467600" cy="99412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ПЕРЕНАПРАВЛЕНИЕ ВЕКТОРА ПРЕРЫВАНИЯ. Способ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1196752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Используем функции </a:t>
            </a:r>
            <a:r>
              <a:rPr lang="en-US" sz="2000" dirty="0"/>
              <a:t>DOS</a:t>
            </a:r>
            <a:r>
              <a:rPr lang="ru-RU" sz="2000" dirty="0"/>
              <a:t> (прерывание 21</a:t>
            </a:r>
            <a:r>
              <a:rPr lang="en-US" sz="2000" dirty="0"/>
              <a:t>h</a:t>
            </a:r>
            <a:r>
              <a:rPr lang="ru-RU" sz="2000" dirty="0"/>
              <a:t>) с кодами 25</a:t>
            </a:r>
            <a:r>
              <a:rPr lang="en-US" sz="2000" dirty="0"/>
              <a:t>h</a:t>
            </a:r>
            <a:r>
              <a:rPr lang="ru-RU" sz="2000" dirty="0"/>
              <a:t> и 35</a:t>
            </a:r>
            <a:r>
              <a:rPr lang="en-US" sz="2000" dirty="0"/>
              <a:t>h</a:t>
            </a:r>
            <a:r>
              <a:rPr lang="ru-RU" sz="2000" dirty="0"/>
              <a:t>. Первая позволяет установить вектор на свою процедуру, а вторая – получить вектор.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MOV AH, 35H 			;получить вектор прерывания</a:t>
            </a:r>
          </a:p>
          <a:p>
            <a:pPr marL="0" indent="0">
              <a:buNone/>
            </a:pPr>
            <a:r>
              <a:rPr lang="ru-RU" sz="2000" dirty="0"/>
              <a:t>MOV AL, 5 			;вектор 5 (печать экрана) :</a:t>
            </a:r>
          </a:p>
          <a:p>
            <a:pPr marL="0" indent="0">
              <a:buNone/>
            </a:pPr>
            <a:r>
              <a:rPr lang="ru-RU" sz="2000" dirty="0"/>
              <a:t>INT 21H 	;после выполнения содержимое вектора в ES:ВХ</a:t>
            </a:r>
          </a:p>
          <a:p>
            <a:pPr marL="0" indent="0">
              <a:buNone/>
            </a:pPr>
            <a:r>
              <a:rPr lang="ru-RU" sz="2000" dirty="0"/>
              <a:t>MOV OLD_S, ES 		;сохранить старый вектор (сегмент)</a:t>
            </a:r>
          </a:p>
          <a:p>
            <a:pPr marL="0" indent="0">
              <a:buNone/>
            </a:pPr>
            <a:r>
              <a:rPr lang="ru-RU" sz="2000" dirty="0"/>
              <a:t>MOV OLD_0, BX		; (смещение)</a:t>
            </a:r>
          </a:p>
          <a:p>
            <a:pPr marL="0" indent="0">
              <a:buNone/>
            </a:pPr>
            <a:r>
              <a:rPr lang="ru-RU" sz="2000" dirty="0"/>
              <a:t>MOV AH, 25H 			; установить вектор на свою процедуру</a:t>
            </a:r>
          </a:p>
          <a:p>
            <a:pPr marL="0" indent="0">
              <a:buNone/>
            </a:pPr>
            <a:r>
              <a:rPr lang="ru-RU" sz="2000" dirty="0"/>
              <a:t>MOV DX, </a:t>
            </a:r>
            <a:r>
              <a:rPr lang="en-US" sz="2000" dirty="0" err="1"/>
              <a:t>Proc</a:t>
            </a:r>
            <a:r>
              <a:rPr lang="ru-RU" sz="2000" dirty="0"/>
              <a:t>O</a:t>
            </a:r>
            <a:r>
              <a:rPr lang="en-US" sz="2000" dirty="0" err="1"/>
              <a:t>ffset</a:t>
            </a:r>
            <a:r>
              <a:rPr lang="en-US" sz="2000" dirty="0"/>
              <a:t> </a:t>
            </a:r>
            <a:r>
              <a:rPr lang="ru-RU" sz="2000" dirty="0"/>
              <a:t>	;смещение</a:t>
            </a:r>
          </a:p>
          <a:p>
            <a:pPr marL="0" indent="0">
              <a:buNone/>
            </a:pPr>
            <a:r>
              <a:rPr lang="ru-RU" sz="2000" dirty="0"/>
              <a:t>MOV СX, </a:t>
            </a:r>
            <a:r>
              <a:rPr lang="en-US" sz="2000" dirty="0" err="1"/>
              <a:t>ProcSegment</a:t>
            </a:r>
            <a:r>
              <a:rPr lang="ru-RU" sz="2000" dirty="0"/>
              <a:t> 	;сегмент</a:t>
            </a:r>
          </a:p>
          <a:p>
            <a:pPr marL="0" indent="0">
              <a:buNone/>
            </a:pPr>
            <a:r>
              <a:rPr lang="en-US" sz="2000" dirty="0"/>
              <a:t>MOV DS, </a:t>
            </a:r>
            <a:r>
              <a:rPr lang="ru-RU" sz="2000" dirty="0"/>
              <a:t>С</a:t>
            </a:r>
            <a:r>
              <a:rPr lang="en-US" sz="2000" dirty="0"/>
              <a:t>X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INT 21H</a:t>
            </a:r>
            <a:r>
              <a:rPr lang="ru-RU" sz="2000" dirty="0"/>
              <a:t> </a:t>
            </a:r>
            <a:r>
              <a:rPr lang="en-US" sz="2000" dirty="0"/>
              <a:t> 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195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A9BB4AAA-07DC-4233-B273-28AFAFEC8A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188914"/>
            <a:ext cx="7350125" cy="6572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ПРЯМОЙ КОД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131A3C0-A078-477E-9D02-4D977D06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196976"/>
            <a:ext cx="7343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Число представляется в виде его абсолютного значения и кода знака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BCD8151-EBAB-4489-8947-F6996BEB1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3717925"/>
            <a:ext cx="6983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Диапазон представления: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1-2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2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- 1</a:t>
            </a:r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C3EFABBF-C143-43A1-9D33-A888D9773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6" y="2133600"/>
          <a:ext cx="476091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57200" progId="Equation.3">
                  <p:embed/>
                </p:oleObj>
              </mc:Choice>
              <mc:Fallback>
                <p:oleObj name="Equation" r:id="rId2" imgW="1866900" imgH="45720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C3EFABBF-C143-43A1-9D33-A888D9773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2133600"/>
                        <a:ext cx="4760913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>
            <a:extLst>
              <a:ext uri="{FF2B5EF4-FFF2-40B4-BE49-F238E27FC236}">
                <a16:creationId xmlns:a16="http://schemas.microsoft.com/office/drawing/2014/main" id="{1F4700DD-D221-41B1-BD66-9FC321EB7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652964"/>
            <a:ext cx="69834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Представления «0»: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[+0]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’00...0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[-0]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1’00...0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116632"/>
            <a:ext cx="7467600" cy="99412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ПЕРЕНАПРАВЛЕНИЕ ВЕКТОРА ПРЕРЫВАНИЯ. Способ 2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1196752"/>
            <a:ext cx="8568952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Непосредственное занесение значения в вектор.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CLI 				;запретить обработку прерываний</a:t>
            </a:r>
          </a:p>
          <a:p>
            <a:pPr marL="0" indent="0">
              <a:buNone/>
            </a:pPr>
            <a:r>
              <a:rPr lang="ru-RU" sz="2000" dirty="0"/>
              <a:t>MOV АХ, 0</a:t>
            </a:r>
          </a:p>
          <a:p>
            <a:pPr marL="0" indent="0">
              <a:buNone/>
            </a:pPr>
            <a:r>
              <a:rPr lang="ru-RU" sz="2000" dirty="0"/>
              <a:t>MOV ES, AX			; адрес сегмента - 0</a:t>
            </a:r>
          </a:p>
          <a:p>
            <a:pPr marL="0" indent="0">
              <a:buNone/>
            </a:pPr>
            <a:r>
              <a:rPr lang="ru-RU" sz="2000" dirty="0"/>
              <a:t>MOV DX, ES:[5H*4] 	; смещение процедуры вектора в DX</a:t>
            </a:r>
          </a:p>
          <a:p>
            <a:pPr marL="0" indent="0">
              <a:buNone/>
            </a:pPr>
            <a:r>
              <a:rPr lang="ru-RU" sz="2000" dirty="0"/>
              <a:t>MOV BX, ES: [5Н*4+2]   ; сегмент в ВХ</a:t>
            </a:r>
          </a:p>
          <a:p>
            <a:pPr marL="0" indent="0">
              <a:buNone/>
            </a:pPr>
            <a:r>
              <a:rPr lang="ru-RU" sz="2000" dirty="0"/>
              <a:t>MOV OLD_S, BX 		;сохраняем старый</a:t>
            </a:r>
          </a:p>
          <a:p>
            <a:pPr marL="0" indent="0">
              <a:buNone/>
            </a:pPr>
            <a:r>
              <a:rPr lang="en-US" sz="2000" dirty="0"/>
              <a:t>MOV OLD</a:t>
            </a:r>
            <a:r>
              <a:rPr lang="ru-RU" sz="2000" dirty="0"/>
              <a:t>_0, </a:t>
            </a:r>
            <a:r>
              <a:rPr lang="en-US" sz="2000" dirty="0"/>
              <a:t>DX</a:t>
            </a:r>
            <a:r>
              <a:rPr lang="ru-RU" sz="2000" dirty="0"/>
              <a:t> 		;вектор</a:t>
            </a:r>
          </a:p>
          <a:p>
            <a:pPr marL="0" indent="0">
              <a:buNone/>
            </a:pPr>
            <a:r>
              <a:rPr lang="en-US" sz="2000" dirty="0"/>
              <a:t>MOV DX</a:t>
            </a:r>
            <a:r>
              <a:rPr lang="ru-RU" sz="2000" dirty="0"/>
              <a:t>, </a:t>
            </a:r>
            <a:r>
              <a:rPr lang="en-US" sz="2000" dirty="0" err="1"/>
              <a:t>Proc</a:t>
            </a:r>
            <a:r>
              <a:rPr lang="ru-RU" sz="2000" dirty="0"/>
              <a:t>O</a:t>
            </a:r>
            <a:r>
              <a:rPr lang="en-US" sz="2000" dirty="0" err="1"/>
              <a:t>ffset</a:t>
            </a:r>
            <a:r>
              <a:rPr lang="ru-RU" sz="2000" dirty="0"/>
              <a:t>	; смещение устанавливаемой процедуры</a:t>
            </a:r>
          </a:p>
          <a:p>
            <a:pPr marL="0" indent="0">
              <a:buNone/>
            </a:pPr>
            <a:r>
              <a:rPr lang="en-US" sz="2000" dirty="0"/>
              <a:t>MOV AX</a:t>
            </a:r>
            <a:r>
              <a:rPr lang="ru-RU" sz="2000" dirty="0"/>
              <a:t>, </a:t>
            </a:r>
            <a:r>
              <a:rPr lang="en-US" sz="2000" dirty="0" err="1"/>
              <a:t>ProcSegment</a:t>
            </a:r>
            <a:r>
              <a:rPr lang="ru-RU" sz="2000" dirty="0"/>
              <a:t>	; сегмент процедуры </a:t>
            </a:r>
          </a:p>
          <a:p>
            <a:pPr marL="0" indent="0">
              <a:buNone/>
            </a:pPr>
            <a:r>
              <a:rPr lang="en-US" sz="2000" dirty="0"/>
              <a:t>MOV ES</a:t>
            </a:r>
            <a:r>
              <a:rPr lang="ru-RU" sz="2000" dirty="0"/>
              <a:t>:[5</a:t>
            </a:r>
            <a:r>
              <a:rPr lang="en-US" sz="2000" dirty="0"/>
              <a:t>H</a:t>
            </a:r>
            <a:r>
              <a:rPr lang="ru-RU" sz="2000" dirty="0"/>
              <a:t>*4], </a:t>
            </a:r>
            <a:r>
              <a:rPr lang="en-US" sz="2000" dirty="0"/>
              <a:t>DX </a:t>
            </a:r>
            <a:r>
              <a:rPr lang="ru-RU" sz="2000" dirty="0"/>
              <a:t>	;изменяем вектор</a:t>
            </a:r>
          </a:p>
          <a:p>
            <a:pPr marL="0" indent="0">
              <a:buNone/>
            </a:pPr>
            <a:r>
              <a:rPr lang="ru-RU" sz="2000" dirty="0"/>
              <a:t>MOV ES:[5Н*4+2],АХ</a:t>
            </a:r>
          </a:p>
          <a:p>
            <a:pPr marL="0" indent="0">
              <a:buNone/>
            </a:pPr>
            <a:r>
              <a:rPr lang="ru-RU" sz="2000" dirty="0"/>
              <a:t>STI 					;разрешить прерывание</a:t>
            </a:r>
          </a:p>
          <a:p>
            <a:pPr marL="0" indent="0">
              <a:buNone/>
            </a:pPr>
            <a:r>
              <a:rPr lang="ru-RU" sz="2000" dirty="0"/>
              <a:t>	Здесь команды </a:t>
            </a:r>
            <a:r>
              <a:rPr lang="en-US" sz="2000" dirty="0"/>
              <a:t>CLI </a:t>
            </a:r>
            <a:r>
              <a:rPr lang="ru-RU" sz="2000" dirty="0"/>
              <a:t>и </a:t>
            </a:r>
            <a:r>
              <a:rPr lang="en-US" sz="2000" dirty="0"/>
              <a:t>STI </a:t>
            </a:r>
            <a:r>
              <a:rPr lang="ru-RU" sz="2000" dirty="0"/>
              <a:t>нужны для запрета вызова именно этого прерывания.</a:t>
            </a:r>
          </a:p>
          <a:p>
            <a:pPr marL="0" indent="0">
              <a:buNone/>
            </a:pPr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567513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Вызов стандартного обработчика прерывания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1124744"/>
            <a:ext cx="8568952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Способ 1.</a:t>
            </a:r>
            <a:r>
              <a:rPr lang="ru-RU" sz="2000" dirty="0"/>
              <a:t> Используем команду </a:t>
            </a:r>
            <a:r>
              <a:rPr lang="en-US" sz="2000" dirty="0"/>
              <a:t>CALL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Пусть </a:t>
            </a:r>
            <a:r>
              <a:rPr lang="en-US" sz="2000" dirty="0"/>
              <a:t>O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 – смещение (младшее слово), а </a:t>
            </a:r>
            <a:r>
              <a:rPr lang="en-US" sz="2000" dirty="0"/>
              <a:t>S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 – сегмент (старшее слово), расположенные в сегменте данных. Тогда переход выполняется:</a:t>
            </a:r>
          </a:p>
          <a:p>
            <a:pPr marL="0" indent="0">
              <a:buNone/>
            </a:pPr>
            <a:r>
              <a:rPr lang="en-US" sz="2000" dirty="0"/>
              <a:t>PUSHF</a:t>
            </a:r>
            <a:r>
              <a:rPr lang="ru-RU" sz="2000" dirty="0"/>
              <a:t>		; сохраняем регистр флагов для правильного возврата </a:t>
            </a:r>
          </a:p>
          <a:p>
            <a:pPr marL="0" indent="0">
              <a:buNone/>
            </a:pPr>
            <a:r>
              <a:rPr lang="ru-RU" sz="2000" dirty="0"/>
              <a:t>		; командой </a:t>
            </a:r>
            <a:r>
              <a:rPr lang="en-US" sz="2000" dirty="0" err="1"/>
              <a:t>iRet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CALL DWORD PTR DS</a:t>
            </a:r>
            <a:r>
              <a:rPr lang="ru-RU" sz="2000" dirty="0"/>
              <a:t>:[</a:t>
            </a:r>
            <a:r>
              <a:rPr lang="en-US" sz="2000" dirty="0"/>
              <a:t>O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]	; косвенный вызов процедуры</a:t>
            </a:r>
          </a:p>
          <a:p>
            <a:pPr marL="0" indent="0">
              <a:buNone/>
            </a:pPr>
            <a:r>
              <a:rPr lang="ru-RU" sz="2000" dirty="0"/>
              <a:t>	Здесь нужно быть очень аккуратным, поскольку эта процедура может возвращать результат либо в регистрах, либо во флагах. Нужно обеспечить, чтобы эти значения регистров и флагов не изменялись.</a:t>
            </a:r>
          </a:p>
          <a:p>
            <a:pPr marL="0" indent="0">
              <a:buNone/>
            </a:pPr>
            <a:r>
              <a:rPr lang="ru-RU" sz="2000" b="1" i="1" dirty="0"/>
              <a:t>Способ 2.</a:t>
            </a:r>
            <a:r>
              <a:rPr lang="ru-RU" sz="2000" dirty="0"/>
              <a:t> Для вызова прерывания можно также использовать свободные векторы. Для этого необходимо направить неиспользуемый вектор на нужную процедуру и затем вызвать его командой INT. 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Мы работаем с вектором 16Н. Он направлен на нашу процедуру. Старое значение вектора 16Н присваиваем, например, вектору FEH. В конце процедуры обработки ставим команду </a:t>
            </a:r>
          </a:p>
          <a:p>
            <a:pPr marL="0" indent="0">
              <a:buNone/>
            </a:pPr>
            <a:r>
              <a:rPr lang="ru-RU" sz="2000" dirty="0"/>
              <a:t>INT FEH. </a:t>
            </a:r>
          </a:p>
          <a:p>
            <a:pPr marL="0" indent="0">
              <a:buNone/>
            </a:pPr>
            <a:r>
              <a:rPr lang="ru-RU" sz="2000" dirty="0"/>
              <a:t>Такой вызов будет аналогичен вызову через CALL.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i="1" dirty="0"/>
              <a:t>Внимание!</a:t>
            </a:r>
            <a:r>
              <a:rPr lang="ru-RU" sz="2000" dirty="0"/>
              <a:t> Если программа изменила вектор прерывания, то перед ее завершением необходимо восстановить его старое значение!!!</a:t>
            </a:r>
          </a:p>
          <a:p>
            <a:pPr marL="0" indent="0">
              <a:buNone/>
            </a:pPr>
            <a:endParaRPr lang="en-US" sz="23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893622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ЗАЩИЩЕННЫЙ РЕЖИМ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59766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	Защищенный режим позволяет использовать дополнительные возможности процессоров: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увеличение адресуемого пространства до 4 Гбайт; 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возможность работать в виртуальном адресном пространстве, превышающем максимально возможный объем физической памяти и достигающем 64 Тбайт; 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организация многозадачного режима с параллельным выполнением нескольких программ (процессов); 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страничная организация памяти, повышающая уровень защиты задач друг от друга и эффективность их выполнения.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В 32-разрядных процессорах появились 4 управляющих регистра </a:t>
            </a:r>
            <a:r>
              <a:rPr lang="en-US" sz="1600" dirty="0"/>
              <a:t>CR</a:t>
            </a:r>
            <a:r>
              <a:rPr lang="ru-RU" sz="1600" dirty="0"/>
              <a:t>0..</a:t>
            </a:r>
            <a:r>
              <a:rPr lang="en-US" sz="1600" dirty="0"/>
              <a:t>CR</a:t>
            </a:r>
            <a:r>
              <a:rPr lang="ru-RU" sz="1600" dirty="0"/>
              <a:t>3, в которых содержится информация о состоянии процессора. Регистры доступны только в защищенном режиме.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</a:t>
            </a:r>
            <a:r>
              <a:rPr lang="ru-RU" sz="1600" dirty="0"/>
              <a:t>0 –слово состояния системы, биты которого задают режимы работы: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Бит разрешения защиты </a:t>
            </a:r>
            <a:r>
              <a:rPr lang="en-US" sz="1600" dirty="0"/>
              <a:t>PE </a:t>
            </a:r>
            <a:r>
              <a:rPr lang="ru-RU" sz="1600" dirty="0"/>
              <a:t>(бит 0). </a:t>
            </a:r>
            <a:r>
              <a:rPr lang="en-US" sz="1600" dirty="0"/>
              <a:t>PE</a:t>
            </a:r>
            <a:r>
              <a:rPr lang="ru-RU" sz="1600" dirty="0"/>
              <a:t>=1 – процессор работает в защищенном режиме, </a:t>
            </a:r>
            <a:r>
              <a:rPr lang="en-US" sz="1600" dirty="0"/>
              <a:t>PE</a:t>
            </a:r>
            <a:r>
              <a:rPr lang="ru-RU" sz="1600" dirty="0"/>
              <a:t>=0 – в реальном режиме.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Бит страничного преобразования </a:t>
            </a:r>
            <a:r>
              <a:rPr lang="en-US" sz="1600" dirty="0"/>
              <a:t>PG </a:t>
            </a:r>
            <a:r>
              <a:rPr lang="ru-RU" sz="1600" dirty="0"/>
              <a:t>(бит 31). </a:t>
            </a:r>
            <a:r>
              <a:rPr lang="en-US" sz="1600" dirty="0"/>
              <a:t>PG</a:t>
            </a:r>
            <a:r>
              <a:rPr lang="ru-RU" sz="1600" dirty="0"/>
              <a:t>=1 – страничное преобразование включено, </a:t>
            </a:r>
            <a:r>
              <a:rPr lang="en-US" sz="1600" dirty="0"/>
              <a:t>PG</a:t>
            </a:r>
            <a:r>
              <a:rPr lang="ru-RU" sz="1600" dirty="0"/>
              <a:t>=0 – выключено.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</a:t>
            </a:r>
            <a:r>
              <a:rPr lang="ru-RU" sz="1600" dirty="0"/>
              <a:t>1 – зарезервирован, </a:t>
            </a:r>
            <a:r>
              <a:rPr lang="en-US" sz="1600" dirty="0"/>
              <a:t>CR</a:t>
            </a:r>
            <a:r>
              <a:rPr lang="ru-RU" sz="1600" dirty="0"/>
              <a:t>2 и С</a:t>
            </a:r>
            <a:r>
              <a:rPr lang="en-US" sz="1600" dirty="0"/>
              <a:t>R</a:t>
            </a:r>
            <a:r>
              <a:rPr lang="ru-RU" sz="1600" dirty="0"/>
              <a:t>3 используются для страничного преобразования адреса.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Доступ к этим регистрам имеет программа с наивысшим уровнем привилегий (0). Меняя бит </a:t>
            </a:r>
            <a:r>
              <a:rPr lang="en-US" sz="1600" dirty="0"/>
              <a:t>PE</a:t>
            </a:r>
            <a:r>
              <a:rPr lang="ru-RU" sz="1600" dirty="0"/>
              <a:t> можно переключаться в защищенный режим и обратно. Если же программа не имеет привилегий, переключение в защищенный режим выполняется при помощи системных функций, вызываемых через прерывания.</a:t>
            </a:r>
          </a:p>
          <a:p>
            <a:pPr lvl="0"/>
            <a:endParaRPr lang="ru-RU" sz="1500" dirty="0"/>
          </a:p>
          <a:p>
            <a:pPr lvl="1" eaLnBrk="1" hangingPunct="1"/>
            <a:endParaRPr lang="en-US" sz="1500" dirty="0"/>
          </a:p>
          <a:p>
            <a:pPr marL="365760" lvl="1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66439660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74168" y="82956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РЕГИСТРЫ СИСТЕМНЫХ АДРЕСОВ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2808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	В состав процессора входят 4 регистра системных адресов: </a:t>
            </a:r>
          </a:p>
          <a:p>
            <a:pPr lvl="0"/>
            <a:r>
              <a:rPr lang="en-US" sz="2000" dirty="0"/>
              <a:t>GDTR (Global Descriptor Table Register) - </a:t>
            </a:r>
            <a:r>
              <a:rPr lang="ru-RU" sz="2000" dirty="0"/>
              <a:t>регистр таблицы глобальных дескрипторов</a:t>
            </a:r>
            <a:r>
              <a:rPr lang="en-US" sz="2000" dirty="0"/>
              <a:t>; </a:t>
            </a:r>
            <a:endParaRPr lang="ru-RU" sz="2000" dirty="0"/>
          </a:p>
          <a:p>
            <a:r>
              <a:rPr lang="en-US" sz="2000" dirty="0"/>
              <a:t>LDTR (Local Descriptor Table Register) - </a:t>
            </a:r>
            <a:r>
              <a:rPr lang="en-US" sz="2000" dirty="0" err="1"/>
              <a:t>регистр</a:t>
            </a:r>
            <a:r>
              <a:rPr lang="en-US" sz="2000" dirty="0"/>
              <a:t> </a:t>
            </a:r>
            <a:r>
              <a:rPr lang="en-US" sz="2000" dirty="0" err="1"/>
              <a:t>таблицы</a:t>
            </a:r>
            <a:r>
              <a:rPr lang="en-US" sz="2000" dirty="0"/>
              <a:t> </a:t>
            </a:r>
            <a:r>
              <a:rPr lang="en-US" sz="2000" dirty="0" err="1"/>
              <a:t>локальных</a:t>
            </a:r>
            <a:r>
              <a:rPr lang="en-US" sz="2000" dirty="0"/>
              <a:t> </a:t>
            </a:r>
            <a:r>
              <a:rPr lang="ru-RU" sz="2000" dirty="0"/>
              <a:t>дескрипторов; </a:t>
            </a:r>
          </a:p>
          <a:p>
            <a:pPr lvl="0"/>
            <a:r>
              <a:rPr lang="en-US" sz="2000" dirty="0"/>
              <a:t>IDTR (Interrupt Descriptor Table Register) - </a:t>
            </a:r>
            <a:r>
              <a:rPr lang="ru-RU" sz="2000" dirty="0"/>
              <a:t>регистр таблицы дескрипторов прерываний</a:t>
            </a:r>
            <a:r>
              <a:rPr lang="en-US" sz="2000" dirty="0"/>
              <a:t>;</a:t>
            </a:r>
            <a:endParaRPr lang="ru-RU" sz="2000" dirty="0"/>
          </a:p>
          <a:p>
            <a:pPr lvl="0"/>
            <a:r>
              <a:rPr lang="en-US" sz="2000" dirty="0"/>
              <a:t>TR</a:t>
            </a:r>
            <a:r>
              <a:rPr lang="ru-RU" sz="2000" dirty="0"/>
              <a:t> (</a:t>
            </a:r>
            <a:r>
              <a:rPr lang="en-US" sz="2000" dirty="0"/>
              <a:t>Task Register</a:t>
            </a:r>
            <a:r>
              <a:rPr lang="ru-RU" sz="2000" dirty="0"/>
              <a:t>) - регистр состояния задачи для хранения селектора сегмента состояния задачи.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51584" y="3462636"/>
            <a:ext cx="6912768" cy="29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488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ДЕСКРИПТОРЫ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1008112"/>
          </a:xfrm>
        </p:spPr>
        <p:txBody>
          <a:bodyPr>
            <a:normAutofit/>
          </a:bodyPr>
          <a:lstStyle/>
          <a:p>
            <a:r>
              <a:rPr lang="ru-RU" sz="2000" dirty="0"/>
              <a:t>В защищенном режиме для каждого сегмента программы должен быть определен дескриптор – 8-байтовое поле, в котором записываются базовый адрес сегмента и его длина.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47528" y="1700808"/>
            <a:ext cx="7920880" cy="1573926"/>
          </a:xfrm>
          <a:prstGeom prst="rect">
            <a:avLst/>
          </a:prstGeom>
        </p:spPr>
      </p:pic>
      <p:sp>
        <p:nvSpPr>
          <p:cNvPr id="9" name="Содержимое 1"/>
          <p:cNvSpPr txBox="1">
            <a:spLocks/>
          </p:cNvSpPr>
          <p:nvPr/>
        </p:nvSpPr>
        <p:spPr>
          <a:xfrm>
            <a:off x="1717783" y="3212976"/>
            <a:ext cx="8568952" cy="345638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База сегмента (32 бита) определяет начальный линейный адрес сегмента в  адресном пространстве процессора. </a:t>
            </a:r>
          </a:p>
          <a:p>
            <a:r>
              <a:rPr lang="ru-RU" sz="2000" dirty="0"/>
              <a:t>Граница (</a:t>
            </a:r>
            <a:r>
              <a:rPr lang="ru-RU" sz="2000" dirty="0" err="1"/>
              <a:t>limit</a:t>
            </a:r>
            <a:r>
              <a:rPr lang="ru-RU" sz="2000" dirty="0"/>
              <a:t>) сегмента представляет собой номер последнего байта сегмента. </a:t>
            </a:r>
          </a:p>
          <a:p>
            <a:r>
              <a:rPr lang="ru-RU" sz="2000" dirty="0"/>
              <a:t>Граница может указываться либо в байтах (тогда максимальный размер сегмента равен 1 Мбайт), либо в блоках по 4 Кбайт (тогда размер сегмента может достигать 4 Гбайт, но будет кратен 4 К).</a:t>
            </a:r>
          </a:p>
          <a:p>
            <a:r>
              <a:rPr lang="ru-RU" sz="2000" dirty="0"/>
              <a:t> В каких единицах задастся граница - определяет специальный бит дробности в атрибутах дескриптора.</a:t>
            </a:r>
          </a:p>
          <a:p>
            <a:r>
              <a:rPr lang="ru-RU" sz="2000" dirty="0"/>
              <a:t>Дескрипторы размещаются либо в таблице глобальных дескрипторов </a:t>
            </a:r>
            <a:r>
              <a:rPr lang="en-US" sz="2000" dirty="0"/>
              <a:t>GDT </a:t>
            </a:r>
            <a:r>
              <a:rPr lang="ru-RU" sz="2000" dirty="0"/>
              <a:t>либо в таблице локальных дескрипторов </a:t>
            </a:r>
            <a:r>
              <a:rPr lang="en-US" sz="2000" dirty="0"/>
              <a:t>LDT</a:t>
            </a:r>
            <a:r>
              <a:rPr lang="ru-RU" sz="2000" dirty="0"/>
              <a:t>. Таблица </a:t>
            </a:r>
            <a:r>
              <a:rPr lang="en-US" sz="2000" dirty="0"/>
              <a:t>GDT</a:t>
            </a:r>
            <a:r>
              <a:rPr lang="ru-RU" sz="2000" dirty="0"/>
              <a:t> может быть только одна, а таблиц </a:t>
            </a:r>
            <a:r>
              <a:rPr lang="en-US" sz="2000" dirty="0"/>
              <a:t>LDT </a:t>
            </a:r>
            <a:r>
              <a:rPr lang="ru-RU" sz="2000" dirty="0"/>
              <a:t>может быть произвольное количество. Сегменты </a:t>
            </a:r>
            <a:r>
              <a:rPr lang="en-US" sz="2000" dirty="0"/>
              <a:t>GDT </a:t>
            </a:r>
            <a:r>
              <a:rPr lang="ru-RU" sz="2000" dirty="0"/>
              <a:t>доступны всем задачам, а сегменты </a:t>
            </a:r>
            <a:r>
              <a:rPr lang="en-US" sz="2000" dirty="0"/>
              <a:t>LDT</a:t>
            </a:r>
            <a:r>
              <a:rPr lang="ru-RU" sz="2000" dirty="0"/>
              <a:t> – только в пределах своей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05362985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СЕЛЕКТОР ДЕСКРИПТОРА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3600400"/>
          </a:xfrm>
        </p:spPr>
        <p:txBody>
          <a:bodyPr>
            <a:normAutofit fontScale="92500" lnSpcReduction="10000"/>
          </a:bodyPr>
          <a:lstStyle/>
          <a:p>
            <a:r>
              <a:rPr lang="ru-RU" sz="2300" dirty="0"/>
              <a:t>Для обращения к требуемому сегменту программист заносит в сегментный регистр не сегментный адрес, а так называемый селектор.</a:t>
            </a:r>
          </a:p>
          <a:p>
            <a:r>
              <a:rPr lang="ru-RU" sz="2300" dirty="0"/>
              <a:t> В состав селектора входит номер (индекс) соответствующего сегменту дескриптора. </a:t>
            </a:r>
          </a:p>
          <a:p>
            <a:r>
              <a:rPr lang="ru-RU" sz="2300" dirty="0"/>
              <a:t>Процессор по этому номеру находит нужный дескриптор, извлекает из него базовый адрес сегмента и,  прибавляя к нему указанное в конкретной команде смещение (относительный адрес),  формирует адрес ячейки памяти.</a:t>
            </a:r>
          </a:p>
          <a:p>
            <a:r>
              <a:rPr lang="ru-RU" sz="2300" dirty="0"/>
              <a:t> Индекс дескриптора записывается в  селектор начиная с бита 3, что эквивалентно умножению его на 8. Таким образом, можно считать, что селекторы последовательных дескрипторов представляют собой числа 0, 8, 16, 24 и т. д.</a:t>
            </a:r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11624" y="4293096"/>
            <a:ext cx="5976664" cy="108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47528" y="544522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RPL</a:t>
            </a:r>
            <a:r>
              <a:rPr lang="ru-RU" dirty="0"/>
              <a:t> – уровень привилегий приложения;</a:t>
            </a:r>
          </a:p>
          <a:p>
            <a:r>
              <a:rPr lang="en-US" dirty="0"/>
              <a:t>TI</a:t>
            </a:r>
            <a:r>
              <a:rPr lang="ru-RU" dirty="0"/>
              <a:t> – задает таблицу дескрипторов (0-глобальная, 1-локальная).</a:t>
            </a:r>
          </a:p>
        </p:txBody>
      </p:sp>
    </p:spTree>
    <p:extLst>
      <p:ext uri="{BB962C8B-B14F-4D97-AF65-F5344CB8AC3E}">
        <p14:creationId xmlns:p14="http://schemas.microsoft.com/office/powerpoint/2010/main" val="91818219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04127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ПРЕРЫВАНИЯ В ЗАЩИЩЕННОМ РЕЖИМЕ</a:t>
            </a:r>
          </a:p>
        </p:txBody>
      </p:sp>
      <p:sp>
        <p:nvSpPr>
          <p:cNvPr id="4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568952" cy="3816424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В защищенном режиме аналогом таблицы векторов прерываний является таблица дескрипторов прерываний - IDT (</a:t>
            </a:r>
            <a:r>
              <a:rPr lang="ru-RU" sz="1800" dirty="0" err="1"/>
              <a:t>Interrupt</a:t>
            </a:r>
            <a:r>
              <a:rPr lang="ru-RU" sz="1800" dirty="0"/>
              <a:t> </a:t>
            </a:r>
            <a:r>
              <a:rPr lang="ru-RU" sz="1800" dirty="0" err="1"/>
              <a:t>Descriptor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), располагающаяся обычно в операционной системе защищенного режима. </a:t>
            </a:r>
          </a:p>
          <a:p>
            <a:r>
              <a:rPr lang="ru-RU" sz="1800" dirty="0"/>
              <a:t>Таблица IDT содержит  дескрипторы обработчиков прерываний, в которые входят их адреса. </a:t>
            </a:r>
          </a:p>
          <a:p>
            <a:r>
              <a:rPr lang="ru-RU" sz="1800" dirty="0"/>
              <a:t>Для  того чтобы процессор мог обратиться к этой таблице, ее адрес следует загрузить в  регистр IDTR (</a:t>
            </a:r>
            <a:r>
              <a:rPr lang="ru-RU" sz="1800" dirty="0" err="1"/>
              <a:t>Interrupt</a:t>
            </a:r>
            <a:r>
              <a:rPr lang="ru-RU" sz="1800" dirty="0"/>
              <a:t> </a:t>
            </a:r>
            <a:r>
              <a:rPr lang="ru-RU" sz="1800" dirty="0" err="1"/>
              <a:t>Descriptor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 </a:t>
            </a:r>
            <a:r>
              <a:rPr lang="ru-RU" sz="1800" dirty="0" err="1"/>
              <a:t>Register</a:t>
            </a:r>
            <a:r>
              <a:rPr lang="ru-RU" sz="1800" dirty="0"/>
              <a:t>, регистр таблицы дескрипторов  прерываний).</a:t>
            </a:r>
          </a:p>
          <a:p>
            <a:r>
              <a:rPr lang="ru-RU" sz="1800" dirty="0"/>
              <a:t>Таблица дескрипторов прерываний IDT состоит из дескрипторов, которые называются шлюзами. Через шлюзы осуществляется доступ к обработчикам прерываний и исключений. </a:t>
            </a:r>
          </a:p>
          <a:p>
            <a:r>
              <a:rPr lang="ru-RU" sz="1800" dirty="0"/>
              <a:t>Формат шлюза отличается от формата дескриптора сегмента памяти.</a:t>
            </a:r>
          </a:p>
          <a:p>
            <a:r>
              <a:rPr lang="ru-RU" sz="1800" dirty="0"/>
              <a:t>Основной частью шлюза является полный трехсловный адрес обработчика, состоящий из селектора и смещения. </a:t>
            </a:r>
          </a:p>
          <a:p>
            <a:pPr marL="365760" lvl="1" indent="0">
              <a:buNone/>
            </a:pP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35560" y="4509120"/>
            <a:ext cx="73448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5382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404664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ПЕРЕХОД В ЗАЩИЩЕННЫЙ РЕЖИМ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520" y="1412777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	Для перехода в защищенный режим, нужно: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Создать и заполнить таблицы глобальных (</a:t>
            </a:r>
            <a:r>
              <a:rPr lang="en-US" sz="2000" dirty="0"/>
              <a:t>GDT</a:t>
            </a:r>
            <a:r>
              <a:rPr lang="ru-RU" sz="2000" dirty="0"/>
              <a:t>) и локальных (</a:t>
            </a:r>
            <a:r>
              <a:rPr lang="en-US" sz="2000" dirty="0"/>
              <a:t>LDT</a:t>
            </a:r>
            <a:r>
              <a:rPr lang="ru-RU" sz="2000" dirty="0"/>
              <a:t>) дескрипторов.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Сформировать таблицу дескрипторов прерываний IDT.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Загрузить адреса этих таблиц в регистры </a:t>
            </a:r>
            <a:r>
              <a:rPr lang="en-US" sz="2000" dirty="0"/>
              <a:t>GDTR</a:t>
            </a:r>
            <a:r>
              <a:rPr lang="ru-RU" sz="2000" dirty="0"/>
              <a:t>, </a:t>
            </a:r>
            <a:r>
              <a:rPr lang="en-US" sz="2000" dirty="0"/>
              <a:t>LDTR</a:t>
            </a:r>
            <a:r>
              <a:rPr lang="ru-RU" sz="2000" dirty="0"/>
              <a:t>, </a:t>
            </a:r>
            <a:r>
              <a:rPr lang="en-US" sz="2000" dirty="0"/>
              <a:t>IDTR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Загрузить в сегментные регистры селекторы дескрипторов.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Перейти в защищенный режим.</a:t>
            </a:r>
          </a:p>
          <a:p>
            <a:endParaRPr lang="ru-RU" sz="2000" dirty="0"/>
          </a:p>
          <a:p>
            <a:r>
              <a:rPr lang="ru-RU" sz="2000" dirty="0"/>
              <a:t>	Для перехода в защищенный режим из приложения реального режима предназначены специальные системные процедуры, реализованные в виде интерфейсов </a:t>
            </a:r>
            <a:r>
              <a:rPr lang="en-US" sz="2000" dirty="0"/>
              <a:t>VCPI</a:t>
            </a:r>
            <a:r>
              <a:rPr lang="ru-RU" sz="2000" dirty="0"/>
              <a:t> и </a:t>
            </a:r>
            <a:r>
              <a:rPr lang="en-US" sz="2000" dirty="0"/>
              <a:t>DPMI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9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9CBCFE3-7174-4F0C-AFB4-D58C82104D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404814"/>
            <a:ext cx="7350125" cy="6572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ПРЯМОЙ КОД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(пример)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391B859-B98D-4E1E-9F7B-E607E344C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412875"/>
            <a:ext cx="7127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Представить в прямом коде для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=5,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=8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[13]			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[-13]</a:t>
            </a: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41395732-B807-46C9-BA47-F782749C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36562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01" name="Text Box 7">
            <a:extLst>
              <a:ext uri="{FF2B5EF4-FFF2-40B4-BE49-F238E27FC236}">
                <a16:creationId xmlns:a16="http://schemas.microsoft.com/office/drawing/2014/main" id="{F9E85730-8C34-42D1-9F61-A10EFC4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2708276"/>
            <a:ext cx="684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endParaRPr lang="ru-RU" altLang="ru-RU" sz="2400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2426" name="Group 26">
            <a:extLst>
              <a:ext uri="{FF2B5EF4-FFF2-40B4-BE49-F238E27FC236}">
                <a16:creationId xmlns:a16="http://schemas.microsoft.com/office/drawing/2014/main" id="{8EDEAA26-2F49-4330-8E9F-7F0C31A3F682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3716339"/>
          <a:ext cx="7993062" cy="1398587"/>
        </p:xfrm>
        <a:graphic>
          <a:graphicData uri="http://schemas.openxmlformats.org/drawingml/2006/table">
            <a:tbl>
              <a:tblPr/>
              <a:tblGrid>
                <a:gridCol w="414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=5: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[13] = 0’1101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</a:p>
                  </a:txBody>
                  <a:tcPr marL="89999" marR="89999" marT="46832" marB="468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[-13] = 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’1101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</a:p>
                  </a:txBody>
                  <a:tcPr marL="89999" marR="89999" marT="46832" marB="468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n=8</a:t>
                      </a: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[13] = 0’0001101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0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пр,16</a:t>
                      </a:r>
                    </a:p>
                  </a:txBody>
                  <a:tcPr marL="91439" marR="91439" marT="45751" marB="457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[-13] = 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’0001101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8D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</a:p>
                  </a:txBody>
                  <a:tcPr marL="91439" marR="91439"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13" name="Line 25">
            <a:extLst>
              <a:ext uri="{FF2B5EF4-FFF2-40B4-BE49-F238E27FC236}">
                <a16:creationId xmlns:a16="http://schemas.microsoft.com/office/drawing/2014/main" id="{1075F0D8-3771-40B7-9ACC-57190E56B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4" y="2708275"/>
            <a:ext cx="705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C267B724-FEE2-4322-888F-DEDD5E7EEB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00364" y="115888"/>
            <a:ext cx="7350125" cy="65881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ОБРАТНЫЙ КОД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98A7357D-754E-4AF8-9471-E4F867C5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1125538"/>
            <a:ext cx="79216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Обратный код положительного числа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≥0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содержит «0» в старшем знаковом разряде и обычное представление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остальных разрядах.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Если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x&lt;=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то знаковый разряд содержит «1», а остальные разряды содержат инвертированные значения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539BB66-929E-4F3D-B412-06C6BD0B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5229225"/>
            <a:ext cx="39608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Диапазон представления: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1-2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2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- 1</a:t>
            </a:r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E64FA84C-B57C-40AE-BC0B-42DDA88A5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6789" y="4016375"/>
          <a:ext cx="60420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E64FA84C-B57C-40AE-BC0B-42DDA88A5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9" y="4016375"/>
                        <a:ext cx="60420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>
            <a:extLst>
              <a:ext uri="{FF2B5EF4-FFF2-40B4-BE49-F238E27FC236}">
                <a16:creationId xmlns:a16="http://schemas.microsoft.com/office/drawing/2014/main" id="{59E6FA4D-F997-43DB-A241-D8CD77016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5229225"/>
            <a:ext cx="38163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Представления «0»: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[+0]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’00...0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[-0]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1’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F416C5B-946A-4F1C-922E-F984651E2D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89251" y="44451"/>
            <a:ext cx="7350125" cy="7207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ОБРАТНЫЙ КОД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 (пример)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57772C73-580C-4590-ADB1-EC1AF977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6" y="1012825"/>
            <a:ext cx="71278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Представить в обратном коде для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=5,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=8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[13]			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[-13]</a:t>
            </a: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1ADE388B-8E50-4A91-99D2-54419D34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36562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47B173D0-F3D8-4656-94FA-206F2D5C4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62263"/>
            <a:ext cx="684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endParaRPr lang="ru-RU" altLang="ru-RU" sz="2400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4466" name="Group 18">
            <a:extLst>
              <a:ext uri="{FF2B5EF4-FFF2-40B4-BE49-F238E27FC236}">
                <a16:creationId xmlns:a16="http://schemas.microsoft.com/office/drawing/2014/main" id="{503B026A-EAF7-44ED-80B4-8277F02DAF32}"/>
              </a:ext>
            </a:extLst>
          </p:cNvPr>
          <p:cNvGraphicFramePr>
            <a:graphicFrameLocks noGrp="1"/>
          </p:cNvGraphicFramePr>
          <p:nvPr/>
        </p:nvGraphicFramePr>
        <p:xfrm>
          <a:off x="2257426" y="3656013"/>
          <a:ext cx="8353425" cy="2343150"/>
        </p:xfrm>
        <a:graphic>
          <a:graphicData uri="http://schemas.openxmlformats.org/drawingml/2006/table">
            <a:tbl>
              <a:tblPr/>
              <a:tblGrid>
                <a:gridCol w="417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8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=5: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[13] = 0’1101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         = 0’1101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обр,2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[-13] = 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’1101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= 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’0010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обр,2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n=8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[13] = 0’0001101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пр,16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’0001101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0D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обр,16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[-13] = 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’0001101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8D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1’1110010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F2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обр,16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61" name="Line 17">
            <a:extLst>
              <a:ext uri="{FF2B5EF4-FFF2-40B4-BE49-F238E27FC236}">
                <a16:creationId xmlns:a16="http://schemas.microsoft.com/office/drawing/2014/main" id="{4B372DD5-0F44-453C-B3FC-D07D6CA67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2020888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B247E82-0056-4124-BFB4-3A1A5A5C5D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70189" y="188913"/>
            <a:ext cx="7350125" cy="1155700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ПРАВИЛО СЛОЖЕНИЯ В ОБРАТНОМ КОДЕ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D201585F-B1AE-4B11-96DC-52F526F0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1557338"/>
            <a:ext cx="79279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Коды слагаемых суммируются, включая знаковый разряд, с циклическим (круговым) переносом.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 верен, если не произошло переполнение</a:t>
            </a:r>
            <a:r>
              <a:rPr lang="ru-RU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Переполнение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происходит тогда, когда перенос в знаковый разряд (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 равен переносу из знакового разряда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-5-2 = -7 (нет переполнения)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-5-4 = -9 (есть переполнение)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B109E390-A547-4C9C-9FDD-D2A02B01F5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44450"/>
            <a:ext cx="7350125" cy="730250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ДОПОЛНИТЕЛЬНЫЙ КОД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521D8AF6-43F6-4B4D-A8B7-C5A803961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836613"/>
            <a:ext cx="81010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Дополнительный код положительного числа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≥0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содержит «0» в старшем знаковом разряде и обычное представление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остальных разрядах (совпадает с прямым и обратным).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Если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x&lt;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то знаковый разряд содержит «1», а остальные разряды содержат дополнение модуля исходного числа до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18EB9A67-0299-43BA-99A6-CF867297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203825"/>
            <a:ext cx="37449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Диапазон представления: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-2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2</a:t>
            </a:r>
            <a:r>
              <a:rPr lang="en-US" altLang="ru-RU" sz="24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- 1</a:t>
            </a: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EE038B99-993D-4606-8D95-E33671F54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3789363"/>
          <a:ext cx="553561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457200" progId="Equation.3">
                  <p:embed/>
                </p:oleObj>
              </mc:Choice>
              <mc:Fallback>
                <p:oleObj name="Equation" r:id="rId2" imgW="1917700" imgH="457200" progId="Equation.3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EE038B99-993D-4606-8D95-E33671F54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789363"/>
                        <a:ext cx="5535613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>
            <a:extLst>
              <a:ext uri="{FF2B5EF4-FFF2-40B4-BE49-F238E27FC236}">
                <a16:creationId xmlns:a16="http://schemas.microsoft.com/office/drawing/2014/main" id="{E086A80F-53EC-40D1-82F5-26E750B0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203825"/>
            <a:ext cx="35290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Представление «0»: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[0]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’00...0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E272263-FAFE-4C05-871E-B6392317A7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66988" y="20639"/>
            <a:ext cx="7993062" cy="81597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ДОПОЛНИТЕЛЬНЫЙ КОД</a:t>
            </a:r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(пример)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4283041-4729-4922-AA97-A3114E0E5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1052514"/>
            <a:ext cx="71278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Представить в дополнительном коде для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=5, 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=8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[13]			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[-13]</a:t>
            </a: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83033593-FD9D-416A-8A47-1BC3F6AB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36562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045B7736-30CC-4FCC-93A8-5754C3134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81301"/>
            <a:ext cx="684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</a:t>
            </a:r>
            <a:r>
              <a:rPr lang="ru-RU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endParaRPr lang="ru-RU" altLang="ru-RU" sz="2400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7541" name="Group 21">
            <a:extLst>
              <a:ext uri="{FF2B5EF4-FFF2-40B4-BE49-F238E27FC236}">
                <a16:creationId xmlns:a16="http://schemas.microsoft.com/office/drawing/2014/main" id="{918DC6A0-DA2D-44E3-8B6C-301CC8383176}"/>
              </a:ext>
            </a:extLst>
          </p:cNvPr>
          <p:cNvGraphicFramePr>
            <a:graphicFrameLocks noGrp="1"/>
          </p:cNvGraphicFramePr>
          <p:nvPr/>
        </p:nvGraphicFramePr>
        <p:xfrm>
          <a:off x="2135188" y="3432175"/>
          <a:ext cx="8532812" cy="3074988"/>
        </p:xfrm>
        <a:graphic>
          <a:graphicData uri="http://schemas.openxmlformats.org/drawingml/2006/table">
            <a:tbl>
              <a:tblPr/>
              <a:tblGrid>
                <a:gridCol w="426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=5: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[13] = 0’1101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     = 0’1101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                	     = 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доп,2</a:t>
                      </a:r>
                    </a:p>
                  </a:txBody>
                  <a:tcPr marL="90004" marR="90004" marT="46779" marB="467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[-13] = 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’1101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=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’0010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обр,2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1’0011</a:t>
                      </a:r>
                      <a:r>
                        <a:rPr kumimoji="0" lang="ru-RU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доп,2</a:t>
                      </a:r>
                    </a:p>
                  </a:txBody>
                  <a:tcPr marL="90004" marR="90004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=8: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[13] = 0’0001101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пр,16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 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’0001101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=0D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обр,16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0’0001101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доп,2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доп,16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44" marR="91444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[-13] = 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’0001101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8D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пр,2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1’1110010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 F2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обр,16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1’1110011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доп,2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=F3</a:t>
                      </a:r>
                      <a:r>
                        <a:rPr kumimoji="0" lang="ru-RU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доп,16</a:t>
                      </a:r>
                    </a:p>
                  </a:txBody>
                  <a:tcPr marL="91444" marR="91444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3" name="Line 17">
            <a:extLst>
              <a:ext uri="{FF2B5EF4-FFF2-40B4-BE49-F238E27FC236}">
                <a16:creationId xmlns:a16="http://schemas.microsoft.com/office/drawing/2014/main" id="{170234FA-1417-4BB1-BDD8-CB724BF92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8" y="2565400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9325BBA-601D-427A-AEC5-CB888BE34F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115888"/>
            <a:ext cx="7350125" cy="109061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ПРАВИЛО СЛОЖЕНИЯ В ДОПОЛНИТЕЛЬНОМ КОДЕ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F0ED2009-EF90-486D-B9F9-296F58A92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1330326"/>
            <a:ext cx="78486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Коды слагаемых суммируются, включая знаковый разряд. Перенос (если он есть) отбрасывается.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 верен, если не произошло переполнение</a:t>
            </a:r>
            <a:r>
              <a:rPr lang="ru-RU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Переполнение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происходит тогда, когда перенос в знаковый разряд (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 равен переносу из знакового разряда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ru-RU" sz="2400" i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ru-RU" sz="2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n=4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-5 + 7 = 2 (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нет переполнения)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-5 – 7 - -1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(есть переполнение)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B66D5AD-80E1-4067-A024-6AC507F033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89251" y="188914"/>
            <a:ext cx="7350125" cy="14446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УВЕЛИЧЕНИЕ РАЗРЯДНОСТИ ЧИСЕЛ ПРИ ПРИСВАИВАНИИ</a:t>
            </a:r>
            <a:endParaRPr lang="en-US" altLang="ru-RU" sz="32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B721A3A-7B17-47D3-84AE-8CEE7CBAF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1724026"/>
            <a:ext cx="79216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беззнаковых (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ru-RU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чисел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поле расширения в переменной-результате заполняется нулями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знаковых (</a:t>
            </a:r>
            <a:r>
              <a:rPr lang="en-US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signed</a:t>
            </a:r>
            <a:r>
              <a:rPr lang="ru-RU" altLang="ru-RU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чисел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поле расширения в переменной-результате заполняется знаковым битом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0976FB61-5491-47A1-AF9E-49B8727D9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36562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869" name="Text Box 6">
            <a:extLst>
              <a:ext uri="{FF2B5EF4-FFF2-40B4-BE49-F238E27FC236}">
                <a16:creationId xmlns:a16="http://schemas.microsoft.com/office/drawing/2014/main" id="{53D0AA02-3354-4416-B277-91AFC006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216401"/>
            <a:ext cx="78486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языках высокого уровня способ расширения выбирается и реализуется компилятором по типу данных автоматически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Ассемблере программист самостоятельно выбирает способ реализации расширения разрядности переменной</a:t>
            </a: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D1AB2EE-8D3A-48CD-A605-57331BB798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0014" y="44451"/>
            <a:ext cx="7921625" cy="7207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7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Источники</a:t>
            </a:r>
          </a:p>
        </p:txBody>
      </p:sp>
      <p:sp>
        <p:nvSpPr>
          <p:cNvPr id="10243" name="TextBox 3">
            <a:extLst>
              <a:ext uri="{FF2B5EF4-FFF2-40B4-BE49-F238E27FC236}">
                <a16:creationId xmlns:a16="http://schemas.microsoft.com/office/drawing/2014/main" id="{375EA2E7-7D85-4C26-ABF7-43C77983D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000125"/>
            <a:ext cx="7715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</a:rPr>
              <a:t>Тематический сайт по дисциплине: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u="sng">
                <a:latin typeface="Verdana" panose="020B0604030504040204" pitchFamily="34" charset="0"/>
              </a:rPr>
              <a:t>https://assembler-mop.nethouse.ru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u="sng">
                <a:latin typeface="Verdana" panose="020B0604030504040204" pitchFamily="34" charset="0"/>
                <a:hlinkClick r:id="rId2"/>
              </a:rPr>
              <a:t>http</a:t>
            </a:r>
            <a:r>
              <a:rPr lang="ru-RU" altLang="ru-RU" sz="2400" u="sng">
                <a:latin typeface="Verdana" panose="020B0604030504040204" pitchFamily="34" charset="0"/>
                <a:hlinkClick r:id="rId2"/>
              </a:rPr>
              <a:t>://assembler-mop.</a:t>
            </a:r>
            <a:r>
              <a:rPr lang="en-US" altLang="ru-RU" sz="2400" u="sng">
                <a:latin typeface="Verdana" panose="020B0604030504040204" pitchFamily="34" charset="0"/>
                <a:hlinkClick r:id="rId2"/>
              </a:rPr>
              <a:t>mopevm</a:t>
            </a:r>
            <a:r>
              <a:rPr lang="ru-RU" altLang="ru-RU" sz="2400" u="sng">
                <a:latin typeface="Verdana" panose="020B0604030504040204" pitchFamily="34" charset="0"/>
                <a:hlinkClick r:id="rId2"/>
              </a:rPr>
              <a:t>.</a:t>
            </a:r>
            <a:r>
              <a:rPr lang="en-US" altLang="ru-RU" sz="2400" u="sng">
                <a:latin typeface="Verdana" panose="020B0604030504040204" pitchFamily="34" charset="0"/>
                <a:hlinkClick r:id="rId2"/>
              </a:rPr>
              <a:t>sfedu</a:t>
            </a:r>
            <a:r>
              <a:rPr lang="ru-RU" altLang="ru-RU" sz="2400" u="sng">
                <a:latin typeface="Verdana" panose="020B0604030504040204" pitchFamily="34" charset="0"/>
                <a:hlinkClick r:id="rId2"/>
              </a:rPr>
              <a:t>.ru</a:t>
            </a:r>
            <a:endParaRPr lang="ru-RU" altLang="ru-RU" sz="2400">
              <a:latin typeface="Verdana" panose="020B0604030504040204" pitchFamily="34" charset="0"/>
            </a:endParaRPr>
          </a:p>
        </p:txBody>
      </p:sp>
      <p:sp>
        <p:nvSpPr>
          <p:cNvPr id="10244" name="TextBox 4">
            <a:extLst>
              <a:ext uri="{FF2B5EF4-FFF2-40B4-BE49-F238E27FC236}">
                <a16:creationId xmlns:a16="http://schemas.microsoft.com/office/drawing/2014/main" id="{D1614ACC-1B11-4EF9-96A7-5356D0BB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28875"/>
            <a:ext cx="778668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</a:rPr>
              <a:t>Литература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Любая литература по языку Ассемблера для процессоров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семейства 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x86</a:t>
            </a:r>
            <a:endParaRPr lang="ru-RU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</a:rPr>
              <a:t> Учебное пособие 2016 (коллектив авторов МОП ЭВМ),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</a:rPr>
              <a:t> Магда,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</a:rPr>
              <a:t> Юров,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</a:rPr>
              <a:t> Голубь,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</a:rPr>
              <a:t> Зубков,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</a:rPr>
              <a:t> Пирогов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400">
                <a:latin typeface="Verdana" panose="020B0604030504040204" pitchFamily="34" charset="0"/>
              </a:rPr>
              <a:t> и др доступные в Интернет книги.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>
            <a:extLst>
              <a:ext uri="{FF2B5EF4-FFF2-40B4-BE49-F238E27FC236}">
                <a16:creationId xmlns:a16="http://schemas.microsoft.com/office/drawing/2014/main" id="{0A301CB4-7D3F-4870-8338-B05B7D1CC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211264"/>
            <a:ext cx="79930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Сдвиг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беззнаковых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или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знаковых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signed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числа </a:t>
            </a: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влево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 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двоичных разрядов приводит к его </a:t>
            </a: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умножению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 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ru-RU" sz="20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ru-RU" altLang="ru-RU" sz="2000" i="1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Если переменную 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необходимо умножить на константу 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то константа 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представляется в виде суммы степеней числа 2, а результат умножения записывается как сумма сдвигов числа 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 показатели степеней.</a:t>
            </a:r>
            <a:endParaRPr lang="en-US" altLang="ru-RU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C81EEAAE-A019-44D2-A44F-EBFD7BE4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36562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892" name="Text Box 6">
            <a:extLst>
              <a:ext uri="{FF2B5EF4-FFF2-40B4-BE49-F238E27FC236}">
                <a16:creationId xmlns:a16="http://schemas.microsoft.com/office/drawing/2014/main" id="{B0840186-EFCA-42AF-8159-12D5B1D2E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3860800"/>
            <a:ext cx="79930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 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 = V *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altLang="ru-RU" sz="20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= 25 = 11001</a:t>
            </a:r>
            <a:r>
              <a:rPr lang="ru-RU" altLang="ru-RU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16+8+1 = 2</a:t>
            </a:r>
            <a:r>
              <a:rPr lang="ru-RU" altLang="ru-RU" sz="20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+ 2</a:t>
            </a:r>
            <a:r>
              <a:rPr lang="ru-RU" altLang="ru-RU" sz="20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+ 2</a:t>
            </a:r>
            <a:r>
              <a:rPr lang="ru-RU" altLang="ru-RU" sz="20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 b="1" i="1">
                <a:latin typeface="Verdana" panose="020B0604030504040204" pitchFamily="34" charset="0"/>
              </a:rPr>
              <a:t>V =</a:t>
            </a:r>
            <a:r>
              <a:rPr lang="en-US" altLang="ru-RU" sz="2000" i="1">
                <a:latin typeface="Verdana" panose="020B0604030504040204" pitchFamily="34" charset="0"/>
              </a:rPr>
              <a:t> V*(16+8+1) = V</a:t>
            </a:r>
            <a:r>
              <a:rPr lang="ru-RU" altLang="ru-RU" sz="2000" i="1">
                <a:latin typeface="Verdana" panose="020B0604030504040204" pitchFamily="34" charset="0"/>
              </a:rPr>
              <a:t>*16 + </a:t>
            </a:r>
            <a:r>
              <a:rPr lang="en-US" altLang="ru-RU" sz="2000" i="1">
                <a:latin typeface="Verdana" panose="020B0604030504040204" pitchFamily="34" charset="0"/>
              </a:rPr>
              <a:t>V</a:t>
            </a:r>
            <a:r>
              <a:rPr lang="ru-RU" altLang="ru-RU" sz="2000" i="1">
                <a:latin typeface="Verdana" panose="020B0604030504040204" pitchFamily="34" charset="0"/>
              </a:rPr>
              <a:t>*8 </a:t>
            </a:r>
            <a:r>
              <a:rPr lang="en-US" altLang="ru-RU" sz="2000" i="1">
                <a:latin typeface="Verdana" panose="020B0604030504040204" pitchFamily="34" charset="0"/>
              </a:rPr>
              <a:t>+ V = </a:t>
            </a:r>
            <a:r>
              <a:rPr lang="en-US" altLang="ru-RU" sz="2000" b="1" i="1">
                <a:latin typeface="Verdana" panose="020B0604030504040204" pitchFamily="34" charset="0"/>
              </a:rPr>
              <a:t>(V&lt;&lt;4) + (V&lt;&lt;3) + V</a:t>
            </a:r>
          </a:p>
        </p:txBody>
      </p:sp>
      <p:sp>
        <p:nvSpPr>
          <p:cNvPr id="37893" name="Text Box 10">
            <a:extLst>
              <a:ext uri="{FF2B5EF4-FFF2-40B4-BE49-F238E27FC236}">
                <a16:creationId xmlns:a16="http://schemas.microsoft.com/office/drawing/2014/main" id="{6ACEFBD3-6A30-4DDB-9542-A84D5D82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92751"/>
            <a:ext cx="9144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5100" indent="-14351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>
                <a:latin typeface="Verdana" panose="020B0604030504040204" pitchFamily="34" charset="0"/>
              </a:rPr>
              <a:t>Достоинства: сдвиги и сложения выполняются быстрее, чем умножение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>
                <a:latin typeface="Verdana" panose="020B0604030504040204" pitchFamily="34" charset="0"/>
              </a:rPr>
              <a:t>Недостатки: формула зависит от конкретного значения </a:t>
            </a:r>
            <a:r>
              <a:rPr lang="en-US" altLang="ru-RU" sz="2000">
                <a:latin typeface="Verdana" panose="020B0604030504040204" pitchFamily="34" charset="0"/>
              </a:rPr>
              <a:t>C</a:t>
            </a:r>
            <a:r>
              <a:rPr lang="ru-RU" altLang="ru-RU" sz="2000">
                <a:latin typeface="Verdana" panose="020B0604030504040204" pitchFamily="34" charset="0"/>
              </a:rPr>
              <a:t>, т.е. нельзя таким способом перемножить две переменных.</a:t>
            </a:r>
            <a:endParaRPr lang="en-US" altLang="ru-RU" sz="2000">
              <a:latin typeface="Verdana" panose="020B060403050404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BD07065-F47A-4ABB-8143-75453B3ECC50}"/>
              </a:ext>
            </a:extLst>
          </p:cNvPr>
          <p:cNvSpPr txBox="1">
            <a:spLocks noChangeArrowheads="1"/>
          </p:cNvSpPr>
          <p:nvPr/>
        </p:nvSpPr>
        <p:spPr>
          <a:xfrm>
            <a:off x="2809876" y="26989"/>
            <a:ext cx="7350125" cy="10175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УМНОЖЕНИЕ ЦЕЛОГО ЧИСЛА НА КОНСТАНТУ ПОСРЕДСТВОМ СДВИГОВ</a:t>
            </a:r>
            <a:endParaRPr lang="en-US" altLang="ru-RU" sz="28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BF5649D-41C8-405A-9DDE-B0C1AF21C9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11439" y="44450"/>
            <a:ext cx="7350125" cy="1017588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ДЕЛЕНИЕ ЦЕЛОГО ЧИСЛА НА 2</a:t>
            </a:r>
            <a:r>
              <a:rPr lang="en-US" altLang="ru-RU" sz="2800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ПОСРЕДСТВОМ СДВИГОВ</a:t>
            </a:r>
            <a:endParaRPr lang="en-US" altLang="ru-RU" sz="2800" baseline="-250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9497773-8BED-4639-8FE7-F40014FD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4" y="1069975"/>
            <a:ext cx="7127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Сдвиг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беззнаковых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или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знаковых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signed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числа </a:t>
            </a: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вправо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 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двоичных разрядов приводит к его </a:t>
            </a: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делению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 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ru-RU" sz="2000" i="1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altLang="ru-RU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C4A53025-0287-45A8-A3CC-153A28709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2798763"/>
            <a:ext cx="698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C90D8E2-1D93-494B-BEA0-674EFAC78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9" y="2006600"/>
            <a:ext cx="7127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сдвига вправо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беззнаковых 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(unsigned)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чисел используется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логический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сдвиг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сдвига вправо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знаковых (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signed)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чисел используется 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арифметический 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сдвиг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26385C7F-4D7F-4722-B577-7B3D41B75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4486275"/>
            <a:ext cx="1655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 = V / 16;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01D73F06-59CF-462B-9ADA-CC3DA981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4486275"/>
            <a:ext cx="160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r>
              <a:rPr lang="ru-RU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altLang="ru-RU" sz="20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CEDAE36D-7FD9-49B7-A467-5C509859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86275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= 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</a:t>
            </a:r>
            <a:r>
              <a:rPr lang="en-US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ru-RU" altLang="ru-RU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ru-RU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2</a:t>
            </a:r>
            <a:r>
              <a:rPr lang="ru-RU" altLang="ru-RU" sz="20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altLang="ru-RU" sz="20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2C89F7F3-36C5-4863-87AB-5DEA88F8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651" y="4486275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 =</a:t>
            </a:r>
            <a:r>
              <a:rPr lang="en-US" altLang="ru-RU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(V&gt;&gt;4);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D9D56DEC-864A-4708-9A90-7F28CDB0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876801"/>
            <a:ext cx="918051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5100" indent="-14351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900">
                <a:latin typeface="Verdana" panose="020B0604030504040204" pitchFamily="34" charset="0"/>
              </a:rPr>
              <a:t>Достоинства: сдвиги выполняются быстрее, чем деление. Компилятор автоматически выбирает правильную команду сдвига (по типу данных)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900">
                <a:latin typeface="Verdana" panose="020B0604030504040204" pitchFamily="34" charset="0"/>
              </a:rPr>
              <a:t>Недостатки: фактор сдвига зависит от конкретного значения </a:t>
            </a:r>
            <a:r>
              <a:rPr lang="en-US" altLang="ru-RU" sz="1900" i="1">
                <a:latin typeface="Verdana" panose="020B0604030504040204" pitchFamily="34" charset="0"/>
              </a:rPr>
              <a:t>C</a:t>
            </a:r>
            <a:r>
              <a:rPr lang="ru-RU" altLang="ru-RU" sz="1900">
                <a:latin typeface="Verdana" panose="020B0604030504040204" pitchFamily="34" charset="0"/>
              </a:rPr>
              <a:t>, таким способом нельзя выполнить деление на переменную или число </a:t>
            </a:r>
            <a:r>
              <a:rPr lang="ru-RU" altLang="ru-RU" sz="1900">
                <a:latin typeface="Verdana" panose="020B0604030504040204" pitchFamily="34" charset="0"/>
                <a:sym typeface="Symbol" panose="05050102010706020507" pitchFamily="18" charset="2"/>
              </a:rPr>
              <a:t> 2</a:t>
            </a:r>
            <a:r>
              <a:rPr lang="en-US" altLang="ru-RU" sz="1900" i="1" baseline="30000">
                <a:latin typeface="Verdana" panose="020B0604030504040204" pitchFamily="34" charset="0"/>
                <a:sym typeface="Symbol" panose="05050102010706020507" pitchFamily="18" charset="2"/>
              </a:rPr>
              <a:t>n</a:t>
            </a:r>
            <a:endParaRPr lang="ru-RU" altLang="ru-RU" sz="1900" i="1" baseline="3000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21915" name="Group 59">
            <a:extLst>
              <a:ext uri="{FF2B5EF4-FFF2-40B4-BE49-F238E27FC236}">
                <a16:creationId xmlns:a16="http://schemas.microsoft.com/office/drawing/2014/main" id="{9F88632C-FB9B-4EA1-ACEF-0EDF7B230DC1}"/>
              </a:ext>
            </a:extLst>
          </p:cNvPr>
          <p:cNvGraphicFramePr>
            <a:graphicFrameLocks noGrp="1"/>
          </p:cNvGraphicFramePr>
          <p:nvPr/>
        </p:nvGraphicFramePr>
        <p:xfrm>
          <a:off x="6389688" y="2798764"/>
          <a:ext cx="3503613" cy="274637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T="45773" marB="4577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x7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x6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x1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x0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9" name="Line 60">
            <a:extLst>
              <a:ext uri="{FF2B5EF4-FFF2-40B4-BE49-F238E27FC236}">
                <a16:creationId xmlns:a16="http://schemas.microsoft.com/office/drawing/2014/main" id="{A2C2D693-7CB0-43A2-98A6-2309F1299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5" y="2928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40" name="Line 61">
            <a:extLst>
              <a:ext uri="{FF2B5EF4-FFF2-40B4-BE49-F238E27FC236}">
                <a16:creationId xmlns:a16="http://schemas.microsoft.com/office/drawing/2014/main" id="{EDA5C29B-6526-4CE4-8227-CE886872A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0" y="2928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41" name="Line 62">
            <a:extLst>
              <a:ext uri="{FF2B5EF4-FFF2-40B4-BE49-F238E27FC236}">
                <a16:creationId xmlns:a16="http://schemas.microsoft.com/office/drawing/2014/main" id="{6C4D8967-926F-4CE5-B6E1-B31CB70B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6850" y="2928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42" name="Line 63">
            <a:extLst>
              <a:ext uri="{FF2B5EF4-FFF2-40B4-BE49-F238E27FC236}">
                <a16:creationId xmlns:a16="http://schemas.microsoft.com/office/drawing/2014/main" id="{3BDE95F1-3620-4875-862E-77CB3FCD4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0" y="2928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43" name="Line 64">
            <a:extLst>
              <a:ext uri="{FF2B5EF4-FFF2-40B4-BE49-F238E27FC236}">
                <a16:creationId xmlns:a16="http://schemas.microsoft.com/office/drawing/2014/main" id="{3A9EB6A5-8BC2-4E9E-B7EB-C26D077A9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5225" y="2928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44" name="Line 65">
            <a:extLst>
              <a:ext uri="{FF2B5EF4-FFF2-40B4-BE49-F238E27FC236}">
                <a16:creationId xmlns:a16="http://schemas.microsoft.com/office/drawing/2014/main" id="{D41DD96C-C781-4B79-8DD7-CE34D54AF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3700" y="2928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21922" name="Group 66">
            <a:extLst>
              <a:ext uri="{FF2B5EF4-FFF2-40B4-BE49-F238E27FC236}">
                <a16:creationId xmlns:a16="http://schemas.microsoft.com/office/drawing/2014/main" id="{F8DD8822-5A5B-4CD2-853A-BB4F8166B59A}"/>
              </a:ext>
            </a:extLst>
          </p:cNvPr>
          <p:cNvGraphicFramePr>
            <a:graphicFrameLocks noGrp="1"/>
          </p:cNvGraphicFramePr>
          <p:nvPr/>
        </p:nvGraphicFramePr>
        <p:xfrm>
          <a:off x="6535738" y="3944939"/>
          <a:ext cx="3503613" cy="274637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x7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x6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x1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x0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61" name="Line 89">
            <a:extLst>
              <a:ext uri="{FF2B5EF4-FFF2-40B4-BE49-F238E27FC236}">
                <a16:creationId xmlns:a16="http://schemas.microsoft.com/office/drawing/2014/main" id="{FC3AD961-D97A-4952-A034-954827988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788" y="4075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62" name="Line 90">
            <a:extLst>
              <a:ext uri="{FF2B5EF4-FFF2-40B4-BE49-F238E27FC236}">
                <a16:creationId xmlns:a16="http://schemas.microsoft.com/office/drawing/2014/main" id="{47AFD6C1-DC6D-4503-B289-72500FB60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7188" y="4075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63" name="Line 91">
            <a:extLst>
              <a:ext uri="{FF2B5EF4-FFF2-40B4-BE49-F238E27FC236}">
                <a16:creationId xmlns:a16="http://schemas.microsoft.com/office/drawing/2014/main" id="{F2F99AF6-DED8-4B58-974A-3CF49F6F9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7088" y="4075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64" name="Line 92">
            <a:extLst>
              <a:ext uri="{FF2B5EF4-FFF2-40B4-BE49-F238E27FC236}">
                <a16:creationId xmlns:a16="http://schemas.microsoft.com/office/drawing/2014/main" id="{BBD95761-3C6E-4992-82E2-5E8C0D5A5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563" y="4075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65" name="Line 93">
            <a:extLst>
              <a:ext uri="{FF2B5EF4-FFF2-40B4-BE49-F238E27FC236}">
                <a16:creationId xmlns:a16="http://schemas.microsoft.com/office/drawing/2014/main" id="{4D50073E-936A-4AC5-9C34-4FA488184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4038" y="4075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66" name="Line 96">
            <a:extLst>
              <a:ext uri="{FF2B5EF4-FFF2-40B4-BE49-F238E27FC236}">
                <a16:creationId xmlns:a16="http://schemas.microsoft.com/office/drawing/2014/main" id="{DA2CFACD-6BF5-4CC0-8BF2-85C8AEBC7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3" y="4262438"/>
            <a:ext cx="0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67" name="Line 97">
            <a:extLst>
              <a:ext uri="{FF2B5EF4-FFF2-40B4-BE49-F238E27FC236}">
                <a16:creationId xmlns:a16="http://schemas.microsoft.com/office/drawing/2014/main" id="{E16ECA57-3196-4D7F-B304-D9F696BBF8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8326" y="43624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68" name="Line 98">
            <a:extLst>
              <a:ext uri="{FF2B5EF4-FFF2-40B4-BE49-F238E27FC236}">
                <a16:creationId xmlns:a16="http://schemas.microsoft.com/office/drawing/2014/main" id="{E67198BF-9E35-40BC-A439-222470792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6100" y="4160838"/>
            <a:ext cx="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69" name="Line 99">
            <a:extLst>
              <a:ext uri="{FF2B5EF4-FFF2-40B4-BE49-F238E27FC236}">
                <a16:creationId xmlns:a16="http://schemas.microsoft.com/office/drawing/2014/main" id="{3D49F184-7ABA-40ED-8E62-493D5CD4F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1" y="40751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Микропроцессор </a:t>
            </a:r>
            <a:r>
              <a:rPr lang="en-US" dirty="0"/>
              <a:t>Intel </a:t>
            </a:r>
            <a:r>
              <a:rPr lang="ru-RU" dirty="0"/>
              <a:t>8086</a:t>
            </a:r>
          </a:p>
        </p:txBody>
      </p:sp>
    </p:spTree>
    <p:extLst>
      <p:ext uri="{BB962C8B-B14F-4D97-AF65-F5344CB8AC3E}">
        <p14:creationId xmlns:p14="http://schemas.microsoft.com/office/powerpoint/2010/main" val="4292131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24000" y="32048"/>
            <a:ext cx="9036496" cy="588640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Программная модель микропроцессора 8086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516410" y="607477"/>
            <a:ext cx="9151590" cy="6224950"/>
            <a:chOff x="1703" y="230"/>
            <a:chExt cx="7200" cy="4898"/>
          </a:xfrm>
        </p:grpSpPr>
        <p:sp>
          <p:nvSpPr>
            <p:cNvPr id="6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703" y="230"/>
              <a:ext cx="7200" cy="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2220" y="749"/>
              <a:ext cx="1639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Регистры общего назначения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220" y="3667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АЛУ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220" y="4018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УУ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220" y="4369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RSW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4936" y="1552"/>
              <a:ext cx="1639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Сегментные регистры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4936" y="2332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Указатель</a:t>
              </a:r>
              <a:r>
                <a:rPr lang="en-US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 команд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141" y="3639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5141" y="3990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5141" y="4341"/>
              <a:ext cx="122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5141" y="4691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6428" y="3990"/>
              <a:ext cx="1072" cy="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dirty="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Очередь команд (4 команды)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99" y="2790"/>
              <a:ext cx="1172" cy="6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Управление шиной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1934" y="2971"/>
              <a:ext cx="4965" cy="263"/>
            </a:xfrm>
            <a:prstGeom prst="leftRightArrow">
              <a:avLst>
                <a:gd name="adj1" fmla="val 31630"/>
                <a:gd name="adj2" fmla="val 625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915" y="2122"/>
              <a:ext cx="162" cy="916"/>
            </a:xfrm>
            <a:prstGeom prst="upDownArrow">
              <a:avLst>
                <a:gd name="adj1" fmla="val 26880"/>
                <a:gd name="adj2" fmla="val 832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2915" y="3141"/>
              <a:ext cx="158" cy="526"/>
            </a:xfrm>
            <a:prstGeom prst="upDownArrow">
              <a:avLst>
                <a:gd name="adj1" fmla="val 26880"/>
                <a:gd name="adj2" fmla="val 490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5664" y="3141"/>
              <a:ext cx="158" cy="498"/>
            </a:xfrm>
            <a:prstGeom prst="upDownArrow">
              <a:avLst>
                <a:gd name="adj1" fmla="val 26880"/>
                <a:gd name="adj2" fmla="val 4643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5664" y="2683"/>
              <a:ext cx="158" cy="355"/>
            </a:xfrm>
            <a:prstGeom prst="upDownArrow">
              <a:avLst>
                <a:gd name="adj1" fmla="val 26880"/>
                <a:gd name="adj2" fmla="val 3309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4936" y="1060"/>
              <a:ext cx="1553" cy="35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latin typeface="Calibri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</a:t>
              </a:r>
            </a:p>
          </p:txBody>
        </p:sp>
        <p:sp>
          <p:nvSpPr>
            <p:cNvPr id="25" name="AutoShape 11"/>
            <p:cNvSpPr>
              <a:spLocks noChangeShapeType="1"/>
            </p:cNvSpPr>
            <p:nvPr/>
          </p:nvSpPr>
          <p:spPr bwMode="auto">
            <a:xfrm rot="5400000" flipH="1">
              <a:off x="5734" y="1039"/>
              <a:ext cx="1730" cy="1772"/>
            </a:xfrm>
            <a:prstGeom prst="bentConnector3">
              <a:avLst>
                <a:gd name="adj1" fmla="val 11391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8071" y="2971"/>
              <a:ext cx="832" cy="263"/>
            </a:xfrm>
            <a:prstGeom prst="leftRightArrow">
              <a:avLst>
                <a:gd name="adj1" fmla="val 35370"/>
                <a:gd name="adj2" fmla="val 4365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8186" y="3283"/>
              <a:ext cx="681" cy="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lang="en-US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(20</a:t>
              </a: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lang="en-US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16)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8186" y="2676"/>
              <a:ext cx="557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Шина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7"/>
            <p:cNvSpPr>
              <a:spLocks noChangeShapeType="1"/>
            </p:cNvSpPr>
            <p:nvPr/>
          </p:nvSpPr>
          <p:spPr bwMode="auto">
            <a:xfrm>
              <a:off x="4478" y="338"/>
              <a:ext cx="1" cy="45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857" y="230"/>
              <a:ext cx="2431" cy="5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Операционное устройство (ОУ)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5755" y="230"/>
              <a:ext cx="2431" cy="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Шинный интерфейс (ШИ)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220" y="1200"/>
              <a:ext cx="1639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Индексные регист-ры и указатели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2220" y="1662"/>
              <a:ext cx="1639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Регистр флагов</a:t>
              </a:r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2"/>
            <p:cNvSpPr>
              <a:spLocks noChangeArrowheads="1"/>
            </p:cNvSpPr>
            <p:nvPr/>
          </p:nvSpPr>
          <p:spPr bwMode="auto">
            <a:xfrm>
              <a:off x="5664" y="1413"/>
              <a:ext cx="96" cy="139"/>
            </a:xfrm>
            <a:prstGeom prst="upDownArrow">
              <a:avLst>
                <a:gd name="adj1" fmla="val 50000"/>
                <a:gd name="adj2" fmla="val 289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</p:spTree>
    <p:extLst>
      <p:ext uri="{BB962C8B-B14F-4D97-AF65-F5344CB8AC3E}">
        <p14:creationId xmlns:p14="http://schemas.microsoft.com/office/powerpoint/2010/main" val="154251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2400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Регистры процессора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279576" y="1844825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/>
              <a:t>Регистры общего назначения;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/>
              <a:t>Индексные регистры и указатели;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/>
              <a:t>Регистр флагов;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/>
              <a:t>Сегментные регистры;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/>
              <a:t>Указатель команд.</a:t>
            </a:r>
          </a:p>
        </p:txBody>
      </p:sp>
    </p:spTree>
    <p:extLst>
      <p:ext uri="{BB962C8B-B14F-4D97-AF65-F5344CB8AC3E}">
        <p14:creationId xmlns:p14="http://schemas.microsoft.com/office/powerpoint/2010/main" val="2205843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2400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Регистры общего назначения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2" name="Полотно 45"/>
          <p:cNvGrpSpPr/>
          <p:nvPr/>
        </p:nvGrpSpPr>
        <p:grpSpPr>
          <a:xfrm>
            <a:off x="1991544" y="775912"/>
            <a:ext cx="7992888" cy="5317384"/>
            <a:chOff x="0" y="0"/>
            <a:chExt cx="4572000" cy="3529965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0" y="0"/>
              <a:ext cx="4572000" cy="3529965"/>
            </a:xfrm>
            <a:prstGeom prst="rect">
              <a:avLst/>
            </a:prstGeom>
            <a:noFill/>
          </p:spPr>
        </p:sp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1329093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2758889" y="349611"/>
              <a:ext cx="709673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AH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3468562" y="349611"/>
              <a:ext cx="711573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AL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1329093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2758889" y="613719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BH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3468562" y="613719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BL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1329093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2758889" y="876878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CH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3468562" y="876878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CL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1329093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2758889" y="1140036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DH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3468562" y="1140036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DL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1482998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31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2486230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16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2758889" y="93103"/>
              <a:ext cx="2251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15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3197803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8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3468562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7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3953077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0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1717680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32 </a:t>
              </a:r>
              <a:r>
                <a:rPr lang="ru-RU" sz="2400"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2517083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ru-RU" sz="2400">
                  <a:latin typeface="Calibri"/>
                  <a:ea typeface="Times New Roman"/>
                  <a:cs typeface="Times New Roman"/>
                </a:rPr>
                <a:t>16 бит</a:t>
              </a: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3305090" y="1908830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ru-RU" sz="2400">
                  <a:latin typeface="Calibri"/>
                  <a:ea typeface="Times New Roman"/>
                  <a:cs typeface="Times New Roman"/>
                </a:rPr>
                <a:t>8 бит</a:t>
              </a:r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1717680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EAX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1717680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EBX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1717680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ECX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1720920" y="2988919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EDX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2491433" y="2196664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AX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3246189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AH/AL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2491433" y="2454099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BX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91433" y="2721035"/>
              <a:ext cx="727752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CX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2491433" y="2988919"/>
              <a:ext cx="727752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DX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3246189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BH/BL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3246189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CH/CL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3246189" y="2988919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DH/DL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847132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64 </a:t>
              </a:r>
              <a:r>
                <a:rPr lang="ru-RU" sz="2400"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793931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RAX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793931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RBX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793931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RCX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793931" y="2988918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RDX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52252" y="349611"/>
              <a:ext cx="143074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2252" y="613719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52252" y="876878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52252" y="1140036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52252" y="93103"/>
              <a:ext cx="2280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63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71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2400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Индексные регистры и указатели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0" name="Полотно 70"/>
          <p:cNvGrpSpPr/>
          <p:nvPr/>
        </p:nvGrpSpPr>
        <p:grpSpPr>
          <a:xfrm>
            <a:off x="1824812" y="769728"/>
            <a:ext cx="8591668" cy="5827624"/>
            <a:chOff x="0" y="0"/>
            <a:chExt cx="4721860" cy="3032125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0" y="0"/>
              <a:ext cx="4721860" cy="3032125"/>
            </a:xfrm>
            <a:prstGeom prst="rect">
              <a:avLst/>
            </a:prstGeom>
            <a:noFill/>
          </p:spPr>
        </p:sp>
        <p:sp>
          <p:nvSpPr>
            <p:cNvPr id="97" name="Rectangle 50"/>
            <p:cNvSpPr>
              <a:spLocks noChangeArrowheads="1"/>
            </p:cNvSpPr>
            <p:nvPr/>
          </p:nvSpPr>
          <p:spPr bwMode="auto">
            <a:xfrm>
              <a:off x="1654274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3084070" y="349611"/>
              <a:ext cx="1389895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SI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1654274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>
              <a:off x="3084070" y="613719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DI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>
              <a:off x="1654274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3084070" y="876878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BP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1654274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4" name="Rectangle 57"/>
            <p:cNvSpPr>
              <a:spLocks noChangeArrowheads="1"/>
            </p:cNvSpPr>
            <p:nvPr/>
          </p:nvSpPr>
          <p:spPr bwMode="auto">
            <a:xfrm>
              <a:off x="3084070" y="1140036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SP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5" name="Rectangle 58"/>
            <p:cNvSpPr>
              <a:spLocks noChangeArrowheads="1"/>
            </p:cNvSpPr>
            <p:nvPr/>
          </p:nvSpPr>
          <p:spPr bwMode="auto">
            <a:xfrm>
              <a:off x="1654274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31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6" name="Rectangle 59"/>
            <p:cNvSpPr>
              <a:spLocks noChangeArrowheads="1"/>
            </p:cNvSpPr>
            <p:nvPr/>
          </p:nvSpPr>
          <p:spPr bwMode="auto">
            <a:xfrm>
              <a:off x="2813312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16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7" name="Rectangle 60"/>
            <p:cNvSpPr>
              <a:spLocks noChangeArrowheads="1"/>
            </p:cNvSpPr>
            <p:nvPr/>
          </p:nvSpPr>
          <p:spPr bwMode="auto">
            <a:xfrm>
              <a:off x="3084070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15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8" name="Rectangle 61"/>
            <p:cNvSpPr>
              <a:spLocks noChangeArrowheads="1"/>
            </p:cNvSpPr>
            <p:nvPr/>
          </p:nvSpPr>
          <p:spPr bwMode="auto">
            <a:xfrm>
              <a:off x="3523935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8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9" name="Rectangle 62"/>
            <p:cNvSpPr>
              <a:spLocks noChangeArrowheads="1"/>
            </p:cNvSpPr>
            <p:nvPr/>
          </p:nvSpPr>
          <p:spPr bwMode="auto">
            <a:xfrm>
              <a:off x="3795643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7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0" name="Rectangle 63"/>
            <p:cNvSpPr>
              <a:spLocks noChangeArrowheads="1"/>
            </p:cNvSpPr>
            <p:nvPr/>
          </p:nvSpPr>
          <p:spPr bwMode="auto">
            <a:xfrm>
              <a:off x="4280159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0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1" name="Rectangle 64"/>
            <p:cNvSpPr>
              <a:spLocks noChangeArrowheads="1"/>
            </p:cNvSpPr>
            <p:nvPr/>
          </p:nvSpPr>
          <p:spPr bwMode="auto">
            <a:xfrm>
              <a:off x="2087681" y="1655685"/>
              <a:ext cx="615874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 dirty="0">
                  <a:latin typeface="Calibri"/>
                  <a:ea typeface="Times New Roman"/>
                  <a:cs typeface="Times New Roman"/>
                </a:rPr>
                <a:t>32 </a:t>
              </a:r>
              <a:r>
                <a:rPr lang="ru-RU" sz="2400" dirty="0"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112" name="Rectangle 65"/>
            <p:cNvSpPr>
              <a:spLocks noChangeArrowheads="1"/>
            </p:cNvSpPr>
            <p:nvPr/>
          </p:nvSpPr>
          <p:spPr bwMode="auto">
            <a:xfrm>
              <a:off x="2811605" y="1655685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ru-RU" sz="2400">
                  <a:latin typeface="Calibri"/>
                  <a:ea typeface="Times New Roman"/>
                  <a:cs typeface="Times New Roman"/>
                </a:rPr>
                <a:t>16 бит</a:t>
              </a:r>
            </a:p>
          </p:txBody>
        </p:sp>
        <p:sp>
          <p:nvSpPr>
            <p:cNvPr id="113" name="Rectangle 66"/>
            <p:cNvSpPr>
              <a:spLocks noChangeArrowheads="1"/>
            </p:cNvSpPr>
            <p:nvPr/>
          </p:nvSpPr>
          <p:spPr bwMode="auto">
            <a:xfrm>
              <a:off x="2087682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ESI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4" name="Rectangle 67"/>
            <p:cNvSpPr>
              <a:spLocks noChangeArrowheads="1"/>
            </p:cNvSpPr>
            <p:nvPr/>
          </p:nvSpPr>
          <p:spPr bwMode="auto">
            <a:xfrm>
              <a:off x="2087682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EDI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5" name="Rectangle 68"/>
            <p:cNvSpPr>
              <a:spLocks noChangeArrowheads="1"/>
            </p:cNvSpPr>
            <p:nvPr/>
          </p:nvSpPr>
          <p:spPr bwMode="auto">
            <a:xfrm>
              <a:off x="2087682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EBP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6" name="Rectangle 69"/>
            <p:cNvSpPr>
              <a:spLocks noChangeArrowheads="1"/>
            </p:cNvSpPr>
            <p:nvPr/>
          </p:nvSpPr>
          <p:spPr bwMode="auto">
            <a:xfrm>
              <a:off x="2087682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ESP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7" name="Rectangle 70"/>
            <p:cNvSpPr>
              <a:spLocks noChangeArrowheads="1"/>
            </p:cNvSpPr>
            <p:nvPr/>
          </p:nvSpPr>
          <p:spPr bwMode="auto">
            <a:xfrm>
              <a:off x="2785005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SI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8" name="Rectangle 71"/>
            <p:cNvSpPr>
              <a:spLocks noChangeArrowheads="1"/>
            </p:cNvSpPr>
            <p:nvPr/>
          </p:nvSpPr>
          <p:spPr bwMode="auto">
            <a:xfrm>
              <a:off x="2785005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DI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9" name="Rectangle 72"/>
            <p:cNvSpPr>
              <a:spLocks noChangeArrowheads="1"/>
            </p:cNvSpPr>
            <p:nvPr/>
          </p:nvSpPr>
          <p:spPr bwMode="auto">
            <a:xfrm>
              <a:off x="2785005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BP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0" name="Rectangle 73"/>
            <p:cNvSpPr>
              <a:spLocks noChangeArrowheads="1"/>
            </p:cNvSpPr>
            <p:nvPr/>
          </p:nvSpPr>
          <p:spPr bwMode="auto">
            <a:xfrm>
              <a:off x="2785005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SP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1" name="Rectangle 64"/>
            <p:cNvSpPr>
              <a:spLocks noChangeArrowheads="1"/>
            </p:cNvSpPr>
            <p:nvPr/>
          </p:nvSpPr>
          <p:spPr bwMode="auto">
            <a:xfrm>
              <a:off x="1318446" y="1655685"/>
              <a:ext cx="585870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 dirty="0">
                  <a:latin typeface="Calibri"/>
                  <a:ea typeface="Times New Roman"/>
                  <a:cs typeface="Times New Roman"/>
                </a:rPr>
                <a:t>64 </a:t>
              </a:r>
              <a:r>
                <a:rPr lang="ru-RU" sz="2400" dirty="0"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1393200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RSI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3" name="Rectangle 67"/>
            <p:cNvSpPr>
              <a:spLocks noChangeArrowheads="1"/>
            </p:cNvSpPr>
            <p:nvPr/>
          </p:nvSpPr>
          <p:spPr bwMode="auto">
            <a:xfrm>
              <a:off x="1393200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RDI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4" name="Rectangle 68"/>
            <p:cNvSpPr>
              <a:spLocks noChangeArrowheads="1"/>
            </p:cNvSpPr>
            <p:nvPr/>
          </p:nvSpPr>
          <p:spPr bwMode="auto">
            <a:xfrm>
              <a:off x="1393200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RBP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5" name="Rectangle 69"/>
            <p:cNvSpPr>
              <a:spLocks noChangeArrowheads="1"/>
            </p:cNvSpPr>
            <p:nvPr/>
          </p:nvSpPr>
          <p:spPr bwMode="auto">
            <a:xfrm>
              <a:off x="1393200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>
                  <a:latin typeface="Calibri"/>
                  <a:ea typeface="Times New Roman"/>
                  <a:cs typeface="Times New Roman"/>
                </a:rPr>
                <a:t>RSP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6" name="Rectangle 50"/>
            <p:cNvSpPr>
              <a:spLocks noChangeArrowheads="1"/>
            </p:cNvSpPr>
            <p:nvPr/>
          </p:nvSpPr>
          <p:spPr bwMode="auto">
            <a:xfrm>
              <a:off x="224565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7" name="Rectangle 52"/>
            <p:cNvSpPr>
              <a:spLocks noChangeArrowheads="1"/>
            </p:cNvSpPr>
            <p:nvPr/>
          </p:nvSpPr>
          <p:spPr bwMode="auto">
            <a:xfrm>
              <a:off x="224565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8" name="Rectangle 54"/>
            <p:cNvSpPr>
              <a:spLocks noChangeArrowheads="1"/>
            </p:cNvSpPr>
            <p:nvPr/>
          </p:nvSpPr>
          <p:spPr bwMode="auto">
            <a:xfrm>
              <a:off x="224565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9" name="Rectangle 56"/>
            <p:cNvSpPr>
              <a:spLocks noChangeArrowheads="1"/>
            </p:cNvSpPr>
            <p:nvPr/>
          </p:nvSpPr>
          <p:spPr bwMode="auto">
            <a:xfrm>
              <a:off x="224565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0" name="Rectangle 58"/>
            <p:cNvSpPr>
              <a:spLocks noChangeArrowheads="1"/>
            </p:cNvSpPr>
            <p:nvPr/>
          </p:nvSpPr>
          <p:spPr bwMode="auto">
            <a:xfrm>
              <a:off x="224565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2400">
                  <a:latin typeface="Calibri"/>
                  <a:ea typeface="Times New Roman"/>
                  <a:cs typeface="Times New Roman"/>
                </a:rPr>
                <a:t>63</a:t>
              </a:r>
              <a:endParaRPr lang="ru-RU" sz="2400">
                <a:latin typeface="Calibri"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967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24034" y="0"/>
            <a:ext cx="8229600" cy="54868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dirty="0"/>
              <a:t>Регистр флагов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631504" y="548680"/>
          <a:ext cx="8928993" cy="5906454"/>
        </p:xfrm>
        <a:graphic>
          <a:graphicData uri="http://schemas.openxmlformats.org/drawingml/2006/table">
            <a:tbl>
              <a:tblPr/>
              <a:tblGrid>
                <a:gridCol w="116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Бит №</a:t>
                      </a:r>
                      <a:endParaRPr kumimoji="0" 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ИмяФлага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Назначение</a:t>
                      </a:r>
                      <a:endParaRPr kumimoji="0" 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переноса. Был ли перенос из или заем в старший разряд.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четности. 1, если результат операции содержит четное количество единиц.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вспомогательного переноса</a:t>
                      </a: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нуля. 1, если результат операции равен 0.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знака. Показывает знак результата операции (1- отрицательный, 0-положительный)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трассировки. Обеспечивает возможность работы процессора в пошаговом режиме.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внешних прерываний. Если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=1, прерывание разрешается,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=0 – блокируется.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направления. Используется командами обработки строк.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DF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=1 – прямое направление (от меньших адресов к большим).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DF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– обратное направление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переполнения. </a:t>
                      </a: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24034" y="0"/>
            <a:ext cx="8229600" cy="857232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Сегментные регистры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095501" y="1143000"/>
          <a:ext cx="7929563" cy="4284664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 сегм. регистра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Назначение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кода. Содержит начальный адрес сегмента кода.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данных.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стека.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Дополнительный сегментный регистр.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FS, GS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Дополнительные сегментные регистры, появившиеся в более поздних поколениях процессоров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3474"/>
            <a:ext cx="8229600" cy="76123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Организация памяти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9269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b="1" dirty="0"/>
              <a:t>Физическая память </a:t>
            </a:r>
            <a:r>
              <a:rPr lang="ru-RU" sz="2000" dirty="0"/>
              <a:t>– память на шине процессора.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/>
              <a:t>Адресное пространство </a:t>
            </a:r>
            <a:r>
              <a:rPr lang="ru-RU" sz="2000" dirty="0"/>
              <a:t>– определяется разрядностью шины адреса.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/>
              <a:t>Логический адрес </a:t>
            </a:r>
            <a:r>
              <a:rPr lang="ru-RU" sz="2000" dirty="0"/>
              <a:t>– адрес, используемый в программе.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/>
              <a:t>Диспетчер памяти </a:t>
            </a:r>
            <a:r>
              <a:rPr lang="ru-RU" sz="2000" dirty="0"/>
              <a:t>– аппаратный механизм для доступа к памяти.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24000" y="2348880"/>
          <a:ext cx="9108504" cy="104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035296" imgH="472440" progId="Word.Picture.8">
                  <p:embed/>
                </p:oleObj>
              </mc:Choice>
              <mc:Fallback>
                <p:oleObj name="Picture" r:id="rId2" imgW="5035296" imgH="472440" progId="Word.Picture.8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48880"/>
                        <a:ext cx="9108504" cy="1045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24000" y="3789040"/>
            <a:ext cx="9108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Процессор может работать в 2 режимах: </a:t>
            </a:r>
            <a:r>
              <a:rPr lang="ru-RU" sz="2000" b="1" dirty="0"/>
              <a:t>реальном</a:t>
            </a:r>
            <a:r>
              <a:rPr lang="ru-RU" sz="2000" dirty="0"/>
              <a:t> и </a:t>
            </a:r>
            <a:r>
              <a:rPr lang="ru-RU" sz="2000" b="1" dirty="0"/>
              <a:t>защищенном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Для программиста </a:t>
            </a:r>
            <a:r>
              <a:rPr lang="ru-RU" sz="2000"/>
              <a:t>имеется 3 </a:t>
            </a:r>
            <a:r>
              <a:rPr lang="ru-RU" sz="2000" dirty="0"/>
              <a:t>основных вида моделей памяти: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/>
              <a:t>Сегментная</a:t>
            </a:r>
            <a:r>
              <a:rPr lang="ru-RU" sz="2000" dirty="0"/>
              <a:t> модель реального режима.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/>
              <a:t>Сегментная</a:t>
            </a:r>
            <a:r>
              <a:rPr lang="ru-RU" sz="2000" dirty="0"/>
              <a:t> модель защищенного режима.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/>
              <a:t>Плоская</a:t>
            </a:r>
            <a:r>
              <a:rPr lang="ru-RU" sz="2000" dirty="0"/>
              <a:t> модель защищенного режима.</a:t>
            </a:r>
          </a:p>
        </p:txBody>
      </p:sp>
    </p:spTree>
    <p:extLst>
      <p:ext uri="{BB962C8B-B14F-4D97-AF65-F5344CB8AC3E}">
        <p14:creationId xmlns:p14="http://schemas.microsoft.com/office/powerpoint/2010/main" val="369348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6584D0-618F-4CCF-93C4-7D9D55EB6F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0014" y="115889"/>
            <a:ext cx="7921625" cy="11525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3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График сдач лабораторных работ</a:t>
            </a:r>
          </a:p>
        </p:txBody>
      </p:sp>
      <p:graphicFrame>
        <p:nvGraphicFramePr>
          <p:cNvPr id="11267" name="Объект 1">
            <a:extLst>
              <a:ext uri="{FF2B5EF4-FFF2-40B4-BE49-F238E27FC236}">
                <a16:creationId xmlns:a16="http://schemas.microsoft.com/office/drawing/2014/main" id="{30BD17EF-1103-4408-886D-FE994D778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3225" y="3241675"/>
          <a:ext cx="1225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Лист" r:id="rId2" imgW="1225471" imgH="374641" progId="Excel.Sheet.12">
                  <p:embed/>
                </p:oleObj>
              </mc:Choice>
              <mc:Fallback>
                <p:oleObj name="Лист" r:id="rId2" imgW="1225471" imgH="374641" progId="Excel.Sheet.12">
                  <p:embed/>
                  <p:pic>
                    <p:nvPicPr>
                      <p:cNvPr id="11267" name="Объект 1">
                        <a:extLst>
                          <a:ext uri="{FF2B5EF4-FFF2-40B4-BE49-F238E27FC236}">
                            <a16:creationId xmlns:a16="http://schemas.microsoft.com/office/drawing/2014/main" id="{30BD17EF-1103-4408-886D-FE994D778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3241675"/>
                        <a:ext cx="1225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11D590-DBE4-46C7-A61A-8AE6C7DF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35114"/>
            <a:ext cx="9128125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Сегментная адресация памяти</a:t>
            </a:r>
          </a:p>
        </p:txBody>
      </p:sp>
      <p:sp>
        <p:nvSpPr>
          <p:cNvPr id="11267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1268" name="Group 1"/>
          <p:cNvGrpSpPr>
            <a:grpSpLocks noChangeAspect="1"/>
          </p:cNvGrpSpPr>
          <p:nvPr/>
        </p:nvGrpSpPr>
        <p:grpSpPr bwMode="auto">
          <a:xfrm>
            <a:off x="1666876" y="1357313"/>
            <a:ext cx="8645525" cy="3429000"/>
            <a:chOff x="2523" y="7998"/>
            <a:chExt cx="7200" cy="2261"/>
          </a:xfrm>
        </p:grpSpPr>
        <p:sp>
          <p:nvSpPr>
            <p:cNvPr id="1126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523" y="7998"/>
              <a:ext cx="7200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seg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2" name="Rectangle 12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3" name="Rectangle 11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6" name="Rectangle 8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8" name="Rectangle 6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400">
                <a:latin typeface="Lucida Sans Unicode" pitchFamily="34" charset="0"/>
              </a:endParaRPr>
            </a:p>
          </p:txBody>
        </p:sp>
        <p:sp>
          <p:nvSpPr>
            <p:cNvPr id="11279" name="Rectangle 5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80" name="Rectangle 4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cxnSp>
          <p:nvCxnSpPr>
            <p:cNvPr id="11281" name="AutoShape 3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Rectangle 2"/>
            <p:cNvSpPr>
              <a:spLocks noChangeArrowheads="1"/>
            </p:cNvSpPr>
            <p:nvPr/>
          </p:nvSpPr>
          <p:spPr bwMode="auto">
            <a:xfrm>
              <a:off x="6722" y="9029"/>
              <a:ext cx="2855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Calibri" pitchFamily="34" charset="0"/>
                  <a:cs typeface="Times New Roman" pitchFamily="18" charset="0"/>
                </a:rPr>
                <a:t>- исполнительный адрес (</a:t>
              </a:r>
              <a:r>
                <a:rPr lang="en-US" sz="2400">
                  <a:latin typeface="Calibri" pitchFamily="34" charset="0"/>
                  <a:cs typeface="Times New Roman" pitchFamily="18" charset="0"/>
                </a:rPr>
                <a:t>EA</a:t>
              </a:r>
              <a:r>
                <a:rPr lang="ru-RU" sz="2400">
                  <a:latin typeface="Calibri" pitchFamily="34" charset="0"/>
                  <a:cs typeface="Times New Roman" pitchFamily="18" charset="0"/>
                </a:rPr>
                <a:t>)</a:t>
              </a:r>
              <a:endParaRPr lang="ru-RU" sz="2400">
                <a:latin typeface="Lucida Sans Unicode" pitchFamily="34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Выборка команды из памяти</a:t>
            </a:r>
          </a:p>
        </p:txBody>
      </p:sp>
      <p:sp>
        <p:nvSpPr>
          <p:cNvPr id="12291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3" name="Rectangle 6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2294" name="Group 53"/>
          <p:cNvGrpSpPr>
            <a:grpSpLocks noChangeAspect="1"/>
          </p:cNvGrpSpPr>
          <p:nvPr/>
        </p:nvGrpSpPr>
        <p:grpSpPr bwMode="auto">
          <a:xfrm>
            <a:off x="1524001" y="1143001"/>
            <a:ext cx="9104313" cy="4143375"/>
            <a:chOff x="2806" y="7998"/>
            <a:chExt cx="4968" cy="2261"/>
          </a:xfrm>
        </p:grpSpPr>
        <p:sp>
          <p:nvSpPr>
            <p:cNvPr id="12295" name="AutoShape 66"/>
            <p:cNvSpPr>
              <a:spLocks noChangeAspect="1" noChangeArrowheads="1" noTextEdit="1"/>
            </p:cNvSpPr>
            <p:nvPr/>
          </p:nvSpPr>
          <p:spPr bwMode="auto">
            <a:xfrm>
              <a:off x="2806" y="7998"/>
              <a:ext cx="4968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6" name="Rectangle 65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CS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7" name="Rectangle 64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8" name="Rectangle 63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9" name="Rectangle 62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0" name="Rectangle 61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IP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1" name="Rectangle 60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2" name="Rectangle 59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3" name="Rectangle 58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4" name="Rectangle 57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2305" name="Rectangle 56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6" name="Rectangle 55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2307" name="AutoShape 54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Обращение к данным</a:t>
            </a:r>
          </a:p>
        </p:txBody>
      </p:sp>
      <p:sp>
        <p:nvSpPr>
          <p:cNvPr id="13315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7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3318" name="Group 1"/>
          <p:cNvGrpSpPr>
            <a:grpSpLocks noChangeAspect="1"/>
          </p:cNvGrpSpPr>
          <p:nvPr/>
        </p:nvGrpSpPr>
        <p:grpSpPr bwMode="auto">
          <a:xfrm>
            <a:off x="1524000" y="1071563"/>
            <a:ext cx="9067800" cy="4000500"/>
            <a:chOff x="2523" y="7998"/>
            <a:chExt cx="5125" cy="2261"/>
          </a:xfrm>
        </p:grpSpPr>
        <p:sp>
          <p:nvSpPr>
            <p:cNvPr id="1331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523" y="7998"/>
              <a:ext cx="5125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0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DS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1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5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6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7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8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3329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30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3331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Обращение к стеку</a:t>
            </a:r>
          </a:p>
        </p:txBody>
      </p:sp>
      <p:sp>
        <p:nvSpPr>
          <p:cNvPr id="14339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4343" name="Group 1"/>
          <p:cNvGrpSpPr>
            <a:grpSpLocks noChangeAspect="1"/>
          </p:cNvGrpSpPr>
          <p:nvPr/>
        </p:nvGrpSpPr>
        <p:grpSpPr bwMode="auto">
          <a:xfrm>
            <a:off x="1524000" y="928689"/>
            <a:ext cx="9094788" cy="4643437"/>
            <a:chOff x="2925" y="7998"/>
            <a:chExt cx="4429" cy="2261"/>
          </a:xfrm>
        </p:grpSpPr>
        <p:sp>
          <p:nvSpPr>
            <p:cNvPr id="1434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925" y="7998"/>
              <a:ext cx="4429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5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SS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8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SP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0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2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3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4354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5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4356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Обращение к доп. сегментам</a:t>
            </a:r>
          </a:p>
        </p:txBody>
      </p:sp>
      <p:sp>
        <p:nvSpPr>
          <p:cNvPr id="15363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4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6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7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5368" name="Group 1"/>
          <p:cNvGrpSpPr>
            <a:grpSpLocks noChangeAspect="1"/>
          </p:cNvGrpSpPr>
          <p:nvPr/>
        </p:nvGrpSpPr>
        <p:grpSpPr bwMode="auto">
          <a:xfrm>
            <a:off x="1524000" y="1000126"/>
            <a:ext cx="9120188" cy="4500563"/>
            <a:chOff x="3040" y="7998"/>
            <a:chExt cx="4581" cy="2261"/>
          </a:xfrm>
        </p:grpSpPr>
        <p:sp>
          <p:nvSpPr>
            <p:cNvPr id="1536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040" y="7998"/>
              <a:ext cx="4581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0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ES (FS, GS)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4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5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6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7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8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5379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80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5381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857232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Пример</a:t>
            </a:r>
          </a:p>
        </p:txBody>
      </p:sp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703512" y="1268760"/>
            <a:ext cx="88569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Адрес начала сегмента данных </a:t>
            </a:r>
            <a:r>
              <a:rPr lang="en-US" sz="2200" dirty="0"/>
              <a:t>DS</a:t>
            </a:r>
            <a:r>
              <a:rPr lang="ru-RU" sz="2200" dirty="0"/>
              <a:t>=2320</a:t>
            </a:r>
            <a:r>
              <a:rPr lang="en-US" sz="2200" dirty="0"/>
              <a:t>h</a:t>
            </a:r>
            <a:r>
              <a:rPr lang="ru-RU" sz="2200" dirty="0"/>
              <a:t>. В начале сегмента данных расположены 2 переменные: </a:t>
            </a:r>
            <a:r>
              <a:rPr lang="en-US" sz="2200" dirty="0"/>
              <a:t>A </a:t>
            </a:r>
            <a:r>
              <a:rPr lang="ru-RU" sz="2200" dirty="0"/>
              <a:t>(2 байта) и </a:t>
            </a:r>
            <a:r>
              <a:rPr lang="en-US" sz="2200" dirty="0"/>
              <a:t>B</a:t>
            </a:r>
            <a:r>
              <a:rPr lang="ru-RU" sz="2200" dirty="0"/>
              <a:t> (4 байта). </a:t>
            </a:r>
          </a:p>
          <a:p>
            <a:r>
              <a:rPr lang="ru-RU" sz="2200" dirty="0"/>
              <a:t>	</a:t>
            </a:r>
            <a:r>
              <a:rPr lang="ru-RU" sz="2200" b="1" dirty="0"/>
              <a:t>Найти</a:t>
            </a:r>
            <a:r>
              <a:rPr lang="ru-RU" sz="2200" dirty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ЛА переменной </a:t>
            </a:r>
            <a:r>
              <a:rPr lang="en-US" sz="2200" dirty="0"/>
              <a:t>C</a:t>
            </a:r>
            <a:r>
              <a:rPr lang="ru-RU" sz="2200" dirty="0"/>
              <a:t>[], расположенной в данном сегменте следом за этими переменными и представить его в виде </a:t>
            </a:r>
            <a:r>
              <a:rPr lang="en-US" sz="2200" dirty="0"/>
              <a:t>DS</a:t>
            </a:r>
            <a:r>
              <a:rPr lang="ru-RU" sz="2200" dirty="0"/>
              <a:t>:</a:t>
            </a:r>
            <a:r>
              <a:rPr lang="en-US" sz="2200" dirty="0"/>
              <a:t>Offset</a:t>
            </a:r>
            <a:r>
              <a:rPr lang="ru-RU" sz="22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Если непосредственно за сегментом данных расположен сегмент кода, то каким может быть максимальный размер переменной </a:t>
            </a:r>
            <a:r>
              <a:rPr lang="en-US" sz="2200" dirty="0"/>
              <a:t>C</a:t>
            </a:r>
            <a:r>
              <a:rPr lang="ru-RU" sz="2200" dirty="0"/>
              <a:t>[], чтобы не выйти за пределы сегмента данных в случаях:</a:t>
            </a:r>
          </a:p>
          <a:p>
            <a:pPr lvl="1"/>
            <a:r>
              <a:rPr lang="en-US" sz="2200" dirty="0"/>
              <a:t>CS=2400h;</a:t>
            </a:r>
            <a:endParaRPr lang="ru-RU" sz="2200" dirty="0"/>
          </a:p>
          <a:p>
            <a:pPr lvl="1"/>
            <a:r>
              <a:rPr lang="en-US" sz="2200" dirty="0"/>
              <a:t>CS=3400h</a:t>
            </a:r>
            <a:r>
              <a:rPr lang="ru-RU" sz="22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Каково будет смещение при попытке обращения к элементу массива </a:t>
            </a:r>
            <a:r>
              <a:rPr lang="en-US" sz="2200" dirty="0"/>
              <a:t>C</a:t>
            </a:r>
            <a:r>
              <a:rPr lang="ru-RU" sz="2200" dirty="0"/>
              <a:t>[] с номером 65522 , предполагая что каждый эл-т занимает 1 байт. </a:t>
            </a:r>
          </a:p>
          <a:p>
            <a:endParaRPr lang="ru-RU" sz="2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857232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Хранение данных</a:t>
            </a:r>
          </a:p>
        </p:txBody>
      </p:sp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703512" y="764704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хранении данных в памяти младшие байты хранятся по младшему адресу, а старшие – по старшему (</a:t>
            </a:r>
            <a:r>
              <a:rPr lang="en-US" sz="2400" b="1" dirty="0"/>
              <a:t>little endian</a:t>
            </a:r>
            <a:r>
              <a:rPr lang="ru-RU" sz="2400" dirty="0"/>
              <a:t>).</a:t>
            </a:r>
          </a:p>
          <a:p>
            <a:endParaRPr lang="ru-RU" sz="2400" b="1"/>
          </a:p>
          <a:p>
            <a:r>
              <a:rPr lang="ru-RU" sz="2400" b="1" dirty="0"/>
              <a:t>Пример</a:t>
            </a:r>
            <a:r>
              <a:rPr lang="ru-RU" sz="2400" dirty="0"/>
              <a:t>. Число 0401</a:t>
            </a:r>
            <a:r>
              <a:rPr lang="en-US" sz="2400" dirty="0"/>
              <a:t>h</a:t>
            </a:r>
            <a:r>
              <a:rPr lang="ru-RU" sz="2400" dirty="0"/>
              <a:t> длина 2 байта. Адрес 4806</a:t>
            </a:r>
            <a:r>
              <a:rPr lang="en-US" sz="2400" dirty="0"/>
              <a:t>h</a:t>
            </a:r>
            <a:r>
              <a:rPr lang="ru-RU" sz="2400" dirty="0"/>
              <a:t>. Содержимое памяти: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729156" y="2672916"/>
            <a:ext cx="8584891" cy="1224136"/>
            <a:chOff x="2523" y="10678"/>
            <a:chExt cx="7200" cy="845"/>
          </a:xfrm>
        </p:grpSpPr>
        <p:sp>
          <p:nvSpPr>
            <p:cNvPr id="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3" y="10678"/>
              <a:ext cx="7200" cy="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745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503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01</a:t>
              </a:r>
              <a:endParaRPr lang="ru-RU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019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45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4805h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61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04</a:t>
              </a:r>
              <a:endParaRPr lang="ru-RU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503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4806h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5261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4807h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6019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4808h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03512" y="3941326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Это свойство полностью автоматизировано, поэтому при загрузке слова по адресу 4806</a:t>
            </a:r>
            <a:r>
              <a:rPr lang="en-US" sz="2400" dirty="0"/>
              <a:t>h</a:t>
            </a:r>
            <a:r>
              <a:rPr lang="ru-RU" sz="2400" dirty="0"/>
              <a:t> в регистр </a:t>
            </a:r>
            <a:r>
              <a:rPr lang="en-US" sz="2400" dirty="0"/>
              <a:t>AX</a:t>
            </a:r>
            <a:r>
              <a:rPr lang="ru-RU" sz="2400" dirty="0"/>
              <a:t>, он будет иметь вид: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2477328" y="5144358"/>
            <a:ext cx="7636957" cy="1380986"/>
            <a:chOff x="2523" y="10678"/>
            <a:chExt cx="7200" cy="845"/>
          </a:xfrm>
        </p:grpSpPr>
        <p:sp>
          <p:nvSpPr>
            <p:cNvPr id="18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523" y="10678"/>
              <a:ext cx="7200" cy="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5003" y="11085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761" y="11085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45" y="11085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AX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003" y="10747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AH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761" y="10747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AL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522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5C0B4-3A5E-4395-BC21-E81F2611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38" y="1268414"/>
            <a:ext cx="6172200" cy="1895475"/>
          </a:xfrm>
        </p:spPr>
        <p:txBody>
          <a:bodyPr/>
          <a:lstStyle/>
          <a:p>
            <a:pPr>
              <a:defRPr/>
            </a:pPr>
            <a:r>
              <a:rPr lang="ru-RU" sz="4400" dirty="0"/>
              <a:t>Режимы адресации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4E0E5-FE19-4B52-8561-317E8089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"/>
            <a:ext cx="7467600" cy="63341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Понятие режима адресации</a:t>
            </a:r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id="{1E8CFC6F-8A81-40F2-BA3E-06ED308B7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692150"/>
            <a:ext cx="8424862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Arial" panose="020B0604020202020204" pitchFamily="34" charset="0"/>
              </a:rPr>
              <a:t>Режим адресации памяти</a:t>
            </a:r>
            <a:r>
              <a:rPr lang="ru-RU" altLang="ru-RU">
                <a:latin typeface="Arial" panose="020B0604020202020204" pitchFamily="34" charset="0"/>
              </a:rPr>
              <a:t> – это схема преобразования адресной информации об операнде ассемблерной команды в его исполнительный адрес (</a:t>
            </a:r>
            <a:r>
              <a:rPr lang="en-US" altLang="ru-RU">
                <a:latin typeface="Arial" panose="020B0604020202020204" pitchFamily="34" charset="0"/>
              </a:rPr>
              <a:t>EA</a:t>
            </a:r>
            <a:r>
              <a:rPr lang="ru-RU" altLang="ru-RU">
                <a:latin typeface="Arial" panose="020B0604020202020204" pitchFamily="34" charset="0"/>
              </a:rPr>
              <a:t>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Arial" panose="020B0604020202020204" pitchFamily="34" charset="0"/>
              </a:rPr>
              <a:t>Прямая адресация</a:t>
            </a:r>
            <a:r>
              <a:rPr lang="ru-RU" altLang="ru-RU">
                <a:latin typeface="Arial" panose="020B0604020202020204" pitchFamily="34" charset="0"/>
              </a:rPr>
              <a:t> – адресация, когда адрес операнда содержится непосредственно в команде.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Arial" panose="020B0604020202020204" pitchFamily="34" charset="0"/>
              </a:rPr>
              <a:t>Косвенная адресация</a:t>
            </a:r>
            <a:r>
              <a:rPr lang="ru-RU" altLang="ru-RU">
                <a:latin typeface="Arial" panose="020B0604020202020204" pitchFamily="34" charset="0"/>
              </a:rPr>
              <a:t> – в команде указан регистр, в котором содержится адрес операнда.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Arial" panose="020B0604020202020204" pitchFamily="34" charset="0"/>
              </a:rPr>
              <a:t>Относительная адресация</a:t>
            </a:r>
            <a:r>
              <a:rPr lang="ru-RU" altLang="ru-RU">
                <a:latin typeface="Arial" panose="020B0604020202020204" pitchFamily="34" charset="0"/>
              </a:rPr>
              <a:t> – адресация осуществляется относительно некоторого сегментного регистра.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Arial" panose="020B0604020202020204" pitchFamily="34" charset="0"/>
              </a:rPr>
              <a:t>Ограничение</a:t>
            </a:r>
            <a:r>
              <a:rPr lang="ru-RU" altLang="ru-RU">
                <a:latin typeface="Arial" panose="020B0604020202020204" pitchFamily="34" charset="0"/>
              </a:rPr>
              <a:t> – в памяти может находиться не более одного операнда команды.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B7521-E3E2-4999-AAAE-3B3D25F4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"/>
            <a:ext cx="7467600" cy="63341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/>
              <a:t>1</a:t>
            </a:r>
            <a:r>
              <a:rPr lang="ru-RU" b="1" dirty="0"/>
              <a:t>. Регистровая прямая адресация</a:t>
            </a:r>
            <a:endParaRPr lang="ru-RU" dirty="0"/>
          </a:p>
        </p:txBody>
      </p:sp>
      <p:sp>
        <p:nvSpPr>
          <p:cNvPr id="10243" name="TextBox 3">
            <a:extLst>
              <a:ext uri="{FF2B5EF4-FFF2-40B4-BE49-F238E27FC236}">
                <a16:creationId xmlns:a16="http://schemas.microsoft.com/office/drawing/2014/main" id="{4CB8E3BC-FE52-47C1-ABC5-5F31A45E1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692150"/>
            <a:ext cx="84248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>
                <a:latin typeface="Arial" panose="020B0604020202020204" pitchFamily="34" charset="0"/>
              </a:rPr>
              <a:t>Операнд находится в одном из регистров.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>
                <a:latin typeface="Arial" panose="020B0604020202020204" pitchFamily="34" charset="0"/>
              </a:rPr>
              <a:t>Примеры: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mov AL, DH</a:t>
            </a:r>
            <a:endParaRPr lang="ru-RU" altLang="ru-RU" sz="2000">
              <a:latin typeface="Arial" panose="020B0604020202020204" pitchFamily="34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mov BX, SI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add DX, CX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D092C4A-5F5F-4203-92FD-2F5F6E83B0D7}"/>
              </a:ext>
            </a:extLst>
          </p:cNvPr>
          <p:cNvSpPr txBox="1">
            <a:spLocks/>
          </p:cNvSpPr>
          <p:nvPr/>
        </p:nvSpPr>
        <p:spPr>
          <a:xfrm>
            <a:off x="2063750" y="2781301"/>
            <a:ext cx="7467600" cy="6334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defRPr/>
            </a:pPr>
            <a:r>
              <a:rPr lang="ru-RU" b="1" dirty="0"/>
              <a:t>2. Непосредственная адресация</a:t>
            </a:r>
            <a:endParaRPr lang="ru-RU" dirty="0"/>
          </a:p>
        </p:txBody>
      </p:sp>
      <p:sp>
        <p:nvSpPr>
          <p:cNvPr id="10245" name="TextBox 5">
            <a:extLst>
              <a:ext uri="{FF2B5EF4-FFF2-40B4-BE49-F238E27FC236}">
                <a16:creationId xmlns:a16="http://schemas.microsoft.com/office/drawing/2014/main" id="{40F528AA-D972-4F21-B579-AFBCEC05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3503614"/>
            <a:ext cx="84248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>
                <a:latin typeface="Arial" panose="020B0604020202020204" pitchFamily="34" charset="0"/>
              </a:rPr>
              <a:t>В команде указывается непосредственное значение одного из операндов.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>
                <a:latin typeface="Arial" panose="020B0604020202020204" pitchFamily="34" charset="0"/>
              </a:rPr>
              <a:t>Примеры: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mov AX, 0F235h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mov BL, 25h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add BX, 25h</a:t>
            </a:r>
            <a:endParaRPr lang="ru-RU" altLang="ru-RU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55D3673-DB0C-4AA3-9DAA-6F34D80443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27350" y="1412876"/>
            <a:ext cx="7239000" cy="20161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ru-RU" altLang="ru-RU" sz="39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СИСТЕМЫ СЧИСЛЕНИЯ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3FCD6-A324-44B8-87F5-8F84D46A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"/>
            <a:ext cx="7467600" cy="63341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3. Прямая адресация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7850-5927-4F51-BB0E-69D8C868146F}"/>
              </a:ext>
            </a:extLst>
          </p:cNvPr>
          <p:cNvSpPr txBox="1"/>
          <p:nvPr/>
        </p:nvSpPr>
        <p:spPr>
          <a:xfrm>
            <a:off x="1741488" y="692150"/>
            <a:ext cx="8424862" cy="538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Адрес операнда задан непосредственно в команде.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Пример:</a:t>
            </a:r>
          </a:p>
          <a:p>
            <a:pPr eaLnBrk="1" hangingPunct="1">
              <a:defRPr/>
            </a:pPr>
            <a:r>
              <a:rPr lang="ru-RU" dirty="0">
                <a:latin typeface="Arial" charset="0"/>
                <a:cs typeface="Arial" charset="0"/>
              </a:rPr>
              <a:t>	</a:t>
            </a:r>
            <a:r>
              <a:rPr lang="ru-RU" sz="2000" dirty="0">
                <a:latin typeface="Arial" charset="0"/>
                <a:cs typeface="Arial" charset="0"/>
              </a:rPr>
              <a:t>; Сегмент данных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Arial" charset="0"/>
                <a:cs typeface="Arial" charset="0"/>
              </a:rPr>
              <a:t>	mem0 </a:t>
            </a:r>
            <a:r>
              <a:rPr lang="en-US" sz="2000" dirty="0" err="1">
                <a:latin typeface="Arial" charset="0"/>
                <a:cs typeface="Arial" charset="0"/>
              </a:rPr>
              <a:t>dw</a:t>
            </a:r>
            <a:r>
              <a:rPr lang="en-US" sz="2000" dirty="0">
                <a:latin typeface="Arial" charset="0"/>
                <a:cs typeface="Arial" charset="0"/>
              </a:rPr>
              <a:t> 1; </a:t>
            </a:r>
            <a:r>
              <a:rPr lang="ru-RU" sz="2000" dirty="0">
                <a:latin typeface="Arial" charset="0"/>
                <a:cs typeface="Arial" charset="0"/>
              </a:rPr>
              <a:t>Слово памяти содержит </a:t>
            </a:r>
            <a:r>
              <a:rPr lang="en-US" sz="2000" dirty="0">
                <a:latin typeface="Arial" charset="0"/>
                <a:cs typeface="Arial" charset="0"/>
              </a:rPr>
              <a:t>1</a:t>
            </a:r>
            <a:endParaRPr lang="ru-RU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1 </a:t>
            </a:r>
            <a:r>
              <a:rPr lang="en-US" sz="2000" dirty="0" err="1">
                <a:latin typeface="Arial" charset="0"/>
                <a:cs typeface="Arial" charset="0"/>
              </a:rPr>
              <a:t>dw</a:t>
            </a:r>
            <a:r>
              <a:rPr lang="ru-RU" sz="2000" dirty="0">
                <a:latin typeface="Arial" charset="0"/>
                <a:cs typeface="Arial" charset="0"/>
              </a:rPr>
              <a:t> 0; Слово памяти содержит 0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2 </a:t>
            </a:r>
            <a:r>
              <a:rPr lang="en-US" sz="2000" dirty="0" err="1">
                <a:latin typeface="Arial" charset="0"/>
                <a:cs typeface="Arial" charset="0"/>
              </a:rPr>
              <a:t>db</a:t>
            </a:r>
            <a:r>
              <a:rPr lang="ru-RU" sz="2000" dirty="0">
                <a:latin typeface="Arial" charset="0"/>
                <a:cs typeface="Arial" charset="0"/>
              </a:rPr>
              <a:t> 230; Байт памяти содержит 230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	. . .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	; Сегмент команд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inc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1 ; Содержимое слова 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1  увеличивается на 1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DX</a:t>
            </a:r>
            <a:r>
              <a:rPr lang="ru-RU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1 ; Содержимое слова 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1 заносится в </a:t>
            </a:r>
            <a:r>
              <a:rPr lang="en-US" sz="2000" dirty="0">
                <a:latin typeface="Arial" charset="0"/>
                <a:cs typeface="Arial" charset="0"/>
              </a:rPr>
              <a:t>DX</a:t>
            </a:r>
            <a:r>
              <a:rPr lang="ru-RU" sz="20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AL</a:t>
            </a:r>
            <a:r>
              <a:rPr lang="ru-RU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2 ; Содержимое байта 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2 заносится в </a:t>
            </a:r>
            <a:r>
              <a:rPr lang="en-US" sz="2000" dirty="0">
                <a:latin typeface="Arial" charset="0"/>
                <a:cs typeface="Arial" charset="0"/>
              </a:rPr>
              <a:t>AL </a:t>
            </a:r>
            <a:endParaRPr lang="ru-RU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ru-RU" sz="2000" dirty="0">
              <a:latin typeface="Arial" charset="0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Конструкция </a:t>
            </a:r>
            <a:r>
              <a:rPr lang="en-US" sz="2400" dirty="0">
                <a:latin typeface="Arial" charset="0"/>
                <a:cs typeface="Arial" charset="0"/>
              </a:rPr>
              <a:t>offset </a:t>
            </a:r>
            <a:r>
              <a:rPr lang="ru-RU" sz="2400" dirty="0">
                <a:latin typeface="Arial" charset="0"/>
                <a:cs typeface="Arial" charset="0"/>
              </a:rPr>
              <a:t> позволяет использовать в команде не значение, а смещение какой-либо переменной.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Пример:</a:t>
            </a:r>
          </a:p>
          <a:p>
            <a:pPr eaLnBrk="1" hangingPunct="1">
              <a:defRPr/>
            </a:pPr>
            <a:r>
              <a:rPr lang="ru-RU" sz="2400" dirty="0">
                <a:latin typeface="Arial" charset="0"/>
                <a:cs typeface="Arial" charset="0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DX</a:t>
            </a:r>
            <a:r>
              <a:rPr lang="ru-RU" sz="2000" dirty="0">
                <a:latin typeface="Arial" charset="0"/>
                <a:cs typeface="Arial" charset="0"/>
              </a:rPr>
              <a:t>, </a:t>
            </a:r>
            <a:r>
              <a:rPr lang="en-US" sz="2000" dirty="0">
                <a:latin typeface="Arial" charset="0"/>
                <a:cs typeface="Arial" charset="0"/>
              </a:rPr>
              <a:t>offset 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1 ; Смещение слова </a:t>
            </a:r>
            <a:r>
              <a:rPr lang="en-US" sz="2000" dirty="0" err="1">
                <a:latin typeface="Arial" charset="0"/>
                <a:cs typeface="Arial" charset="0"/>
              </a:rPr>
              <a:t>mem</a:t>
            </a:r>
            <a:r>
              <a:rPr lang="ru-RU" sz="2000" dirty="0">
                <a:latin typeface="Arial" charset="0"/>
                <a:cs typeface="Arial" charset="0"/>
              </a:rPr>
              <a:t>1 заносится в </a:t>
            </a:r>
            <a:r>
              <a:rPr lang="en-US" sz="2000" dirty="0">
                <a:latin typeface="Arial" charset="0"/>
                <a:cs typeface="Arial" charset="0"/>
              </a:rPr>
              <a:t>DX 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75AFA6-A2DC-41DF-8020-3344C2777C4F}"/>
              </a:ext>
            </a:extLst>
          </p:cNvPr>
          <p:cNvSpPr txBox="1"/>
          <p:nvPr/>
        </p:nvSpPr>
        <p:spPr>
          <a:xfrm>
            <a:off x="1741488" y="1484314"/>
            <a:ext cx="8424862" cy="4340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Адрес переменной состоит не только из смещения, но и адреса сегмента.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Адрес сегмента берется из сегментного регистра, связанного командой </a:t>
            </a:r>
            <a:r>
              <a:rPr lang="en-US" sz="2400" dirty="0">
                <a:latin typeface="Arial" charset="0"/>
                <a:cs typeface="Arial" charset="0"/>
              </a:rPr>
              <a:t>assume </a:t>
            </a:r>
            <a:r>
              <a:rPr lang="ru-RU" sz="2400" dirty="0">
                <a:latin typeface="Arial" charset="0"/>
                <a:cs typeface="Arial" charset="0"/>
              </a:rPr>
              <a:t>с соответствующим сегментом (по умолчанию - </a:t>
            </a:r>
            <a:r>
              <a:rPr lang="en-US" sz="2400" dirty="0">
                <a:latin typeface="Arial" charset="0"/>
                <a:cs typeface="Arial" charset="0"/>
              </a:rPr>
              <a:t>DS</a:t>
            </a:r>
            <a:r>
              <a:rPr lang="ru-RU" sz="2400" dirty="0">
                <a:latin typeface="Arial" charset="0"/>
                <a:cs typeface="Arial" charset="0"/>
              </a:rPr>
              <a:t>):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ru-RU" sz="2400" dirty="0">
                <a:latin typeface="Arial" charset="0"/>
                <a:cs typeface="Arial" charset="0"/>
              </a:rPr>
              <a:t>	Пример:</a:t>
            </a:r>
          </a:p>
          <a:p>
            <a:pPr eaLnBrk="1" hangingPunct="1">
              <a:defRPr/>
            </a:pPr>
            <a:r>
              <a:rPr lang="ru-RU" sz="2400" dirty="0">
                <a:latin typeface="Arial" charset="0"/>
                <a:cs typeface="Arial" charset="0"/>
              </a:rPr>
              <a:t>            </a:t>
            </a:r>
            <a:r>
              <a:rPr lang="en-US" sz="2000" dirty="0">
                <a:latin typeface="Arial" charset="0"/>
                <a:cs typeface="Arial" charset="0"/>
              </a:rPr>
              <a:t>assume ES</a:t>
            </a:r>
            <a:r>
              <a:rPr lang="ru-RU" sz="2000" dirty="0">
                <a:latin typeface="Arial" charset="0"/>
                <a:cs typeface="Arial" charset="0"/>
              </a:rPr>
              <a:t>: </a:t>
            </a:r>
            <a:r>
              <a:rPr lang="ru-RU" sz="2000" dirty="0" err="1">
                <a:latin typeface="Arial" charset="0"/>
                <a:cs typeface="Arial" charset="0"/>
              </a:rPr>
              <a:t>ИмяСегментаДанных</a:t>
            </a:r>
            <a:endParaRPr lang="ru-RU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ru-RU" sz="2000" dirty="0">
              <a:latin typeface="Arial" charset="0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Можно явно указать сегментный регистр в команде.</a:t>
            </a:r>
          </a:p>
          <a:p>
            <a:pPr eaLnBrk="1" hangingPunct="1">
              <a:defRPr/>
            </a:pPr>
            <a:r>
              <a:rPr lang="ru-RU" sz="2400" dirty="0">
                <a:latin typeface="Arial" charset="0"/>
                <a:cs typeface="Arial" charset="0"/>
              </a:rPr>
              <a:t>	Пример:</a:t>
            </a:r>
          </a:p>
          <a:p>
            <a:pPr eaLnBrk="1" hangingPunct="1">
              <a:defRPr/>
            </a:pPr>
            <a:r>
              <a:rPr lang="ru-RU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ru-RU" sz="2000" dirty="0">
                <a:latin typeface="Arial" charset="0"/>
                <a:cs typeface="Arial" charset="0"/>
              </a:rPr>
              <a:t>А</a:t>
            </a:r>
            <a:r>
              <a:rPr lang="en-US" sz="2000" dirty="0">
                <a:latin typeface="Arial" charset="0"/>
                <a:cs typeface="Arial" charset="0"/>
              </a:rPr>
              <a:t>X</a:t>
            </a:r>
            <a:r>
              <a:rPr lang="ru-RU" sz="2000" dirty="0">
                <a:latin typeface="Arial" charset="0"/>
                <a:cs typeface="Arial" charset="0"/>
              </a:rPr>
              <a:t>,  </a:t>
            </a:r>
            <a:r>
              <a:rPr lang="en-US" sz="2000" dirty="0">
                <a:latin typeface="Arial" charset="0"/>
                <a:cs typeface="Arial" charset="0"/>
              </a:rPr>
              <a:t>ES</a:t>
            </a:r>
            <a:r>
              <a:rPr lang="ru-RU" sz="2000" dirty="0">
                <a:latin typeface="Arial" charset="0"/>
                <a:cs typeface="Arial" charset="0"/>
              </a:rPr>
              <a:t>:0 ; Занести в </a:t>
            </a:r>
            <a:r>
              <a:rPr lang="en-US" sz="2000" dirty="0">
                <a:latin typeface="Arial" charset="0"/>
                <a:cs typeface="Arial" charset="0"/>
              </a:rPr>
              <a:t>AX</a:t>
            </a:r>
            <a:r>
              <a:rPr lang="ru-RU" sz="2000" dirty="0">
                <a:latin typeface="Arial" charset="0"/>
                <a:cs typeface="Arial" charset="0"/>
              </a:rPr>
              <a:t> слово со смещением 0 из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                                      ; сегмента, адресуемого регистром </a:t>
            </a:r>
            <a:r>
              <a:rPr lang="en-US" sz="2000" dirty="0">
                <a:latin typeface="Arial" charset="0"/>
                <a:cs typeface="Arial" charset="0"/>
              </a:rPr>
              <a:t>ES</a:t>
            </a:r>
            <a:endParaRPr lang="ru-RU" sz="2000" dirty="0">
              <a:latin typeface="Arial" charset="0"/>
              <a:cs typeface="Arial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3AD6C72-4F51-4DE3-88EC-EAC37DA5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"/>
            <a:ext cx="7467600" cy="63341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3. Прямая адресация (продолжение)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5ECF3-A3FA-4DB1-A81D-8AB102E8D4C8}"/>
              </a:ext>
            </a:extLst>
          </p:cNvPr>
          <p:cNvSpPr txBox="1"/>
          <p:nvPr/>
        </p:nvSpPr>
        <p:spPr>
          <a:xfrm>
            <a:off x="1741488" y="765175"/>
            <a:ext cx="8424862" cy="538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В команде указывается регистр, содержащий смещение операнда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В МП8086 для косвенной адресации допускается использовать только регистры </a:t>
            </a:r>
            <a:r>
              <a:rPr lang="en-US" sz="2400" dirty="0">
                <a:latin typeface="Arial" charset="0"/>
                <a:cs typeface="Arial" charset="0"/>
              </a:rPr>
              <a:t>BX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BP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SI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DI</a:t>
            </a:r>
            <a:r>
              <a:rPr lang="ru-RU" sz="2400" dirty="0">
                <a:latin typeface="Arial" charset="0"/>
                <a:cs typeface="Arial" charset="0"/>
              </a:rPr>
              <a:t>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При использовании регистров </a:t>
            </a:r>
            <a:r>
              <a:rPr lang="en-US" sz="2400" dirty="0">
                <a:latin typeface="Arial" charset="0"/>
                <a:cs typeface="Arial" charset="0"/>
              </a:rPr>
              <a:t>BX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SI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DI</a:t>
            </a:r>
            <a:r>
              <a:rPr lang="ru-RU" sz="2400" dirty="0">
                <a:latin typeface="Arial" charset="0"/>
                <a:cs typeface="Arial" charset="0"/>
              </a:rPr>
              <a:t> по умолчанию (если не задано явно) используется сегмент, адресуемый регистром </a:t>
            </a:r>
            <a:r>
              <a:rPr lang="en-US" sz="2400" dirty="0">
                <a:latin typeface="Arial" charset="0"/>
                <a:cs typeface="Arial" charset="0"/>
              </a:rPr>
              <a:t>DS</a:t>
            </a:r>
            <a:r>
              <a:rPr lang="ru-RU" sz="2400" dirty="0">
                <a:latin typeface="Arial" charset="0"/>
                <a:cs typeface="Arial" charset="0"/>
              </a:rPr>
              <a:t>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При использовании </a:t>
            </a:r>
            <a:r>
              <a:rPr lang="en-US" sz="2400" dirty="0">
                <a:latin typeface="Arial" charset="0"/>
                <a:cs typeface="Arial" charset="0"/>
              </a:rPr>
              <a:t>BP</a:t>
            </a:r>
            <a:r>
              <a:rPr lang="ru-RU" sz="2400" dirty="0">
                <a:latin typeface="Arial" charset="0"/>
                <a:cs typeface="Arial" charset="0"/>
              </a:rPr>
              <a:t> – сегмент, адресуемый регистром </a:t>
            </a:r>
            <a:r>
              <a:rPr lang="en-US" sz="2400" dirty="0">
                <a:latin typeface="Arial" charset="0"/>
                <a:cs typeface="Arial" charset="0"/>
              </a:rPr>
              <a:t>SS</a:t>
            </a:r>
            <a:r>
              <a:rPr lang="ru-RU" sz="2400" dirty="0">
                <a:latin typeface="Arial" charset="0"/>
                <a:cs typeface="Arial" charset="0"/>
              </a:rPr>
              <a:t>.	</a:t>
            </a:r>
          </a:p>
          <a:p>
            <a:pPr eaLnBrk="1" hangingPunct="1">
              <a:defRPr/>
            </a:pPr>
            <a:r>
              <a:rPr lang="ru-RU" sz="2400" dirty="0">
                <a:latin typeface="Arial" charset="0"/>
                <a:cs typeface="Arial" charset="0"/>
              </a:rPr>
              <a:t>Пример:</a:t>
            </a:r>
          </a:p>
          <a:p>
            <a:pPr eaLnBrk="1" hangingPunct="1">
              <a:defRPr/>
            </a:pP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ru-RU" sz="2000" dirty="0">
                <a:latin typeface="Arial" charset="0"/>
                <a:cs typeface="Arial" charset="0"/>
              </a:rPr>
              <a:t> [</a:t>
            </a:r>
            <a:r>
              <a:rPr lang="en-US" sz="2000" dirty="0">
                <a:latin typeface="Arial" charset="0"/>
                <a:cs typeface="Arial" charset="0"/>
              </a:rPr>
              <a:t>BX</a:t>
            </a:r>
            <a:r>
              <a:rPr lang="ru-RU" sz="2000" dirty="0">
                <a:latin typeface="Arial" charset="0"/>
                <a:cs typeface="Arial" charset="0"/>
              </a:rPr>
              <a:t>], </a:t>
            </a:r>
            <a:r>
              <a:rPr lang="en-US" sz="2000" dirty="0">
                <a:latin typeface="Arial" charset="0"/>
                <a:cs typeface="Arial" charset="0"/>
              </a:rPr>
              <a:t>AX </a:t>
            </a:r>
            <a:r>
              <a:rPr lang="ru-RU" sz="2000" dirty="0">
                <a:latin typeface="Arial" charset="0"/>
                <a:cs typeface="Arial" charset="0"/>
              </a:rPr>
              <a:t>; Содержимое </a:t>
            </a:r>
            <a:r>
              <a:rPr lang="en-US" sz="2000" dirty="0">
                <a:latin typeface="Arial" charset="0"/>
                <a:cs typeface="Arial" charset="0"/>
              </a:rPr>
              <a:t>AX</a:t>
            </a:r>
            <a:r>
              <a:rPr lang="ru-RU" sz="2000" dirty="0">
                <a:latin typeface="Arial" charset="0"/>
                <a:cs typeface="Arial" charset="0"/>
              </a:rPr>
              <a:t> заносится по адресу </a:t>
            </a:r>
            <a:r>
              <a:rPr lang="en-US" sz="2000" dirty="0" err="1">
                <a:latin typeface="Arial" charset="0"/>
                <a:cs typeface="Arial" charset="0"/>
              </a:rPr>
              <a:t>Seg</a:t>
            </a:r>
            <a:r>
              <a:rPr lang="ru-RU" sz="2000" dirty="0">
                <a:latin typeface="Arial" charset="0"/>
                <a:cs typeface="Arial" charset="0"/>
              </a:rPr>
              <a:t>:</a:t>
            </a:r>
            <a:r>
              <a:rPr lang="en-US" sz="2000" dirty="0">
                <a:latin typeface="Arial" charset="0"/>
                <a:cs typeface="Arial" charset="0"/>
              </a:rPr>
              <a:t>Off</a:t>
            </a:r>
            <a:r>
              <a:rPr lang="ru-RU" sz="2000" dirty="0">
                <a:latin typeface="Arial" charset="0"/>
                <a:cs typeface="Arial" charset="0"/>
              </a:rPr>
              <a:t>, 			         ; где </a:t>
            </a:r>
            <a:r>
              <a:rPr lang="en-US" sz="2000" dirty="0" err="1">
                <a:latin typeface="Arial" charset="0"/>
                <a:cs typeface="Arial" charset="0"/>
              </a:rPr>
              <a:t>Seg</a:t>
            </a:r>
            <a:r>
              <a:rPr lang="ru-RU" sz="2000" dirty="0">
                <a:latin typeface="Arial" charset="0"/>
                <a:cs typeface="Arial" charset="0"/>
              </a:rPr>
              <a:t>– содержимое </a:t>
            </a:r>
            <a:r>
              <a:rPr lang="en-US" sz="2000" dirty="0">
                <a:latin typeface="Arial" charset="0"/>
                <a:cs typeface="Arial" charset="0"/>
              </a:rPr>
              <a:t>DS</a:t>
            </a:r>
            <a:r>
              <a:rPr lang="ru-RU" sz="2000" dirty="0">
                <a:latin typeface="Arial" charset="0"/>
                <a:cs typeface="Arial" charset="0"/>
              </a:rPr>
              <a:t>, а </a:t>
            </a:r>
            <a:r>
              <a:rPr lang="en-US" sz="2000" dirty="0">
                <a:latin typeface="Arial" charset="0"/>
                <a:cs typeface="Arial" charset="0"/>
              </a:rPr>
              <a:t>Off</a:t>
            </a:r>
            <a:r>
              <a:rPr lang="ru-RU" sz="2000" dirty="0">
                <a:latin typeface="Arial" charset="0"/>
                <a:cs typeface="Arial" charset="0"/>
              </a:rPr>
              <a:t>– содержимое </a:t>
            </a:r>
            <a:r>
              <a:rPr lang="en-US" sz="2000" dirty="0">
                <a:latin typeface="Arial" charset="0"/>
                <a:cs typeface="Arial" charset="0"/>
              </a:rPr>
              <a:t>BX</a:t>
            </a:r>
            <a:endParaRPr lang="ru-RU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ES</a:t>
            </a:r>
            <a:r>
              <a:rPr lang="ru-RU" sz="2000" dirty="0">
                <a:latin typeface="Arial" charset="0"/>
                <a:cs typeface="Arial" charset="0"/>
              </a:rPr>
              <a:t>:[</a:t>
            </a:r>
            <a:r>
              <a:rPr lang="en-US" sz="2000" dirty="0">
                <a:latin typeface="Arial" charset="0"/>
                <a:cs typeface="Arial" charset="0"/>
              </a:rPr>
              <a:t>BX</a:t>
            </a:r>
            <a:r>
              <a:rPr lang="ru-RU" sz="2000" dirty="0">
                <a:latin typeface="Arial" charset="0"/>
                <a:cs typeface="Arial" charset="0"/>
              </a:rPr>
              <a:t>], </a:t>
            </a:r>
            <a:r>
              <a:rPr lang="en-US" sz="2000" dirty="0">
                <a:latin typeface="Arial" charset="0"/>
                <a:cs typeface="Arial" charset="0"/>
              </a:rPr>
              <a:t>AL </a:t>
            </a:r>
            <a:r>
              <a:rPr lang="ru-RU" sz="2000" dirty="0">
                <a:latin typeface="Arial" charset="0"/>
                <a:cs typeface="Arial" charset="0"/>
              </a:rPr>
              <a:t>; Содержимое </a:t>
            </a:r>
            <a:r>
              <a:rPr lang="en-US" sz="2000" dirty="0">
                <a:latin typeface="Arial" charset="0"/>
                <a:cs typeface="Arial" charset="0"/>
              </a:rPr>
              <a:t>AL</a:t>
            </a:r>
            <a:r>
              <a:rPr lang="ru-RU" sz="2000" dirty="0">
                <a:latin typeface="Arial" charset="0"/>
                <a:cs typeface="Arial" charset="0"/>
              </a:rPr>
              <a:t> заносится по адресу </a:t>
            </a:r>
            <a:r>
              <a:rPr lang="en-US" sz="2000" dirty="0" err="1">
                <a:latin typeface="Arial" charset="0"/>
                <a:cs typeface="Arial" charset="0"/>
              </a:rPr>
              <a:t>Seg</a:t>
            </a:r>
            <a:r>
              <a:rPr lang="ru-RU" sz="2000" dirty="0">
                <a:latin typeface="Arial" charset="0"/>
                <a:cs typeface="Arial" charset="0"/>
              </a:rPr>
              <a:t>:</a:t>
            </a:r>
            <a:r>
              <a:rPr lang="en-US" sz="2000" dirty="0">
                <a:latin typeface="Arial" charset="0"/>
                <a:cs typeface="Arial" charset="0"/>
              </a:rPr>
              <a:t>Off</a:t>
            </a:r>
            <a:r>
              <a:rPr lang="ru-RU" sz="2000" dirty="0">
                <a:latin typeface="Arial" charset="0"/>
                <a:cs typeface="Arial" charset="0"/>
              </a:rPr>
              <a:t>, где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                            ; </a:t>
            </a:r>
            <a:r>
              <a:rPr lang="en-US" sz="2000" dirty="0" err="1">
                <a:latin typeface="Arial" charset="0"/>
                <a:cs typeface="Arial" charset="0"/>
              </a:rPr>
              <a:t>Seg</a:t>
            </a:r>
            <a:r>
              <a:rPr lang="ru-RU" sz="2000" dirty="0">
                <a:latin typeface="Arial" charset="0"/>
                <a:cs typeface="Arial" charset="0"/>
              </a:rPr>
              <a:t>– содержимое </a:t>
            </a:r>
            <a:r>
              <a:rPr lang="en-US" sz="2000" dirty="0">
                <a:latin typeface="Arial" charset="0"/>
                <a:cs typeface="Arial" charset="0"/>
              </a:rPr>
              <a:t>ES</a:t>
            </a:r>
            <a:r>
              <a:rPr lang="ru-RU" sz="2000" dirty="0">
                <a:latin typeface="Arial" charset="0"/>
                <a:cs typeface="Arial" charset="0"/>
              </a:rPr>
              <a:t>, а </a:t>
            </a:r>
            <a:r>
              <a:rPr lang="en-US" sz="2000" dirty="0">
                <a:latin typeface="Arial" charset="0"/>
                <a:cs typeface="Arial" charset="0"/>
              </a:rPr>
              <a:t>Off</a:t>
            </a:r>
            <a:r>
              <a:rPr lang="ru-RU" sz="2000" dirty="0">
                <a:latin typeface="Arial" charset="0"/>
                <a:cs typeface="Arial" charset="0"/>
              </a:rPr>
              <a:t>– содержимое </a:t>
            </a:r>
            <a:r>
              <a:rPr lang="en-US" sz="2000" dirty="0">
                <a:latin typeface="Arial" charset="0"/>
                <a:cs typeface="Arial" charset="0"/>
              </a:rPr>
              <a:t>BX </a:t>
            </a:r>
            <a:r>
              <a:rPr lang="ru-RU" sz="2000" dirty="0">
                <a:latin typeface="Arial" charset="0"/>
                <a:cs typeface="Arial" charset="0"/>
                <a:sym typeface="Symbol"/>
              </a:rPr>
              <a:t></a:t>
            </a:r>
            <a:endParaRPr lang="ru-RU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BX</a:t>
            </a:r>
            <a:r>
              <a:rPr lang="ru-RU" sz="2000" dirty="0">
                <a:latin typeface="Arial" charset="0"/>
                <a:cs typeface="Arial" charset="0"/>
              </a:rPr>
              <a:t>, [</a:t>
            </a:r>
            <a:r>
              <a:rPr lang="en-US" sz="2000" dirty="0">
                <a:latin typeface="Arial" charset="0"/>
                <a:cs typeface="Arial" charset="0"/>
              </a:rPr>
              <a:t>AX</a:t>
            </a:r>
            <a:r>
              <a:rPr lang="ru-RU" sz="2000" dirty="0">
                <a:latin typeface="Arial" charset="0"/>
                <a:cs typeface="Arial" charset="0"/>
              </a:rPr>
              <a:t>] ; Ошибка! </a:t>
            </a:r>
            <a:r>
              <a:rPr lang="en-US" sz="2000" dirty="0">
                <a:latin typeface="Arial" charset="0"/>
                <a:cs typeface="Arial" charset="0"/>
              </a:rPr>
              <a:t>AX</a:t>
            </a:r>
            <a:r>
              <a:rPr lang="ru-RU" sz="2000" dirty="0">
                <a:latin typeface="Arial" charset="0"/>
                <a:cs typeface="Arial" charset="0"/>
              </a:rPr>
              <a:t> не используется при косвенной адресации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3D58CE-CCCC-43B7-A06B-7C102290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88913"/>
            <a:ext cx="8280400" cy="6334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4. Косвенная регистровая адресация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635BD-2BEE-4EFE-9BCD-60D56CF0EEEA}"/>
              </a:ext>
            </a:extLst>
          </p:cNvPr>
          <p:cNvSpPr txBox="1"/>
          <p:nvPr/>
        </p:nvSpPr>
        <p:spPr>
          <a:xfrm>
            <a:off x="1741488" y="1125539"/>
            <a:ext cx="8424862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Исполнительный адрес (смещение) равен сумме одного из базовых регистров (</a:t>
            </a:r>
            <a:r>
              <a:rPr lang="en-US" sz="2400" dirty="0">
                <a:latin typeface="Arial" charset="0"/>
                <a:cs typeface="Arial" charset="0"/>
              </a:rPr>
              <a:t>BX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BP</a:t>
            </a:r>
            <a:r>
              <a:rPr lang="ru-RU" sz="2400" dirty="0">
                <a:latin typeface="Arial" charset="0"/>
                <a:cs typeface="Arial" charset="0"/>
              </a:rPr>
              <a:t>) и смещения-константы.	</a:t>
            </a:r>
          </a:p>
          <a:p>
            <a:pPr eaLnBrk="1" hangingPunct="1">
              <a:defRPr/>
            </a:pPr>
            <a:r>
              <a:rPr lang="ru-RU" sz="2400" dirty="0">
                <a:latin typeface="Arial" charset="0"/>
                <a:cs typeface="Arial" charset="0"/>
              </a:rPr>
              <a:t>Пример:</a:t>
            </a:r>
          </a:p>
          <a:p>
            <a:pPr eaLnBrk="1" hangingPunct="1">
              <a:defRPr/>
            </a:pP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AX</a:t>
            </a:r>
            <a:r>
              <a:rPr lang="ru-RU" sz="2000" dirty="0">
                <a:latin typeface="Arial" charset="0"/>
                <a:cs typeface="Arial" charset="0"/>
              </a:rPr>
              <a:t>, [</a:t>
            </a:r>
            <a:r>
              <a:rPr lang="en-US" sz="2000" dirty="0">
                <a:latin typeface="Arial" charset="0"/>
                <a:cs typeface="Arial" charset="0"/>
              </a:rPr>
              <a:t>BX</a:t>
            </a:r>
            <a:r>
              <a:rPr lang="ru-RU" sz="2000" dirty="0">
                <a:latin typeface="Arial" charset="0"/>
                <a:cs typeface="Arial" charset="0"/>
              </a:rPr>
              <a:t>]10 ; в </a:t>
            </a:r>
            <a:r>
              <a:rPr lang="en-US" sz="2000" dirty="0">
                <a:latin typeface="Arial" charset="0"/>
                <a:cs typeface="Arial" charset="0"/>
              </a:rPr>
              <a:t>AX </a:t>
            </a:r>
            <a:r>
              <a:rPr lang="ru-RU" sz="2000" dirty="0">
                <a:latin typeface="Arial" charset="0"/>
                <a:cs typeface="Arial" charset="0"/>
              </a:rPr>
              <a:t>заносится слово, находящееся по </a:t>
            </a:r>
            <a:r>
              <a:rPr lang="en-US" sz="2000" dirty="0">
                <a:latin typeface="Arial" charset="0"/>
                <a:cs typeface="Arial" charset="0"/>
              </a:rPr>
              <a:t>EA</a:t>
            </a:r>
            <a:r>
              <a:rPr lang="ru-RU" sz="2000" dirty="0">
                <a:latin typeface="Arial" charset="0"/>
                <a:cs typeface="Arial" charset="0"/>
              </a:rPr>
              <a:t>, 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                           ; указанному в </a:t>
            </a:r>
            <a:r>
              <a:rPr lang="en-US" sz="2000" dirty="0">
                <a:latin typeface="Arial" charset="0"/>
                <a:cs typeface="Arial" charset="0"/>
              </a:rPr>
              <a:t>BX</a:t>
            </a:r>
            <a:r>
              <a:rPr lang="ru-RU" sz="2000" dirty="0">
                <a:latin typeface="Arial" charset="0"/>
                <a:cs typeface="Arial" charset="0"/>
              </a:rPr>
              <a:t> и увеличенному на 10. </a:t>
            </a:r>
          </a:p>
          <a:p>
            <a:pPr eaLnBrk="1" hangingPunct="1">
              <a:defRPr/>
            </a:pPr>
            <a:endParaRPr lang="ru-RU" sz="2000" dirty="0">
              <a:latin typeface="Arial" charset="0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Допускаются разные формы записи для этого режима.</a:t>
            </a:r>
          </a:p>
          <a:p>
            <a:pPr eaLnBrk="1" hangingPunct="1">
              <a:defRPr/>
            </a:pPr>
            <a:r>
              <a:rPr lang="ru-RU" sz="2400" dirty="0">
                <a:latin typeface="Arial" charset="0"/>
                <a:cs typeface="Arial" charset="0"/>
              </a:rPr>
              <a:t>Пример:</a:t>
            </a:r>
          </a:p>
          <a:p>
            <a:pPr eaLnBrk="1" hangingPunct="1">
              <a:defRPr/>
            </a:pP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AX, [BX+10]</a:t>
            </a:r>
            <a:endParaRPr lang="ru-RU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AX, [BX]+10</a:t>
            </a:r>
            <a:endParaRPr lang="ru-RU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AX</a:t>
            </a:r>
            <a:r>
              <a:rPr lang="ru-RU" sz="2000" dirty="0">
                <a:latin typeface="Arial" charset="0"/>
                <a:cs typeface="Arial" charset="0"/>
              </a:rPr>
              <a:t>, 10 [</a:t>
            </a:r>
            <a:r>
              <a:rPr lang="en-US" sz="2000" dirty="0">
                <a:latin typeface="Arial" charset="0"/>
                <a:cs typeface="Arial" charset="0"/>
              </a:rPr>
              <a:t>BX</a:t>
            </a:r>
            <a:r>
              <a:rPr lang="ru-RU" sz="2000" dirty="0">
                <a:latin typeface="Arial" charset="0"/>
                <a:cs typeface="Arial" charset="0"/>
              </a:rPr>
              <a:t>]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991B0F7-67B3-4C62-9965-BC88D9F8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"/>
            <a:ext cx="7467600" cy="63341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5. Базовый режим адресации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F208E-CD97-46F8-AA10-99F2DCD400EE}"/>
              </a:ext>
            </a:extLst>
          </p:cNvPr>
          <p:cNvSpPr txBox="1"/>
          <p:nvPr/>
        </p:nvSpPr>
        <p:spPr>
          <a:xfrm>
            <a:off x="1741488" y="692150"/>
            <a:ext cx="8424862" cy="2185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Исполнительный адрес операнда вычисляется как сумма содержимого одного из индексных регистров </a:t>
            </a:r>
            <a:r>
              <a:rPr lang="en-US" sz="2400" dirty="0">
                <a:latin typeface="Arial" charset="0"/>
                <a:cs typeface="Arial" charset="0"/>
              </a:rPr>
              <a:t>SI</a:t>
            </a:r>
            <a:r>
              <a:rPr lang="ru-RU" sz="2400" dirty="0">
                <a:latin typeface="Arial" charset="0"/>
                <a:cs typeface="Arial" charset="0"/>
              </a:rPr>
              <a:t> или </a:t>
            </a:r>
            <a:r>
              <a:rPr lang="en-US" sz="2400" dirty="0">
                <a:latin typeface="Arial" charset="0"/>
                <a:cs typeface="Arial" charset="0"/>
              </a:rPr>
              <a:t>DI</a:t>
            </a:r>
            <a:r>
              <a:rPr lang="ru-RU" sz="2400" dirty="0">
                <a:latin typeface="Arial" charset="0"/>
                <a:cs typeface="Arial" charset="0"/>
              </a:rPr>
              <a:t> и смещения в виде константы-адреса памяти.</a:t>
            </a:r>
          </a:p>
          <a:p>
            <a:pPr eaLnBrk="1" hangingPunct="1">
              <a:defRPr/>
            </a:pPr>
            <a:r>
              <a:rPr lang="ru-RU" sz="2400" dirty="0">
                <a:latin typeface="Arial" charset="0"/>
                <a:cs typeface="Arial" charset="0"/>
              </a:rPr>
              <a:t>Пример:</a:t>
            </a:r>
          </a:p>
          <a:p>
            <a:pPr eaLnBrk="1" hangingPunct="1">
              <a:defRPr/>
            </a:pPr>
            <a:r>
              <a:rPr lang="en-US" sz="2000" dirty="0" err="1">
                <a:latin typeface="Arial" charset="0"/>
                <a:cs typeface="Arial" charset="0"/>
              </a:rPr>
              <a:t>mov</a:t>
            </a:r>
            <a:r>
              <a:rPr lang="en-US" sz="2000" dirty="0">
                <a:latin typeface="Arial" charset="0"/>
                <a:cs typeface="Arial" charset="0"/>
              </a:rPr>
              <a:t> AX</a:t>
            </a:r>
            <a:r>
              <a:rPr lang="ru-RU" sz="2000" dirty="0">
                <a:latin typeface="Arial" charset="0"/>
                <a:cs typeface="Arial" charset="0"/>
              </a:rPr>
              <a:t>, </a:t>
            </a:r>
            <a:r>
              <a:rPr lang="en-US" sz="2000" dirty="0">
                <a:latin typeface="Arial" charset="0"/>
                <a:cs typeface="Arial" charset="0"/>
              </a:rPr>
              <a:t>TEMP</a:t>
            </a:r>
            <a:r>
              <a:rPr lang="ru-RU" sz="2000" dirty="0">
                <a:latin typeface="Arial" charset="0"/>
                <a:cs typeface="Arial" charset="0"/>
              </a:rPr>
              <a:t>[</a:t>
            </a:r>
            <a:r>
              <a:rPr lang="en-US" sz="2000" dirty="0">
                <a:latin typeface="Arial" charset="0"/>
                <a:cs typeface="Arial" charset="0"/>
              </a:rPr>
              <a:t>SI</a:t>
            </a:r>
            <a:r>
              <a:rPr lang="ru-RU" sz="2000" dirty="0">
                <a:latin typeface="Arial" charset="0"/>
                <a:cs typeface="Arial" charset="0"/>
              </a:rPr>
              <a:t>] ; в </a:t>
            </a:r>
            <a:r>
              <a:rPr lang="en-US" sz="2000" dirty="0">
                <a:latin typeface="Arial" charset="0"/>
                <a:cs typeface="Arial" charset="0"/>
              </a:rPr>
              <a:t>AX</a:t>
            </a:r>
            <a:r>
              <a:rPr lang="ru-RU" sz="2000" dirty="0">
                <a:latin typeface="Arial" charset="0"/>
                <a:cs typeface="Arial" charset="0"/>
              </a:rPr>
              <a:t> заносится слово, находящееся по </a:t>
            </a:r>
            <a:r>
              <a:rPr lang="en-US" sz="2000" dirty="0">
                <a:latin typeface="Arial" charset="0"/>
                <a:cs typeface="Arial" charset="0"/>
              </a:rPr>
              <a:t>EA</a:t>
            </a:r>
            <a:r>
              <a:rPr lang="ru-RU" sz="2000" dirty="0">
                <a:latin typeface="Arial" charset="0"/>
                <a:cs typeface="Arial" charset="0"/>
              </a:rPr>
              <a:t>: 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  <a:cs typeface="Arial" charset="0"/>
              </a:rPr>
              <a:t>                               ; </a:t>
            </a:r>
            <a:r>
              <a:rPr lang="en-US" sz="2000" dirty="0">
                <a:latin typeface="Arial" charset="0"/>
                <a:cs typeface="Arial" charset="0"/>
              </a:rPr>
              <a:t>TEMP</a:t>
            </a:r>
            <a:r>
              <a:rPr lang="ru-RU" sz="2000" dirty="0">
                <a:latin typeface="Arial" charset="0"/>
                <a:cs typeface="Arial" charset="0"/>
              </a:rPr>
              <a:t> + содержимое </a:t>
            </a:r>
            <a:r>
              <a:rPr lang="en-US" sz="2000" dirty="0">
                <a:latin typeface="Arial" charset="0"/>
                <a:cs typeface="Arial" charset="0"/>
              </a:rPr>
              <a:t>SI </a:t>
            </a:r>
            <a:endParaRPr lang="ru-RU" sz="2000" dirty="0">
              <a:latin typeface="Arial" charset="0"/>
              <a:cs typeface="Arial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3C71970-5802-42FD-96E0-D8D39260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"/>
            <a:ext cx="7467600" cy="63341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6. Индексный режим адресации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265C35F-6B25-40E4-B2FD-2CA1A4175215}"/>
              </a:ext>
            </a:extLst>
          </p:cNvPr>
          <p:cNvSpPr txBox="1">
            <a:spLocks/>
          </p:cNvSpPr>
          <p:nvPr/>
        </p:nvSpPr>
        <p:spPr>
          <a:xfrm>
            <a:off x="1992313" y="2781301"/>
            <a:ext cx="7467600" cy="6334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defRPr/>
            </a:pPr>
            <a:r>
              <a:rPr lang="ru-RU" b="1" dirty="0"/>
              <a:t>7. Базово-индексная адресация </a:t>
            </a:r>
            <a:endParaRPr lang="ru-RU" dirty="0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B0EB5784-3E3D-47F9-98F8-FE1EC467F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233864"/>
            <a:ext cx="568325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1">
            <a:extLst>
              <a:ext uri="{FF2B5EF4-FFF2-40B4-BE49-F238E27FC236}">
                <a16:creationId xmlns:a16="http://schemas.microsoft.com/office/drawing/2014/main" id="{29C0909A-1F8E-4903-BF46-40DD5FF5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3389313"/>
            <a:ext cx="82089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latin typeface="Arial" panose="020B0604020202020204" pitchFamily="34" charset="0"/>
              </a:rPr>
              <a:t>Микропроцессор 8086: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latin typeface="Arial" panose="020B0604020202020204" pitchFamily="34" charset="0"/>
              </a:rPr>
              <a:t>База       + индекс +         смещение</a:t>
            </a:r>
          </a:p>
        </p:txBody>
      </p:sp>
      <p:sp>
        <p:nvSpPr>
          <p:cNvPr id="15367" name="TextBox 2">
            <a:extLst>
              <a:ext uri="{FF2B5EF4-FFF2-40B4-BE49-F238E27FC236}">
                <a16:creationId xmlns:a16="http://schemas.microsoft.com/office/drawing/2014/main" id="{982EE507-0916-4251-BC95-24F469AA0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5589588"/>
            <a:ext cx="8064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b="1">
                <a:latin typeface="Arial" panose="020B0604020202020204" pitchFamily="34" charset="0"/>
              </a:rPr>
              <a:t>Пример</a:t>
            </a:r>
            <a:r>
              <a:rPr lang="ru-RU" altLang="ru-RU" sz="200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mov AX</a:t>
            </a:r>
            <a:r>
              <a:rPr lang="ru-RU" altLang="ru-RU" sz="2000">
                <a:latin typeface="Arial" panose="020B0604020202020204" pitchFamily="34" charset="0"/>
              </a:rPr>
              <a:t>, [</a:t>
            </a:r>
            <a:r>
              <a:rPr lang="en-US" altLang="ru-RU" sz="2000">
                <a:latin typeface="Arial" panose="020B0604020202020204" pitchFamily="34" charset="0"/>
              </a:rPr>
              <a:t>BX</a:t>
            </a:r>
            <a:r>
              <a:rPr lang="ru-RU" altLang="ru-RU" sz="2000">
                <a:latin typeface="Arial" panose="020B0604020202020204" pitchFamily="34" charset="0"/>
              </a:rPr>
              <a:t>][</a:t>
            </a:r>
            <a:r>
              <a:rPr lang="en-US" altLang="ru-RU" sz="2000">
                <a:latin typeface="Arial" panose="020B0604020202020204" pitchFamily="34" charset="0"/>
              </a:rPr>
              <a:t>SI</a:t>
            </a:r>
            <a:r>
              <a:rPr lang="ru-RU" altLang="ru-RU" sz="2000">
                <a:latin typeface="Arial" panose="020B0604020202020204" pitchFamily="34" charset="0"/>
              </a:rPr>
              <a:t>]10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mov AX, TEMP[BP][DI]</a:t>
            </a:r>
            <a:endParaRPr lang="ru-RU" altLang="ru-RU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4E0C6-12B6-4F20-8976-9997B45F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8572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7. Базово-индексная адресация МП </a:t>
            </a:r>
            <a:r>
              <a:rPr lang="en-US" b="1" dirty="0"/>
              <a:t>i386</a:t>
            </a:r>
            <a:endParaRPr lang="ru-RU" b="1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7167303-C8CF-4420-BE2C-41FC885D0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16388" name="Object 1">
            <a:extLst>
              <a:ext uri="{FF2B5EF4-FFF2-40B4-BE49-F238E27FC236}">
                <a16:creationId xmlns:a16="http://schemas.microsoft.com/office/drawing/2014/main" id="{7A203E5D-B15C-42AB-AD4A-C59CE6644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981075"/>
          <a:ext cx="90678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563641" imgH="3038095" progId="Unknown">
                  <p:embed/>
                </p:oleObj>
              </mc:Choice>
              <mc:Fallback>
                <p:oleObj r:id="rId2" imgW="6563641" imgH="3038095" progId="Unknown">
                  <p:embed/>
                  <p:pic>
                    <p:nvPicPr>
                      <p:cNvPr id="16388" name="Object 1">
                        <a:extLst>
                          <a:ext uri="{FF2B5EF4-FFF2-40B4-BE49-F238E27FC236}">
                            <a16:creationId xmlns:a16="http://schemas.microsoft.com/office/drawing/2014/main" id="{7A203E5D-B15C-42AB-AD4A-C59CE6644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81075"/>
                        <a:ext cx="90678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Box 2">
            <a:extLst>
              <a:ext uri="{FF2B5EF4-FFF2-40B4-BE49-F238E27FC236}">
                <a16:creationId xmlns:a16="http://schemas.microsoft.com/office/drawing/2014/main" id="{4E3FE33A-DB8C-46A0-98CA-C9848505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013326"/>
            <a:ext cx="83534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latin typeface="Arial" panose="020B0604020202020204" pitchFamily="34" charset="0"/>
              </a:rPr>
              <a:t>Эта схема применяется только при использовании 32-разрядных регистров!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	</a:t>
            </a:r>
            <a:r>
              <a:rPr lang="ru-RU" altLang="ru-RU" sz="2000" b="1">
                <a:latin typeface="Arial" panose="020B0604020202020204" pitchFamily="34" charset="0"/>
              </a:rPr>
              <a:t>Пример</a:t>
            </a:r>
            <a:r>
              <a:rPr lang="ru-RU" altLang="ru-RU" sz="200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Arial" panose="020B0604020202020204" pitchFamily="34" charset="0"/>
              </a:rPr>
              <a:t>	</a:t>
            </a:r>
            <a:r>
              <a:rPr lang="en-US" altLang="ru-RU" sz="2000">
                <a:latin typeface="Arial" panose="020B0604020202020204" pitchFamily="34" charset="0"/>
              </a:rPr>
              <a:t>mov EAX</a:t>
            </a:r>
            <a:r>
              <a:rPr lang="ru-RU" altLang="ru-RU" sz="2000">
                <a:latin typeface="Arial" panose="020B0604020202020204" pitchFamily="34" charset="0"/>
              </a:rPr>
              <a:t>, [</a:t>
            </a:r>
            <a:r>
              <a:rPr lang="en-US" altLang="ru-RU" sz="2000">
                <a:latin typeface="Arial" panose="020B0604020202020204" pitchFamily="34" charset="0"/>
              </a:rPr>
              <a:t>ECX</a:t>
            </a:r>
            <a:r>
              <a:rPr lang="ru-RU" altLang="ru-RU" sz="2000">
                <a:latin typeface="Arial" panose="020B0604020202020204" pitchFamily="34" charset="0"/>
              </a:rPr>
              <a:t>][</a:t>
            </a:r>
            <a:r>
              <a:rPr lang="en-US" altLang="ru-RU" sz="2000">
                <a:latin typeface="Arial" panose="020B0604020202020204" pitchFamily="34" charset="0"/>
              </a:rPr>
              <a:t>EDI</a:t>
            </a:r>
            <a:r>
              <a:rPr lang="ru-RU" altLang="ru-RU" sz="2000">
                <a:latin typeface="Arial" panose="020B0604020202020204" pitchFamily="34" charset="0"/>
              </a:rPr>
              <a:t>*8]10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72635-E415-4E00-BFBC-519CAA2CF1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1200" y="274639"/>
            <a:ext cx="7467600" cy="561975"/>
          </a:xfrm>
        </p:spPr>
        <p:txBody>
          <a:bodyPr wrap="square" numCol="1" anchor="b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3600" b="1">
                <a:solidFill>
                  <a:schemeClr val="tx2"/>
                </a:solidFill>
                <a:latin typeface="Arial" panose="020B0604020202020204" pitchFamily="34" charset="0"/>
              </a:rPr>
              <a:t>СЕГМЕНТЫ ПРОГРАММЫ</a:t>
            </a:r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23EE59B7-5C2F-4FF5-801A-140283E8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341438"/>
            <a:ext cx="82819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Сегмент кода (единственный обязательный).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Сегмент данных.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Сегмент стека.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Дополнительные сегменты данных.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CFD6F-7135-445E-844F-E42868CD40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0"/>
            <a:ext cx="8229600" cy="857250"/>
          </a:xfrm>
        </p:spPr>
        <p:txBody>
          <a:bodyPr wrap="square" numCol="1" anchor="b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ОПИСАНИЕ СЕГМЕНТА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459D55-0529-4966-9900-0DA42ED4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7D2D585-AFF1-47D2-9D55-87D5C21196D9}"/>
              </a:ext>
            </a:extLst>
          </p:cNvPr>
          <p:cNvGraphicFramePr>
            <a:graphicFrameLocks noGrp="1"/>
          </p:cNvGraphicFramePr>
          <p:nvPr/>
        </p:nvGraphicFramePr>
        <p:xfrm>
          <a:off x="1809750" y="928689"/>
          <a:ext cx="8574088" cy="4803775"/>
        </p:xfrm>
        <a:graphic>
          <a:graphicData uri="http://schemas.openxmlformats.org/drawingml/2006/table">
            <a:tbl>
              <a:tblPr/>
              <a:tblGrid>
                <a:gridCol w="7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35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</a:t>
                      </a: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SEGMENT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Выравнивание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Объединение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Класс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‘CODE’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(по ум.)</a:t>
                      </a: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Common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‘DATA’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8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(по умолч.)</a:t>
                      </a: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‘CONST’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‘BSS’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1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 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адрес</a:t>
                      </a: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‘STACK’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(по умолч.)</a:t>
                      </a:r>
                    </a:p>
                  </a:txBody>
                  <a:tcPr marL="65319" marR="653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marL="87093" marR="87093" marT="43533" marB="4353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 .  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</a:t>
                      </a: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Ends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319" marR="65319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5FE4D-BAF6-42D2-9ECE-3397E9E40D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0"/>
            <a:ext cx="8229600" cy="857250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ПРИМЕР СТРУКТУРЫ ПРОГРАММЫ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A4B1391-07B2-4117-8C67-3928D101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11268" name="TextBox 5">
            <a:extLst>
              <a:ext uri="{FF2B5EF4-FFF2-40B4-BE49-F238E27FC236}">
                <a16:creationId xmlns:a16="http://schemas.microsoft.com/office/drawing/2014/main" id="{35B6A61D-4B82-4E5E-9D6A-03DF2F09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857250"/>
            <a:ext cx="8358187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STACKSG</a:t>
            </a:r>
            <a:r>
              <a:rPr lang="ru-RU" altLang="ru-RU" sz="2400">
                <a:latin typeface="Century Schoolbook" panose="02040604050505020304" pitchFamily="18" charset="0"/>
              </a:rPr>
              <a:t>	</a:t>
            </a:r>
            <a:r>
              <a:rPr lang="en-US" altLang="ru-RU" sz="2400">
                <a:latin typeface="Century Schoolbook" panose="02040604050505020304" pitchFamily="18" charset="0"/>
              </a:rPr>
              <a:t>Segment</a:t>
            </a:r>
            <a:r>
              <a:rPr lang="ru-RU" altLang="ru-RU" sz="2400">
                <a:latin typeface="Century Schoolbook" panose="02040604050505020304" pitchFamily="18" charset="0"/>
              </a:rPr>
              <a:t>	</a:t>
            </a:r>
            <a:r>
              <a:rPr lang="en-US" altLang="ru-RU" sz="2400">
                <a:latin typeface="Century Schoolbook" panose="02040604050505020304" pitchFamily="18" charset="0"/>
              </a:rPr>
              <a:t>Para</a:t>
            </a:r>
            <a:r>
              <a:rPr lang="ru-RU" altLang="ru-RU" sz="2400">
                <a:latin typeface="Century Schoolbook" panose="02040604050505020304" pitchFamily="18" charset="0"/>
              </a:rPr>
              <a:t>	</a:t>
            </a:r>
            <a:r>
              <a:rPr lang="en-US" altLang="ru-RU" sz="2400">
                <a:latin typeface="Century Schoolbook" panose="02040604050505020304" pitchFamily="18" charset="0"/>
              </a:rPr>
              <a:t>Stack</a:t>
            </a:r>
            <a:r>
              <a:rPr lang="ru-RU" altLang="ru-RU" sz="2400">
                <a:latin typeface="Century Schoolbook" panose="02040604050505020304" pitchFamily="18" charset="0"/>
              </a:rPr>
              <a:t>	‘</a:t>
            </a:r>
            <a:r>
              <a:rPr lang="en-US" altLang="ru-RU" sz="2400">
                <a:latin typeface="Century Schoolbook" panose="02040604050505020304" pitchFamily="18" charset="0"/>
              </a:rPr>
              <a:t>STACK</a:t>
            </a:r>
            <a:r>
              <a:rPr lang="ru-RU" altLang="ru-RU" sz="2400">
                <a:latin typeface="Century Schoolbook" panose="02040604050505020304" pitchFamily="18" charset="0"/>
              </a:rPr>
              <a:t>’</a:t>
            </a:r>
          </a:p>
          <a:p>
            <a:pPr eaLnBrk="1" hangingPunct="1"/>
            <a:r>
              <a:rPr lang="ru-RU" altLang="ru-RU" sz="2400">
                <a:latin typeface="Century Schoolbook" panose="02040604050505020304" pitchFamily="18" charset="0"/>
              </a:rPr>
              <a:t>		</a:t>
            </a:r>
            <a:r>
              <a:rPr lang="en-US" altLang="ru-RU" sz="2400">
                <a:latin typeface="Century Schoolbook" panose="02040604050505020304" pitchFamily="18" charset="0"/>
              </a:rPr>
              <a:t>dw 80 dup (?)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STACKSG </a:t>
            </a:r>
            <a:r>
              <a:rPr lang="ru-RU" altLang="ru-RU" sz="2400">
                <a:latin typeface="Century Schoolbook" panose="02040604050505020304" pitchFamily="18" charset="0"/>
              </a:rPr>
              <a:t> </a:t>
            </a:r>
            <a:r>
              <a:rPr lang="en-US" altLang="ru-RU" sz="2400">
                <a:latin typeface="Century Schoolbook" panose="02040604050505020304" pitchFamily="18" charset="0"/>
              </a:rPr>
              <a:t>ENDS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 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DATASG		Segment	Para	Public	‘DATA’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. . .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DATASG </a:t>
            </a:r>
            <a:r>
              <a:rPr lang="ru-RU" altLang="ru-RU" sz="2400">
                <a:latin typeface="Century Schoolbook" panose="02040604050505020304" pitchFamily="18" charset="0"/>
              </a:rPr>
              <a:t> </a:t>
            </a:r>
            <a:r>
              <a:rPr lang="en-US" altLang="ru-RU" sz="2400">
                <a:latin typeface="Century Schoolbook" panose="02040604050505020304" pitchFamily="18" charset="0"/>
              </a:rPr>
              <a:t>ENDS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. . .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CODESG		Segment	Para	Public	‘CODE’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. . .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		assume DS:DATASG, SS:STACKSG, ES:NOTHING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	Begin: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. . .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CODESG </a:t>
            </a:r>
            <a:r>
              <a:rPr lang="ru-RU" altLang="ru-RU" sz="2400">
                <a:latin typeface="Century Schoolbook" panose="02040604050505020304" pitchFamily="18" charset="0"/>
              </a:rPr>
              <a:t> </a:t>
            </a:r>
            <a:r>
              <a:rPr lang="en-US" altLang="ru-RU" sz="2400">
                <a:latin typeface="Century Schoolbook" panose="02040604050505020304" pitchFamily="18" charset="0"/>
              </a:rPr>
              <a:t>ENDS</a:t>
            </a:r>
            <a:endParaRPr lang="ru-RU" altLang="ru-RU" sz="24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400">
                <a:latin typeface="Century Schoolbook" panose="02040604050505020304" pitchFamily="18" charset="0"/>
              </a:rPr>
              <a:t>END Begin </a:t>
            </a:r>
            <a:endParaRPr lang="ru-RU" altLang="ru-RU" sz="240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520EE780-19C9-41E2-BB95-9A57B1CC0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450" y="260350"/>
            <a:ext cx="7239000" cy="1296988"/>
          </a:xfrm>
        </p:spPr>
        <p:txBody>
          <a:bodyPr/>
          <a:lstStyle/>
          <a:p>
            <a:pPr marL="26988"/>
            <a:r>
              <a:rPr lang="ru-RU" altLang="ru-RU" sz="25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Система счисления (СС)</a:t>
            </a:r>
            <a:r>
              <a:rPr lang="ru-RU" altLang="ru-RU" sz="2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ru-RU" altLang="ru-RU"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способ представления (записи) чисел с помощью некоторых символов (цифр)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DA69F42-0F43-45B1-967A-1A2DAFFA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3" y="1628775"/>
            <a:ext cx="7239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ts val="400"/>
              </a:spcBef>
              <a:buSzPct val="68000"/>
              <a:buNone/>
            </a:pPr>
            <a:r>
              <a:rPr lang="ru-RU" altLang="ru-RU" sz="25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Непозиционная система счисления </a:t>
            </a:r>
            <a:r>
              <a:rPr lang="ru-RU" altLang="ru-RU" sz="2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ru-RU" altLang="ru-RU"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 цифры не зависит от позиции, которую она занимает в числе. </a:t>
            </a:r>
          </a:p>
          <a:p>
            <a:pPr>
              <a:spcBef>
                <a:spcPts val="400"/>
              </a:spcBef>
              <a:buSzPct val="68000"/>
              <a:buNone/>
            </a:pPr>
            <a:r>
              <a:rPr lang="ru-RU" altLang="ru-RU" sz="2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– </a:t>
            </a:r>
            <a:r>
              <a:rPr lang="ru-RU" altLang="ru-RU"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римская СС: </a:t>
            </a:r>
            <a:r>
              <a:rPr lang="en-US" altLang="ru-RU"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XIV</a:t>
            </a:r>
            <a:r>
              <a:rPr lang="ru-RU" altLang="ru-RU"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10 + 5 -1</a:t>
            </a:r>
          </a:p>
          <a:p>
            <a:pPr>
              <a:spcBef>
                <a:spcPts val="400"/>
              </a:spcBef>
              <a:buSzPct val="68000"/>
              <a:buNone/>
            </a:pPr>
            <a:endParaRPr lang="ru-RU" altLang="ru-RU" sz="25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400"/>
              </a:spcBef>
              <a:buSzPct val="68000"/>
              <a:buNone/>
            </a:pPr>
            <a:r>
              <a:rPr lang="ru-RU" altLang="ru-RU" sz="25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Позиционная система счисления </a:t>
            </a:r>
            <a:r>
              <a:rPr lang="ru-RU" altLang="ru-RU" sz="25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ru-RU" altLang="ru-RU"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 каждой цифры изменяется в зависимости от ее позиции в записи числа.</a:t>
            </a:r>
          </a:p>
          <a:p>
            <a:pPr>
              <a:spcBef>
                <a:spcPts val="400"/>
              </a:spcBef>
              <a:buSzPct val="68000"/>
              <a:buNone/>
            </a:pPr>
            <a:r>
              <a:rPr lang="ru-RU" altLang="ru-RU" sz="2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– </a:t>
            </a:r>
            <a:r>
              <a:rPr lang="ru-RU" altLang="ru-RU"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десятичная СС: </a:t>
            </a:r>
          </a:p>
          <a:p>
            <a:pPr>
              <a:spcBef>
                <a:spcPts val="400"/>
              </a:spcBef>
              <a:buSzPct val="68000"/>
              <a:buNone/>
            </a:pPr>
            <a:r>
              <a:rPr lang="ru-RU" altLang="ru-RU"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111 = 100 + 10 + 1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322A4-0F84-4FA5-93E0-C742E92FB6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620713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ДИРЕКТИВА </a:t>
            </a:r>
            <a:r>
              <a:rPr lang="en-US" altLang="ru-RU" b="1">
                <a:solidFill>
                  <a:schemeClr val="tx2"/>
                </a:solidFill>
                <a:latin typeface="Arial" panose="020B0604020202020204" pitchFamily="34" charset="0"/>
              </a:rPr>
              <a:t>ASSUME</a:t>
            </a:r>
            <a:endParaRPr lang="ru-RU" altLang="ru-RU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C618D7E-7B0E-43C0-B1A6-4D0773ABD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25F61102-A4B7-4C21-947E-751281B6A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609600"/>
            <a:ext cx="89281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000"/>
              <a:t>	</a:t>
            </a:r>
            <a:r>
              <a:rPr lang="ru-RU" altLang="ru-RU" sz="2000"/>
              <a:t>Директива </a:t>
            </a:r>
            <a:r>
              <a:rPr lang="en-US" altLang="ru-RU" sz="2000"/>
              <a:t>ASSUME </a:t>
            </a:r>
            <a:r>
              <a:rPr lang="ru-RU" altLang="ru-RU" sz="2000"/>
              <a:t>устанавливает, какой сегментный регистр используется для доступа к именам и меткам описанного ранее сегмента.</a:t>
            </a:r>
          </a:p>
          <a:p>
            <a:r>
              <a:rPr lang="ru-RU" altLang="ru-RU" sz="2000"/>
              <a:t>	</a:t>
            </a:r>
            <a:r>
              <a:rPr lang="en-US" altLang="ru-RU" sz="2000"/>
              <a:t>ASSUME </a:t>
            </a:r>
            <a:r>
              <a:rPr lang="ru-RU" altLang="ru-RU" sz="2000"/>
              <a:t>СегмРегистр : ИмяСегмента</a:t>
            </a:r>
          </a:p>
          <a:p>
            <a:r>
              <a:rPr lang="ru-RU" altLang="ru-RU" sz="2000"/>
              <a:t>или</a:t>
            </a:r>
          </a:p>
          <a:p>
            <a:r>
              <a:rPr lang="ru-RU" altLang="ru-RU" sz="2000"/>
              <a:t>	</a:t>
            </a:r>
            <a:r>
              <a:rPr lang="en-US" altLang="ru-RU" sz="2000"/>
              <a:t>ASSUME</a:t>
            </a:r>
            <a:r>
              <a:rPr lang="ru-RU" altLang="ru-RU" sz="2000"/>
              <a:t> СегмРегистр : </a:t>
            </a:r>
            <a:r>
              <a:rPr lang="en-US" altLang="ru-RU" sz="2000"/>
              <a:t>NOTHING</a:t>
            </a:r>
            <a:r>
              <a:rPr lang="ru-RU" altLang="ru-RU" sz="2000"/>
              <a:t> – отменить назначение.</a:t>
            </a:r>
          </a:p>
          <a:p>
            <a:r>
              <a:rPr lang="ru-RU" altLang="ru-RU" sz="2000"/>
              <a:t>	</a:t>
            </a:r>
            <a:r>
              <a:rPr lang="ru-RU" altLang="ru-RU" sz="2000" b="1"/>
              <a:t>Пример</a:t>
            </a:r>
            <a:r>
              <a:rPr lang="en-US" altLang="ru-RU" sz="2000"/>
              <a:t>.</a:t>
            </a:r>
            <a:endParaRPr lang="ru-RU" altLang="ru-RU" sz="2000"/>
          </a:p>
          <a:p>
            <a:r>
              <a:rPr lang="en-US" altLang="ru-RU" sz="2000"/>
              <a:t>DATASG		Segment	Para	Public	‘DATA’</a:t>
            </a:r>
            <a:endParaRPr lang="ru-RU" altLang="ru-RU" sz="2000"/>
          </a:p>
          <a:p>
            <a:r>
              <a:rPr lang="en-US" altLang="ru-RU" sz="2000"/>
              <a:t>	a db ?</a:t>
            </a:r>
            <a:endParaRPr lang="ru-RU" altLang="ru-RU" sz="2000"/>
          </a:p>
          <a:p>
            <a:r>
              <a:rPr lang="en-US" altLang="ru-RU" sz="2000"/>
              <a:t>DATASG ENDS</a:t>
            </a:r>
            <a:endParaRPr lang="ru-RU" altLang="ru-RU" sz="2000"/>
          </a:p>
          <a:p>
            <a:r>
              <a:rPr lang="en-US" altLang="ru-RU" sz="2000"/>
              <a:t>CODESG		Segment	Para	Public	‘CODE’</a:t>
            </a:r>
            <a:endParaRPr lang="ru-RU" altLang="ru-RU" sz="2000"/>
          </a:p>
          <a:p>
            <a:r>
              <a:rPr lang="en-US" altLang="ru-RU" sz="2000"/>
              <a:t>begin:</a:t>
            </a:r>
            <a:endParaRPr lang="ru-RU" altLang="ru-RU" sz="2000"/>
          </a:p>
          <a:p>
            <a:r>
              <a:rPr lang="en-US" altLang="ru-RU" sz="2000"/>
              <a:t>	assume DS, DATASG</a:t>
            </a:r>
            <a:endParaRPr lang="ru-RU" altLang="ru-RU" sz="2000"/>
          </a:p>
          <a:p>
            <a:r>
              <a:rPr lang="en-US" altLang="ru-RU" sz="2000"/>
              <a:t>	mov AL, a			; </a:t>
            </a:r>
            <a:r>
              <a:rPr lang="ru-RU" altLang="ru-RU" sz="2000"/>
              <a:t>генерируется </a:t>
            </a:r>
            <a:r>
              <a:rPr lang="en-US" altLang="ru-RU" sz="2000"/>
              <a:t>DS:a</a:t>
            </a:r>
            <a:endParaRPr lang="ru-RU" altLang="ru-RU" sz="2000"/>
          </a:p>
          <a:p>
            <a:r>
              <a:rPr lang="en-US" altLang="ru-RU" sz="2000"/>
              <a:t>	assume DS</a:t>
            </a:r>
            <a:r>
              <a:rPr lang="ru-RU" altLang="ru-RU" sz="2000"/>
              <a:t>, </a:t>
            </a:r>
            <a:r>
              <a:rPr lang="en-US" altLang="ru-RU" sz="2000"/>
              <a:t>NOTHING</a:t>
            </a:r>
            <a:endParaRPr lang="ru-RU" altLang="ru-RU" sz="2000"/>
          </a:p>
          <a:p>
            <a:r>
              <a:rPr lang="ru-RU" altLang="ru-RU" sz="2000"/>
              <a:t>	</a:t>
            </a:r>
            <a:r>
              <a:rPr lang="en-US" altLang="ru-RU" sz="2000"/>
              <a:t>mov AL</a:t>
            </a:r>
            <a:r>
              <a:rPr lang="ru-RU" altLang="ru-RU" sz="2000"/>
              <a:t>, </a:t>
            </a:r>
            <a:r>
              <a:rPr lang="en-US" altLang="ru-RU" sz="2000"/>
              <a:t>DS</a:t>
            </a:r>
            <a:r>
              <a:rPr lang="ru-RU" altLang="ru-RU" sz="2000"/>
              <a:t>:</a:t>
            </a:r>
            <a:r>
              <a:rPr lang="en-US" altLang="ru-RU" sz="2000"/>
              <a:t>a</a:t>
            </a:r>
            <a:r>
              <a:rPr lang="ru-RU" altLang="ru-RU" sz="2000"/>
              <a:t>		; необходимо явно указать сегм. регистр			; </a:t>
            </a:r>
          </a:p>
          <a:p>
            <a:r>
              <a:rPr lang="ru-RU" altLang="ru-RU" sz="2000"/>
              <a:t>. . .</a:t>
            </a:r>
          </a:p>
          <a:p>
            <a:r>
              <a:rPr lang="en-US" altLang="ru-RU" sz="2000"/>
              <a:t>CODESG ENDS</a:t>
            </a:r>
            <a:endParaRPr lang="ru-RU" altLang="ru-RU" sz="2000"/>
          </a:p>
          <a:p>
            <a:r>
              <a:rPr lang="en-US" altLang="ru-RU" sz="2000"/>
              <a:t>END Begin </a:t>
            </a:r>
            <a:endParaRPr lang="ru-RU" altLang="ru-RU"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11516-257E-4BE3-9299-FDD313554D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МОДЕЛИ ПАМЯТИ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E114ACD-CECB-42DA-A8DE-E3410FC9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632DB14-9727-4517-B41F-1D6057A611FC}"/>
              </a:ext>
            </a:extLst>
          </p:cNvPr>
          <p:cNvGraphicFramePr>
            <a:graphicFrameLocks noGrp="1"/>
          </p:cNvGraphicFramePr>
          <p:nvPr/>
        </p:nvGraphicFramePr>
        <p:xfrm>
          <a:off x="1952625" y="714376"/>
          <a:ext cx="8358188" cy="5641975"/>
        </p:xfrm>
        <a:graphic>
          <a:graphicData uri="http://schemas.openxmlformats.org/drawingml/2006/table">
            <a:tbl>
              <a:tblPr/>
              <a:tblGrid>
                <a:gridCol w="16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7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Модель</a:t>
                      </a: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 и размер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сегментов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указателя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kumimoji="0" lang="ru-RU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kumimoji="0" lang="ru-RU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kumimoji="0" lang="ru-RU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kumimoji="0" lang="ru-RU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 DOS, Win 16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Tiny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Один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Near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Один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Один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Near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Near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Несколько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Один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Far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Near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Compact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Один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Несколько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Near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Far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Несколько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Несколько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Far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Far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Huge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Несколько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Несколько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&gt;64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Huge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Huge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3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 32 (</a:t>
                      </a: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начиная с 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i386)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Flat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Вся память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Вся память</a:t>
                      </a: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Flat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Flat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35" marR="672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8DFAC-9EC2-44F1-A0AB-BF013F066B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ДИРЕКТИВА </a:t>
            </a:r>
            <a:r>
              <a:rPr lang="en-US" altLang="ru-RU" b="1">
                <a:solidFill>
                  <a:schemeClr val="tx2"/>
                </a:solidFill>
                <a:latin typeface="Arial" panose="020B0604020202020204" pitchFamily="34" charset="0"/>
              </a:rPr>
              <a:t>MODEL</a:t>
            </a:r>
            <a:endParaRPr lang="ru-RU" altLang="ru-RU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A3E32BA-20C3-450F-B33A-4AA10FAD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B8997A0C-2E60-42B3-AF5B-E506A267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620713"/>
            <a:ext cx="849788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	Задается для использования определенной модели памяти в программе:</a:t>
            </a:r>
          </a:p>
          <a:p>
            <a:pPr eaLnBrk="1" hangingPunct="1"/>
            <a:endParaRPr lang="ru-RU" altLang="ru-RU" sz="2400"/>
          </a:p>
          <a:p>
            <a:pPr eaLnBrk="1" hangingPunct="1"/>
            <a:r>
              <a:rPr lang="ru-RU" altLang="ru-RU" sz="2400"/>
              <a:t>	</a:t>
            </a:r>
            <a:r>
              <a:rPr lang="en-US" altLang="ru-RU" sz="2400"/>
              <a:t>MODEL</a:t>
            </a:r>
            <a:r>
              <a:rPr lang="ru-RU" altLang="ru-RU" sz="2400"/>
              <a:t>	ИмяМодели[, Язык]</a:t>
            </a:r>
          </a:p>
          <a:p>
            <a:pPr eaLnBrk="1" hangingPunct="1"/>
            <a:endParaRPr lang="ru-RU" altLang="ru-RU" sz="2400"/>
          </a:p>
          <a:p>
            <a:pPr eaLnBrk="1" hangingPunct="1"/>
            <a:r>
              <a:rPr lang="ru-RU" altLang="ru-RU" sz="2400"/>
              <a:t>	Язык – позволяет упростить вопросы стыковки программ на ассемблере и на языке программирования высокого уровня. Возможные значения: </a:t>
            </a:r>
            <a:r>
              <a:rPr lang="en-US" altLang="ru-RU" sz="2400"/>
              <a:t>C</a:t>
            </a:r>
            <a:r>
              <a:rPr lang="ru-RU" altLang="ru-RU" sz="2400"/>
              <a:t>, </a:t>
            </a:r>
            <a:r>
              <a:rPr lang="en-US" altLang="ru-RU" sz="2400"/>
              <a:t>CPP</a:t>
            </a:r>
            <a:r>
              <a:rPr lang="ru-RU" altLang="ru-RU" sz="2400"/>
              <a:t>, </a:t>
            </a:r>
            <a:r>
              <a:rPr lang="en-US" altLang="ru-RU" sz="2400"/>
              <a:t>PASCAL</a:t>
            </a:r>
            <a:r>
              <a:rPr lang="ru-RU" altLang="ru-RU" sz="2400"/>
              <a:t> и др. Если язык не задан, подразумевается </a:t>
            </a:r>
            <a:r>
              <a:rPr lang="en-US" altLang="ru-RU" sz="2400"/>
              <a:t>NOLANGUAGE</a:t>
            </a:r>
            <a:r>
              <a:rPr lang="ru-RU" altLang="ru-RU" sz="2400"/>
              <a:t>.</a:t>
            </a:r>
          </a:p>
          <a:p>
            <a:pPr eaLnBrk="1" hangingPunct="1"/>
            <a:r>
              <a:rPr lang="ru-RU" altLang="ru-RU" sz="2400"/>
              <a:t>	Если в программе задана модель памяти, можно использовать упрощенные директивы описания </a:t>
            </a:r>
            <a:r>
              <a:rPr lang="ru-RU" altLang="ru-RU" sz="2400" b="1"/>
              <a:t>основных</a:t>
            </a:r>
            <a:r>
              <a:rPr lang="ru-RU" altLang="ru-RU" sz="2400"/>
              <a:t> сегментов:</a:t>
            </a:r>
          </a:p>
          <a:p>
            <a:pPr eaLnBrk="1" hangingPunct="1"/>
            <a:r>
              <a:rPr lang="en-US" altLang="ru-RU" sz="2400"/>
              <a:t>CODESEG</a:t>
            </a:r>
            <a:r>
              <a:rPr lang="ru-RU" altLang="ru-RU" sz="2400"/>
              <a:t> –сегмент кода;</a:t>
            </a:r>
          </a:p>
          <a:p>
            <a:pPr eaLnBrk="1" hangingPunct="1"/>
            <a:r>
              <a:rPr lang="en-US" altLang="ru-RU" sz="2400"/>
              <a:t>DATASEG</a:t>
            </a:r>
            <a:r>
              <a:rPr lang="ru-RU" altLang="ru-RU" sz="2400"/>
              <a:t> – сегмент данных;</a:t>
            </a:r>
          </a:p>
          <a:p>
            <a:pPr eaLnBrk="1" hangingPunct="1"/>
            <a:r>
              <a:rPr lang="en-US" altLang="ru-RU" sz="2400"/>
              <a:t>STACK – </a:t>
            </a:r>
            <a:r>
              <a:rPr lang="ru-RU" altLang="ru-RU" sz="2400"/>
              <a:t>сегмент стека.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FD0DE-40FF-4059-997C-6F33B0168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СТРУКТУРА ПРОСТОЙ ПРОГРАММЫ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04D5C26-1F51-4D53-8D6D-AD6905A6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15364" name="TextBox 5">
            <a:extLst>
              <a:ext uri="{FF2B5EF4-FFF2-40B4-BE49-F238E27FC236}">
                <a16:creationId xmlns:a16="http://schemas.microsoft.com/office/drawing/2014/main" id="{DC5958DF-2913-4FF4-B74C-97E3BBCC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9" y="1285875"/>
            <a:ext cx="37861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>
                <a:latin typeface="Century Schoolbook" panose="02040604050505020304" pitchFamily="18" charset="0"/>
              </a:rPr>
              <a:t>model   SMALL</a:t>
            </a:r>
            <a:br>
              <a:rPr lang="en-US" altLang="ru-RU" sz="2800">
                <a:latin typeface="Century Schoolbook" panose="02040604050505020304" pitchFamily="18" charset="0"/>
              </a:rPr>
            </a:br>
            <a:r>
              <a:rPr lang="en-US" altLang="ru-RU" sz="2800">
                <a:latin typeface="Century Schoolbook" panose="02040604050505020304" pitchFamily="18" charset="0"/>
              </a:rPr>
              <a:t>stack   100h</a:t>
            </a:r>
            <a:br>
              <a:rPr lang="en-US" altLang="ru-RU" sz="2800">
                <a:latin typeface="Century Schoolbook" panose="02040604050505020304" pitchFamily="18" charset="0"/>
              </a:rPr>
            </a:br>
            <a:r>
              <a:rPr lang="en-US" altLang="ru-RU" sz="2800">
                <a:latin typeface="Century Schoolbook" panose="02040604050505020304" pitchFamily="18" charset="0"/>
              </a:rPr>
              <a:t>dataseg</a:t>
            </a:r>
            <a:br>
              <a:rPr lang="en-US" altLang="ru-RU" sz="2800">
                <a:latin typeface="Century Schoolbook" panose="02040604050505020304" pitchFamily="18" charset="0"/>
              </a:rPr>
            </a:br>
            <a:r>
              <a:rPr lang="en-US" altLang="ru-RU" sz="2800">
                <a:latin typeface="Century Schoolbook" panose="02040604050505020304" pitchFamily="18" charset="0"/>
              </a:rPr>
              <a:t>        . . .    ;</a:t>
            </a:r>
            <a:r>
              <a:rPr lang="ru-RU" altLang="ru-RU" sz="2800">
                <a:latin typeface="Century Schoolbook" panose="02040604050505020304" pitchFamily="18" charset="0"/>
              </a:rPr>
              <a:t>данные</a:t>
            </a:r>
            <a:br>
              <a:rPr lang="en-US" altLang="ru-RU" sz="2800">
                <a:latin typeface="Century Schoolbook" panose="02040604050505020304" pitchFamily="18" charset="0"/>
              </a:rPr>
            </a:br>
            <a:r>
              <a:rPr lang="en-US" altLang="ru-RU" sz="2800">
                <a:latin typeface="Century Schoolbook" panose="02040604050505020304" pitchFamily="18" charset="0"/>
              </a:rPr>
              <a:t>codeseg</a:t>
            </a:r>
            <a:endParaRPr lang="ru-RU" altLang="ru-RU" sz="2800"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ru-RU" sz="2800">
                <a:latin typeface="Century Schoolbook" panose="02040604050505020304" pitchFamily="18" charset="0"/>
              </a:rPr>
              <a:t>START:</a:t>
            </a:r>
            <a:br>
              <a:rPr lang="en-US" altLang="ru-RU" sz="2800">
                <a:latin typeface="Century Schoolbook" panose="02040604050505020304" pitchFamily="18" charset="0"/>
              </a:rPr>
            </a:br>
            <a:r>
              <a:rPr lang="en-US" altLang="ru-RU" sz="2800">
                <a:latin typeface="Century Schoolbook" panose="02040604050505020304" pitchFamily="18" charset="0"/>
              </a:rPr>
              <a:t>        startupcode</a:t>
            </a:r>
            <a:br>
              <a:rPr lang="en-US" altLang="ru-RU" sz="2800">
                <a:latin typeface="Century Schoolbook" panose="02040604050505020304" pitchFamily="18" charset="0"/>
              </a:rPr>
            </a:br>
            <a:r>
              <a:rPr lang="en-US" altLang="ru-RU" sz="2800">
                <a:latin typeface="Century Schoolbook" panose="02040604050505020304" pitchFamily="18" charset="0"/>
              </a:rPr>
              <a:t>        . . .    ;код</a:t>
            </a:r>
            <a:br>
              <a:rPr lang="en-US" altLang="ru-RU" sz="2800">
                <a:latin typeface="Century Schoolbook" panose="02040604050505020304" pitchFamily="18" charset="0"/>
              </a:rPr>
            </a:br>
            <a:r>
              <a:rPr lang="en-US" altLang="ru-RU" sz="2800">
                <a:latin typeface="Century Schoolbook" panose="02040604050505020304" pitchFamily="18" charset="0"/>
              </a:rPr>
              <a:t>QUIT:   exitcode  0</a:t>
            </a:r>
            <a:br>
              <a:rPr lang="en-US" altLang="ru-RU" sz="2800">
                <a:latin typeface="Century Schoolbook" panose="02040604050505020304" pitchFamily="18" charset="0"/>
              </a:rPr>
            </a:br>
            <a:r>
              <a:rPr lang="en-US" altLang="ru-RU" sz="2800">
                <a:latin typeface="Century Schoolbook" panose="02040604050505020304" pitchFamily="18" charset="0"/>
              </a:rPr>
              <a:t>end START</a:t>
            </a:r>
            <a:endParaRPr lang="ru-RU" altLang="ru-RU" sz="280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62D37-F5CC-470D-B567-24651E99F2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ИНИЦИАЛИЗАЦИЯ ПРОГРАММЫ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BF3B509-FE5F-4B3B-A9E3-166901BE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16388" name="TextBox 5">
            <a:extLst>
              <a:ext uri="{FF2B5EF4-FFF2-40B4-BE49-F238E27FC236}">
                <a16:creationId xmlns:a16="http://schemas.microsoft.com/office/drawing/2014/main" id="{27FA3A9E-0478-4FB0-A3AE-4FE1945B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1268413"/>
            <a:ext cx="8856662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/>
              <a:t>	Загрузчик </a:t>
            </a:r>
            <a:r>
              <a:rPr lang="en-US" altLang="ru-RU" sz="2800"/>
              <a:t>DOS </a:t>
            </a:r>
            <a:r>
              <a:rPr lang="ru-RU" altLang="ru-RU" sz="2800"/>
              <a:t>устанавливает правильные адреса сегмента стека в регистре </a:t>
            </a:r>
            <a:r>
              <a:rPr lang="en-US" altLang="ru-RU" sz="2800"/>
              <a:t>SS </a:t>
            </a:r>
            <a:r>
              <a:rPr lang="ru-RU" altLang="ru-RU" sz="2800"/>
              <a:t>и сегмента кода в регистре </a:t>
            </a:r>
            <a:r>
              <a:rPr lang="en-US" altLang="ru-RU" sz="2800"/>
              <a:t>CS</a:t>
            </a:r>
            <a:r>
              <a:rPr lang="ru-RU" altLang="ru-RU" sz="2800"/>
              <a:t>. Регистр </a:t>
            </a:r>
            <a:r>
              <a:rPr lang="en-US" altLang="ru-RU" sz="2800"/>
              <a:t>DS</a:t>
            </a:r>
            <a:r>
              <a:rPr lang="ru-RU" altLang="ru-RU" sz="2800"/>
              <a:t> нужно инициализировать самостоятельно:</a:t>
            </a:r>
          </a:p>
          <a:p>
            <a:pPr algn="just"/>
            <a:endParaRPr lang="ru-RU" altLang="ru-RU" sz="2800"/>
          </a:p>
          <a:p>
            <a:r>
              <a:rPr lang="en-US" altLang="ru-RU" sz="2800"/>
              <a:t>begin</a:t>
            </a:r>
            <a:r>
              <a:rPr lang="ru-RU" altLang="ru-RU" sz="2800"/>
              <a:t>:	</a:t>
            </a:r>
            <a:r>
              <a:rPr lang="en-US" altLang="ru-RU" sz="2800"/>
              <a:t>mov AX</a:t>
            </a:r>
            <a:r>
              <a:rPr lang="ru-RU" altLang="ru-RU" sz="2800"/>
              <a:t>, </a:t>
            </a:r>
            <a:r>
              <a:rPr lang="en-US" altLang="ru-RU" sz="2800"/>
              <a:t>DATASG</a:t>
            </a:r>
            <a:r>
              <a:rPr lang="ru-RU" altLang="ru-RU" sz="2800"/>
              <a:t> ; </a:t>
            </a:r>
            <a:r>
              <a:rPr lang="ru-RU" altLang="ru-RU" sz="2000"/>
              <a:t>в </a:t>
            </a:r>
            <a:r>
              <a:rPr lang="en-US" altLang="ru-RU" sz="2000"/>
              <a:t>DS </a:t>
            </a:r>
            <a:r>
              <a:rPr lang="ru-RU" altLang="ru-RU" sz="2000"/>
              <a:t>значение нельзя заносить</a:t>
            </a:r>
          </a:p>
          <a:p>
            <a:r>
              <a:rPr lang="ru-RU" altLang="ru-RU" sz="2000"/>
              <a:t>					   ; напрямую</a:t>
            </a:r>
          </a:p>
          <a:p>
            <a:r>
              <a:rPr lang="ru-RU" altLang="ru-RU" sz="2800"/>
              <a:t>		</a:t>
            </a:r>
            <a:r>
              <a:rPr lang="en-US" altLang="ru-RU" sz="2800"/>
              <a:t>mov DS</a:t>
            </a:r>
            <a:r>
              <a:rPr lang="ru-RU" altLang="ru-RU" sz="2800"/>
              <a:t>, </a:t>
            </a:r>
            <a:r>
              <a:rPr lang="en-US" altLang="ru-RU" sz="2800"/>
              <a:t>AX</a:t>
            </a:r>
            <a:r>
              <a:rPr lang="ru-RU" altLang="ru-RU" sz="2800"/>
              <a:t>	</a:t>
            </a:r>
            <a:r>
              <a:rPr lang="ru-RU" altLang="ru-RU" sz="2000"/>
              <a:t>; а через РОН можно</a:t>
            </a:r>
          </a:p>
          <a:p>
            <a:r>
              <a:rPr lang="ru-RU" altLang="ru-RU" sz="2800"/>
              <a:t>						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5918D-72DE-49E4-8DE0-90BDFA870C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ЗАВЕРШЕНИЕ ПРОГРАММЫ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B4C5287-46E4-45A0-8B7A-FD31FE884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17412" name="TextBox 5">
            <a:extLst>
              <a:ext uri="{FF2B5EF4-FFF2-40B4-BE49-F238E27FC236}">
                <a16:creationId xmlns:a16="http://schemas.microsoft.com/office/drawing/2014/main" id="{92C90457-88B5-48AB-B586-3EFE55E7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1268414"/>
            <a:ext cx="8856662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800"/>
              <a:t>	Завершение работы программы выполняется путем следующего вызова прерывания с номером 21</a:t>
            </a:r>
            <a:r>
              <a:rPr lang="en-US" altLang="ru-RU" sz="2800"/>
              <a:t>h</a:t>
            </a:r>
            <a:r>
              <a:rPr lang="ru-RU" altLang="ru-RU" sz="2800"/>
              <a:t>:</a:t>
            </a:r>
          </a:p>
          <a:p>
            <a:endParaRPr lang="ru-RU" altLang="ru-RU" sz="2800"/>
          </a:p>
          <a:p>
            <a:r>
              <a:rPr lang="en-US" altLang="ru-RU" sz="2800"/>
              <a:t>quit</a:t>
            </a:r>
            <a:r>
              <a:rPr lang="ru-RU" altLang="ru-RU" sz="2800"/>
              <a:t>:		</a:t>
            </a:r>
            <a:r>
              <a:rPr lang="en-US" altLang="ru-RU" sz="2800"/>
              <a:t>mov AL</a:t>
            </a:r>
            <a:r>
              <a:rPr lang="ru-RU" altLang="ru-RU" sz="2800"/>
              <a:t>, 0		</a:t>
            </a:r>
            <a:r>
              <a:rPr lang="ru-RU" altLang="ru-RU" sz="2000"/>
              <a:t>; установка кода завершения, </a:t>
            </a:r>
          </a:p>
          <a:p>
            <a:r>
              <a:rPr lang="ru-RU" altLang="ru-RU" sz="2000"/>
              <a:t>					; передаваемого </a:t>
            </a:r>
            <a:r>
              <a:rPr lang="en-US" altLang="ru-RU" sz="2000"/>
              <a:t>DOS</a:t>
            </a:r>
            <a:endParaRPr lang="ru-RU" altLang="ru-RU" sz="2000"/>
          </a:p>
          <a:p>
            <a:r>
              <a:rPr lang="ru-RU" altLang="ru-RU" sz="2800"/>
              <a:t>					; </a:t>
            </a:r>
            <a:r>
              <a:rPr lang="ru-RU" altLang="ru-RU" sz="2000"/>
              <a:t>0 – все нормально</a:t>
            </a:r>
          </a:p>
          <a:p>
            <a:r>
              <a:rPr lang="ru-RU" altLang="ru-RU" sz="2800"/>
              <a:t>		</a:t>
            </a:r>
            <a:r>
              <a:rPr lang="en-US" altLang="ru-RU" sz="2800"/>
              <a:t>mov AH</a:t>
            </a:r>
            <a:r>
              <a:rPr lang="ru-RU" altLang="ru-RU" sz="2800"/>
              <a:t>, 4</a:t>
            </a:r>
            <a:r>
              <a:rPr lang="en-US" altLang="ru-RU" sz="2800"/>
              <a:t>Ch</a:t>
            </a:r>
            <a:r>
              <a:rPr lang="ru-RU" altLang="ru-RU" sz="2800"/>
              <a:t>	; </a:t>
            </a:r>
            <a:r>
              <a:rPr lang="ru-RU" altLang="ru-RU" sz="2000"/>
              <a:t>код функции завершения  </a:t>
            </a:r>
          </a:p>
          <a:p>
            <a:r>
              <a:rPr lang="ru-RU" altLang="ru-RU" sz="2000"/>
              <a:t>					; программы и возврата </a:t>
            </a:r>
          </a:p>
          <a:p>
            <a:r>
              <a:rPr lang="ru-RU" altLang="ru-RU" sz="2800"/>
              <a:t>					; </a:t>
            </a:r>
            <a:r>
              <a:rPr lang="ru-RU" altLang="ru-RU" sz="2000"/>
              <a:t>управления </a:t>
            </a:r>
            <a:r>
              <a:rPr lang="en-US" altLang="ru-RU" sz="2000"/>
              <a:t>DOS</a:t>
            </a:r>
            <a:endParaRPr lang="ru-RU" altLang="ru-RU" sz="2000"/>
          </a:p>
          <a:p>
            <a:r>
              <a:rPr lang="ru-RU" altLang="ru-RU" sz="2800"/>
              <a:t>		</a:t>
            </a:r>
            <a:r>
              <a:rPr lang="en-US" altLang="ru-RU" sz="2800"/>
              <a:t>Int</a:t>
            </a:r>
            <a:r>
              <a:rPr lang="ru-RU" altLang="ru-RU" sz="2800"/>
              <a:t> 21</a:t>
            </a:r>
            <a:r>
              <a:rPr lang="en-US" altLang="ru-RU" sz="2800"/>
              <a:t>h</a:t>
            </a:r>
            <a:r>
              <a:rPr lang="ru-RU" altLang="ru-RU" sz="2800"/>
              <a:t>		</a:t>
            </a:r>
            <a:r>
              <a:rPr lang="ru-RU" altLang="ru-RU" sz="2000"/>
              <a:t>; вызов прерывания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E28A6-9BDF-461C-BE45-358119A7A5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ОПИСАНИЕ ДАННЫХ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3DE36EE-9558-4273-9777-FEB623E61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6BB5431-84E7-4188-AB08-57AF17A32B81}"/>
              </a:ext>
            </a:extLst>
          </p:cNvPr>
          <p:cNvGraphicFramePr>
            <a:graphicFrameLocks noGrp="1"/>
          </p:cNvGraphicFramePr>
          <p:nvPr/>
        </p:nvGraphicFramePr>
        <p:xfrm>
          <a:off x="1703389" y="765176"/>
          <a:ext cx="8569325" cy="5364163"/>
        </p:xfrm>
        <a:graphic>
          <a:graphicData uri="http://schemas.openxmlformats.org/drawingml/2006/table">
            <a:tbl>
              <a:tblPr/>
              <a:tblGrid>
                <a:gridCol w="30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 выражения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Пример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Константа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с1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023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в 16-ричной системе счисл.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с2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034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в 8-ричной системе счисл.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101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в двоичной системе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17 – в десятичной системе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 вопроса – отсутствие значения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ef1 dw ?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Несколько констант, разделенных запятыми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ef2 db  11,     14,   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25,   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ef2+0  ef2+1 ef2+2 ef2+3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Повторитель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(?) ; 10 байт без значений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fl2 dw 5 dup (14) 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14,14,14,14,14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Символьную константу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fl3 db ‘+’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Символьную строку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‘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abcde</a:t>
                      </a: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’ ; 5 байт с кодами символов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Последовательная комбинация нескольких предыдущих видов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fl5 db ‘abcde’,10 dup (0),0Ah,’!’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38724-3DC8-4528-B25E-B1A2F4502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b="1">
                <a:solidFill>
                  <a:schemeClr val="tx2"/>
                </a:solidFill>
                <a:latin typeface="Arial" panose="020B0604020202020204" pitchFamily="34" charset="0"/>
              </a:rPr>
              <a:t>ДИРЕКТИВА </a:t>
            </a:r>
            <a:r>
              <a:rPr lang="en-US" altLang="ru-RU" b="1">
                <a:solidFill>
                  <a:schemeClr val="tx2"/>
                </a:solidFill>
                <a:latin typeface="Arial" panose="020B0604020202020204" pitchFamily="34" charset="0"/>
              </a:rPr>
              <a:t>EQU</a:t>
            </a:r>
            <a:endParaRPr lang="ru-RU" altLang="ru-RU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1F4801E-0A06-4E86-9262-98F6C9A58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68D32-FAC9-406D-BBA8-647AF3654A24}"/>
              </a:ext>
            </a:extLst>
          </p:cNvPr>
          <p:cNvSpPr txBox="1"/>
          <p:nvPr/>
        </p:nvSpPr>
        <p:spPr>
          <a:xfrm>
            <a:off x="1774826" y="1031876"/>
            <a:ext cx="8353425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Не определяет никаких данных.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Задает некоторое именованное значение, которое можно использовать в других командах.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Имя, определенное директивой </a:t>
            </a:r>
            <a:r>
              <a:rPr lang="en-US" sz="2400" dirty="0">
                <a:latin typeface="Arial" charset="0"/>
                <a:cs typeface="Arial" charset="0"/>
              </a:rPr>
              <a:t>EQU</a:t>
            </a:r>
            <a:r>
              <a:rPr lang="ru-RU" sz="2400" dirty="0">
                <a:latin typeface="Arial" charset="0"/>
                <a:cs typeface="Arial" charset="0"/>
              </a:rPr>
              <a:t>, нельзя переопределить.</a:t>
            </a:r>
          </a:p>
          <a:p>
            <a:pPr>
              <a:defRPr/>
            </a:pP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sz="2400" dirty="0">
                <a:latin typeface="Arial" charset="0"/>
                <a:cs typeface="Arial" charset="0"/>
              </a:rPr>
              <a:t>	</a:t>
            </a:r>
            <a:r>
              <a:rPr lang="ru-RU" sz="2400" b="1" dirty="0">
                <a:latin typeface="Arial" charset="0"/>
                <a:cs typeface="Arial" charset="0"/>
              </a:rPr>
              <a:t>Пример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Counter EQU 10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. . .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F1	</a:t>
            </a:r>
            <a:r>
              <a:rPr lang="en-US" sz="2400" dirty="0" err="1">
                <a:latin typeface="Arial" charset="0"/>
                <a:cs typeface="Arial" charset="0"/>
              </a:rPr>
              <a:t>dw</a:t>
            </a:r>
            <a:r>
              <a:rPr lang="en-US" sz="2400" dirty="0">
                <a:latin typeface="Arial" charset="0"/>
                <a:cs typeface="Arial" charset="0"/>
              </a:rPr>
              <a:t> Counter dup (0)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. . .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sz="2400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Arial" charset="0"/>
                <a:cs typeface="Arial" charset="0"/>
              </a:rPr>
              <a:t>move AX, Counter</a:t>
            </a:r>
            <a:endParaRPr lang="ru-RU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5D235-CD95-41E8-932C-B962240812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sz="2700" b="1">
                <a:solidFill>
                  <a:schemeClr val="tx2"/>
                </a:solidFill>
                <a:latin typeface="Arial" panose="020B0604020202020204" pitchFamily="34" charset="0"/>
              </a:rPr>
              <a:t>ПОЛЕЗНЫЕ ДИРЕКТИВЫ ПРЕОБРАЗОВАНИЙ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1FDE5A9-C511-4756-95D0-1A4C0424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E26E-AAFC-4245-81D4-E980B5471445}"/>
              </a:ext>
            </a:extLst>
          </p:cNvPr>
          <p:cNvSpPr txBox="1"/>
          <p:nvPr/>
        </p:nvSpPr>
        <p:spPr>
          <a:xfrm>
            <a:off x="1774826" y="1031875"/>
            <a:ext cx="8353425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latin typeface="Arial" charset="0"/>
                <a:cs typeface="Arial" charset="0"/>
              </a:rPr>
              <a:t>	</a:t>
            </a:r>
            <a:r>
              <a:rPr lang="en-US" sz="2400" b="1" dirty="0">
                <a:latin typeface="Arial" charset="0"/>
                <a:cs typeface="Arial" charset="0"/>
              </a:rPr>
              <a:t>PTR</a:t>
            </a:r>
            <a:r>
              <a:rPr lang="ru-RU" sz="2400" dirty="0">
                <a:latin typeface="Arial" charset="0"/>
                <a:cs typeface="Arial" charset="0"/>
              </a:rPr>
              <a:t> – однократное преобразование типа.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Используется </a:t>
            </a:r>
            <a:r>
              <a:rPr lang="ru-RU" sz="2400" dirty="0" err="1">
                <a:latin typeface="Arial" charset="0"/>
                <a:cs typeface="Arial" charset="0"/>
              </a:rPr>
              <a:t>сатрибутами</a:t>
            </a:r>
            <a:r>
              <a:rPr lang="ru-RU" sz="2400" dirty="0">
                <a:latin typeface="Arial" charset="0"/>
                <a:cs typeface="Arial" charset="0"/>
              </a:rPr>
              <a:t> типов: </a:t>
            </a:r>
            <a:r>
              <a:rPr lang="en-US" sz="2400" dirty="0">
                <a:latin typeface="Arial" charset="0"/>
                <a:cs typeface="Arial" charset="0"/>
              </a:rPr>
              <a:t>BYTE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WORD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DWORD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NEAR</a:t>
            </a:r>
            <a:r>
              <a:rPr lang="ru-RU" sz="2400" dirty="0">
                <a:latin typeface="Arial" charset="0"/>
                <a:cs typeface="Arial" charset="0"/>
              </a:rPr>
              <a:t>, </a:t>
            </a:r>
            <a:r>
              <a:rPr lang="en-US" sz="2400" dirty="0">
                <a:latin typeface="Arial" charset="0"/>
                <a:cs typeface="Arial" charset="0"/>
              </a:rPr>
              <a:t>FAR</a:t>
            </a:r>
            <a:r>
              <a:rPr lang="ru-RU" sz="2400" dirty="0">
                <a:latin typeface="Arial" charset="0"/>
                <a:cs typeface="Arial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  <a:cs typeface="Arial" charset="0"/>
              </a:rPr>
              <a:t>Преобразование имеет вид:</a:t>
            </a:r>
          </a:p>
          <a:p>
            <a:pPr algn="ctr">
              <a:defRPr/>
            </a:pPr>
            <a:r>
              <a:rPr lang="ru-RU" sz="2400" dirty="0">
                <a:latin typeface="Arial" charset="0"/>
                <a:cs typeface="Arial" charset="0"/>
              </a:rPr>
              <a:t>тип </a:t>
            </a:r>
            <a:r>
              <a:rPr lang="en-US" sz="2400" dirty="0">
                <a:latin typeface="Arial" charset="0"/>
                <a:cs typeface="Arial" charset="0"/>
              </a:rPr>
              <a:t>PTR </a:t>
            </a:r>
            <a:r>
              <a:rPr lang="ru-RU" sz="2400" dirty="0">
                <a:latin typeface="Arial" charset="0"/>
                <a:cs typeface="Arial" charset="0"/>
              </a:rPr>
              <a:t>выражение</a:t>
            </a:r>
          </a:p>
          <a:p>
            <a:pPr>
              <a:defRPr/>
            </a:pP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ru-RU" sz="2400" dirty="0">
                <a:latin typeface="Arial" charset="0"/>
                <a:cs typeface="Arial" charset="0"/>
              </a:rPr>
              <a:t>	</a:t>
            </a:r>
            <a:r>
              <a:rPr lang="ru-RU" sz="2400" b="1" dirty="0">
                <a:latin typeface="Arial" charset="0"/>
                <a:cs typeface="Arial" charset="0"/>
              </a:rPr>
              <a:t>Пример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A	</a:t>
            </a:r>
            <a:r>
              <a:rPr lang="en-US" sz="2400" dirty="0" err="1">
                <a:latin typeface="Arial" charset="0"/>
                <a:cs typeface="Arial" charset="0"/>
              </a:rPr>
              <a:t>db</a:t>
            </a:r>
            <a:r>
              <a:rPr lang="en-US" sz="2400" dirty="0">
                <a:latin typeface="Arial" charset="0"/>
                <a:cs typeface="Arial" charset="0"/>
              </a:rPr>
              <a:t>	28h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sz="2400" dirty="0" err="1">
                <a:latin typeface="Arial" charset="0"/>
                <a:cs typeface="Arial" charset="0"/>
              </a:rPr>
              <a:t>db</a:t>
            </a:r>
            <a:r>
              <a:rPr lang="en-US" sz="2400" dirty="0">
                <a:latin typeface="Arial" charset="0"/>
                <a:cs typeface="Arial" charset="0"/>
              </a:rPr>
              <a:t>	30h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B	</a:t>
            </a:r>
            <a:r>
              <a:rPr lang="en-US" sz="2400" dirty="0" err="1">
                <a:latin typeface="Arial" charset="0"/>
                <a:cs typeface="Arial" charset="0"/>
              </a:rPr>
              <a:t>dw</a:t>
            </a:r>
            <a:r>
              <a:rPr lang="en-US" sz="2400" dirty="0">
                <a:latin typeface="Arial" charset="0"/>
                <a:cs typeface="Arial" charset="0"/>
              </a:rPr>
              <a:t>	3344h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. . .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sz="2400" dirty="0" err="1">
                <a:latin typeface="Arial" charset="0"/>
                <a:cs typeface="Arial" charset="0"/>
              </a:rPr>
              <a:t>mov</a:t>
            </a:r>
            <a:r>
              <a:rPr lang="en-US" sz="2400" dirty="0">
                <a:latin typeface="Arial" charset="0"/>
                <a:cs typeface="Arial" charset="0"/>
              </a:rPr>
              <a:t>	AL, byte </a:t>
            </a:r>
            <a:r>
              <a:rPr lang="en-US" sz="2400" dirty="0" err="1">
                <a:latin typeface="Arial" charset="0"/>
                <a:cs typeface="Arial" charset="0"/>
              </a:rPr>
              <a:t>ptr</a:t>
            </a:r>
            <a:r>
              <a:rPr lang="en-US" sz="2400" dirty="0">
                <a:latin typeface="Arial" charset="0"/>
                <a:cs typeface="Arial" charset="0"/>
              </a:rPr>
              <a:t> B	; AL </a:t>
            </a:r>
            <a:r>
              <a:rPr lang="ru-RU" sz="2400" dirty="0">
                <a:latin typeface="Arial" charset="0"/>
                <a:cs typeface="Arial" charset="0"/>
                <a:sym typeface="Symbol"/>
              </a:rPr>
              <a:t></a:t>
            </a:r>
            <a:r>
              <a:rPr lang="ru-RU" sz="24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44h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sz="2400" dirty="0" err="1">
                <a:latin typeface="Arial" charset="0"/>
                <a:cs typeface="Arial" charset="0"/>
              </a:rPr>
              <a:t>mov</a:t>
            </a:r>
            <a:r>
              <a:rPr lang="en-US" sz="2400">
                <a:latin typeface="Arial" charset="0"/>
                <a:cs typeface="Arial" charset="0"/>
              </a:rPr>
              <a:t>	BX, </a:t>
            </a:r>
            <a:r>
              <a:rPr lang="en-US" sz="2400" dirty="0">
                <a:latin typeface="Arial" charset="0"/>
                <a:cs typeface="Arial" charset="0"/>
              </a:rPr>
              <a:t>word </a:t>
            </a:r>
            <a:r>
              <a:rPr lang="en-US" sz="2400" dirty="0" err="1">
                <a:latin typeface="Arial" charset="0"/>
                <a:cs typeface="Arial" charset="0"/>
              </a:rPr>
              <a:t>ptr</a:t>
            </a:r>
            <a:r>
              <a:rPr lang="en-US" sz="2400" dirty="0">
                <a:latin typeface="Arial" charset="0"/>
                <a:cs typeface="Arial" charset="0"/>
              </a:rPr>
              <a:t> A	; BX </a:t>
            </a:r>
            <a:r>
              <a:rPr lang="ru-RU" sz="2400" dirty="0">
                <a:latin typeface="Arial" charset="0"/>
                <a:cs typeface="Arial" charset="0"/>
                <a:sym typeface="Symbol"/>
              </a:rPr>
              <a:t></a:t>
            </a:r>
            <a:r>
              <a:rPr lang="en-US" sz="2400" dirty="0">
                <a:latin typeface="Arial" charset="0"/>
                <a:cs typeface="Arial" charset="0"/>
              </a:rPr>
              <a:t> 3028h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sz="2400" dirty="0" err="1">
                <a:latin typeface="Arial" charset="0"/>
                <a:cs typeface="Arial" charset="0"/>
              </a:rPr>
              <a:t>mov</a:t>
            </a:r>
            <a:r>
              <a:rPr lang="en-US" sz="2400" dirty="0">
                <a:latin typeface="Arial" charset="0"/>
                <a:cs typeface="Arial" charset="0"/>
              </a:rPr>
              <a:t> byte </a:t>
            </a:r>
            <a:r>
              <a:rPr lang="en-US" sz="2400" dirty="0" err="1">
                <a:latin typeface="Arial" charset="0"/>
                <a:cs typeface="Arial" charset="0"/>
              </a:rPr>
              <a:t>ptr</a:t>
            </a:r>
            <a:r>
              <a:rPr lang="en-US" sz="2400" dirty="0">
                <a:latin typeface="Arial" charset="0"/>
                <a:cs typeface="Arial" charset="0"/>
              </a:rPr>
              <a:t> B, 5h	; B </a:t>
            </a:r>
            <a:r>
              <a:rPr lang="ru-RU" sz="2400" dirty="0">
                <a:latin typeface="Arial" charset="0"/>
                <a:cs typeface="Arial" charset="0"/>
                <a:sym typeface="Symbol"/>
              </a:rPr>
              <a:t></a:t>
            </a:r>
            <a:r>
              <a:rPr lang="en-US" sz="2400" dirty="0">
                <a:latin typeface="Arial" charset="0"/>
                <a:cs typeface="Arial" charset="0"/>
              </a:rPr>
              <a:t> 5h</a:t>
            </a:r>
            <a:endParaRPr lang="ru-RU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sz="2400" dirty="0" err="1">
                <a:latin typeface="Arial" charset="0"/>
                <a:cs typeface="Arial" charset="0"/>
              </a:rPr>
              <a:t>mov</a:t>
            </a:r>
            <a:r>
              <a:rPr lang="en-US" sz="2400" dirty="0">
                <a:latin typeface="Arial" charset="0"/>
                <a:cs typeface="Arial" charset="0"/>
              </a:rPr>
              <a:t> byte </a:t>
            </a:r>
            <a:r>
              <a:rPr lang="en-US" sz="2400" dirty="0" err="1">
                <a:latin typeface="Arial" charset="0"/>
                <a:cs typeface="Arial" charset="0"/>
              </a:rPr>
              <a:t>ptr</a:t>
            </a:r>
            <a:r>
              <a:rPr lang="en-US" sz="2400" dirty="0">
                <a:latin typeface="Arial" charset="0"/>
                <a:cs typeface="Arial" charset="0"/>
              </a:rPr>
              <a:t> B+1, 6h	; B+1 </a:t>
            </a:r>
            <a:r>
              <a:rPr lang="ru-RU" sz="2400" dirty="0">
                <a:latin typeface="Arial" charset="0"/>
                <a:cs typeface="Arial" charset="0"/>
                <a:sym typeface="Symbol"/>
              </a:rPr>
              <a:t></a:t>
            </a:r>
            <a:r>
              <a:rPr lang="en-US" sz="2400" dirty="0">
                <a:latin typeface="Arial" charset="0"/>
                <a:cs typeface="Arial" charset="0"/>
              </a:rPr>
              <a:t> 6h </a:t>
            </a:r>
            <a:endParaRPr lang="ru-RU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0055419-390F-4846-937B-5BC55D8DDB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59064" y="188914"/>
            <a:ext cx="7921625" cy="93662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u-RU" altLang="ru-RU" sz="3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Позиционные системы счисления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440C961-750F-4E98-95F1-C9B2D28E2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1196976"/>
            <a:ext cx="8101012" cy="5661025"/>
          </a:xfrm>
        </p:spPr>
        <p:txBody>
          <a:bodyPr/>
          <a:lstStyle/>
          <a:p>
            <a:pPr marL="369888" indent="-342900">
              <a:buFont typeface="Arial" panose="020B0604020202020204" pitchFamily="34" charset="0"/>
              <a:buChar char="•"/>
            </a:pPr>
            <a:r>
              <a:rPr lang="ru-RU" altLang="ru-RU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 цифры </a:t>
            </a:r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определяется ее положением в записи числа.</a:t>
            </a:r>
          </a:p>
          <a:p>
            <a:pPr marL="369888" indent="-342900">
              <a:buFont typeface="Arial" panose="020B0604020202020204" pitchFamily="34" charset="0"/>
              <a:buChar char="•"/>
            </a:pPr>
            <a:r>
              <a:rPr lang="ru-RU" altLang="ru-RU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Основание СС </a:t>
            </a:r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количество цифр, используемых для записи числа.</a:t>
            </a:r>
          </a:p>
          <a:p>
            <a:pPr marL="369888" indent="-342900">
              <a:buFont typeface="Arial" panose="020B0604020202020204" pitchFamily="34" charset="0"/>
              <a:buChar char="•"/>
            </a:pPr>
            <a:r>
              <a:rPr lang="ru-RU" altLang="ru-RU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Разряд</a:t>
            </a:r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позиция цифры в числе. Разряды нумеруются с 0, справа налево.</a:t>
            </a:r>
          </a:p>
          <a:p>
            <a:pPr marL="369888" indent="-342900">
              <a:spcBef>
                <a:spcPts val="1200"/>
              </a:spcBef>
            </a:pPr>
            <a:r>
              <a:rPr lang="ru-RU" altLang="ru-RU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Развернутая форма записи числа:</a:t>
            </a:r>
          </a:p>
          <a:p>
            <a:pPr marL="369888" indent="-342900">
              <a:spcBef>
                <a:spcPts val="1200"/>
              </a:spcBef>
            </a:pPr>
            <a:r>
              <a:rPr lang="en-US" altLang="ru-RU" b="1"/>
              <a:t>A</a:t>
            </a:r>
            <a:r>
              <a:rPr lang="en-US" altLang="ru-RU" baseline="-25000"/>
              <a:t>q </a:t>
            </a:r>
            <a:r>
              <a:rPr lang="en-US" altLang="ru-RU"/>
              <a:t>= </a:t>
            </a:r>
            <a:r>
              <a:rPr lang="en-US" altLang="ru-RU" b="1"/>
              <a:t>a</a:t>
            </a:r>
            <a:r>
              <a:rPr lang="en-US" altLang="ru-RU" baseline="-25000"/>
              <a:t>n-1</a:t>
            </a:r>
            <a:r>
              <a:rPr lang="en-US" altLang="ru-RU"/>
              <a:t>q</a:t>
            </a:r>
            <a:r>
              <a:rPr lang="en-US" altLang="ru-RU" baseline="30000"/>
              <a:t>n-1 </a:t>
            </a:r>
            <a:r>
              <a:rPr lang="en-US" altLang="ru-RU"/>
              <a:t>+ … + </a:t>
            </a:r>
            <a:r>
              <a:rPr lang="en-US" altLang="ru-RU" b="1"/>
              <a:t>a</a:t>
            </a:r>
            <a:r>
              <a:rPr lang="en-US" altLang="ru-RU" baseline="-25000"/>
              <a:t>1</a:t>
            </a:r>
            <a:r>
              <a:rPr lang="en-US" altLang="ru-RU"/>
              <a:t>q</a:t>
            </a:r>
            <a:r>
              <a:rPr lang="en-US" altLang="ru-RU" baseline="30000"/>
              <a:t>1 </a:t>
            </a:r>
            <a:r>
              <a:rPr lang="en-US" altLang="ru-RU"/>
              <a:t>+ </a:t>
            </a:r>
            <a:r>
              <a:rPr lang="en-US" altLang="ru-RU" b="1"/>
              <a:t>a</a:t>
            </a:r>
            <a:r>
              <a:rPr lang="en-US" altLang="ru-RU" baseline="-25000"/>
              <a:t>0</a:t>
            </a:r>
            <a:r>
              <a:rPr lang="en-US" altLang="ru-RU"/>
              <a:t>q</a:t>
            </a:r>
            <a:r>
              <a:rPr lang="en-US" altLang="ru-RU" baseline="30000"/>
              <a:t>0 </a:t>
            </a:r>
            <a:r>
              <a:rPr lang="en-US" altLang="ru-RU"/>
              <a:t>+ </a:t>
            </a:r>
            <a:r>
              <a:rPr lang="en-US" altLang="ru-RU" b="1"/>
              <a:t>a</a:t>
            </a:r>
            <a:r>
              <a:rPr lang="en-US" altLang="ru-RU" baseline="-25000"/>
              <a:t>-1</a:t>
            </a:r>
            <a:r>
              <a:rPr lang="en-US" altLang="ru-RU"/>
              <a:t>q</a:t>
            </a:r>
            <a:r>
              <a:rPr lang="en-US" altLang="ru-RU" baseline="30000"/>
              <a:t>-1 </a:t>
            </a:r>
            <a:r>
              <a:rPr lang="en-US" altLang="ru-RU"/>
              <a:t>+ … </a:t>
            </a:r>
            <a:r>
              <a:rPr lang="ru-RU" altLang="ru-RU"/>
              <a:t>+ </a:t>
            </a:r>
            <a:r>
              <a:rPr lang="en-US" altLang="ru-RU" b="1"/>
              <a:t>a</a:t>
            </a:r>
            <a:r>
              <a:rPr lang="ru-RU" altLang="ru-RU" baseline="-25000"/>
              <a:t>-</a:t>
            </a:r>
            <a:r>
              <a:rPr lang="en-US" altLang="ru-RU" baseline="-25000"/>
              <a:t>m</a:t>
            </a:r>
            <a:r>
              <a:rPr lang="en-US" altLang="ru-RU"/>
              <a:t>q</a:t>
            </a:r>
            <a:r>
              <a:rPr lang="ru-RU" altLang="ru-RU" baseline="30000"/>
              <a:t>-</a:t>
            </a:r>
            <a:r>
              <a:rPr lang="en-US" altLang="ru-RU" baseline="30000"/>
              <a:t>m</a:t>
            </a:r>
          </a:p>
          <a:p>
            <a:pPr marL="369888" indent="-342900"/>
            <a:r>
              <a:rPr lang="en-US" altLang="ru-RU" b="1"/>
              <a:t>A</a:t>
            </a:r>
            <a:r>
              <a:rPr lang="en-US" altLang="ru-RU" baseline="-25000"/>
              <a:t>q</a:t>
            </a:r>
            <a:r>
              <a:rPr lang="ru-RU" altLang="ru-RU"/>
              <a:t> — число в системе счисления с основанием </a:t>
            </a:r>
            <a:r>
              <a:rPr lang="en-US" altLang="ru-RU"/>
              <a:t>q</a:t>
            </a:r>
            <a:r>
              <a:rPr lang="ru-RU" altLang="ru-RU"/>
              <a:t>,</a:t>
            </a:r>
          </a:p>
          <a:p>
            <a:pPr marL="369888" indent="-342900"/>
            <a:r>
              <a:rPr lang="en-US" altLang="ru-RU"/>
              <a:t>q</a:t>
            </a:r>
            <a:r>
              <a:rPr lang="ru-RU" altLang="ru-RU"/>
              <a:t> — основание системы счисления (</a:t>
            </a:r>
            <a:r>
              <a:rPr lang="ru-RU" altLang="ru-RU" i="1"/>
              <a:t>количество используемых цифр</a:t>
            </a:r>
            <a:r>
              <a:rPr lang="ru-RU" altLang="ru-RU"/>
              <a:t>),</a:t>
            </a:r>
          </a:p>
          <a:p>
            <a:pPr marL="369888" indent="-342900"/>
            <a:r>
              <a:rPr lang="en-US" altLang="ru-RU" b="1"/>
              <a:t>a</a:t>
            </a:r>
            <a:r>
              <a:rPr lang="ru-RU" altLang="ru-RU"/>
              <a:t> — цифры многоразрядного числа </a:t>
            </a:r>
            <a:r>
              <a:rPr lang="en-US" altLang="ru-RU"/>
              <a:t>A</a:t>
            </a:r>
            <a:r>
              <a:rPr lang="en-US" altLang="ru-RU" baseline="-25000"/>
              <a:t>q</a:t>
            </a:r>
            <a:r>
              <a:rPr lang="ru-RU" altLang="ru-RU"/>
              <a:t>,</a:t>
            </a:r>
          </a:p>
          <a:p>
            <a:pPr marL="369888" indent="-342900"/>
            <a:r>
              <a:rPr lang="en-US" altLang="ru-RU"/>
              <a:t>n</a:t>
            </a:r>
            <a:r>
              <a:rPr lang="ru-RU" altLang="ru-RU"/>
              <a:t> (</a:t>
            </a:r>
            <a:r>
              <a:rPr lang="en-US" altLang="ru-RU"/>
              <a:t>m</a:t>
            </a:r>
            <a:r>
              <a:rPr lang="ru-RU" altLang="ru-RU"/>
              <a:t>) — количество целых (дробных) разрядов числа </a:t>
            </a:r>
            <a:r>
              <a:rPr lang="en-US" altLang="ru-RU"/>
              <a:t>A</a:t>
            </a:r>
            <a:r>
              <a:rPr lang="en-US" altLang="ru-RU" baseline="-25000"/>
              <a:t>q</a:t>
            </a:r>
            <a:r>
              <a:rPr lang="en-US" altLang="ru-RU"/>
              <a:t> </a:t>
            </a:r>
            <a:r>
              <a:rPr lang="ru-RU" altLang="ru-RU"/>
              <a:t>.</a:t>
            </a:r>
          </a:p>
          <a:p>
            <a:pPr marL="369888" indent="-342900"/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759BF-03F6-4E17-A3A2-A0D2100501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1"/>
            <a:ext cx="8229600" cy="714375"/>
          </a:xfrm>
        </p:spPr>
        <p:txBody>
          <a:bodyPr wrap="square" numCol="1" anchor="b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ru-RU" altLang="ru-RU" sz="2700" b="1">
                <a:solidFill>
                  <a:schemeClr val="tx2"/>
                </a:solidFill>
                <a:latin typeface="Arial" panose="020B0604020202020204" pitchFamily="34" charset="0"/>
              </a:rPr>
              <a:t>ПОЛЕЗНЫЕ ДИРЕКТИВЫ ПРЕОБРАЗОВАНИЙ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1B40D45-6F2A-451A-A02C-3FA91AF0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entury Schoolbook" panose="02040604050505020304" pitchFamily="18" charset="0"/>
            </a:endParaRPr>
          </a:p>
        </p:txBody>
      </p:sp>
      <p:sp>
        <p:nvSpPr>
          <p:cNvPr id="22532" name="TextBox 3">
            <a:extLst>
              <a:ext uri="{FF2B5EF4-FFF2-40B4-BE49-F238E27FC236}">
                <a16:creationId xmlns:a16="http://schemas.microsoft.com/office/drawing/2014/main" id="{DB2F941D-35F7-4BE0-9071-4E053AFD7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765175"/>
            <a:ext cx="83534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	</a:t>
            </a:r>
            <a:r>
              <a:rPr lang="en-US" altLang="ru-RU" sz="2400" b="1"/>
              <a:t>OFFSET</a:t>
            </a:r>
            <a:r>
              <a:rPr lang="en-US" altLang="ru-RU" sz="2400"/>
              <a:t> </a:t>
            </a:r>
            <a:r>
              <a:rPr lang="ru-RU" altLang="ru-RU" sz="2400"/>
              <a:t>– возвращает относительный адрес переменной или метки внутри сегмента.</a:t>
            </a:r>
          </a:p>
          <a:p>
            <a:pPr eaLnBrk="1" hangingPunct="1"/>
            <a:r>
              <a:rPr lang="ru-RU" altLang="ru-RU" sz="2400"/>
              <a:t>	</a:t>
            </a:r>
            <a:r>
              <a:rPr lang="en-US" altLang="ru-RU" sz="2400"/>
              <a:t>mov	AX, offset A	; </a:t>
            </a:r>
            <a:r>
              <a:rPr lang="ru-RU" altLang="ru-RU" sz="2400"/>
              <a:t>эквивалентно </a:t>
            </a:r>
            <a:r>
              <a:rPr lang="en-US" altLang="ru-RU" sz="2400"/>
              <a:t>lea AX, A</a:t>
            </a:r>
            <a:endParaRPr lang="ru-RU" altLang="ru-RU" sz="2400"/>
          </a:p>
          <a:p>
            <a:pPr eaLnBrk="1" hangingPunct="1"/>
            <a:r>
              <a:rPr lang="en-US" altLang="ru-RU" sz="2400"/>
              <a:t>	</a:t>
            </a:r>
            <a:endParaRPr lang="ru-RU" altLang="ru-RU" sz="2400"/>
          </a:p>
          <a:p>
            <a:pPr eaLnBrk="1" hangingPunct="1"/>
            <a:r>
              <a:rPr lang="ru-RU" altLang="ru-RU" sz="2400" b="1"/>
              <a:t>	</a:t>
            </a:r>
            <a:r>
              <a:rPr lang="en-US" altLang="ru-RU" sz="2400" b="1"/>
              <a:t>SEG</a:t>
            </a:r>
            <a:r>
              <a:rPr lang="ru-RU" altLang="ru-RU" sz="2400"/>
              <a:t> – возвращает адрес сегмента, в котором расположена переменная или метка.</a:t>
            </a:r>
          </a:p>
          <a:p>
            <a:pPr eaLnBrk="1" hangingPunct="1"/>
            <a:r>
              <a:rPr lang="ru-RU" altLang="ru-RU" sz="2400"/>
              <a:t>	</a:t>
            </a:r>
            <a:r>
              <a:rPr lang="en-US" altLang="ru-RU" sz="2400"/>
              <a:t>mov	AX, seg A		; AX </a:t>
            </a:r>
            <a:r>
              <a:rPr lang="ru-RU" altLang="ru-RU" sz="2400">
                <a:sym typeface="Symbol" panose="05050102010706020507" pitchFamily="18" charset="2"/>
              </a:rPr>
              <a:t></a:t>
            </a:r>
            <a:r>
              <a:rPr lang="en-US" altLang="ru-RU" sz="2400"/>
              <a:t> DS</a:t>
            </a:r>
            <a:endParaRPr lang="ru-RU" altLang="ru-RU" sz="2400"/>
          </a:p>
          <a:p>
            <a:pPr eaLnBrk="1" hangingPunct="1"/>
            <a:r>
              <a:rPr lang="en-US" altLang="ru-RU" sz="2400"/>
              <a:t>	mov	AX, seg Label1	; AX </a:t>
            </a:r>
            <a:r>
              <a:rPr lang="ru-RU" altLang="ru-RU" sz="2400">
                <a:sym typeface="Symbol" panose="05050102010706020507" pitchFamily="18" charset="2"/>
              </a:rPr>
              <a:t></a:t>
            </a:r>
            <a:r>
              <a:rPr lang="en-US" altLang="ru-RU" sz="2400"/>
              <a:t> CS</a:t>
            </a:r>
            <a:endParaRPr lang="ru-RU" altLang="ru-RU" sz="2400"/>
          </a:p>
          <a:p>
            <a:pPr eaLnBrk="1" hangingPunct="1"/>
            <a:r>
              <a:rPr lang="en-US" altLang="ru-RU" sz="2400"/>
              <a:t>	</a:t>
            </a:r>
            <a:endParaRPr lang="ru-RU" altLang="ru-RU" sz="2400"/>
          </a:p>
          <a:p>
            <a:pPr eaLnBrk="1" hangingPunct="1"/>
            <a:r>
              <a:rPr lang="en-US" altLang="ru-RU" sz="2400" b="1"/>
              <a:t>SHORT</a:t>
            </a:r>
            <a:r>
              <a:rPr lang="ru-RU" altLang="ru-RU" sz="2400"/>
              <a:t> – модификация операнда в команде перехода для сокращения кода (ускорения) машинной операции. Расстояние от команды до метки должно быть от -128 до 127 байт.</a:t>
            </a:r>
          </a:p>
          <a:p>
            <a:pPr eaLnBrk="1" hangingPunct="1"/>
            <a:r>
              <a:rPr lang="ru-RU" altLang="ru-RU" sz="2400"/>
              <a:t>	</a:t>
            </a:r>
            <a:r>
              <a:rPr lang="en-US" altLang="ru-RU" sz="2400"/>
              <a:t>jmp	short A20</a:t>
            </a:r>
            <a:endParaRPr lang="ru-RU" altLang="ru-RU" sz="2400"/>
          </a:p>
          <a:p>
            <a:pPr eaLnBrk="1" hangingPunct="1"/>
            <a:r>
              <a:rPr lang="en-US" altLang="ru-RU" sz="2400"/>
              <a:t>. . .</a:t>
            </a:r>
            <a:endParaRPr lang="ru-RU" altLang="ru-RU" sz="2400"/>
          </a:p>
          <a:p>
            <a:pPr eaLnBrk="1" hangingPunct="1"/>
            <a:r>
              <a:rPr lang="en-US" altLang="ru-RU" sz="2400"/>
              <a:t>A20: . . .</a:t>
            </a:r>
            <a:endParaRPr lang="ru-RU" altLang="ru-RU"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7728" y="2132856"/>
            <a:ext cx="6172200" cy="7974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400" dirty="0"/>
              <a:t>Команды ассемблера-1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пересылки данных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2313" y="1700213"/>
            <a:ext cx="8229600" cy="3529012"/>
          </a:xfrm>
        </p:spPr>
        <p:txBody>
          <a:bodyPr/>
          <a:lstStyle/>
          <a:p>
            <a:pPr eaLnBrk="1" hangingPunct="1"/>
            <a:r>
              <a:rPr lang="ru-RU" sz="2400"/>
              <a:t>Команды пересылки данных позволяют переслать (скопировать) содержимое источника (</a:t>
            </a:r>
            <a:r>
              <a:rPr lang="en-US" sz="2400"/>
              <a:t>&lt;source&gt;, &lt;src&gt;)</a:t>
            </a:r>
            <a:r>
              <a:rPr lang="ru-RU" sz="2400"/>
              <a:t> в приемник (</a:t>
            </a:r>
            <a:r>
              <a:rPr lang="en-US" sz="2400"/>
              <a:t>&lt;destination&gt;, &lt;dst&gt;)</a:t>
            </a:r>
            <a:r>
              <a:rPr lang="ru-RU" sz="2400"/>
              <a:t>. </a:t>
            </a:r>
          </a:p>
          <a:p>
            <a:pPr eaLnBrk="1" hangingPunct="1"/>
            <a:r>
              <a:rPr lang="ru-RU" sz="2400"/>
              <a:t>После выполнения операции пересылки </a:t>
            </a:r>
            <a:r>
              <a:rPr lang="en-US" sz="2400"/>
              <a:t>c</a:t>
            </a:r>
            <a:r>
              <a:rPr lang="ru-RU" sz="2400"/>
              <a:t>одержимое приемника безвозвратно теряется, содержимое источника не изменяется.</a:t>
            </a:r>
            <a:endParaRPr lang="en-US" sz="2400"/>
          </a:p>
          <a:p>
            <a:pPr eaLnBrk="1" hangingPunct="1"/>
            <a:r>
              <a:rPr lang="ru-RU" sz="2400"/>
              <a:t>При выполнении команд пересылки флаги не модифицируются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пересылки данных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1544" y="908720"/>
            <a:ext cx="8229600" cy="5949280"/>
          </a:xfrm>
        </p:spPr>
        <p:txBody>
          <a:bodyPr>
            <a:noAutofit/>
          </a:bodyPr>
          <a:lstStyle/>
          <a:p>
            <a:pPr marL="365760" lvl="1" indent="0">
              <a:buNone/>
              <a:defRPr/>
            </a:pPr>
            <a:r>
              <a:rPr lang="en-US" sz="2200" b="1" dirty="0" err="1"/>
              <a:t>mov</a:t>
            </a:r>
            <a:r>
              <a:rPr lang="en-US" sz="2200" b="1" dirty="0"/>
              <a:t> </a:t>
            </a:r>
            <a:r>
              <a:rPr lang="en-US" sz="2200" b="1" dirty="0" err="1"/>
              <a:t>dst</a:t>
            </a:r>
            <a:r>
              <a:rPr lang="en-US" sz="2200" b="1" dirty="0"/>
              <a:t>, </a:t>
            </a:r>
            <a:r>
              <a:rPr lang="en-US" sz="2200" b="1" dirty="0" err="1"/>
              <a:t>src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копирование данных из </a:t>
            </a:r>
            <a:r>
              <a:rPr lang="en-US" sz="2200" dirty="0" err="1"/>
              <a:t>src</a:t>
            </a:r>
            <a:r>
              <a:rPr lang="en-US" sz="2200" dirty="0"/>
              <a:t> </a:t>
            </a:r>
            <a:r>
              <a:rPr lang="ru-RU" sz="2200" dirty="0"/>
              <a:t>в </a:t>
            </a:r>
            <a:r>
              <a:rPr lang="en-US" sz="2200" dirty="0" err="1"/>
              <a:t>dst</a:t>
            </a:r>
            <a:endParaRPr lang="en-US" sz="2200" dirty="0"/>
          </a:p>
          <a:p>
            <a:pPr marL="731520" lvl="2" indent="0">
              <a:buNone/>
              <a:defRPr/>
            </a:pPr>
            <a:r>
              <a:rPr lang="en-US" sz="2200" dirty="0" err="1"/>
              <a:t>dst</a:t>
            </a:r>
            <a:r>
              <a:rPr lang="ru-RU" sz="2200" dirty="0"/>
              <a:t> – </a:t>
            </a:r>
            <a:r>
              <a:rPr lang="en-US" sz="2200" dirty="0" err="1"/>
              <a:t>reg</a:t>
            </a:r>
            <a:r>
              <a:rPr lang="en-US" sz="2200" dirty="0"/>
              <a:t>/</a:t>
            </a:r>
            <a:r>
              <a:rPr lang="en-US" sz="2200" dirty="0" err="1"/>
              <a:t>mem</a:t>
            </a:r>
            <a:r>
              <a:rPr lang="ru-RU" sz="2200" dirty="0"/>
              <a:t>, </a:t>
            </a:r>
            <a:r>
              <a:rPr lang="en-US" sz="2200" dirty="0" err="1"/>
              <a:t>src</a:t>
            </a:r>
            <a:r>
              <a:rPr lang="ru-RU" sz="2200" dirty="0"/>
              <a:t> – </a:t>
            </a:r>
            <a:r>
              <a:rPr lang="en-US" sz="2200" dirty="0" err="1"/>
              <a:t>reg</a:t>
            </a:r>
            <a:r>
              <a:rPr lang="en-US" sz="2200" dirty="0"/>
              <a:t>/</a:t>
            </a:r>
            <a:r>
              <a:rPr lang="en-US" sz="2200" dirty="0" err="1"/>
              <a:t>mem</a:t>
            </a:r>
            <a:r>
              <a:rPr lang="en-US" sz="2200" dirty="0"/>
              <a:t>/const.</a:t>
            </a:r>
          </a:p>
          <a:p>
            <a:pPr marL="0" indent="0">
              <a:buNone/>
            </a:pPr>
            <a:r>
              <a:rPr lang="ru-RU" sz="2200" dirty="0"/>
              <a:t>	Ограничения команды:</a:t>
            </a:r>
          </a:p>
          <a:p>
            <a:r>
              <a:rPr lang="ru-RU" sz="2000" dirty="0"/>
              <a:t>Оба операнда должны иметь одинаковую длину. </a:t>
            </a:r>
          </a:p>
          <a:p>
            <a:r>
              <a:rPr lang="ru-RU" sz="2000" dirty="0"/>
              <a:t>Пересылка типа "память-память" не поддерживается. </a:t>
            </a:r>
          </a:p>
          <a:p>
            <a:r>
              <a:rPr lang="ru-RU" sz="2000" dirty="0"/>
              <a:t>В качестве получателя нельзя указывать регистры С</a:t>
            </a:r>
            <a:r>
              <a:rPr lang="en-US" sz="2000" dirty="0"/>
              <a:t>S</a:t>
            </a:r>
            <a:r>
              <a:rPr lang="ru-RU" sz="2000" dirty="0"/>
              <a:t>, и IP. </a:t>
            </a:r>
          </a:p>
          <a:p>
            <a:r>
              <a:rPr lang="ru-RU" sz="2000" dirty="0"/>
              <a:t>Нельзя переслать непосредственно заданное значение в сегментный регистр.</a:t>
            </a:r>
          </a:p>
          <a:p>
            <a:pPr marL="731520" lvl="2" indent="0">
              <a:buNone/>
              <a:defRPr/>
            </a:pPr>
            <a:r>
              <a:rPr lang="ru-RU" sz="2200" dirty="0"/>
              <a:t>Примеры.</a:t>
            </a:r>
            <a:endParaRPr lang="en-US" sz="2200" dirty="0"/>
          </a:p>
          <a:p>
            <a:pPr marL="731520" lvl="2" indent="0">
              <a:buNone/>
              <a:defRPr/>
            </a:pPr>
            <a:r>
              <a:rPr lang="en-US" sz="2200" dirty="0" err="1"/>
              <a:t>mov</a:t>
            </a:r>
            <a:r>
              <a:rPr lang="en-US" sz="2200" dirty="0"/>
              <a:t> AX, GAMMA</a:t>
            </a:r>
          </a:p>
          <a:p>
            <a:pPr marL="731520" lvl="2" indent="0">
              <a:buNone/>
              <a:defRPr/>
            </a:pPr>
            <a:r>
              <a:rPr lang="en-US" sz="2200" dirty="0" err="1"/>
              <a:t>mov</a:t>
            </a:r>
            <a:r>
              <a:rPr lang="en-US" sz="2200" dirty="0"/>
              <a:t> GAMMA, 05h</a:t>
            </a:r>
          </a:p>
          <a:p>
            <a:pPr marL="731520" lvl="2" indent="0">
              <a:buNone/>
              <a:defRPr/>
            </a:pPr>
            <a:r>
              <a:rPr lang="en-US" sz="2200" dirty="0" err="1"/>
              <a:t>mov</a:t>
            </a:r>
            <a:r>
              <a:rPr lang="en-US" sz="2200" dirty="0"/>
              <a:t> AX, [BX]</a:t>
            </a:r>
            <a:endParaRPr lang="ru-RU" sz="2200" dirty="0"/>
          </a:p>
          <a:p>
            <a:pPr marL="731520" lvl="2" indent="0">
              <a:buNone/>
              <a:defRPr/>
            </a:pPr>
            <a:r>
              <a:rPr lang="en-US" sz="2200" dirty="0" err="1">
                <a:solidFill>
                  <a:srgbClr val="FF0000"/>
                </a:solidFill>
              </a:rPr>
              <a:t>mov</a:t>
            </a:r>
            <a:r>
              <a:rPr lang="en-US" sz="2200" dirty="0">
                <a:solidFill>
                  <a:srgbClr val="FF0000"/>
                </a:solidFill>
              </a:rPr>
              <a:t> [DI], GAMMA</a:t>
            </a:r>
            <a:r>
              <a:rPr lang="ru-RU" sz="2200" dirty="0">
                <a:solidFill>
                  <a:srgbClr val="FF0000"/>
                </a:solidFill>
              </a:rPr>
              <a:t> – ошибка!</a:t>
            </a:r>
          </a:p>
          <a:p>
            <a:pPr marL="731520" lvl="2" indent="0">
              <a:buNone/>
              <a:defRPr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[BX], 9</a:t>
            </a:r>
            <a:r>
              <a:rPr lang="ru-RU" sz="2200" dirty="0">
                <a:solidFill>
                  <a:schemeClr val="accent1">
                    <a:lumMod val="75000"/>
                  </a:schemeClr>
                </a:solidFill>
              </a:rPr>
              <a:t> – осторожно!</a:t>
            </a:r>
          </a:p>
          <a:p>
            <a:pPr lvl="2" eaLnBrk="1" hangingPunct="1">
              <a:defRPr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47507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пересылки данных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1544" y="1268761"/>
            <a:ext cx="8229600" cy="3528391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  <a:defRPr/>
            </a:pPr>
            <a:r>
              <a:rPr lang="en-US" b="1" dirty="0" err="1"/>
              <a:t>xchg</a:t>
            </a:r>
            <a:r>
              <a:rPr lang="en-US" b="1" dirty="0"/>
              <a:t> op1, op2</a:t>
            </a:r>
            <a:r>
              <a:rPr lang="ru-RU" b="1" dirty="0"/>
              <a:t> </a:t>
            </a:r>
            <a:r>
              <a:rPr lang="ru-RU" dirty="0"/>
              <a:t>– обмен содержимого </a:t>
            </a:r>
            <a:r>
              <a:rPr lang="en-US" dirty="0"/>
              <a:t>op1</a:t>
            </a:r>
            <a:r>
              <a:rPr lang="ru-RU" dirty="0"/>
              <a:t> и </a:t>
            </a:r>
            <a:r>
              <a:rPr lang="en-US" dirty="0"/>
              <a:t>op2</a:t>
            </a:r>
            <a:endParaRPr lang="ru-RU" dirty="0"/>
          </a:p>
          <a:p>
            <a:pPr marL="365760" lvl="1" indent="0">
              <a:buNone/>
              <a:defRPr/>
            </a:pPr>
            <a:r>
              <a:rPr lang="ru-RU" dirty="0"/>
              <a:t> </a:t>
            </a:r>
          </a:p>
          <a:p>
            <a:pPr lvl="1">
              <a:defRPr/>
            </a:pPr>
            <a:r>
              <a:rPr lang="ru-RU" dirty="0"/>
              <a:t>Операнды – </a:t>
            </a:r>
            <a:r>
              <a:rPr lang="en-US" dirty="0" err="1"/>
              <a:t>reg</a:t>
            </a:r>
            <a:r>
              <a:rPr lang="en-US" dirty="0"/>
              <a:t>/</a:t>
            </a:r>
            <a:r>
              <a:rPr lang="en-US" dirty="0" err="1"/>
              <a:t>mem</a:t>
            </a:r>
            <a:r>
              <a:rPr lang="ru-RU" dirty="0"/>
              <a:t>.</a:t>
            </a:r>
          </a:p>
          <a:p>
            <a:pPr lvl="1">
              <a:defRPr/>
            </a:pPr>
            <a:r>
              <a:rPr lang="ru-RU" dirty="0"/>
              <a:t>Действуют такие же ограничения, как и для </a:t>
            </a:r>
            <a:r>
              <a:rPr lang="en-US" dirty="0" err="1"/>
              <a:t>mov</a:t>
            </a:r>
            <a:r>
              <a:rPr lang="ru-RU" dirty="0"/>
              <a:t>.</a:t>
            </a:r>
            <a:endParaRPr lang="en-US" dirty="0"/>
          </a:p>
          <a:p>
            <a:pPr marL="731520" lvl="2" indent="0">
              <a:buNone/>
              <a:defRPr/>
            </a:pPr>
            <a:endParaRPr lang="ru-RU" sz="2400" dirty="0"/>
          </a:p>
          <a:p>
            <a:pPr marL="731520" lvl="2" indent="0">
              <a:buNone/>
              <a:defRPr/>
            </a:pPr>
            <a:r>
              <a:rPr lang="ru-RU" sz="2400" dirty="0"/>
              <a:t>Примеры.</a:t>
            </a:r>
          </a:p>
          <a:p>
            <a:pPr marL="731520" lvl="2" indent="0">
              <a:buNone/>
              <a:defRPr/>
            </a:pPr>
            <a:r>
              <a:rPr lang="en-US" sz="2400" dirty="0" err="1"/>
              <a:t>xchg</a:t>
            </a:r>
            <a:r>
              <a:rPr lang="en-US" sz="2400" dirty="0"/>
              <a:t> AX, [DI]</a:t>
            </a:r>
          </a:p>
          <a:p>
            <a:pPr marL="731520" lvl="2" indent="0">
              <a:buNone/>
              <a:defRPr/>
            </a:pPr>
            <a:r>
              <a:rPr lang="en-US" sz="2400" dirty="0" err="1"/>
              <a:t>xchg</a:t>
            </a:r>
            <a:r>
              <a:rPr lang="en-US" sz="2400" dirty="0"/>
              <a:t> CX, GAMMA</a:t>
            </a:r>
          </a:p>
          <a:p>
            <a:pPr marL="731520" lvl="2" indent="0"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xchg</a:t>
            </a:r>
            <a:r>
              <a:rPr lang="en-US" sz="2400" dirty="0">
                <a:solidFill>
                  <a:srgbClr val="FF0000"/>
                </a:solidFill>
              </a:rPr>
              <a:t> AX, CL	- </a:t>
            </a:r>
            <a:r>
              <a:rPr lang="ru-RU" sz="2400" dirty="0">
                <a:solidFill>
                  <a:srgbClr val="FF0000"/>
                </a:solidFill>
              </a:rPr>
              <a:t>ошибка!</a:t>
            </a:r>
          </a:p>
          <a:p>
            <a:pPr lvl="2"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Копирование со знаковым расширением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1544" y="836713"/>
            <a:ext cx="8229600" cy="3384376"/>
          </a:xfrm>
        </p:spPr>
        <p:txBody>
          <a:bodyPr>
            <a:normAutofit/>
          </a:bodyPr>
          <a:lstStyle/>
          <a:p>
            <a:pPr marL="365760" lvl="1" indent="0">
              <a:buNone/>
              <a:defRPr/>
            </a:pPr>
            <a:r>
              <a:rPr lang="en-US" b="1" dirty="0" err="1"/>
              <a:t>movsx</a:t>
            </a:r>
            <a:r>
              <a:rPr lang="en-US" b="1" dirty="0"/>
              <a:t> </a:t>
            </a:r>
            <a:r>
              <a:rPr lang="en-US" b="1" dirty="0" err="1"/>
              <a:t>dst</a:t>
            </a:r>
            <a:r>
              <a:rPr lang="en-US" b="1" dirty="0"/>
              <a:t>,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копирование со знаковым расширением (</a:t>
            </a:r>
            <a:r>
              <a:rPr lang="en-US" dirty="0"/>
              <a:t>386+)</a:t>
            </a:r>
            <a:r>
              <a:rPr lang="ru-RU" dirty="0"/>
              <a:t>.</a:t>
            </a:r>
          </a:p>
          <a:p>
            <a:pPr lvl="1">
              <a:defRPr/>
            </a:pPr>
            <a:r>
              <a:rPr lang="en-US" sz="2000" dirty="0"/>
              <a:t> </a:t>
            </a:r>
            <a:r>
              <a:rPr lang="ru-RU" sz="2000" dirty="0"/>
              <a:t>Разрядность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больше, чем разрядность </a:t>
            </a:r>
            <a:r>
              <a:rPr lang="en-US" sz="2000" dirty="0" err="1"/>
              <a:t>src</a:t>
            </a:r>
            <a:r>
              <a:rPr lang="ru-RU" sz="2000" dirty="0"/>
              <a:t>.</a:t>
            </a:r>
          </a:p>
          <a:p>
            <a:pPr lvl="1">
              <a:defRPr/>
            </a:pPr>
            <a:r>
              <a:rPr lang="en-US" sz="2000" dirty="0" err="1"/>
              <a:t>dst</a:t>
            </a:r>
            <a:r>
              <a:rPr lang="ru-RU" sz="2000" dirty="0"/>
              <a:t> – регистр, </a:t>
            </a:r>
            <a:r>
              <a:rPr lang="en-US" sz="2000" dirty="0" err="1"/>
              <a:t>src</a:t>
            </a:r>
            <a:r>
              <a:rPr lang="ru-RU" sz="2000" dirty="0"/>
              <a:t> –ячейка памяти.</a:t>
            </a:r>
          </a:p>
          <a:p>
            <a:pPr marL="365760" lvl="1" indent="0">
              <a:buNone/>
              <a:defRPr/>
            </a:pPr>
            <a:endParaRPr lang="en-US" dirty="0"/>
          </a:p>
          <a:p>
            <a:pPr lvl="2" eaLnBrk="1" hangingPunct="1">
              <a:defRPr/>
            </a:pPr>
            <a:endParaRPr lang="ru-RU" sz="2400" dirty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>
              <a:buNone/>
              <a:defRPr/>
            </a:pP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639616" y="2348880"/>
          <a:ext cx="648072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dst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8, 16, 32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143672" y="3573017"/>
          <a:ext cx="4824536" cy="183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66667" imgH="2619048" progId="">
                  <p:embed/>
                </p:oleObj>
              </mc:Choice>
              <mc:Fallback>
                <p:oleObj r:id="rId2" imgW="6866667" imgH="2619048" progId="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3573017"/>
                        <a:ext cx="4824536" cy="1838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72730" y="5445225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Примеры.</a:t>
            </a:r>
          </a:p>
          <a:p>
            <a:r>
              <a:rPr lang="en-US" sz="2000" dirty="0" err="1"/>
              <a:t>movsx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CL</a:t>
            </a:r>
            <a:r>
              <a:rPr lang="ru-RU" sz="2000" dirty="0"/>
              <a:t>			</a:t>
            </a:r>
          </a:p>
          <a:p>
            <a:r>
              <a:rPr lang="en-US" sz="2000" dirty="0" err="1"/>
              <a:t>movsx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byte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ru-RU" sz="2000" dirty="0"/>
              <a:t>1	</a:t>
            </a:r>
          </a:p>
        </p:txBody>
      </p:sp>
    </p:spTree>
    <p:extLst>
      <p:ext uri="{BB962C8B-B14F-4D97-AF65-F5344CB8AC3E}">
        <p14:creationId xmlns:p14="http://schemas.microsoft.com/office/powerpoint/2010/main" val="17263314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Копирование с нулевым</a:t>
            </a:r>
            <a:r>
              <a:rPr lang="en-US" b="1" dirty="0"/>
              <a:t> </a:t>
            </a:r>
            <a:r>
              <a:rPr lang="ru-RU" b="1" dirty="0"/>
              <a:t>расширением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1544" y="836712"/>
            <a:ext cx="8229600" cy="5760640"/>
          </a:xfrm>
        </p:spPr>
        <p:txBody>
          <a:bodyPr>
            <a:normAutofit/>
          </a:bodyPr>
          <a:lstStyle/>
          <a:p>
            <a:pPr marL="365760" lvl="1" indent="0">
              <a:buNone/>
              <a:defRPr/>
            </a:pPr>
            <a:r>
              <a:rPr lang="en-US" b="1" dirty="0" err="1"/>
              <a:t>movsz</a:t>
            </a:r>
            <a:r>
              <a:rPr lang="en-US" b="1" dirty="0"/>
              <a:t> </a:t>
            </a:r>
            <a:r>
              <a:rPr lang="en-US" b="1" dirty="0" err="1"/>
              <a:t>dst</a:t>
            </a:r>
            <a:r>
              <a:rPr lang="en-US" b="1" dirty="0"/>
              <a:t>,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копирование с нулевым расширением (386+) .</a:t>
            </a:r>
          </a:p>
          <a:p>
            <a:pPr lvl="1">
              <a:defRPr/>
            </a:pPr>
            <a:r>
              <a:rPr lang="en-US" dirty="0"/>
              <a:t> </a:t>
            </a:r>
            <a:r>
              <a:rPr lang="ru-RU" sz="2000" dirty="0"/>
              <a:t>Разрядность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больше, чем разрядность </a:t>
            </a:r>
            <a:r>
              <a:rPr lang="en-US" sz="2000" dirty="0" err="1"/>
              <a:t>src</a:t>
            </a:r>
            <a:r>
              <a:rPr lang="ru-RU" sz="2000" dirty="0"/>
              <a:t>.</a:t>
            </a:r>
          </a:p>
          <a:p>
            <a:pPr lvl="1">
              <a:defRPr/>
            </a:pPr>
            <a:r>
              <a:rPr lang="en-US" sz="2000" dirty="0" err="1"/>
              <a:t>dst</a:t>
            </a:r>
            <a:r>
              <a:rPr lang="ru-RU" sz="2000" dirty="0"/>
              <a:t> – регистр, </a:t>
            </a:r>
            <a:r>
              <a:rPr lang="en-US" sz="2000" dirty="0" err="1"/>
              <a:t>src</a:t>
            </a:r>
            <a:r>
              <a:rPr lang="ru-RU" sz="2000" dirty="0"/>
              <a:t> –ячейка памяти.</a:t>
            </a:r>
          </a:p>
          <a:p>
            <a:pPr marL="365760" lvl="1" indent="0">
              <a:buNone/>
              <a:defRPr/>
            </a:pPr>
            <a:endParaRPr lang="en-US" dirty="0"/>
          </a:p>
          <a:p>
            <a:pPr lvl="2" eaLnBrk="1" hangingPunct="1">
              <a:defRPr/>
            </a:pPr>
            <a:endParaRPr lang="ru-RU" sz="2400" dirty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>
              <a:buNone/>
              <a:defRPr/>
            </a:pPr>
            <a:endParaRPr lang="ru-RU" sz="3200" dirty="0"/>
          </a:p>
          <a:p>
            <a:pPr marL="731520" lvl="2" indent="0">
              <a:buNone/>
              <a:defRPr/>
            </a:pP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639616" y="2564904"/>
          <a:ext cx="648072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dst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8, 16, 32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789040"/>
            <a:ext cx="4680520" cy="193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72730" y="5722299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Примеры.</a:t>
            </a:r>
          </a:p>
          <a:p>
            <a:r>
              <a:rPr lang="en-US" sz="2000" dirty="0" err="1"/>
              <a:t>movsz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CL</a:t>
            </a:r>
            <a:r>
              <a:rPr lang="ru-RU" sz="2000" dirty="0"/>
              <a:t>				</a:t>
            </a:r>
          </a:p>
          <a:p>
            <a:r>
              <a:rPr lang="en-US" sz="2000" dirty="0" err="1"/>
              <a:t>movsz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byte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ru-RU" sz="2000" dirty="0"/>
              <a:t>1	</a:t>
            </a:r>
          </a:p>
        </p:txBody>
      </p:sp>
    </p:spTree>
    <p:extLst>
      <p:ext uri="{BB962C8B-B14F-4D97-AF65-F5344CB8AC3E}">
        <p14:creationId xmlns:p14="http://schemas.microsoft.com/office/powerpoint/2010/main" val="2693131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загрузки адреса данных</a:t>
            </a:r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764704"/>
            <a:ext cx="8784976" cy="5904656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US" b="1" dirty="0"/>
              <a:t>lea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загрузка адреса данных (смещения)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Пример. Две аналогичные команды. </a:t>
            </a:r>
          </a:p>
          <a:p>
            <a:pPr marL="0" indent="0">
              <a:buNone/>
            </a:pPr>
            <a:r>
              <a:rPr lang="en-US" sz="2000" dirty="0"/>
              <a:t>lea BX</a:t>
            </a:r>
            <a:r>
              <a:rPr lang="ru-RU" sz="2000" dirty="0"/>
              <a:t>, </a:t>
            </a:r>
            <a:r>
              <a:rPr lang="en-US" sz="2000" dirty="0"/>
              <a:t>GAMMA</a:t>
            </a:r>
            <a:r>
              <a:rPr lang="ru-RU" sz="2000" dirty="0"/>
              <a:t> 	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BX, offset GAMMA </a:t>
            </a:r>
            <a:endParaRPr lang="ru-RU" sz="2000" dirty="0"/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en-US" b="1" dirty="0" err="1"/>
              <a:t>lds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одновременная загрузка смещения в </a:t>
            </a:r>
            <a:r>
              <a:rPr lang="en-US" dirty="0" err="1"/>
              <a:t>reg</a:t>
            </a:r>
            <a:r>
              <a:rPr lang="en-US" dirty="0"/>
              <a:t> </a:t>
            </a:r>
            <a:r>
              <a:rPr lang="ru-RU" dirty="0"/>
              <a:t>и сегментного адреса в </a:t>
            </a:r>
            <a:r>
              <a:rPr lang="en-US" dirty="0"/>
              <a:t>DS</a:t>
            </a:r>
            <a:r>
              <a:rPr lang="ru-RU" dirty="0"/>
              <a:t>.</a:t>
            </a:r>
          </a:p>
          <a:p>
            <a:r>
              <a:rPr lang="ru-RU" sz="2000" dirty="0"/>
              <a:t>Размер </a:t>
            </a:r>
            <a:r>
              <a:rPr lang="en-US" sz="2000" dirty="0" err="1"/>
              <a:t>mem</a:t>
            </a:r>
            <a:r>
              <a:rPr lang="ru-RU" sz="2000" dirty="0"/>
              <a:t> – двойное слово (для 16-разрядных РОН) и 6 байт (48 бит) для 32-разрядных. </a:t>
            </a:r>
          </a:p>
          <a:p>
            <a:r>
              <a:rPr lang="ru-RU" sz="2000" dirty="0"/>
              <a:t>В памяти сначала находится смещение, а затем – сегментный адрес.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Пример.</a:t>
            </a:r>
          </a:p>
          <a:p>
            <a:pPr marL="0" indent="0">
              <a:buNone/>
            </a:pPr>
            <a:r>
              <a:rPr lang="en-US" sz="2000" dirty="0" err="1"/>
              <a:t>lds</a:t>
            </a:r>
            <a:r>
              <a:rPr lang="en-US" sz="2000" dirty="0"/>
              <a:t> BX, </a:t>
            </a:r>
            <a:r>
              <a:rPr lang="en-US" sz="2000" dirty="0" err="1"/>
              <a:t>mem</a:t>
            </a:r>
            <a:r>
              <a:rPr lang="en-US" sz="2000" dirty="0"/>
              <a:t>	; </a:t>
            </a:r>
            <a:r>
              <a:rPr lang="en-US" sz="2000" dirty="0" err="1"/>
              <a:t>BX</a:t>
            </a:r>
            <a:r>
              <a:rPr lang="en-US" sz="2000" dirty="0" err="1">
                <a:sym typeface="Symbol"/>
              </a:rPr>
              <a:t></a:t>
            </a:r>
            <a:r>
              <a:rPr lang="en-US" sz="2000" dirty="0" err="1"/>
              <a:t>mem</a:t>
            </a:r>
            <a:r>
              <a:rPr lang="en-US" sz="2000" dirty="0"/>
              <a:t>, DS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mem+2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аналогична командам: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BX</a:t>
            </a:r>
            <a:r>
              <a:rPr lang="ru-RU" sz="2000" dirty="0"/>
              <a:t>, 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AX. Word </a:t>
            </a:r>
            <a:r>
              <a:rPr lang="en-US" sz="2000" dirty="0" err="1"/>
              <a:t>ptr</a:t>
            </a:r>
            <a:r>
              <a:rPr lang="en-US" sz="2000" dirty="0"/>
              <a:t> mem+2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DS, AX</a:t>
            </a:r>
            <a:endParaRPr lang="ru-RU" sz="2000" dirty="0"/>
          </a:p>
          <a:p>
            <a:pPr lvl="2" eaLnBrk="1" hangingPunct="1">
              <a:buFont typeface="Wingdings 2" pitchFamily="18" charset="2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загрузки адреса данных</a:t>
            </a:r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1196752"/>
            <a:ext cx="8784976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les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lfs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	(386+)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lgs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	(386+)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lss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ru-RU" b="1" dirty="0"/>
              <a:t>, </a:t>
            </a:r>
            <a:r>
              <a:rPr lang="en-US" b="1" dirty="0" err="1"/>
              <a:t>mem</a:t>
            </a:r>
            <a:r>
              <a:rPr lang="ru-RU" b="1" dirty="0"/>
              <a:t>  	(386+)</a:t>
            </a: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Одновременная загрузка из ячейки памяти смещения в </a:t>
            </a:r>
            <a:r>
              <a:rPr lang="en-US" sz="2000" dirty="0" err="1"/>
              <a:t>reg</a:t>
            </a:r>
            <a:r>
              <a:rPr lang="ru-RU" sz="2000" dirty="0"/>
              <a:t> и сегментного адреса в указанный командой сегментный регистр (</a:t>
            </a:r>
            <a:r>
              <a:rPr lang="en-US" sz="2000" dirty="0"/>
              <a:t>ES</a:t>
            </a:r>
            <a:r>
              <a:rPr lang="ru-RU" sz="2000" dirty="0"/>
              <a:t>, </a:t>
            </a:r>
            <a:r>
              <a:rPr lang="en-US" sz="2000" dirty="0"/>
              <a:t>FS</a:t>
            </a:r>
            <a:r>
              <a:rPr lang="ru-RU" sz="2000" dirty="0"/>
              <a:t>, </a:t>
            </a:r>
            <a:r>
              <a:rPr lang="en-US" sz="2000" dirty="0"/>
              <a:t>GS </a:t>
            </a:r>
            <a:r>
              <a:rPr lang="ru-RU" sz="2000" dirty="0"/>
              <a:t>или </a:t>
            </a:r>
            <a:r>
              <a:rPr lang="en-US" sz="2000" dirty="0"/>
              <a:t>SS</a:t>
            </a:r>
            <a:r>
              <a:rPr lang="ru-RU" sz="2000" dirty="0"/>
              <a:t>). Команды аналогичны </a:t>
            </a:r>
            <a:r>
              <a:rPr lang="en-US" sz="2000" dirty="0" err="1"/>
              <a:t>lds</a:t>
            </a:r>
            <a:r>
              <a:rPr lang="ru-RU" sz="2000" dirty="0"/>
              <a:t>.</a:t>
            </a:r>
          </a:p>
          <a:p>
            <a:pPr lvl="2" eaLnBrk="1" hangingPunct="1">
              <a:buFont typeface="Wingdings 2" pitchFamily="18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23772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пересылки флагов</a:t>
            </a:r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631504" y="836712"/>
            <a:ext cx="878497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    LAHF </a:t>
            </a:r>
            <a:r>
              <a:rPr lang="ru-RU" dirty="0"/>
              <a:t> - загрузка в регистр АН младшего байта регистра флагов. </a:t>
            </a:r>
          </a:p>
          <a:p>
            <a:r>
              <a:rPr lang="ru-RU" dirty="0"/>
              <a:t>В   АН копируются флаги : SF (знак), ZF (нуль), AF (служебный перенос), PF (четность) и CF (переноса). </a:t>
            </a:r>
          </a:p>
          <a:p>
            <a:r>
              <a:rPr lang="ru-RU" dirty="0"/>
              <a:t>Флаги обычно сохраняется для дальнейшего анализа:</a:t>
            </a:r>
          </a:p>
          <a:p>
            <a:pPr marL="0" indent="0">
              <a:buNone/>
            </a:pPr>
            <a:r>
              <a:rPr lang="ru-RU" dirty="0"/>
              <a:t> Пример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sz="2000" dirty="0"/>
              <a:t>LAHF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MOV mem1, AH </a:t>
            </a:r>
            <a:endParaRPr lang="ru-RU" sz="2000" dirty="0"/>
          </a:p>
          <a:p>
            <a:pPr marL="0" indent="0">
              <a:buNone/>
            </a:pPr>
            <a:endParaRPr lang="ru-RU" sz="800" b="1" dirty="0"/>
          </a:p>
          <a:p>
            <a:pPr marL="0" indent="0">
              <a:buNone/>
            </a:pPr>
            <a:r>
              <a:rPr lang="en-US" b="1" dirty="0"/>
              <a:t>SAHF</a:t>
            </a:r>
            <a:r>
              <a:rPr lang="en-US" dirty="0"/>
              <a:t>  </a:t>
            </a:r>
            <a:r>
              <a:rPr lang="ru-RU" dirty="0"/>
              <a:t>- загрузка из регистра </a:t>
            </a:r>
            <a:r>
              <a:rPr lang="en-US" dirty="0"/>
              <a:t>AH</a:t>
            </a:r>
            <a:r>
              <a:rPr lang="ru-RU" dirty="0"/>
              <a:t> в младший байт регистра флагов. Команда, обратная </a:t>
            </a:r>
            <a:r>
              <a:rPr lang="en-US" dirty="0"/>
              <a:t>LAHF</a:t>
            </a:r>
            <a:r>
              <a:rPr lang="ru-RU" dirty="0"/>
              <a:t>, изменяющая флаги. </a:t>
            </a:r>
          </a:p>
          <a:p>
            <a:pPr marL="0" indent="0">
              <a:buNone/>
            </a:pPr>
            <a:r>
              <a:rPr lang="ru-RU" dirty="0"/>
              <a:t>Пример. Восстановить сохраненное ранее в переменной значение флагов:</a:t>
            </a:r>
          </a:p>
          <a:p>
            <a:pPr marL="0" indent="0">
              <a:buNone/>
            </a:pPr>
            <a:r>
              <a:rPr lang="en-US" sz="2000" dirty="0"/>
              <a:t>MOV AH</a:t>
            </a:r>
            <a:r>
              <a:rPr lang="ru-RU" sz="2000" dirty="0"/>
              <a:t>, </a:t>
            </a:r>
            <a:r>
              <a:rPr lang="en-US" sz="2000" dirty="0" err="1"/>
              <a:t>mem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en-US" sz="2000" dirty="0"/>
              <a:t>SAHF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471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CDC255B-47CF-43F4-8996-98987F3536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49564" y="115889"/>
            <a:ext cx="7350125" cy="865187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ru-RU" altLang="ru-RU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ПРЕДСТАВЛЕНИЕ ЧИСЛА</a:t>
            </a:r>
            <a:r>
              <a:rPr lang="en-US" altLang="ru-RU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altLang="ru-RU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DAEEBBCD-5BB6-42DB-B03E-6860C070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412875"/>
            <a:ext cx="7127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Одно и то же число может быть представлено в различных системах счисления (с разными основаниями)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6C6C9C0B-6366-4A58-93C5-DED380D1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3733801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[47]</a:t>
            </a:r>
            <a:endParaRPr lang="ru-RU" altLang="ru-RU" sz="20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F8213300-E82E-4A91-BACD-4E8DEB31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229225"/>
            <a:ext cx="7777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– </a:t>
            </a: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значение числа. Для простоты понимания значение числа всегда указывается в десятичной СС</a:t>
            </a:r>
          </a:p>
        </p:txBody>
      </p:sp>
      <p:sp>
        <p:nvSpPr>
          <p:cNvPr id="15366" name="Text Box 7">
            <a:extLst>
              <a:ext uri="{FF2B5EF4-FFF2-40B4-BE49-F238E27FC236}">
                <a16:creationId xmlns:a16="http://schemas.microsoft.com/office/drawing/2014/main" id="{4F18E37F-A2CA-4D7D-9804-5FFD221A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3157539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101111</a:t>
            </a:r>
            <a:r>
              <a:rPr lang="ru-RU" altLang="ru-RU" sz="14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E3185700-3F17-4C1F-B4CB-D70EF1E73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3805239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1202</a:t>
            </a:r>
            <a:r>
              <a:rPr lang="ru-RU" altLang="ru-RU" sz="14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4328DE61-1A0E-4E92-B6F2-86D5C8807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4452939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223</a:t>
            </a:r>
            <a:r>
              <a:rPr lang="ru-RU" altLang="ru-RU" sz="14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5369" name="Text Box 10">
            <a:extLst>
              <a:ext uri="{FF2B5EF4-FFF2-40B4-BE49-F238E27FC236}">
                <a16:creationId xmlns:a16="http://schemas.microsoft.com/office/drawing/2014/main" id="{B42710C4-B608-4599-9356-CCD2994DC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3157539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57</a:t>
            </a:r>
            <a:r>
              <a:rPr lang="ru-RU" altLang="ru-RU" sz="14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sp>
        <p:nvSpPr>
          <p:cNvPr id="15370" name="Text Box 11">
            <a:extLst>
              <a:ext uri="{FF2B5EF4-FFF2-40B4-BE49-F238E27FC236}">
                <a16:creationId xmlns:a16="http://schemas.microsoft.com/office/drawing/2014/main" id="{CEC0DE2B-F9A3-4C7B-8159-D89C53EB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4" y="3805239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47</a:t>
            </a:r>
            <a:r>
              <a:rPr lang="ru-RU" altLang="ru-RU" sz="14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8D2861F1-DF31-45ED-AA19-8950F274D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4" y="4452939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ru-RU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ru-RU" altLang="ru-RU" sz="14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ru-RU" sz="14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ru-RU" altLang="ru-RU" sz="1400" b="1" baseline="-25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72" name="Line 13">
            <a:extLst>
              <a:ext uri="{FF2B5EF4-FFF2-40B4-BE49-F238E27FC236}">
                <a16:creationId xmlns:a16="http://schemas.microsoft.com/office/drawing/2014/main" id="{183AB7F2-2370-46FD-9B35-B15647F20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6" y="3373438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73" name="Line 14">
            <a:extLst>
              <a:ext uri="{FF2B5EF4-FFF2-40B4-BE49-F238E27FC236}">
                <a16:creationId xmlns:a16="http://schemas.microsoft.com/office/drawing/2014/main" id="{E1C1942D-6A97-4B22-9667-8CDAE06B2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6" y="39497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74" name="Line 15">
            <a:extLst>
              <a:ext uri="{FF2B5EF4-FFF2-40B4-BE49-F238E27FC236}">
                <a16:creationId xmlns:a16="http://schemas.microsoft.com/office/drawing/2014/main" id="{8E531BEA-C817-41E9-A768-8881B9638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6" y="4165600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75" name="Line 16">
            <a:extLst>
              <a:ext uri="{FF2B5EF4-FFF2-40B4-BE49-F238E27FC236}">
                <a16:creationId xmlns:a16="http://schemas.microsoft.com/office/drawing/2014/main" id="{432E0DB0-48C9-417E-8927-518F33501B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9375" y="3373438"/>
            <a:ext cx="8651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76" name="Line 17">
            <a:extLst>
              <a:ext uri="{FF2B5EF4-FFF2-40B4-BE49-F238E27FC236}">
                <a16:creationId xmlns:a16="http://schemas.microsoft.com/office/drawing/2014/main" id="{9D7A0BE1-5A69-47E6-A42A-EF1BD9A06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5" y="39497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77" name="Line 18">
            <a:extLst>
              <a:ext uri="{FF2B5EF4-FFF2-40B4-BE49-F238E27FC236}">
                <a16:creationId xmlns:a16="http://schemas.microsoft.com/office/drawing/2014/main" id="{6E264D7C-A82A-4B10-8FDA-F62685E8F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1" y="4165600"/>
            <a:ext cx="7921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Команда записи в стек</a:t>
            </a:r>
          </a:p>
        </p:txBody>
      </p:sp>
      <p:sp>
        <p:nvSpPr>
          <p:cNvPr id="14338" name="Содержимое 1"/>
          <p:cNvSpPr>
            <a:spLocks noGrp="1"/>
          </p:cNvSpPr>
          <p:nvPr>
            <p:ph sz="quarter" idx="1"/>
          </p:nvPr>
        </p:nvSpPr>
        <p:spPr>
          <a:xfrm>
            <a:off x="1992313" y="836714"/>
            <a:ext cx="8229600" cy="1800199"/>
          </a:xfrm>
        </p:spPr>
        <p:txBody>
          <a:bodyPr/>
          <a:lstStyle/>
          <a:p>
            <a:pPr marL="365760" lvl="1" indent="0">
              <a:buNone/>
            </a:pPr>
            <a:r>
              <a:rPr lang="en-US" b="1" dirty="0"/>
              <a:t>push </a:t>
            </a:r>
            <a:r>
              <a:rPr lang="en-US" b="1" dirty="0" err="1"/>
              <a:t>mem</a:t>
            </a:r>
            <a:r>
              <a:rPr lang="en-US" b="1" dirty="0"/>
              <a:t>/</a:t>
            </a:r>
            <a:r>
              <a:rPr lang="en-US" b="1" dirty="0" err="1"/>
              <a:t>reg</a:t>
            </a:r>
            <a:r>
              <a:rPr lang="en-US" dirty="0"/>
              <a:t>	- </a:t>
            </a:r>
            <a:r>
              <a:rPr lang="ru-RU" dirty="0"/>
              <a:t>записать в стек</a:t>
            </a:r>
          </a:p>
          <a:p>
            <a:pPr lvl="1"/>
            <a:r>
              <a:rPr lang="ru-RU" sz="2000" dirty="0"/>
              <a:t>Указатель стека </a:t>
            </a:r>
            <a:r>
              <a:rPr lang="en-US" sz="2000" dirty="0"/>
              <a:t>SP </a:t>
            </a:r>
            <a:r>
              <a:rPr lang="ru-RU" sz="2000" dirty="0"/>
              <a:t>по умолчанию автоматически уменьшается на 2. </a:t>
            </a:r>
          </a:p>
          <a:p>
            <a:pPr lvl="1"/>
            <a:r>
              <a:rPr lang="ru-RU" sz="2000" dirty="0"/>
              <a:t>Слово, адресуемое указателем стека </a:t>
            </a:r>
            <a:r>
              <a:rPr lang="en-US" sz="2000" dirty="0"/>
              <a:t>SP</a:t>
            </a:r>
            <a:r>
              <a:rPr lang="ru-RU" sz="2000" dirty="0"/>
              <a:t>, называется вершиной стека.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063553" y="2564905"/>
            <a:ext cx="7704855" cy="2860127"/>
            <a:chOff x="2355" y="3495"/>
            <a:chExt cx="7200" cy="2845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355" y="3495"/>
              <a:ext cx="7200" cy="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Rectangle 21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582"/>
              <a:ext cx="1580" cy="379"/>
            </a:xfrm>
            <a:prstGeom prst="rect">
              <a:avLst/>
            </a:prstGeom>
            <a:pattFill prst="wdUpDiag">
              <a:fgClr>
                <a:srgbClr val="BFBFB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Вершина стека</a:t>
              </a:r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5670" y="5203"/>
              <a:ext cx="1580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5670" y="482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670" y="444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5670" y="4062"/>
              <a:ext cx="1580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5670" y="3647"/>
              <a:ext cx="179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Сегмент стека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329" y="5580"/>
              <a:ext cx="728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n-US" sz="160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SP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039" y="4823"/>
              <a:ext cx="1719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Регистр </a:t>
              </a:r>
              <a:r>
                <a:rPr lang="en-US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39" y="5582"/>
              <a:ext cx="1719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Слово в памяти</a:t>
              </a:r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5" y="5580"/>
              <a:ext cx="728" cy="3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11"/>
            <p:cNvSpPr>
              <a:spLocks noChangeShapeType="1"/>
            </p:cNvSpPr>
            <p:nvPr/>
          </p:nvSpPr>
          <p:spPr bwMode="auto">
            <a:xfrm>
              <a:off x="4758" y="5013"/>
              <a:ext cx="912" cy="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4758" y="5772"/>
              <a:ext cx="91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8298" y="5199"/>
              <a:ext cx="116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lang="en-US" sz="160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SP-2</a:t>
              </a:r>
              <a:endParaRPr lang="en-US" sz="1600"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 flipV="1">
              <a:off x="8057" y="5580"/>
              <a:ext cx="821" cy="19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 flipH="1">
              <a:off x="7250" y="5389"/>
              <a:ext cx="1048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Rectangle 6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961"/>
              <a:ext cx="1580" cy="379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7329" y="5959"/>
              <a:ext cx="1413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Записано</a:t>
              </a:r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63552" y="551723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Пример.</a:t>
            </a:r>
          </a:p>
          <a:p>
            <a:r>
              <a:rPr lang="en-US" sz="2000" dirty="0"/>
              <a:t>push AX</a:t>
            </a:r>
            <a:r>
              <a:rPr lang="ru-RU" sz="2000" dirty="0"/>
              <a:t>		; запись </a:t>
            </a:r>
            <a:r>
              <a:rPr lang="en-US" sz="2000" dirty="0"/>
              <a:t>AX</a:t>
            </a:r>
            <a:r>
              <a:rPr lang="ru-RU" sz="2000" dirty="0"/>
              <a:t> в вершину стека</a:t>
            </a:r>
          </a:p>
          <a:p>
            <a:r>
              <a:rPr lang="en-US" sz="2000" dirty="0"/>
              <a:t>push GAMMA </a:t>
            </a:r>
            <a:r>
              <a:rPr lang="ru-RU" sz="2000" dirty="0"/>
              <a:t>	; запись слова по адресу </a:t>
            </a:r>
            <a:r>
              <a:rPr lang="en-US" sz="2000" dirty="0"/>
              <a:t>GAMMA</a:t>
            </a:r>
            <a:r>
              <a:rPr lang="ru-RU" sz="2000" dirty="0"/>
              <a:t> в вершину стека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467600" cy="61230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400" b="1" dirty="0"/>
              <a:t>Команда извлечения из стека</a:t>
            </a:r>
          </a:p>
        </p:txBody>
      </p:sp>
      <p:sp>
        <p:nvSpPr>
          <p:cNvPr id="14338" name="Содержимое 1"/>
          <p:cNvSpPr>
            <a:spLocks noGrp="1"/>
          </p:cNvSpPr>
          <p:nvPr>
            <p:ph sz="quarter" idx="1"/>
          </p:nvPr>
        </p:nvSpPr>
        <p:spPr>
          <a:xfrm>
            <a:off x="1992313" y="836714"/>
            <a:ext cx="8229600" cy="1944215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b="1" dirty="0"/>
              <a:t>pop </a:t>
            </a:r>
            <a:r>
              <a:rPr lang="en-US" b="1" dirty="0" err="1"/>
              <a:t>mem</a:t>
            </a:r>
            <a:r>
              <a:rPr lang="ru-RU" b="1" dirty="0"/>
              <a:t>/</a:t>
            </a:r>
            <a:r>
              <a:rPr lang="en-US" b="1" dirty="0" err="1"/>
              <a:t>reg</a:t>
            </a:r>
            <a:r>
              <a:rPr lang="en-US" dirty="0"/>
              <a:t>	- </a:t>
            </a:r>
            <a:r>
              <a:rPr lang="ru-RU" dirty="0"/>
              <a:t>вытолкнуть значение из стека и записать его в ячейку памяти или регистр </a:t>
            </a:r>
          </a:p>
          <a:p>
            <a:pPr lvl="1"/>
            <a:r>
              <a:rPr lang="ru-RU" sz="2000" dirty="0"/>
              <a:t>Указатель стека </a:t>
            </a:r>
            <a:r>
              <a:rPr lang="en-US" sz="2000" dirty="0"/>
              <a:t>SP </a:t>
            </a:r>
            <a:r>
              <a:rPr lang="ru-RU" sz="2000" dirty="0"/>
              <a:t>по умолчанию автоматически увеличивается на 2. </a:t>
            </a:r>
          </a:p>
          <a:p>
            <a:pPr lvl="1"/>
            <a:r>
              <a:rPr lang="ru-RU" sz="2000" dirty="0"/>
              <a:t>Вершиной стека становится освобожденная ячейка.</a:t>
            </a: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4" name="Group 29"/>
          <p:cNvGrpSpPr>
            <a:grpSpLocks noChangeAspect="1"/>
          </p:cNvGrpSpPr>
          <p:nvPr/>
        </p:nvGrpSpPr>
        <p:grpSpPr bwMode="auto">
          <a:xfrm>
            <a:off x="2171525" y="2597429"/>
            <a:ext cx="7357293" cy="2701925"/>
            <a:chOff x="2355" y="3583"/>
            <a:chExt cx="7200" cy="2845"/>
          </a:xfrm>
        </p:grpSpPr>
        <p:sp>
          <p:nvSpPr>
            <p:cNvPr id="25" name="AutoShape 47"/>
            <p:cNvSpPr>
              <a:spLocks noChangeAspect="1" noChangeArrowheads="1" noTextEdit="1"/>
            </p:cNvSpPr>
            <p:nvPr/>
          </p:nvSpPr>
          <p:spPr bwMode="auto">
            <a:xfrm>
              <a:off x="2355" y="3583"/>
              <a:ext cx="7200" cy="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46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582"/>
              <a:ext cx="1580" cy="379"/>
            </a:xfrm>
            <a:prstGeom prst="rect">
              <a:avLst/>
            </a:prstGeom>
            <a:pattFill prst="wdUpDiag">
              <a:fgClr>
                <a:srgbClr val="BFBFB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Вершина стека</a:t>
              </a:r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5670" y="5203"/>
              <a:ext cx="1580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670" y="482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5670" y="444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5670" y="4062"/>
              <a:ext cx="1580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5670" y="3647"/>
              <a:ext cx="1776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Сегмент стека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6" name="Rectangle 40"/>
            <p:cNvSpPr>
              <a:spLocks noChangeArrowheads="1"/>
            </p:cNvSpPr>
            <p:nvPr/>
          </p:nvSpPr>
          <p:spPr bwMode="auto">
            <a:xfrm>
              <a:off x="7285" y="5203"/>
              <a:ext cx="728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n-US" sz="160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SP</a:t>
              </a:r>
            </a:p>
          </p:txBody>
        </p:sp>
        <p:sp>
          <p:nvSpPr>
            <p:cNvPr id="14337" name="Rectangle 39"/>
            <p:cNvSpPr>
              <a:spLocks noChangeArrowheads="1"/>
            </p:cNvSpPr>
            <p:nvPr/>
          </p:nvSpPr>
          <p:spPr bwMode="auto">
            <a:xfrm>
              <a:off x="3039" y="4823"/>
              <a:ext cx="1719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Регистр </a:t>
              </a:r>
              <a:r>
                <a:rPr lang="en-US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9" name="Rectangle 38"/>
            <p:cNvSpPr>
              <a:spLocks noChangeArrowheads="1"/>
            </p:cNvSpPr>
            <p:nvPr/>
          </p:nvSpPr>
          <p:spPr bwMode="auto">
            <a:xfrm>
              <a:off x="3039" y="5582"/>
              <a:ext cx="1719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Слово в памяти</a:t>
              </a:r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0" name="Rectangle 37"/>
            <p:cNvSpPr>
              <a:spLocks noChangeArrowheads="1"/>
            </p:cNvSpPr>
            <p:nvPr/>
          </p:nvSpPr>
          <p:spPr bwMode="auto">
            <a:xfrm>
              <a:off x="2355" y="5580"/>
              <a:ext cx="728" cy="3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1" name="AutoShape 36"/>
            <p:cNvSpPr>
              <a:spLocks noChangeShapeType="1"/>
            </p:cNvSpPr>
            <p:nvPr/>
          </p:nvSpPr>
          <p:spPr bwMode="auto">
            <a:xfrm>
              <a:off x="4758" y="5013"/>
              <a:ext cx="912" cy="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2" name="AutoShape 35"/>
            <p:cNvSpPr>
              <a:spLocks noChangeShapeType="1"/>
            </p:cNvSpPr>
            <p:nvPr/>
          </p:nvSpPr>
          <p:spPr bwMode="auto">
            <a:xfrm flipV="1">
              <a:off x="4758" y="5772"/>
              <a:ext cx="91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8231" y="5578"/>
              <a:ext cx="116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lang="en-US" sz="160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lang="ru-RU" sz="160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+</a:t>
              </a:r>
              <a:r>
                <a:rPr lang="en-US" sz="160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4344" name="Rectangle 33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961"/>
              <a:ext cx="1580" cy="379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5" name="Rectangle 32"/>
            <p:cNvSpPr>
              <a:spLocks noChangeArrowheads="1"/>
            </p:cNvSpPr>
            <p:nvPr/>
          </p:nvSpPr>
          <p:spPr bwMode="auto">
            <a:xfrm>
              <a:off x="7329" y="5959"/>
              <a:ext cx="1413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Записано</a:t>
              </a:r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6" name="AutoShape 31"/>
            <p:cNvSpPr>
              <a:spLocks noChangeShapeType="1"/>
            </p:cNvSpPr>
            <p:nvPr/>
          </p:nvSpPr>
          <p:spPr bwMode="auto">
            <a:xfrm>
              <a:off x="8013" y="5393"/>
              <a:ext cx="798" cy="18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7" name="AutoShape 30"/>
            <p:cNvSpPr>
              <a:spLocks noChangeShapeType="1"/>
            </p:cNvSpPr>
            <p:nvPr/>
          </p:nvSpPr>
          <p:spPr bwMode="auto">
            <a:xfrm flipH="1">
              <a:off x="7250" y="5768"/>
              <a:ext cx="981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4348" name="TextBox 14347"/>
          <p:cNvSpPr txBox="1"/>
          <p:nvPr/>
        </p:nvSpPr>
        <p:spPr>
          <a:xfrm>
            <a:off x="1847528" y="5299353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386+. Допускается использование 32-разрядных регистров и ячеек памяти.</a:t>
            </a:r>
          </a:p>
          <a:p>
            <a:r>
              <a:rPr lang="ru-RU" dirty="0"/>
              <a:t>	</a:t>
            </a:r>
            <a:r>
              <a:rPr lang="en-US" dirty="0"/>
              <a:t>push EAX</a:t>
            </a:r>
            <a:endParaRPr lang="ru-RU" dirty="0"/>
          </a:p>
          <a:p>
            <a:r>
              <a:rPr lang="en-US" dirty="0"/>
              <a:t>	pop EAX</a:t>
            </a:r>
            <a:endParaRPr lang="ru-RU" dirty="0"/>
          </a:p>
          <a:p>
            <a:r>
              <a:rPr lang="en-US" dirty="0"/>
              <a:t>	push </a:t>
            </a:r>
            <a:r>
              <a:rPr lang="en-US" dirty="0" err="1"/>
              <a:t>dword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ru-RU" dirty="0"/>
          </a:p>
          <a:p>
            <a:r>
              <a:rPr lang="en-US" dirty="0"/>
              <a:t>	pop </a:t>
            </a:r>
            <a:r>
              <a:rPr lang="en-US" dirty="0" err="1"/>
              <a:t>dword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660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260648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3200" b="1" dirty="0"/>
              <a:t>Занесение в стек и извлечение из стека регистра флагов</a:t>
            </a:r>
            <a:endParaRPr lang="ru-RU" b="1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1919536" y="1484785"/>
            <a:ext cx="8229600" cy="42497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err="1"/>
              <a:t>pushf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Занесение в вершину стека 16-битного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-2.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err="1"/>
              <a:t>popf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Выталкивает и заносит в 16-битный регистр флагов сохраненное ране значение.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 + 2.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386+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/>
              <a:t>pushfd</a:t>
            </a:r>
            <a:r>
              <a:rPr lang="ru-RU" dirty="0"/>
              <a:t> – сохранение в стеке 32-разрядного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-4.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р</a:t>
            </a:r>
            <a:r>
              <a:rPr lang="en-US" b="1" dirty="0" err="1"/>
              <a:t>opfd</a:t>
            </a:r>
            <a:r>
              <a:rPr lang="ru-RU" dirty="0"/>
              <a:t> – извлечение из стека 32-разрядного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+4.</a:t>
            </a:r>
          </a:p>
          <a:p>
            <a:pPr lvl="2" eaLnBrk="1" hangingPunct="1"/>
            <a:endParaRPr lang="ru-RU" sz="1800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/>
              <a:t>Занесение в стек и извлечение из стека всех РОН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1992313" y="1124745"/>
            <a:ext cx="8229600" cy="52565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pusha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Запись в стек сразу всех 8 16-разрядных РОН в таком порядке: 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, </a:t>
            </a:r>
            <a:r>
              <a:rPr lang="en-US" dirty="0"/>
              <a:t>SP</a:t>
            </a:r>
            <a:r>
              <a:rPr lang="ru-RU" dirty="0"/>
              <a:t>, </a:t>
            </a:r>
            <a:r>
              <a:rPr lang="en-US" dirty="0"/>
              <a:t>BP</a:t>
            </a:r>
            <a:r>
              <a:rPr lang="ru-RU" dirty="0"/>
              <a:t>, </a:t>
            </a:r>
            <a:r>
              <a:rPr lang="en-US" dirty="0"/>
              <a:t>SI</a:t>
            </a:r>
            <a:r>
              <a:rPr lang="ru-RU" dirty="0"/>
              <a:t>, </a:t>
            </a:r>
            <a:r>
              <a:rPr lang="en-US" dirty="0"/>
              <a:t>DI</a:t>
            </a:r>
            <a:r>
              <a:rPr lang="ru-RU" dirty="0"/>
              <a:t>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-16.</a:t>
            </a:r>
          </a:p>
          <a:p>
            <a:pPr marL="0" indent="0">
              <a:buNone/>
            </a:pPr>
            <a:r>
              <a:rPr lang="en-US" b="1" dirty="0" err="1"/>
              <a:t>popa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Извлечение из стека и занесение в РОН всех 8 16-разрядных регистров. Значение регистра </a:t>
            </a:r>
            <a:r>
              <a:rPr lang="en-US" dirty="0"/>
              <a:t>SP</a:t>
            </a:r>
            <a:r>
              <a:rPr lang="ru-RU" dirty="0"/>
              <a:t>, сохраненное в стеке, командой извлекается, но отбрасывается.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+16.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386+</a:t>
            </a:r>
          </a:p>
          <a:p>
            <a:pPr marL="0" indent="0">
              <a:buNone/>
            </a:pPr>
            <a:r>
              <a:rPr lang="en-US" b="1" dirty="0" err="1"/>
              <a:t>pushad</a:t>
            </a:r>
            <a:r>
              <a:rPr lang="ru-RU" b="1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Запись в стек сразу всех 8 32-разрядных РОН в таком порядке: </a:t>
            </a:r>
            <a:r>
              <a:rPr lang="en-US" dirty="0"/>
              <a:t>EAX</a:t>
            </a:r>
            <a:r>
              <a:rPr lang="ru-RU" dirty="0"/>
              <a:t>, </a:t>
            </a:r>
            <a:r>
              <a:rPr lang="en-US" dirty="0"/>
              <a:t>ECX</a:t>
            </a:r>
            <a:r>
              <a:rPr lang="ru-RU" dirty="0"/>
              <a:t>, </a:t>
            </a:r>
            <a:r>
              <a:rPr lang="en-US" dirty="0"/>
              <a:t>EDX</a:t>
            </a:r>
            <a:r>
              <a:rPr lang="ru-RU" dirty="0"/>
              <a:t>, </a:t>
            </a:r>
            <a:r>
              <a:rPr lang="en-US" dirty="0"/>
              <a:t>EBX</a:t>
            </a:r>
            <a:r>
              <a:rPr lang="ru-RU" dirty="0"/>
              <a:t>, </a:t>
            </a:r>
            <a:r>
              <a:rPr lang="en-US" dirty="0"/>
              <a:t>ESP</a:t>
            </a:r>
            <a:r>
              <a:rPr lang="ru-RU" dirty="0"/>
              <a:t>, </a:t>
            </a:r>
            <a:r>
              <a:rPr lang="en-US" dirty="0"/>
              <a:t>EBP</a:t>
            </a:r>
            <a:r>
              <a:rPr lang="ru-RU" dirty="0"/>
              <a:t>, </a:t>
            </a:r>
            <a:r>
              <a:rPr lang="en-US" dirty="0"/>
              <a:t>ESI</a:t>
            </a:r>
            <a:r>
              <a:rPr lang="ru-RU" dirty="0"/>
              <a:t>, </a:t>
            </a:r>
            <a:r>
              <a:rPr lang="en-US" dirty="0"/>
              <a:t>EDI</a:t>
            </a:r>
            <a:r>
              <a:rPr lang="ru-RU" dirty="0"/>
              <a:t>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-32.</a:t>
            </a:r>
          </a:p>
          <a:p>
            <a:pPr marL="0" indent="0">
              <a:buNone/>
            </a:pPr>
            <a:r>
              <a:rPr lang="en-US" b="1" dirty="0" err="1"/>
              <a:t>popad</a:t>
            </a:r>
            <a:endParaRPr lang="ru-RU" dirty="0"/>
          </a:p>
          <a:p>
            <a:pPr marL="0" indent="0">
              <a:buNone/>
            </a:pPr>
            <a:r>
              <a:rPr lang="ru-RU"/>
              <a:t>	Извлечение </a:t>
            </a:r>
            <a:r>
              <a:rPr lang="ru-RU" dirty="0"/>
              <a:t>из стека и занесение в РОН всех 8 16-разрядных регистров. Значение регистра </a:t>
            </a:r>
            <a:r>
              <a:rPr lang="en-US" dirty="0"/>
              <a:t>SP</a:t>
            </a:r>
            <a:r>
              <a:rPr lang="ru-RU" dirty="0"/>
              <a:t>, сохраненное в стеке, командой извлекается, но отбрасывается.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+32.</a:t>
            </a:r>
          </a:p>
          <a:p>
            <a:pPr lvl="2" eaLnBrk="1" hangingPunct="1"/>
            <a:endParaRPr lang="ru-RU" sz="1800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595199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/>
              <a:t>Расширение разрядности знаковых чисел в регистрах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1775521" y="1124745"/>
            <a:ext cx="8446393" cy="1296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cbw</a:t>
            </a:r>
            <a:r>
              <a:rPr lang="ru-RU" b="1" dirty="0"/>
              <a:t>	 </a:t>
            </a:r>
            <a:endParaRPr lang="ru-RU" dirty="0"/>
          </a:p>
          <a:p>
            <a:r>
              <a:rPr lang="en-US" dirty="0"/>
              <a:t>AX</a:t>
            </a:r>
            <a:r>
              <a:rPr lang="ru-RU" dirty="0"/>
              <a:t> расширяется из </a:t>
            </a:r>
            <a:r>
              <a:rPr lang="en-US" dirty="0"/>
              <a:t>AL</a:t>
            </a:r>
            <a:r>
              <a:rPr lang="ru-RU" dirty="0"/>
              <a:t>. </a:t>
            </a:r>
          </a:p>
          <a:p>
            <a:r>
              <a:rPr lang="en-US" dirty="0"/>
              <a:t>AH </a:t>
            </a:r>
            <a:r>
              <a:rPr lang="ru-RU" dirty="0"/>
              <a:t>заполняется старшим разрядом регистра </a:t>
            </a:r>
            <a:r>
              <a:rPr lang="en-US" dirty="0"/>
              <a:t>AL</a:t>
            </a:r>
            <a:r>
              <a:rPr lang="ru-RU" dirty="0"/>
              <a:t>. </a:t>
            </a:r>
          </a:p>
          <a:p>
            <a:r>
              <a:rPr lang="ru-RU" dirty="0"/>
              <a:t>После команды </a:t>
            </a:r>
            <a:r>
              <a:rPr lang="en-US" dirty="0"/>
              <a:t>AX</a:t>
            </a:r>
            <a:r>
              <a:rPr lang="ru-RU" dirty="0"/>
              <a:t> = </a:t>
            </a:r>
            <a:r>
              <a:rPr lang="en-US" dirty="0"/>
              <a:t>AL</a:t>
            </a:r>
            <a:r>
              <a:rPr lang="ru-RU" dirty="0"/>
              <a:t> (только для знаковых чисел). </a:t>
            </a:r>
          </a:p>
          <a:p>
            <a:pPr marL="731520" lvl="2" indent="0">
              <a:buNone/>
            </a:pPr>
            <a:endParaRPr lang="ru-RU" sz="1800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420889"/>
            <a:ext cx="8568953" cy="12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03512" y="3861049"/>
            <a:ext cx="856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cwd</a:t>
            </a:r>
            <a:r>
              <a:rPr lang="ru-RU" dirty="0"/>
              <a:t>	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DX </a:t>
            </a:r>
            <a:r>
              <a:rPr lang="ru-RU" dirty="0"/>
              <a:t>заполняется знаковым разрядом из </a:t>
            </a:r>
            <a:r>
              <a:rPr lang="en-US" dirty="0"/>
              <a:t>AX</a:t>
            </a:r>
            <a:r>
              <a:rPr lang="ru-RU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После заполнения пара регистров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 содержит 32-разрядное число, равное числу в </a:t>
            </a:r>
            <a:r>
              <a:rPr lang="en-US" dirty="0"/>
              <a:t>AX</a:t>
            </a:r>
            <a:r>
              <a:rPr lang="ru-RU" dirty="0"/>
              <a:t> (только для знаковых чисел).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5061378"/>
            <a:ext cx="7924914" cy="110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7072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0"/>
            <a:ext cx="7467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/>
              <a:t>Расширение разрядности знаковых чисел в 32-разрядных регистрах (386+)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1775521" y="1412777"/>
            <a:ext cx="8446393" cy="3888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cwde</a:t>
            </a:r>
            <a:r>
              <a:rPr lang="ru-RU" dirty="0"/>
              <a:t>	 </a:t>
            </a:r>
          </a:p>
          <a:p>
            <a:r>
              <a:rPr lang="en-US" dirty="0"/>
              <a:t>EAX </a:t>
            </a:r>
            <a:r>
              <a:rPr lang="ru-RU" dirty="0"/>
              <a:t>заполняется знаковым разрядом из </a:t>
            </a:r>
            <a:r>
              <a:rPr lang="en-US" dirty="0"/>
              <a:t>AX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После расширения </a:t>
            </a:r>
            <a:r>
              <a:rPr lang="en-US" dirty="0"/>
              <a:t>EAX</a:t>
            </a:r>
            <a:r>
              <a:rPr lang="ru-RU" dirty="0"/>
              <a:t>=</a:t>
            </a:r>
            <a:r>
              <a:rPr lang="en-US" dirty="0"/>
              <a:t>AX </a:t>
            </a:r>
            <a:r>
              <a:rPr lang="ru-RU" dirty="0"/>
              <a:t>(только для знаковых чисел).</a:t>
            </a:r>
          </a:p>
          <a:p>
            <a:pPr marL="0" indent="0">
              <a:buNone/>
            </a:pPr>
            <a:r>
              <a:rPr lang="en-US" b="1" dirty="0" err="1"/>
              <a:t>cdq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EDX </a:t>
            </a:r>
            <a:r>
              <a:rPr lang="ru-RU" dirty="0"/>
              <a:t>заполняется знаковым регистром из </a:t>
            </a:r>
            <a:r>
              <a:rPr lang="en-US" dirty="0"/>
              <a:t>EAX</a:t>
            </a:r>
            <a:r>
              <a:rPr lang="ru-RU" dirty="0"/>
              <a:t>. </a:t>
            </a:r>
          </a:p>
          <a:p>
            <a:r>
              <a:rPr lang="ru-RU" dirty="0"/>
              <a:t>После пара регистров </a:t>
            </a:r>
            <a:r>
              <a:rPr lang="en-US" dirty="0"/>
              <a:t>EDX</a:t>
            </a:r>
            <a:r>
              <a:rPr lang="ru-RU" dirty="0"/>
              <a:t>, </a:t>
            </a:r>
            <a:r>
              <a:rPr lang="en-US" dirty="0"/>
              <a:t>EAX </a:t>
            </a:r>
            <a:r>
              <a:rPr lang="ru-RU" dirty="0"/>
              <a:t>содержит 64-разрядное знаковое число, равное знаковому числу в </a:t>
            </a:r>
            <a:r>
              <a:rPr lang="en-US" dirty="0"/>
              <a:t>EAX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324182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7728" y="2132856"/>
            <a:ext cx="6172200" cy="7974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400"/>
              <a:t>Команды ассемблера - 2</a:t>
            </a:r>
            <a:endParaRPr lang="ru-RU" sz="44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двоичной арифметики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2313" y="1700213"/>
            <a:ext cx="8229600" cy="352901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Предназначены для выполнения базовых арифметических операций</a:t>
            </a:r>
            <a:endParaRPr lang="en-US" sz="2000" dirty="0"/>
          </a:p>
          <a:p>
            <a:r>
              <a:rPr lang="ru-RU" dirty="0"/>
              <a:t>По результатам выполнения устанавливаются/сбрасываются флаги</a:t>
            </a:r>
          </a:p>
          <a:p>
            <a:r>
              <a:rPr lang="ru-RU" dirty="0"/>
              <a:t>После выполнения можно проверить флаги и принять решение о выполнении той или иной ветки алгоритма</a:t>
            </a:r>
          </a:p>
          <a:p>
            <a:r>
              <a:rPr lang="ru-RU" dirty="0"/>
              <a:t>Операнды:</a:t>
            </a:r>
          </a:p>
          <a:p>
            <a:pPr lvl="1"/>
            <a:r>
              <a:rPr lang="en-US" sz="2000" dirty="0" err="1"/>
              <a:t>dst</a:t>
            </a:r>
            <a:r>
              <a:rPr lang="en-US" sz="2000" dirty="0"/>
              <a:t> – </a:t>
            </a:r>
            <a:r>
              <a:rPr lang="en-US" sz="2000" dirty="0" err="1"/>
              <a:t>mem</a:t>
            </a:r>
            <a:r>
              <a:rPr lang="en-US" sz="2000" dirty="0"/>
              <a:t>/</a:t>
            </a:r>
            <a:r>
              <a:rPr lang="en-US" sz="2000" dirty="0" err="1"/>
              <a:t>reg</a:t>
            </a:r>
            <a:endParaRPr lang="en-US" sz="2000" dirty="0"/>
          </a:p>
          <a:p>
            <a:pPr lvl="1"/>
            <a:r>
              <a:rPr lang="en-US" sz="2000" dirty="0" err="1"/>
              <a:t>src</a:t>
            </a:r>
            <a:r>
              <a:rPr lang="en-US" sz="2000" dirty="0"/>
              <a:t> – </a:t>
            </a:r>
            <a:r>
              <a:rPr lang="en-US" sz="2000" dirty="0" err="1"/>
              <a:t>mem</a:t>
            </a:r>
            <a:r>
              <a:rPr lang="en-US" sz="2000" dirty="0"/>
              <a:t>/</a:t>
            </a:r>
            <a:r>
              <a:rPr lang="en-US" sz="2000" dirty="0" err="1"/>
              <a:t>reg</a:t>
            </a:r>
            <a:r>
              <a:rPr lang="en-US" sz="2000" dirty="0"/>
              <a:t>/data</a:t>
            </a:r>
          </a:p>
          <a:p>
            <a:r>
              <a:rPr lang="ru-RU" dirty="0"/>
              <a:t>Разрядности операндов должны совпадать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11857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сложения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836712"/>
            <a:ext cx="8517632" cy="59046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400" b="1" dirty="0"/>
              <a:t>add	</a:t>
            </a:r>
            <a:r>
              <a:rPr lang="en-US" sz="4400" b="1" dirty="0" err="1"/>
              <a:t>dst</a:t>
            </a:r>
            <a:r>
              <a:rPr lang="en-US" sz="4400" b="1" dirty="0"/>
              <a:t>, </a:t>
            </a:r>
            <a:r>
              <a:rPr lang="en-US" sz="4400" b="1" dirty="0" err="1"/>
              <a:t>src</a:t>
            </a:r>
            <a:r>
              <a:rPr lang="en-US" sz="4400" dirty="0"/>
              <a:t>	</a:t>
            </a:r>
            <a:r>
              <a:rPr lang="ru-RU" sz="4400" dirty="0"/>
              <a:t>;</a:t>
            </a:r>
            <a:r>
              <a:rPr lang="en-US" sz="4400" dirty="0"/>
              <a:t> </a:t>
            </a:r>
            <a:r>
              <a:rPr lang="en-US" sz="4400" dirty="0" err="1"/>
              <a:t>dst</a:t>
            </a:r>
            <a:r>
              <a:rPr lang="en-US" sz="4400" dirty="0"/>
              <a:t> = </a:t>
            </a:r>
            <a:r>
              <a:rPr lang="en-US" sz="4400" dirty="0" err="1"/>
              <a:t>dst</a:t>
            </a:r>
            <a:r>
              <a:rPr lang="en-US" sz="4400" dirty="0"/>
              <a:t> + </a:t>
            </a:r>
            <a:r>
              <a:rPr lang="en-US" sz="4400" dirty="0" err="1"/>
              <a:t>src</a:t>
            </a:r>
            <a:r>
              <a:rPr lang="en-US" sz="4400" dirty="0"/>
              <a:t> </a:t>
            </a:r>
            <a:endParaRPr lang="ru-RU" sz="4400" dirty="0"/>
          </a:p>
          <a:p>
            <a:pPr marL="0" indent="0">
              <a:buNone/>
            </a:pPr>
            <a:r>
              <a:rPr lang="en-US" sz="4400" b="1" dirty="0" err="1"/>
              <a:t>adc</a:t>
            </a:r>
            <a:r>
              <a:rPr lang="en-US" sz="4400" b="1" dirty="0"/>
              <a:t>	</a:t>
            </a:r>
            <a:r>
              <a:rPr lang="en-US" sz="4400" b="1" dirty="0" err="1"/>
              <a:t>dst</a:t>
            </a:r>
            <a:r>
              <a:rPr lang="en-US" sz="4400" b="1" dirty="0"/>
              <a:t>, </a:t>
            </a:r>
            <a:r>
              <a:rPr lang="en-US" sz="4400" b="1" dirty="0" err="1"/>
              <a:t>src</a:t>
            </a:r>
            <a:r>
              <a:rPr lang="en-US" sz="4400" dirty="0"/>
              <a:t>	</a:t>
            </a:r>
            <a:r>
              <a:rPr lang="ru-RU" sz="4400" dirty="0"/>
              <a:t>; </a:t>
            </a:r>
            <a:r>
              <a:rPr lang="en-US" sz="4400" dirty="0" err="1"/>
              <a:t>dst</a:t>
            </a:r>
            <a:r>
              <a:rPr lang="en-US" sz="4400" dirty="0"/>
              <a:t> = </a:t>
            </a:r>
            <a:r>
              <a:rPr lang="en-US" sz="4400" dirty="0" err="1"/>
              <a:t>dst</a:t>
            </a:r>
            <a:r>
              <a:rPr lang="en-US" sz="4400" dirty="0"/>
              <a:t> + </a:t>
            </a:r>
            <a:r>
              <a:rPr lang="en-US" sz="4400" dirty="0" err="1"/>
              <a:t>src</a:t>
            </a:r>
            <a:r>
              <a:rPr lang="en-US" sz="4400" dirty="0"/>
              <a:t> + CF (</a:t>
            </a:r>
            <a:r>
              <a:rPr lang="ru-RU" sz="4400" dirty="0"/>
              <a:t>сложение с переносом</a:t>
            </a:r>
            <a:r>
              <a:rPr lang="en-US" sz="4400" dirty="0"/>
              <a:t>)</a:t>
            </a:r>
            <a:endParaRPr lang="ru-RU" sz="4400" dirty="0"/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4200" dirty="0"/>
              <a:t>Команда </a:t>
            </a:r>
            <a:r>
              <a:rPr lang="en-US" sz="4200" dirty="0" err="1"/>
              <a:t>adc</a:t>
            </a:r>
            <a:r>
              <a:rPr lang="ru-RU" sz="4200" dirty="0"/>
              <a:t> используется при реализации сложения чисел удвоенной разрядности.</a:t>
            </a:r>
          </a:p>
          <a:p>
            <a:pPr marL="0" indent="0">
              <a:buNone/>
            </a:pPr>
            <a:endParaRPr lang="ru-RU" sz="1700" dirty="0"/>
          </a:p>
          <a:p>
            <a:pPr marL="731520" lvl="2" indent="0">
              <a:buNone/>
              <a:defRPr/>
            </a:pPr>
            <a:r>
              <a:rPr lang="ru-RU" sz="3400" dirty="0"/>
              <a:t>Пример. Сложение 2 32-разрядных чисел с использованием 16-разрядных регистров</a:t>
            </a:r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dataseg</a:t>
            </a:r>
            <a:endParaRPr lang="ru-RU" sz="3400" dirty="0"/>
          </a:p>
          <a:p>
            <a:pPr marL="0" indent="0">
              <a:buNone/>
            </a:pPr>
            <a:r>
              <a:rPr lang="en-US" sz="3400" dirty="0" err="1"/>
              <a:t>num</a:t>
            </a:r>
            <a:r>
              <a:rPr lang="ru-RU" sz="3400" dirty="0"/>
              <a:t>1 </a:t>
            </a:r>
            <a:r>
              <a:rPr lang="en-US" sz="3400" dirty="0" err="1"/>
              <a:t>dd</a:t>
            </a:r>
            <a:r>
              <a:rPr lang="ru-RU" sz="3400" dirty="0"/>
              <a:t> 1252349</a:t>
            </a:r>
          </a:p>
          <a:p>
            <a:pPr marL="0" indent="0">
              <a:buNone/>
            </a:pPr>
            <a:r>
              <a:rPr lang="en-US" sz="3400" dirty="0"/>
              <a:t>num2 </a:t>
            </a:r>
            <a:r>
              <a:rPr lang="en-US" sz="3400" dirty="0" err="1"/>
              <a:t>dd</a:t>
            </a:r>
            <a:r>
              <a:rPr lang="en-US" sz="3400" dirty="0"/>
              <a:t> 3246728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num3 </a:t>
            </a:r>
            <a:r>
              <a:rPr lang="en-US" sz="3400" dirty="0" err="1"/>
              <a:t>dd</a:t>
            </a:r>
            <a:r>
              <a:rPr lang="en-US" sz="3400" dirty="0"/>
              <a:t> ?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codeseg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begin: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. . .</a:t>
            </a:r>
            <a:endParaRPr lang="ru-RU" sz="3400" dirty="0"/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AX, num1</a:t>
            </a:r>
            <a:endParaRPr lang="ru-RU" sz="3400" dirty="0"/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BX, num1+2</a:t>
            </a:r>
            <a:endParaRPr lang="ru-RU" sz="3400" dirty="0"/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CX, num2</a:t>
            </a:r>
            <a:endParaRPr lang="ru-RU" sz="3400" dirty="0"/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DX, num2+2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add AX, CX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adc</a:t>
            </a:r>
            <a:r>
              <a:rPr lang="en-US" sz="3400" dirty="0"/>
              <a:t> BX, DX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num3, AX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num3+2, BX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. . .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end begin </a:t>
            </a:r>
            <a:endParaRPr lang="ru-RU" sz="3400" dirty="0"/>
          </a:p>
          <a:p>
            <a:pPr lvl="2"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11857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вычитания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836712"/>
            <a:ext cx="8517632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/>
              <a:t>sub	</a:t>
            </a:r>
            <a:r>
              <a:rPr lang="en-US" sz="1900" b="1" dirty="0" err="1"/>
              <a:t>dst</a:t>
            </a:r>
            <a:r>
              <a:rPr lang="en-US" sz="1900" b="1" dirty="0"/>
              <a:t>, </a:t>
            </a:r>
            <a:r>
              <a:rPr lang="en-US" sz="1900" b="1" dirty="0" err="1"/>
              <a:t>src</a:t>
            </a:r>
            <a:r>
              <a:rPr lang="en-US" sz="1900" dirty="0"/>
              <a:t>	</a:t>
            </a:r>
            <a:r>
              <a:rPr lang="ru-RU" sz="1900" dirty="0"/>
              <a:t>;</a:t>
            </a:r>
            <a:r>
              <a:rPr lang="en-US" sz="1900" dirty="0"/>
              <a:t> </a:t>
            </a:r>
            <a:r>
              <a:rPr lang="en-US" sz="1900" dirty="0" err="1"/>
              <a:t>dst</a:t>
            </a:r>
            <a:r>
              <a:rPr lang="en-US" sz="1900" dirty="0"/>
              <a:t> = </a:t>
            </a:r>
            <a:r>
              <a:rPr lang="en-US" sz="1900" dirty="0" err="1"/>
              <a:t>dst</a:t>
            </a:r>
            <a:r>
              <a:rPr lang="en-US" sz="1900" dirty="0"/>
              <a:t> – </a:t>
            </a:r>
            <a:r>
              <a:rPr lang="en-US" sz="1900" dirty="0" err="1"/>
              <a:t>src</a:t>
            </a:r>
            <a:r>
              <a:rPr lang="en-US" sz="1900" dirty="0"/>
              <a:t> </a:t>
            </a:r>
            <a:endParaRPr lang="ru-RU" sz="1900" dirty="0"/>
          </a:p>
          <a:p>
            <a:pPr marL="0" indent="0">
              <a:buNone/>
            </a:pPr>
            <a:r>
              <a:rPr lang="en-US" sz="1900" b="1" dirty="0" err="1"/>
              <a:t>sbb</a:t>
            </a:r>
            <a:r>
              <a:rPr lang="en-US" sz="1900" b="1" dirty="0"/>
              <a:t>	</a:t>
            </a:r>
            <a:r>
              <a:rPr lang="en-US" sz="1900" b="1" dirty="0" err="1"/>
              <a:t>dst</a:t>
            </a:r>
            <a:r>
              <a:rPr lang="en-US" sz="1900" b="1" dirty="0"/>
              <a:t>, </a:t>
            </a:r>
            <a:r>
              <a:rPr lang="en-US" sz="1900" b="1" dirty="0" err="1"/>
              <a:t>src</a:t>
            </a:r>
            <a:r>
              <a:rPr lang="en-US" sz="1900" dirty="0"/>
              <a:t>	</a:t>
            </a:r>
            <a:r>
              <a:rPr lang="ru-RU" sz="1900" dirty="0"/>
              <a:t>; </a:t>
            </a:r>
            <a:r>
              <a:rPr lang="en-US" sz="1900" dirty="0" err="1"/>
              <a:t>dst</a:t>
            </a:r>
            <a:r>
              <a:rPr lang="en-US" sz="1900" dirty="0"/>
              <a:t> = </a:t>
            </a:r>
            <a:r>
              <a:rPr lang="en-US" sz="1900" dirty="0" err="1"/>
              <a:t>dst</a:t>
            </a:r>
            <a:r>
              <a:rPr lang="en-US" sz="1900" dirty="0"/>
              <a:t> – </a:t>
            </a:r>
            <a:r>
              <a:rPr lang="en-US" sz="1900" dirty="0" err="1"/>
              <a:t>src</a:t>
            </a:r>
            <a:r>
              <a:rPr lang="en-US" sz="1900" dirty="0"/>
              <a:t> - CF (</a:t>
            </a:r>
            <a:r>
              <a:rPr lang="ru-RU" sz="1900" dirty="0"/>
              <a:t>вычитание с </a:t>
            </a:r>
            <a:r>
              <a:rPr lang="ru-RU" sz="1900" dirty="0" err="1"/>
              <a:t>заемом</a:t>
            </a:r>
            <a:r>
              <a:rPr lang="en-US" sz="1900" dirty="0"/>
              <a:t>) </a:t>
            </a:r>
            <a:endParaRPr lang="ru-RU" sz="1900" dirty="0"/>
          </a:p>
          <a:p>
            <a:pPr marL="0" indent="0">
              <a:buNone/>
            </a:pPr>
            <a:endParaRPr lang="ru-RU" sz="900" dirty="0"/>
          </a:p>
          <a:p>
            <a:pPr marL="0" indent="0">
              <a:buNone/>
            </a:pPr>
            <a:r>
              <a:rPr lang="ru-RU" sz="1700" dirty="0"/>
              <a:t>Команда </a:t>
            </a:r>
            <a:r>
              <a:rPr lang="en-US" sz="1700" b="1" dirty="0" err="1"/>
              <a:t>sbb</a:t>
            </a:r>
            <a:r>
              <a:rPr lang="en-US" sz="1700" dirty="0"/>
              <a:t> </a:t>
            </a:r>
            <a:r>
              <a:rPr lang="ru-RU" sz="1700" dirty="0"/>
              <a:t>используется при реализации вычитания чисел удвоенной разрядности.</a:t>
            </a:r>
          </a:p>
          <a:p>
            <a:pPr marL="0" indent="0">
              <a:buNone/>
            </a:pPr>
            <a:endParaRPr lang="ru-RU" sz="900" dirty="0"/>
          </a:p>
          <a:p>
            <a:pPr marL="731520" lvl="2" indent="0">
              <a:buNone/>
              <a:defRPr/>
            </a:pPr>
            <a:r>
              <a:rPr lang="ru-RU" sz="1700" dirty="0"/>
              <a:t>Пример. Вычитание 2 32-разрядных чисел с использованием 16-разрядных регистров</a:t>
            </a:r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dataseg</a:t>
            </a:r>
            <a:endParaRPr lang="ru-RU" sz="1700" dirty="0"/>
          </a:p>
          <a:p>
            <a:pPr marL="0" indent="0">
              <a:buNone/>
            </a:pPr>
            <a:r>
              <a:rPr lang="en-US" sz="1700" dirty="0" err="1"/>
              <a:t>num</a:t>
            </a:r>
            <a:r>
              <a:rPr lang="ru-RU" sz="1700" dirty="0"/>
              <a:t>1 </a:t>
            </a:r>
            <a:r>
              <a:rPr lang="en-US" sz="1700" dirty="0" err="1"/>
              <a:t>dd</a:t>
            </a:r>
            <a:r>
              <a:rPr lang="ru-RU" sz="1700" dirty="0"/>
              <a:t> 1252349</a:t>
            </a:r>
          </a:p>
          <a:p>
            <a:pPr marL="0" indent="0">
              <a:buNone/>
            </a:pPr>
            <a:r>
              <a:rPr lang="en-US" sz="1700" dirty="0"/>
              <a:t>num2 </a:t>
            </a:r>
            <a:r>
              <a:rPr lang="en-US" sz="1700" dirty="0" err="1"/>
              <a:t>dd</a:t>
            </a:r>
            <a:r>
              <a:rPr lang="en-US" sz="1700" dirty="0"/>
              <a:t> 3246728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num3 </a:t>
            </a:r>
            <a:r>
              <a:rPr lang="en-US" sz="1700" dirty="0" err="1"/>
              <a:t>dd</a:t>
            </a:r>
            <a:r>
              <a:rPr lang="en-US" sz="1700" dirty="0"/>
              <a:t> ?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codeseg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begin: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AX, num1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BX, num1+2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CX, num2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DX, num2+2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sub AX, CX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sbb</a:t>
            </a:r>
            <a:r>
              <a:rPr lang="en-US" sz="1700" dirty="0"/>
              <a:t> BX, DX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num3, AX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num3+2, BX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end begin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82963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7AAE6AC-3CB4-4B08-8C7B-49205C0BBA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5914" y="115889"/>
            <a:ext cx="7350125" cy="1296987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ru-RU" altLang="ru-RU" sz="4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ЧИСЛА </a:t>
            </a:r>
            <a:r>
              <a:rPr lang="en-US" altLang="ru-RU" sz="4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ru-RU" altLang="ru-RU" sz="4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ru-RU" sz="4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ru-RU" sz="4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ru-RU" sz="4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sz="4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 N</a:t>
            </a:r>
            <a:r>
              <a:rPr lang="en-US" altLang="ru-RU" sz="4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37A72A5-DF9B-4E16-965A-13A764BF3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2060575"/>
            <a:ext cx="7127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 числа из одной СС в другую осуществляется в два этапа:</a:t>
            </a: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12C9C91A-CB8A-4861-B8D3-FC5C0378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3284538"/>
            <a:ext cx="7202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arenR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переводится целая часть числа;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arenR"/>
            </a:pPr>
            <a:r>
              <a:rPr lang="ru-RU" altLang="ru-RU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переводится дробная часть числа.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19536" y="11857"/>
            <a:ext cx="7467600" cy="63408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Сложение с обменом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03512" y="836712"/>
            <a:ext cx="8517632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xadd</a:t>
            </a:r>
            <a:r>
              <a:rPr lang="ru-RU" sz="2000" b="1" dirty="0"/>
              <a:t>	 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	</a:t>
            </a:r>
            <a:r>
              <a:rPr lang="ru-RU" sz="2000" dirty="0"/>
              <a:t>; 486+</a:t>
            </a:r>
            <a:endParaRPr lang="ru-RU" sz="900" dirty="0"/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800" dirty="0"/>
              <a:t>	Выполняется сложение операнда из памяти с содержимым регистра. После производится обмен: содержимое ячейки памяти заносится в регистр, а результат сложения – в ячейку памяти.</a:t>
            </a:r>
          </a:p>
          <a:p>
            <a:pPr marL="0" indent="0">
              <a:buNone/>
            </a:pPr>
            <a:endParaRPr lang="ru-RU" sz="9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420888"/>
            <a:ext cx="27432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5520" y="3933057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выполнении команд сложения и вычитания возникает вопрос: как определить, что результат операции вышел (не вышел) за границы области возможных значений?</a:t>
            </a:r>
          </a:p>
          <a:p>
            <a:r>
              <a:rPr lang="ru-RU" b="1" dirty="0"/>
              <a:t>Правило</a:t>
            </a:r>
            <a:r>
              <a:rPr lang="ru-RU" dirty="0"/>
              <a:t>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Для </a:t>
            </a:r>
            <a:r>
              <a:rPr lang="ru-RU" dirty="0" err="1"/>
              <a:t>беззнаковых</a:t>
            </a:r>
            <a:r>
              <a:rPr lang="ru-RU" dirty="0"/>
              <a:t> чисел признаком выхода результата за границу диапазона является единица во флаге </a:t>
            </a:r>
            <a:r>
              <a:rPr lang="en-US" dirty="0"/>
              <a:t>CF</a:t>
            </a:r>
            <a:r>
              <a:rPr lang="ru-RU" dirty="0"/>
              <a:t> (</a:t>
            </a:r>
            <a:r>
              <a:rPr lang="en-US" dirty="0"/>
              <a:t>CF</a:t>
            </a:r>
            <a:r>
              <a:rPr lang="ru-RU" dirty="0"/>
              <a:t>=1).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Для знаковых чисел – единица во флаге </a:t>
            </a:r>
            <a:r>
              <a:rPr lang="en-US" dirty="0"/>
              <a:t>OF</a:t>
            </a:r>
            <a:r>
              <a:rPr lang="ru-RU" dirty="0"/>
              <a:t> (</a:t>
            </a:r>
            <a:r>
              <a:rPr lang="en-US" dirty="0"/>
              <a:t>OF</a:t>
            </a:r>
            <a:r>
              <a:rPr lang="ru-RU" dirty="0"/>
              <a:t>=1). </a:t>
            </a:r>
          </a:p>
        </p:txBody>
      </p:sp>
    </p:spTree>
    <p:extLst>
      <p:ext uri="{BB962C8B-B14F-4D97-AF65-F5344CB8AC3E}">
        <p14:creationId xmlns:p14="http://schemas.microsoft.com/office/powerpoint/2010/main" val="11744184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116632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Дополнительные арифметические команды</a:t>
            </a:r>
            <a:endParaRPr lang="ru-RU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81200" y="1052737"/>
            <a:ext cx="8229600" cy="2376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inc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	</a:t>
            </a:r>
            <a:r>
              <a:rPr lang="ru-RU" dirty="0"/>
              <a:t>	; </a:t>
            </a:r>
            <a:r>
              <a:rPr lang="en-US" dirty="0" err="1"/>
              <a:t>dst</a:t>
            </a:r>
            <a:r>
              <a:rPr lang="ru-RU" dirty="0"/>
              <a:t> = </a:t>
            </a:r>
            <a:r>
              <a:rPr lang="en-US" dirty="0" err="1"/>
              <a:t>dst</a:t>
            </a:r>
            <a:r>
              <a:rPr lang="ru-RU" dirty="0"/>
              <a:t> + 1</a:t>
            </a:r>
          </a:p>
          <a:p>
            <a:pPr marL="0" indent="0">
              <a:buNone/>
            </a:pPr>
            <a:r>
              <a:rPr lang="en-US" b="1" dirty="0" err="1"/>
              <a:t>dec</a:t>
            </a:r>
            <a:r>
              <a:rPr lang="en-US" b="1" dirty="0"/>
              <a:t>	</a:t>
            </a:r>
            <a:r>
              <a:rPr lang="en-US" b="1" dirty="0" err="1"/>
              <a:t>dst</a:t>
            </a:r>
            <a:r>
              <a:rPr lang="en-US" dirty="0"/>
              <a:t>		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– 1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neg</a:t>
            </a:r>
            <a:r>
              <a:rPr lang="en-US" b="1" dirty="0"/>
              <a:t>	</a:t>
            </a:r>
            <a:r>
              <a:rPr lang="en-US" b="1" dirty="0" err="1"/>
              <a:t>dst</a:t>
            </a:r>
            <a:r>
              <a:rPr lang="en-US" dirty="0"/>
              <a:t>		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= - </a:t>
            </a:r>
            <a:r>
              <a:rPr lang="en-US" dirty="0" err="1"/>
              <a:t>dst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cmp</a:t>
            </a:r>
            <a:r>
              <a:rPr lang="ru-RU" b="1" dirty="0"/>
              <a:t>	</a:t>
            </a:r>
            <a:r>
              <a:rPr lang="en-US" b="1" dirty="0"/>
              <a:t>op</a:t>
            </a:r>
            <a:r>
              <a:rPr lang="ru-RU" b="1" dirty="0"/>
              <a:t>1, </a:t>
            </a:r>
            <a:r>
              <a:rPr lang="en-US" b="1" dirty="0"/>
              <a:t>op</a:t>
            </a:r>
            <a:r>
              <a:rPr lang="ru-RU" b="1" dirty="0"/>
              <a:t>2	</a:t>
            </a:r>
            <a:r>
              <a:rPr lang="ru-RU" dirty="0"/>
              <a:t>; </a:t>
            </a:r>
            <a:r>
              <a:rPr lang="en-US" dirty="0"/>
              <a:t>op</a:t>
            </a:r>
            <a:r>
              <a:rPr lang="ru-RU" dirty="0"/>
              <a:t>1 – </a:t>
            </a:r>
            <a:r>
              <a:rPr lang="en-US" dirty="0"/>
              <a:t>op</a:t>
            </a:r>
            <a:r>
              <a:rPr lang="ru-RU" dirty="0"/>
              <a:t>2 (без сохранение результата, влияет только на регистр флагов). </a:t>
            </a:r>
          </a:p>
          <a:p>
            <a:pPr marL="365760" lvl="1" indent="0">
              <a:buNone/>
              <a:defRPr/>
            </a:pPr>
            <a:endParaRPr lang="en-US" dirty="0"/>
          </a:p>
          <a:p>
            <a:pPr lvl="2" eaLnBrk="1" hangingPunct="1">
              <a:defRPr/>
            </a:pPr>
            <a:endParaRPr lang="ru-RU" sz="2400" dirty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>
              <a:buNone/>
              <a:defRPr/>
            </a:pPr>
            <a:endParaRPr lang="ru-RU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817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31504" y="188640"/>
            <a:ext cx="8568952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Действие команд двоичной арифметики на флаги</a:t>
            </a:r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03515" y="1196752"/>
          <a:ext cx="8496942" cy="3816420"/>
        </p:xfrm>
        <a:graphic>
          <a:graphicData uri="http://schemas.openxmlformats.org/drawingml/2006/table">
            <a:tbl>
              <a:tblPr firstRow="1" firstCol="1" bandRow="1"/>
              <a:tblGrid>
                <a:gridCol w="121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add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adc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sub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sbb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xadd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inc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dec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neg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cmp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494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побитовых логических операций 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2313" y="1700213"/>
            <a:ext cx="8229600" cy="35290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Побитовые логические операции рассматривают операнды как последовательность бит. </a:t>
            </a:r>
          </a:p>
          <a:p>
            <a:r>
              <a:rPr lang="ru-RU" dirty="0"/>
              <a:t>Операция выполняется между каждой парой соответствующих бит.</a:t>
            </a:r>
          </a:p>
          <a:p>
            <a:r>
              <a:rPr lang="ru-RU" dirty="0"/>
              <a:t>	Ограничения этих команд такие же, как и для команды </a:t>
            </a:r>
            <a:r>
              <a:rPr lang="en-US" dirty="0"/>
              <a:t>MOV</a:t>
            </a:r>
            <a:r>
              <a:rPr lang="ru-RU" dirty="0"/>
              <a:t>. </a:t>
            </a:r>
          </a:p>
          <a:p>
            <a:r>
              <a:rPr lang="en-US" dirty="0" err="1"/>
              <a:t>Dst</a:t>
            </a:r>
            <a:r>
              <a:rPr lang="ru-RU" dirty="0"/>
              <a:t> – ячейка памяти или регистр, </a:t>
            </a:r>
            <a:r>
              <a:rPr lang="en-US" dirty="0" err="1"/>
              <a:t>Src</a:t>
            </a:r>
            <a:r>
              <a:rPr lang="ru-RU" dirty="0"/>
              <a:t> – ячейка памяти, регистр или непосредственное значение. </a:t>
            </a:r>
          </a:p>
        </p:txBody>
      </p:sp>
    </p:spTree>
    <p:extLst>
      <p:ext uri="{BB962C8B-B14F-4D97-AF65-F5344CB8AC3E}">
        <p14:creationId xmlns:p14="http://schemas.microsoft.com/office/powerpoint/2010/main" val="34107544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3473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побитовых логических операций 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2313" y="908720"/>
            <a:ext cx="8229600" cy="5832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not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		</a:t>
            </a:r>
            <a:r>
              <a:rPr lang="ru-RU" dirty="0"/>
              <a:t>– побитовая инверсия.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меняет свое значение на противоположное. 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or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src</a:t>
            </a:r>
            <a:r>
              <a:rPr lang="ru-RU" dirty="0"/>
              <a:t>		– логическое «ИЛИ».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OR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 err="1"/>
              <a:t>dst</a:t>
            </a:r>
            <a:r>
              <a:rPr lang="en-US" dirty="0"/>
              <a:t> OR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src</a:t>
            </a:r>
            <a:r>
              <a:rPr lang="ru-RU" dirty="0"/>
              <a:t>		– логическое «И».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AND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ru-RU" dirty="0"/>
              <a:t>ё</a:t>
            </a:r>
            <a:r>
              <a:rPr lang="en-US" dirty="0" err="1"/>
              <a:t>dst</a:t>
            </a:r>
            <a:r>
              <a:rPr lang="ru-RU" dirty="0"/>
              <a:t> = </a:t>
            </a:r>
            <a:r>
              <a:rPr lang="en-US" dirty="0" err="1"/>
              <a:t>dst</a:t>
            </a:r>
            <a:r>
              <a:rPr lang="en-US" dirty="0"/>
              <a:t> AND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srx</a:t>
            </a:r>
            <a:r>
              <a:rPr lang="ru-RU" dirty="0"/>
              <a:t>	– «ИСКЛЮЧАЮЩЕЕ ИЛИ».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XOR</a:t>
            </a:r>
            <a:r>
              <a:rPr lang="ru-RU" dirty="0"/>
              <a:t>:  </a:t>
            </a:r>
            <a:r>
              <a:rPr lang="en-US" dirty="0" err="1"/>
              <a:t>dst</a:t>
            </a:r>
            <a:r>
              <a:rPr lang="ru-RU" dirty="0"/>
              <a:t> = </a:t>
            </a:r>
            <a:r>
              <a:rPr lang="en-US" dirty="0" err="1"/>
              <a:t>dst</a:t>
            </a:r>
            <a:r>
              <a:rPr lang="en-US" dirty="0"/>
              <a:t> XOR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test</a:t>
            </a:r>
            <a:r>
              <a:rPr lang="ru-RU" b="1" dirty="0"/>
              <a:t>	</a:t>
            </a:r>
            <a:r>
              <a:rPr lang="en-US" b="1" dirty="0"/>
              <a:t>op</a:t>
            </a:r>
            <a:r>
              <a:rPr lang="ru-RU" b="1" dirty="0"/>
              <a:t>1, </a:t>
            </a:r>
            <a:r>
              <a:rPr lang="en-US" b="1" dirty="0"/>
              <a:t>op</a:t>
            </a:r>
            <a:r>
              <a:rPr lang="ru-RU" b="1" dirty="0"/>
              <a:t>2</a:t>
            </a:r>
            <a:r>
              <a:rPr lang="ru-RU" dirty="0"/>
              <a:t>	- логическое «И» без сохранение результата (влияет только на регистр флагов).</a:t>
            </a:r>
          </a:p>
        </p:txBody>
      </p:sp>
    </p:spTree>
    <p:extLst>
      <p:ext uri="{BB962C8B-B14F-4D97-AF65-F5344CB8AC3E}">
        <p14:creationId xmlns:p14="http://schemas.microsoft.com/office/powerpoint/2010/main" val="21934185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3473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Правила выполнения побитовых операций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75520" y="980728"/>
          <a:ext cx="8424936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Src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Xor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3356992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latin typeface="+mj-lt"/>
              </a:rPr>
              <a:t>Действие команд на флаги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775521" y="4005064"/>
          <a:ext cx="8352929" cy="1872208"/>
        </p:xfrm>
        <a:graphic>
          <a:graphicData uri="http://schemas.openxmlformats.org/drawingml/2006/table">
            <a:tbl>
              <a:tblPr firstRow="1" firstCol="1" bandRow="1"/>
              <a:tblGrid>
                <a:gridCol w="119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Not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Остальные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 опр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9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88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Примеры использования побитовых логических команд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980728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проверки бита</a:t>
            </a:r>
            <a:r>
              <a:rPr lang="ru-RU" sz="2000" dirty="0"/>
              <a:t>. Проверить, является ли младший бит регистра </a:t>
            </a:r>
            <a:r>
              <a:rPr lang="en-US" sz="2000" dirty="0"/>
              <a:t>AX</a:t>
            </a:r>
            <a:r>
              <a:rPr lang="ru-RU" sz="2000" dirty="0"/>
              <a:t> единицей.</a:t>
            </a:r>
          </a:p>
          <a:p>
            <a:endParaRPr lang="ru-RU" sz="2000" dirty="0"/>
          </a:p>
          <a:p>
            <a:r>
              <a:rPr lang="en-US" sz="2000" dirty="0"/>
              <a:t>test AX</a:t>
            </a:r>
            <a:r>
              <a:rPr lang="ru-RU" sz="2000" dirty="0"/>
              <a:t>, 1</a:t>
            </a:r>
            <a:r>
              <a:rPr lang="en-US" sz="2000" dirty="0"/>
              <a:t>h</a:t>
            </a:r>
            <a:r>
              <a:rPr lang="ru-RU" sz="2000" dirty="0"/>
              <a:t>	; если после этой команды флаг </a:t>
            </a:r>
            <a:r>
              <a:rPr lang="en-US" sz="2000" dirty="0"/>
              <a:t>ZF</a:t>
            </a:r>
            <a:r>
              <a:rPr lang="ru-RU" sz="2000" dirty="0"/>
              <a:t>=0, то является, </a:t>
            </a:r>
          </a:p>
          <a:p>
            <a:r>
              <a:rPr lang="ru-RU" sz="2000" dirty="0"/>
              <a:t>		; иначе– 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2708920"/>
            <a:ext cx="8682153" cy="296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943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88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Примеры использования побитовых логических команд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980729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установки бита</a:t>
            </a:r>
            <a:r>
              <a:rPr lang="ru-RU" sz="2000" dirty="0"/>
              <a:t>. Установить в регистре </a:t>
            </a:r>
            <a:r>
              <a:rPr lang="en-US" sz="2000" dirty="0"/>
              <a:t>AX</a:t>
            </a:r>
            <a:r>
              <a:rPr lang="ru-RU" sz="2000" dirty="0"/>
              <a:t> старший бит в единицу.</a:t>
            </a:r>
          </a:p>
          <a:p>
            <a:endParaRPr lang="ru-RU" sz="2000" dirty="0"/>
          </a:p>
          <a:p>
            <a:r>
              <a:rPr lang="en-US" sz="2000" dirty="0"/>
              <a:t>or AX</a:t>
            </a:r>
            <a:r>
              <a:rPr lang="ru-RU" sz="2000" dirty="0"/>
              <a:t>,8000</a:t>
            </a:r>
            <a:r>
              <a:rPr lang="en-US" sz="2000" dirty="0"/>
              <a:t>h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61" y="2263774"/>
            <a:ext cx="8892978" cy="303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970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88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Примеры использования побитовых логических команд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512" y="980729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обнуления бита</a:t>
            </a:r>
            <a:r>
              <a:rPr lang="ru-RU" sz="2000" dirty="0"/>
              <a:t>. Обнулить в регистре </a:t>
            </a:r>
            <a:r>
              <a:rPr lang="en-US" sz="2000" dirty="0"/>
              <a:t>AX</a:t>
            </a:r>
            <a:r>
              <a:rPr lang="ru-RU" sz="2000" dirty="0"/>
              <a:t> старший бит.</a:t>
            </a:r>
          </a:p>
          <a:p>
            <a:endParaRPr lang="ru-RU" sz="2000" dirty="0"/>
          </a:p>
          <a:p>
            <a:r>
              <a:rPr lang="en-US" sz="2000" dirty="0"/>
              <a:t>and AX</a:t>
            </a:r>
            <a:r>
              <a:rPr lang="ru-RU" sz="2000" dirty="0"/>
              <a:t>, 7</a:t>
            </a:r>
            <a:r>
              <a:rPr lang="en-US" sz="2000" dirty="0" err="1"/>
              <a:t>FFFh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6" y="2258221"/>
            <a:ext cx="8867363" cy="225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412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3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Операции сдвига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991544" y="836712"/>
            <a:ext cx="8229600" cy="72008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Логический сдвиг</a:t>
            </a:r>
            <a:r>
              <a:rPr lang="ru-RU" dirty="0"/>
              <a:t>- освобождающиеся разряды  заполняются нулями.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143673" y="1484784"/>
          <a:ext cx="463731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28571" imgH="1305107" progId="">
                  <p:embed/>
                </p:oleObj>
              </mc:Choice>
              <mc:Fallback>
                <p:oleObj r:id="rId2" imgW="6028571" imgH="1305107" progId="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3" y="1484784"/>
                        <a:ext cx="4637315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одержимое 1"/>
          <p:cNvSpPr txBox="1">
            <a:spLocks/>
          </p:cNvSpPr>
          <p:nvPr/>
        </p:nvSpPr>
        <p:spPr>
          <a:xfrm>
            <a:off x="2063552" y="2348880"/>
            <a:ext cx="8229600" cy="1152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/>
              <a:t>Арифметический сдвиг</a:t>
            </a:r>
            <a:r>
              <a:rPr lang="ru-RU" sz="2200" dirty="0"/>
              <a:t>. Во время его выполнения  освобождающиеся разряды  заполняется первоначальным значением знакового разряд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575720" y="3429000"/>
          <a:ext cx="431393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144483" imgH="1438095" progId="">
                  <p:embed/>
                </p:oleObj>
              </mc:Choice>
              <mc:Fallback>
                <p:oleObj r:id="rId4" imgW="6144483" imgH="1438095" progId="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3429000"/>
                        <a:ext cx="4313934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одержимое 1"/>
          <p:cNvSpPr txBox="1">
            <a:spLocks/>
          </p:cNvSpPr>
          <p:nvPr/>
        </p:nvSpPr>
        <p:spPr>
          <a:xfrm>
            <a:off x="1981200" y="4293096"/>
            <a:ext cx="8229600" cy="1152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/>
              <a:t>Циклический сдвиг</a:t>
            </a:r>
            <a:r>
              <a:rPr lang="ru-RU" sz="2200" dirty="0"/>
              <a:t>. При его выполнении разряды, перемещаемые за разрядную сетку, помещаются в освобождаемые разряды.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359697" y="5445224"/>
          <a:ext cx="4725803" cy="100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533333" imgH="1171429" progId="">
                  <p:embed/>
                </p:oleObj>
              </mc:Choice>
              <mc:Fallback>
                <p:oleObj r:id="rId6" imgW="5533333" imgH="1171429" progId="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5445224"/>
                        <a:ext cx="4725803" cy="1003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581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20210</Words>
  <Application>Microsoft Office PowerPoint</Application>
  <PresentationFormat>Широкоэкранный</PresentationFormat>
  <Paragraphs>3203</Paragraphs>
  <Slides>217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217</vt:i4>
      </vt:variant>
    </vt:vector>
  </HeadingPairs>
  <TitlesOfParts>
    <vt:vector size="232" baseType="lpstr">
      <vt:lpstr>Arial</vt:lpstr>
      <vt:lpstr>Calibri</vt:lpstr>
      <vt:lpstr>Calibri Light</vt:lpstr>
      <vt:lpstr>Century Schoolbook</vt:lpstr>
      <vt:lpstr>Lucida Sans Unicode</vt:lpstr>
      <vt:lpstr>Symbol</vt:lpstr>
      <vt:lpstr>Times New Roman</vt:lpstr>
      <vt:lpstr>Verdana</vt:lpstr>
      <vt:lpstr>Wingdings</vt:lpstr>
      <vt:lpstr>Wingdings 2</vt:lpstr>
      <vt:lpstr>Тема Office</vt:lpstr>
      <vt:lpstr>Лист</vt:lpstr>
      <vt:lpstr>Equation</vt:lpstr>
      <vt:lpstr>Picture</vt:lpstr>
      <vt:lpstr>Unknown</vt:lpstr>
      <vt:lpstr>Машинно-ориентированное программирование лектор – Скороход Сергей Васильевич</vt:lpstr>
      <vt:lpstr>Учебная карта дисциплины</vt:lpstr>
      <vt:lpstr>Источники</vt:lpstr>
      <vt:lpstr>График сдач лабораторных работ</vt:lpstr>
      <vt:lpstr>СИСТЕМЫ СЧИСЛЕНИЯ</vt:lpstr>
      <vt:lpstr>Презентация PowerPoint</vt:lpstr>
      <vt:lpstr>Позиционные системы счисления</vt:lpstr>
      <vt:lpstr>ПРЕДСТАВЛЕНИЕ ЧИСЛА </vt:lpstr>
      <vt:lpstr>ПЕРЕВОД ЧИСЛА   Np  Nq</vt:lpstr>
      <vt:lpstr>ПЕРЕВОД ЧИСЛА  Np  Nq. (правило перевода целой части числа)</vt:lpstr>
      <vt:lpstr>ПЕРЕВОД ЧИСЛА  Np  Nq. (правило перевода дробной части)</vt:lpstr>
      <vt:lpstr>ПЕРЕВОД ЧИСЛА  Np  Nq. (упражнения)</vt:lpstr>
      <vt:lpstr>ПЕРЕВОД ЧИСЛА N8  N2, N16  N2 </vt:lpstr>
      <vt:lpstr>ПЕРЕВОД ЧИСЛА N2N8, N2 N16 </vt:lpstr>
      <vt:lpstr>ДВОИЧНАЯ АРИФМЕТИКА </vt:lpstr>
      <vt:lpstr>ПРЕДСТАВЛЕНИЕ ЧИСЕЛ В ЭВМ </vt:lpstr>
      <vt:lpstr>Числа с плавающей точкой</vt:lpstr>
      <vt:lpstr>Числа с фиксированной точкой</vt:lpstr>
      <vt:lpstr>ПРЕДСТАВЛЕНИЕ ЧИСЕЛ БЕЗ ЗНАКА</vt:lpstr>
      <vt:lpstr>ПРЕДСТАВЛЕНИЕ ЗНАКОВЫХ ЧИСЕЛ</vt:lpstr>
      <vt:lpstr>ПРЯМОЙ КОД </vt:lpstr>
      <vt:lpstr>ПРЯМОЙ КОД (пример)</vt:lpstr>
      <vt:lpstr>ОБРАТНЫЙ КОД </vt:lpstr>
      <vt:lpstr>ОБРАТНЫЙ КОД  (пример)</vt:lpstr>
      <vt:lpstr>ПРАВИЛО СЛОЖЕНИЯ В ОБРАТНОМ КОДЕ</vt:lpstr>
      <vt:lpstr>ДОПОЛНИТЕЛЬНЫЙ КОД </vt:lpstr>
      <vt:lpstr>ДОПОЛНИТЕЛЬНЫЙ КОД (пример)</vt:lpstr>
      <vt:lpstr>ПРАВИЛО СЛОЖЕНИЯ В ДОПОЛНИТЕЛЬНОМ КОДЕ</vt:lpstr>
      <vt:lpstr>УВЕЛИЧЕНИЕ РАЗРЯДНОСТИ ЧИСЕЛ ПРИ ПРИСВАИВАНИИ</vt:lpstr>
      <vt:lpstr>Презентация PowerPoint</vt:lpstr>
      <vt:lpstr>ДЕЛЕНИЕ ЦЕЛОГО ЧИСЛА НА 2n ПОСРЕДСТВОМ СДВИГОВ</vt:lpstr>
      <vt:lpstr>Микропроцессор Intel 8086</vt:lpstr>
      <vt:lpstr>Программная модель микропроцессора 8086</vt:lpstr>
      <vt:lpstr>Регистры процессора</vt:lpstr>
      <vt:lpstr>Регистры общего назначения</vt:lpstr>
      <vt:lpstr>Индексные регистры и указатели</vt:lpstr>
      <vt:lpstr>Регистр флагов</vt:lpstr>
      <vt:lpstr>Сегментные регистры</vt:lpstr>
      <vt:lpstr>Организация памяти</vt:lpstr>
      <vt:lpstr>Сегментная адресация памяти</vt:lpstr>
      <vt:lpstr>Выборка команды из памяти</vt:lpstr>
      <vt:lpstr>Обращение к данным</vt:lpstr>
      <vt:lpstr>Обращение к стеку</vt:lpstr>
      <vt:lpstr>Обращение к доп. сегментам</vt:lpstr>
      <vt:lpstr>Пример</vt:lpstr>
      <vt:lpstr>Хранение данных</vt:lpstr>
      <vt:lpstr>Режимы адресации</vt:lpstr>
      <vt:lpstr>Понятие режима адресации</vt:lpstr>
      <vt:lpstr>1. Регистровая прямая адресация</vt:lpstr>
      <vt:lpstr>3. Прямая адресация</vt:lpstr>
      <vt:lpstr>3. Прямая адресация (продолжение)</vt:lpstr>
      <vt:lpstr>4. Косвенная регистровая адресация</vt:lpstr>
      <vt:lpstr>5. Базовый режим адресации</vt:lpstr>
      <vt:lpstr>6. Индексный режим адресации</vt:lpstr>
      <vt:lpstr>7. Базово-индексная адресация МП i386</vt:lpstr>
      <vt:lpstr>Презентация PowerPoint</vt:lpstr>
      <vt:lpstr>СЕГМЕНТЫ ПРОГРАММЫ</vt:lpstr>
      <vt:lpstr>ОПИСАНИЕ СЕГМЕНТА</vt:lpstr>
      <vt:lpstr>ПРИМЕР СТРУКТУРЫ ПРОГРАММЫ</vt:lpstr>
      <vt:lpstr>ДИРЕКТИВА ASSUME</vt:lpstr>
      <vt:lpstr>МОДЕЛИ ПАМЯТИ</vt:lpstr>
      <vt:lpstr>ДИРЕКТИВА MODEL</vt:lpstr>
      <vt:lpstr>СТРУКТУРА ПРОСТОЙ ПРОГРАММЫ</vt:lpstr>
      <vt:lpstr>ИНИЦИАЛИЗАЦИЯ ПРОГРАММЫ</vt:lpstr>
      <vt:lpstr>ЗАВЕРШЕНИЕ ПРОГРАММЫ</vt:lpstr>
      <vt:lpstr>Презентация PowerPoint</vt:lpstr>
      <vt:lpstr>ОПИСАНИЕ ДАННЫХ</vt:lpstr>
      <vt:lpstr>ДИРЕКТИВА EQU</vt:lpstr>
      <vt:lpstr>ПОЛЕЗНЫЕ ДИРЕКТИВЫ ПРЕОБРАЗОВАНИЙ</vt:lpstr>
      <vt:lpstr>ПОЛЕЗНЫЕ ДИРЕКТИВЫ ПРЕОБРАЗОВАНИЙ</vt:lpstr>
      <vt:lpstr>Команды ассемблера-1</vt:lpstr>
      <vt:lpstr>Команды пересылки данных</vt:lpstr>
      <vt:lpstr>Команды пересылки данных</vt:lpstr>
      <vt:lpstr>Команды пересылки данных</vt:lpstr>
      <vt:lpstr>Копирование со знаковым расширением</vt:lpstr>
      <vt:lpstr>Копирование с нулевым расширением</vt:lpstr>
      <vt:lpstr>Команды загрузки адреса данных</vt:lpstr>
      <vt:lpstr>Команды загрузки адреса данных</vt:lpstr>
      <vt:lpstr>Команды пересылки флагов</vt:lpstr>
      <vt:lpstr>Команда записи в стек</vt:lpstr>
      <vt:lpstr>Команда извлечения из стека</vt:lpstr>
      <vt:lpstr>Занесение в стек и извлечение из стека регистра флагов</vt:lpstr>
      <vt:lpstr>Занесение в стек и извлечение из стека всех РОН</vt:lpstr>
      <vt:lpstr>Расширение разрядности знаковых чисел в регистрах</vt:lpstr>
      <vt:lpstr>Расширение разрядности знаковых чисел в 32-разрядных регистрах (386+)</vt:lpstr>
      <vt:lpstr>Команды ассемблера - 2</vt:lpstr>
      <vt:lpstr>Команды двоичной арифметики</vt:lpstr>
      <vt:lpstr>Команды сложения</vt:lpstr>
      <vt:lpstr>Команды вычитания</vt:lpstr>
      <vt:lpstr>Сложение с обменом</vt:lpstr>
      <vt:lpstr>Дополнительные арифметические команды</vt:lpstr>
      <vt:lpstr>Действие команд двоичной арифметики на флаги</vt:lpstr>
      <vt:lpstr>Команды побитовых логических операций </vt:lpstr>
      <vt:lpstr>Команды побитовых логических операций </vt:lpstr>
      <vt:lpstr>Правила выполнения побитовых операций </vt:lpstr>
      <vt:lpstr>Примеры использования побитовых логических команд</vt:lpstr>
      <vt:lpstr>Примеры использования побитовых логических команд</vt:lpstr>
      <vt:lpstr>Примеры использования побитовых логических команд</vt:lpstr>
      <vt:lpstr>Операции сдвига</vt:lpstr>
      <vt:lpstr>Команды логического сдвига</vt:lpstr>
      <vt:lpstr>Команды логического сдвига</vt:lpstr>
      <vt:lpstr>Применение команд логического сдвига</vt:lpstr>
      <vt:lpstr>Применение команд логического сдвига</vt:lpstr>
      <vt:lpstr>Применение команд логического сдвига</vt:lpstr>
      <vt:lpstr>Команды арифметического сдвига</vt:lpstr>
      <vt:lpstr>Команды арифметического сдвига</vt:lpstr>
      <vt:lpstr>Команды циклического сдвига</vt:lpstr>
      <vt:lpstr>Команды циклического сдвига</vt:lpstr>
      <vt:lpstr>Команды циклического сдвига с переносом</vt:lpstr>
      <vt:lpstr>Команды циклического сдвига с переносом</vt:lpstr>
      <vt:lpstr>Действие команд сдвига на флаги</vt:lpstr>
      <vt:lpstr>Команды сканирования битов</vt:lpstr>
      <vt:lpstr>Команды сканирования битов</vt:lpstr>
      <vt:lpstr>Команды сканирования битов</vt:lpstr>
      <vt:lpstr>Команды ассемблера - 3</vt:lpstr>
      <vt:lpstr>Команды переходов</vt:lpstr>
      <vt:lpstr>Условный переход</vt:lpstr>
      <vt:lpstr>Команды условных переходов</vt:lpstr>
      <vt:lpstr>Команды условных переходов при сравнении беззнаковых чисел</vt:lpstr>
      <vt:lpstr>Команды условных переходов при сравнении знаковых чисел</vt:lpstr>
      <vt:lpstr>Команды переходов</vt:lpstr>
      <vt:lpstr>Команды переходов</vt:lpstr>
      <vt:lpstr>Команды организации циклов</vt:lpstr>
      <vt:lpstr>Схема организации цикла</vt:lpstr>
      <vt:lpstr>Организация вложенных циклов</vt:lpstr>
      <vt:lpstr>Организация вложенных циклов</vt:lpstr>
      <vt:lpstr>Модификации команды loop</vt:lpstr>
      <vt:lpstr>Модификации команды loop</vt:lpstr>
      <vt:lpstr>Реализация циклов общего вида</vt:lpstr>
      <vt:lpstr>Реализация «длинных» циклов</vt:lpstr>
      <vt:lpstr>Самостоятельная работа</vt:lpstr>
      <vt:lpstr>Команды ассемблера - 4</vt:lpstr>
      <vt:lpstr>Команды умножения</vt:lpstr>
      <vt:lpstr>Команды умножения</vt:lpstr>
      <vt:lpstr>Команды умножения. Примеры</vt:lpstr>
      <vt:lpstr>Команды деления</vt:lpstr>
      <vt:lpstr>Команды деления</vt:lpstr>
      <vt:lpstr>Команды деления. Проверка</vt:lpstr>
      <vt:lpstr>Умножение многоразрядных чисел</vt:lpstr>
      <vt:lpstr>Умножение многоразрядных чисел. Пример</vt:lpstr>
      <vt:lpstr>Умножение многоразрядных чисел. Пример</vt:lpstr>
      <vt:lpstr>Умножение многоразрядных чисел. Пример</vt:lpstr>
      <vt:lpstr>Двоично-десятичная арифметика</vt:lpstr>
      <vt:lpstr>Арифметика BCD и ASCII-чисел. Сложение</vt:lpstr>
      <vt:lpstr>Арифметика BCD и ASCII-чисел. Сложение</vt:lpstr>
      <vt:lpstr>Арифметика BCD и ASCII-чисел. Вычитание</vt:lpstr>
      <vt:lpstr>Арифметика BCD и ASCII-чисел. Умножение</vt:lpstr>
      <vt:lpstr>Арифметика BCD и ASCII-чисел. Деление</vt:lpstr>
      <vt:lpstr>Арифметика упакованных чисел. Сложение</vt:lpstr>
      <vt:lpstr>Арифметика упакованных чисел. Вычитание</vt:lpstr>
      <vt:lpstr>Команды модификации флагов</vt:lpstr>
      <vt:lpstr>Презентация PowerPoint</vt:lpstr>
      <vt:lpstr>Преобразование двоичных чисел при вводе</vt:lpstr>
      <vt:lpstr>Преобразование двоичных чисел при выводе</vt:lpstr>
      <vt:lpstr>Преобразование десятичных чисел при вводе</vt:lpstr>
      <vt:lpstr>Преобразование десятичных чисел при выводе</vt:lpstr>
      <vt:lpstr>Обработка строк</vt:lpstr>
      <vt:lpstr>Понятие строки</vt:lpstr>
      <vt:lpstr>Цепочечные примитивы</vt:lpstr>
      <vt:lpstr>Инкремент или декремент</vt:lpstr>
      <vt:lpstr>Примитивы 1</vt:lpstr>
      <vt:lpstr>Примитивы 2</vt:lpstr>
      <vt:lpstr>Примитивы 3</vt:lpstr>
      <vt:lpstr>ПРЕФИКСЫ ПОВТОРЕНИЯ</vt:lpstr>
      <vt:lpstr>ОТЛИЧИЕ REP ОТ LOOP </vt:lpstr>
      <vt:lpstr>ПРИМЕР 1</vt:lpstr>
      <vt:lpstr>ПРИМЕР 2</vt:lpstr>
      <vt:lpstr>Подпрограммы</vt:lpstr>
      <vt:lpstr>Понятие подпрограммы</vt:lpstr>
      <vt:lpstr>СХЕМА ПРОГРАММЫ С ПОДПРОГРАММАМИ</vt:lpstr>
      <vt:lpstr>Директивы описания подпрограммы</vt:lpstr>
      <vt:lpstr>Вызов процедуры</vt:lpstr>
      <vt:lpstr>Способы вызова CALL</vt:lpstr>
      <vt:lpstr>Действие CALL. Ближний вызов</vt:lpstr>
      <vt:lpstr>Действие CALL. Дальний вызов</vt:lpstr>
      <vt:lpstr>Косвенный ближний вызов. Пример</vt:lpstr>
      <vt:lpstr>Косвенный дальний вызов. Пример</vt:lpstr>
      <vt:lpstr>Косвенный дальний вызов. Пример</vt:lpstr>
      <vt:lpstr>Возврат из процедуры</vt:lpstr>
      <vt:lpstr>Передача параметров и возврат результата</vt:lpstr>
      <vt:lpstr>Передача параметров через регистры</vt:lpstr>
      <vt:lpstr>Передача параметров через стек</vt:lpstr>
      <vt:lpstr>Передача параметров через стек. Пример 1</vt:lpstr>
      <vt:lpstr>Передача параметров через стек. Пример 2</vt:lpstr>
      <vt:lpstr>Передача параметров через глобальные переменные</vt:lpstr>
      <vt:lpstr>Передача параметров через таблицу параметров</vt:lpstr>
      <vt:lpstr>Структура для доступа к параметрам</vt:lpstr>
      <vt:lpstr>Математический  сопроцессор</vt:lpstr>
      <vt:lpstr>ФОРМАТЫ ДАННЫХ СОПРОЦЕССОРА</vt:lpstr>
      <vt:lpstr>ДВОИЧНЫЕ ЦЕЛЫЕ ЧИСЛА</vt:lpstr>
      <vt:lpstr>УПАКОВАННЫЕ ДВОИЧНО-ДЕСЯТИЧНЫЕ ЧИСЛА</vt:lpstr>
      <vt:lpstr>ВЕЩЕСТВЕННЫЕ ЧИСЛА</vt:lpstr>
      <vt:lpstr>Форматы вещественных чисел</vt:lpstr>
      <vt:lpstr>СПЕЦИАЛЬНЫЕ ЗНАЧЕНИЯ</vt:lpstr>
      <vt:lpstr>СПЕЦИАЛЬНЫЕ ЗНАЧЕНИЯ</vt:lpstr>
      <vt:lpstr>СПЕЦИАЛЬНЫЕ ЗНАЧЕНИЯ</vt:lpstr>
      <vt:lpstr>АРХИТЕКТУРА СОПРОЦЕССОРА</vt:lpstr>
      <vt:lpstr>АРХИТЕКТУРА СОПРОЦЕССОРА</vt:lpstr>
      <vt:lpstr>СТЕК СОПРОЦЕССОРА</vt:lpstr>
      <vt:lpstr>РЕГИСТР СОСТОЯНИЯ SWR</vt:lpstr>
      <vt:lpstr>РЕГИСТР УПРАВЛЕНИЯ CWR</vt:lpstr>
      <vt:lpstr>ВЗАИМОДЕЙСТВИЕ ЦП И СОПРОЦЕССОРА</vt:lpstr>
      <vt:lpstr>ПОСТРОЕНИЕ ОБРАТНОЙ ПОЛЬСКОЙ ЗАПИСИ</vt:lpstr>
      <vt:lpstr>ВЫЧИСЛЕНИЕ ОБРАТНОЙ ПОЛЬСКОЙ ЗАПИСИ</vt:lpstr>
      <vt:lpstr>Работа с прерываниями, защищенный режим</vt:lpstr>
      <vt:lpstr>ПОНЯТИЕ ПРЕРЫВАНИЯ</vt:lpstr>
      <vt:lpstr>ВЫЗОВ И ВОЗВРАТ ИЗ ПРЕРЫВАНИЯ</vt:lpstr>
      <vt:lpstr>ПЕРЕНАПРАВЛЕНИЕ ВЕКТОРА ПРЕРЫВАНИЯ</vt:lpstr>
      <vt:lpstr>ПЕРЕНАПРАВЛЕНИЕ ВЕКТОРА ПРЕРЫВАНИЯ. Способ 1</vt:lpstr>
      <vt:lpstr>ПЕРЕНАПРАВЛЕНИЕ ВЕКТОРА ПРЕРЫВАНИЯ. Способ 2</vt:lpstr>
      <vt:lpstr>Вызов стандартного обработчика прерывания</vt:lpstr>
      <vt:lpstr>ЗАЩИЩЕННЫЙ РЕЖИМ</vt:lpstr>
      <vt:lpstr>РЕГИСТРЫ СИСТЕМНЫХ АДРЕСОВ</vt:lpstr>
      <vt:lpstr>ДЕСКРИПТОРЫ</vt:lpstr>
      <vt:lpstr>СЕЛЕКТОР ДЕСКРИПТОРА</vt:lpstr>
      <vt:lpstr>ПРЕРЫВАНИЯ В ЗАЩИЩЕННОМ РЕЖИМЕ</vt:lpstr>
      <vt:lpstr>ПЕРЕХОД В ЗАЩИЩЕННЫЙ РЕЖИМ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Машинно-ориентированное программирование лектор – Скороход Сергей Васильевич</dc:title>
  <dc:creator>Пётр Нестеренко</dc:creator>
  <cp:lastModifiedBy>Пётр Нестеренко</cp:lastModifiedBy>
  <cp:revision>1</cp:revision>
  <dcterms:created xsi:type="dcterms:W3CDTF">2021-01-14T06:26:46Z</dcterms:created>
  <dcterms:modified xsi:type="dcterms:W3CDTF">2021-01-14T06:42:52Z</dcterms:modified>
</cp:coreProperties>
</file>