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2" r:id="rId6"/>
    <p:sldId id="282" r:id="rId7"/>
    <p:sldId id="283" r:id="rId8"/>
    <p:sldId id="261" r:id="rId9"/>
    <p:sldId id="263" r:id="rId10"/>
    <p:sldId id="264" r:id="rId11"/>
    <p:sldId id="284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07.12.2020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dirty="0"/>
              <a:t>Обработка строк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ПРИМЕР 1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766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Подсчет количества слов во фрагменте текста.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dataseg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s1	</a:t>
            </a:r>
            <a:r>
              <a:rPr lang="en-US" dirty="0" err="1"/>
              <a:t>db</a:t>
            </a:r>
            <a:r>
              <a:rPr lang="en-US" dirty="0"/>
              <a:t>	‘   text   string  for  example  $‘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	32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 @DATA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DS,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ES,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</a:t>
            </a:r>
            <a:r>
              <a:rPr lang="en-US" dirty="0" err="1"/>
              <a:t>len</a:t>
            </a:r>
            <a:r>
              <a:rPr lang="ru-RU" dirty="0"/>
              <a:t>	; размер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lea DI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/>
              <a:t>1	; адрес первого символа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mov</a:t>
            </a:r>
            <a:r>
              <a:rPr lang="en-US" dirty="0"/>
              <a:t> AL</a:t>
            </a:r>
            <a:r>
              <a:rPr lang="ru-RU" dirty="0"/>
              <a:t>, ‘ ‘	; разделитель слов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xor</a:t>
            </a:r>
            <a:r>
              <a:rPr lang="en-US" dirty="0"/>
              <a:t> BX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	; счетчик слов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cld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next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scasb</a:t>
            </a:r>
            <a:r>
              <a:rPr lang="ru-RU" dirty="0"/>
              <a:t>		; пропускаем пробелы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je exit</a:t>
            </a:r>
            <a:r>
              <a:rPr lang="ru-RU" dirty="0"/>
              <a:t>		; кроме пробелов ничего нет – закончить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inc</a:t>
            </a:r>
            <a:r>
              <a:rPr lang="en-US" dirty="0"/>
              <a:t> BX</a:t>
            </a:r>
            <a:r>
              <a:rPr lang="ru-RU" dirty="0"/>
              <a:t>		; нарастить счетчик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repne</a:t>
            </a:r>
            <a:r>
              <a:rPr lang="en-US" dirty="0"/>
              <a:t> </a:t>
            </a:r>
            <a:r>
              <a:rPr lang="en-US" dirty="0" err="1"/>
              <a:t>scasb</a:t>
            </a:r>
            <a:r>
              <a:rPr lang="ru-RU" dirty="0"/>
              <a:t>	; ищем конец слова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jne</a:t>
            </a:r>
            <a:r>
              <a:rPr lang="en-US" dirty="0"/>
              <a:t> exit</a:t>
            </a:r>
            <a:r>
              <a:rPr lang="ru-RU" dirty="0"/>
              <a:t>		; строка закончилась – закончить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jmp</a:t>
            </a:r>
            <a:r>
              <a:rPr lang="en-US" dirty="0"/>
              <a:t> next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exit:				; BX </a:t>
            </a:r>
            <a:r>
              <a:rPr lang="ru-RU" dirty="0"/>
              <a:t>– счетчик слов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536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ПРИМЕР </a:t>
            </a:r>
            <a:r>
              <a:rPr lang="en-US" dirty="0"/>
              <a:t>2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766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Сравнение двух строк.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dataseg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s1	</a:t>
            </a:r>
            <a:r>
              <a:rPr lang="en-US" dirty="0" err="1"/>
              <a:t>db</a:t>
            </a:r>
            <a:r>
              <a:rPr lang="en-US" dirty="0"/>
              <a:t>	‘   text   string  for  example‘,0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S2	</a:t>
            </a:r>
            <a:r>
              <a:rPr lang="en-US" dirty="0" err="1"/>
              <a:t>db</a:t>
            </a:r>
            <a:r>
              <a:rPr lang="en-US" dirty="0"/>
              <a:t>	‘   text   string  for’,0 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	31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AX, @DATA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DS,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ES, AX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</a:t>
            </a:r>
            <a:r>
              <a:rPr lang="en-US" dirty="0" err="1"/>
              <a:t>len</a:t>
            </a:r>
            <a:r>
              <a:rPr lang="ru-RU" dirty="0"/>
              <a:t>	; размер строки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lea SI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/>
              <a:t>1		 ; адрес первой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lea DI</a:t>
            </a:r>
            <a:r>
              <a:rPr lang="ru-RU" dirty="0"/>
              <a:t>, </a:t>
            </a:r>
            <a:r>
              <a:rPr lang="en-US"/>
              <a:t>s</a:t>
            </a:r>
            <a:r>
              <a:rPr lang="en-US" dirty="0"/>
              <a:t>2</a:t>
            </a:r>
            <a:r>
              <a:rPr lang="ru-RU" dirty="0"/>
              <a:t>	; адрес второй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cld</a:t>
            </a:r>
            <a:r>
              <a:rPr lang="ru-RU" dirty="0"/>
              <a:t>		; прямое направление обработки строк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cmpsb</a:t>
            </a:r>
            <a:r>
              <a:rPr lang="ru-RU" dirty="0"/>
              <a:t>	; сравниваем строки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jne</a:t>
            </a:r>
            <a:r>
              <a:rPr lang="en-US" dirty="0"/>
              <a:t> </a:t>
            </a:r>
            <a:r>
              <a:rPr lang="en-US" dirty="0" err="1"/>
              <a:t>mithmatch</a:t>
            </a:r>
            <a:r>
              <a:rPr lang="ru-RU" dirty="0"/>
              <a:t>	; строки не равны</a:t>
            </a:r>
          </a:p>
          <a:p>
            <a:pPr marL="0" indent="0">
              <a:buNone/>
            </a:pPr>
            <a:r>
              <a:rPr lang="en-US" dirty="0"/>
              <a:t>match</a:t>
            </a:r>
            <a:r>
              <a:rPr lang="ru-RU" dirty="0"/>
              <a:t>	</a:t>
            </a:r>
            <a:r>
              <a:rPr lang="en-US" dirty="0"/>
              <a:t>. . .</a:t>
            </a:r>
            <a:r>
              <a:rPr lang="ru-RU" dirty="0"/>
              <a:t>		; строки равны</a:t>
            </a:r>
            <a:r>
              <a:rPr lang="en-US" dirty="0"/>
              <a:t> - </a:t>
            </a:r>
            <a:r>
              <a:rPr lang="ru-RU" dirty="0"/>
              <a:t>обработка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jmp</a:t>
            </a:r>
            <a:r>
              <a:rPr lang="en-US" dirty="0"/>
              <a:t> exit</a:t>
            </a:r>
          </a:p>
          <a:p>
            <a:pPr marL="0" indent="0">
              <a:buNone/>
            </a:pPr>
            <a:r>
              <a:rPr lang="en-US" dirty="0" err="1"/>
              <a:t>Mithmatch</a:t>
            </a:r>
            <a:r>
              <a:rPr lang="en-US" dirty="0"/>
              <a:t> . . .</a:t>
            </a:r>
            <a:r>
              <a:rPr lang="ru-RU" dirty="0"/>
              <a:t>		; строки не равны</a:t>
            </a:r>
            <a:r>
              <a:rPr lang="en-US" dirty="0"/>
              <a:t> - </a:t>
            </a:r>
            <a:r>
              <a:rPr lang="ru-RU" dirty="0"/>
              <a:t>обработка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; </a:t>
            </a:r>
            <a:r>
              <a:rPr lang="en-US" dirty="0" err="1"/>
              <a:t>jb</a:t>
            </a:r>
            <a:r>
              <a:rPr lang="en-US" dirty="0"/>
              <a:t> less1</a:t>
            </a:r>
            <a:r>
              <a:rPr lang="ru-RU" dirty="0"/>
              <a:t>		; </a:t>
            </a:r>
            <a:r>
              <a:rPr lang="en-US" dirty="0"/>
              <a:t>s1 </a:t>
            </a:r>
            <a:r>
              <a:rPr lang="ru-RU" dirty="0"/>
              <a:t>меньше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; </a:t>
            </a:r>
            <a:r>
              <a:rPr lang="en-US" dirty="0" err="1"/>
              <a:t>ja</a:t>
            </a:r>
            <a:r>
              <a:rPr lang="en-US" dirty="0"/>
              <a:t> great1</a:t>
            </a:r>
            <a:r>
              <a:rPr lang="ru-RU" dirty="0"/>
              <a:t>	; </a:t>
            </a:r>
            <a:r>
              <a:rPr lang="en-US" dirty="0"/>
              <a:t>s1 </a:t>
            </a:r>
            <a:r>
              <a:rPr lang="ru-RU" dirty="0"/>
              <a:t>больше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. . 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exit:				</a:t>
            </a: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335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Понятие строки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16201" y="692696"/>
            <a:ext cx="8856662" cy="3168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800" dirty="0"/>
          </a:p>
          <a:p>
            <a:pPr marL="0" lvl="0" indent="0">
              <a:buNone/>
            </a:pPr>
            <a:r>
              <a:rPr lang="ru-RU" sz="2000" b="1" dirty="0"/>
              <a:t>Строка</a:t>
            </a:r>
            <a:r>
              <a:rPr lang="ru-RU" sz="2000" dirty="0"/>
              <a:t> – непрерывная область памяти, длиной:</a:t>
            </a:r>
          </a:p>
          <a:p>
            <a:pPr lvl="0"/>
            <a:r>
              <a:rPr lang="ru-RU" sz="2000" dirty="0"/>
              <a:t>В реальном режиме – до 64К:</a:t>
            </a:r>
          </a:p>
          <a:p>
            <a:pPr lvl="0"/>
            <a:r>
              <a:rPr lang="ru-RU" sz="2000" dirty="0"/>
              <a:t>В защищенном режиме – неограниченной длины.</a:t>
            </a:r>
          </a:p>
          <a:p>
            <a:pPr marL="0" lvl="0" indent="0">
              <a:buNone/>
            </a:pPr>
            <a:r>
              <a:rPr lang="ru-RU" sz="2000" dirty="0"/>
              <a:t>Строки в языках программирования высокого уровня:</a:t>
            </a:r>
          </a:p>
          <a:p>
            <a:pPr lvl="0"/>
            <a:r>
              <a:rPr lang="en-US" sz="2000" b="1" dirty="0"/>
              <a:t>Short string</a:t>
            </a:r>
            <a:r>
              <a:rPr lang="ru-RU" sz="2000" b="1" dirty="0"/>
              <a:t> </a:t>
            </a:r>
            <a:r>
              <a:rPr lang="ru-RU" sz="2000" dirty="0"/>
              <a:t>(короткая строка) – используется в языке </a:t>
            </a:r>
            <a:r>
              <a:rPr lang="en-US" sz="2000" dirty="0"/>
              <a:t>Pascal </a:t>
            </a:r>
            <a:r>
              <a:rPr lang="ru-RU" sz="2000" dirty="0"/>
              <a:t>и системе </a:t>
            </a:r>
            <a:r>
              <a:rPr lang="en-US" sz="2000" dirty="0"/>
              <a:t>Delphi</a:t>
            </a:r>
            <a:r>
              <a:rPr lang="ru-RU" sz="2000" dirty="0"/>
              <a:t>. Первый байт строки содержит количество символов строки, а последующие – сами символы. Длина такой строки – от 0 до 255 символов.</a:t>
            </a:r>
          </a:p>
          <a:p>
            <a:pPr lvl="0"/>
            <a:r>
              <a:rPr lang="en-US" sz="2000" b="1" dirty="0"/>
              <a:t>Null</a:t>
            </a:r>
            <a:r>
              <a:rPr lang="ru-RU" sz="2000" b="1" dirty="0"/>
              <a:t>-</a:t>
            </a:r>
            <a:r>
              <a:rPr lang="en-US" sz="2000" b="1" dirty="0"/>
              <a:t>terminated string</a:t>
            </a:r>
            <a:r>
              <a:rPr lang="ru-RU" sz="2000" b="1" dirty="0"/>
              <a:t> </a:t>
            </a:r>
            <a:r>
              <a:rPr lang="ru-RU" sz="2000" dirty="0"/>
              <a:t>– строка, конец которой обозначается символом с кодом 0. Такие строки наиболее распространены (Си и др.).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861048"/>
            <a:ext cx="89160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ассемблера: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Строка – это последовательность байт, начинающихся с заданного адреса.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Элемент строки может быть размером 1, 2 или 4 байта.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Конкретный вид строки и порядок обработки задает сам программист.</a:t>
            </a:r>
          </a:p>
          <a:p>
            <a:r>
              <a:rPr lang="ru-RU" b="1" dirty="0"/>
              <a:t>Пример</a:t>
            </a:r>
            <a:r>
              <a:rPr lang="ru-RU" dirty="0"/>
              <a:t>.</a:t>
            </a:r>
          </a:p>
          <a:p>
            <a:r>
              <a:rPr lang="ru-RU" dirty="0"/>
              <a:t>		</a:t>
            </a:r>
            <a:r>
              <a:rPr lang="en-US" dirty="0" err="1"/>
              <a:t>dataseg</a:t>
            </a:r>
            <a:endParaRPr lang="ru-RU" dirty="0"/>
          </a:p>
          <a:p>
            <a:r>
              <a:rPr lang="en-US" dirty="0" err="1"/>
              <a:t>ShortString</a:t>
            </a:r>
            <a:r>
              <a:rPr lang="ru-RU" dirty="0"/>
              <a:t>	</a:t>
            </a:r>
            <a:r>
              <a:rPr lang="en-US" dirty="0" err="1"/>
              <a:t>db</a:t>
            </a:r>
            <a:r>
              <a:rPr lang="ru-RU" dirty="0"/>
              <a:t> 6,‘Строка’	; Короткая строка</a:t>
            </a:r>
          </a:p>
          <a:p>
            <a:r>
              <a:rPr lang="en-US" dirty="0" err="1"/>
              <a:t>NullTermStr</a:t>
            </a:r>
            <a:r>
              <a:rPr lang="en-US" dirty="0"/>
              <a:t>	</a:t>
            </a:r>
            <a:r>
              <a:rPr lang="en-US" dirty="0" err="1"/>
              <a:t>db</a:t>
            </a:r>
            <a:r>
              <a:rPr lang="en-US" dirty="0"/>
              <a:t> ‘</a:t>
            </a:r>
            <a:r>
              <a:rPr lang="ru-RU" dirty="0"/>
              <a:t>Строка</a:t>
            </a:r>
            <a:r>
              <a:rPr lang="en-US" dirty="0"/>
              <a:t>’, 0	; Null-terminated string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54520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Цепочечные примитивы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548680"/>
            <a:ext cx="8856662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pPr lvl="0"/>
            <a:r>
              <a:rPr lang="ru-RU" sz="2000" dirty="0"/>
              <a:t>Цепочечный примитив – это команда, предназначенная для обработки одного элемента строки (массива). </a:t>
            </a:r>
          </a:p>
          <a:p>
            <a:pPr lvl="0"/>
            <a:r>
              <a:rPr lang="ru-RU" sz="2000" dirty="0"/>
              <a:t>Отдельный примитив обрабатывает один элемент строки.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В общем случае, примитивы работают с 2 областями памяти. </a:t>
            </a:r>
          </a:p>
          <a:p>
            <a:pPr lvl="0"/>
            <a:r>
              <a:rPr lang="ru-RU" sz="2000" dirty="0"/>
              <a:t>Область, из которой данные поступают на обработку, является источником. </a:t>
            </a:r>
          </a:p>
          <a:p>
            <a:pPr lvl="0"/>
            <a:r>
              <a:rPr lang="ru-RU" sz="2000" dirty="0"/>
              <a:t>Источник всегда адресуется парой регистров </a:t>
            </a:r>
            <a:r>
              <a:rPr lang="en-US" sz="2000" dirty="0"/>
              <a:t>DS</a:t>
            </a:r>
            <a:r>
              <a:rPr lang="ru-RU" sz="2000" dirty="0"/>
              <a:t>:</a:t>
            </a:r>
            <a:r>
              <a:rPr lang="en-US" sz="2000" dirty="0"/>
              <a:t>SI</a:t>
            </a:r>
            <a:r>
              <a:rPr lang="ru-RU" sz="2000" dirty="0"/>
              <a:t>. </a:t>
            </a:r>
          </a:p>
          <a:p>
            <a:pPr lvl="0"/>
            <a:r>
              <a:rPr lang="ru-RU" sz="2000" dirty="0"/>
              <a:t>Область, в которую данные помещаются после обработки, является приемником.</a:t>
            </a:r>
          </a:p>
          <a:p>
            <a:pPr lvl="0"/>
            <a:r>
              <a:rPr lang="ru-RU" sz="2000" dirty="0"/>
              <a:t>Приемник всегда адресуется парой регистров </a:t>
            </a:r>
            <a:r>
              <a:rPr lang="en-US" sz="2000" dirty="0"/>
              <a:t>ES</a:t>
            </a:r>
            <a:r>
              <a:rPr lang="ru-RU" sz="2000" dirty="0"/>
              <a:t>:</a:t>
            </a:r>
            <a:r>
              <a:rPr lang="en-US" sz="2000" dirty="0"/>
              <a:t>DI</a:t>
            </a:r>
            <a:r>
              <a:rPr lang="ru-RU" sz="2000" dirty="0"/>
              <a:t>. </a:t>
            </a:r>
          </a:p>
          <a:p>
            <a:r>
              <a:rPr lang="ru-RU" sz="2000" dirty="0"/>
              <a:t>В некоторых примитивах используется только источник или только приемник.</a:t>
            </a:r>
          </a:p>
          <a:p>
            <a:pPr lvl="0"/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5508912"/>
            <a:ext cx="30963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</a:t>
            </a:r>
            <a:r>
              <a:rPr lang="ru-RU" sz="2400" dirty="0"/>
              <a:t>:</a:t>
            </a:r>
            <a:r>
              <a:rPr lang="en-US" sz="2400" dirty="0"/>
              <a:t>DI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5527858"/>
            <a:ext cx="30963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DS</a:t>
            </a:r>
            <a:r>
              <a:rPr lang="ru-RU" sz="2400" dirty="0"/>
              <a:t>:</a:t>
            </a:r>
            <a:r>
              <a:rPr lang="en-US" sz="2400" dirty="0"/>
              <a:t>SI</a:t>
            </a:r>
            <a:endParaRPr lang="ru-RU" sz="2400" dirty="0"/>
          </a:p>
        </p:txBody>
      </p:sp>
      <p:cxnSp>
        <p:nvCxnSpPr>
          <p:cNvPr id="6" name="Прямая со стрелкой 5"/>
          <p:cNvCxnSpPr>
            <a:stCxn id="5" idx="1"/>
          </p:cNvCxnSpPr>
          <p:nvPr/>
        </p:nvCxnSpPr>
        <p:spPr>
          <a:xfrm flipH="1">
            <a:off x="3635896" y="6031914"/>
            <a:ext cx="129614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Инкремент или декремент</a:t>
            </a:r>
            <a:endParaRPr lang="ru-RU" b="1" dirty="0"/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107504" y="836712"/>
            <a:ext cx="8856662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800" dirty="0"/>
          </a:p>
          <a:p>
            <a:r>
              <a:rPr lang="ru-RU" sz="2000" dirty="0"/>
              <a:t>После выполнения любого из примитивов содержимое индексных регистров </a:t>
            </a:r>
            <a:r>
              <a:rPr lang="en-US" sz="2000" dirty="0"/>
              <a:t>DI </a:t>
            </a:r>
            <a:r>
              <a:rPr lang="ru-RU" sz="2000" dirty="0"/>
              <a:t>и </a:t>
            </a:r>
            <a:r>
              <a:rPr lang="en-US" sz="2000" dirty="0"/>
              <a:t>SI</a:t>
            </a:r>
            <a:r>
              <a:rPr lang="ru-RU" sz="2000" dirty="0"/>
              <a:t> автоматически увеличивается или уменьшается на одну и ту же величину – величину длины обрабатываемого элемента строки (1, 2 или 4). </a:t>
            </a:r>
          </a:p>
          <a:p>
            <a:r>
              <a:rPr lang="ru-RU" sz="2000" dirty="0"/>
              <a:t>Направление изменения (увеличение или уменьшение) зависит от значения флага </a:t>
            </a:r>
            <a:r>
              <a:rPr lang="en-US" sz="2000" dirty="0"/>
              <a:t>DF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64198"/>
              </p:ext>
            </p:extLst>
          </p:nvPr>
        </p:nvGraphicFramePr>
        <p:xfrm>
          <a:off x="457200" y="3335972"/>
          <a:ext cx="7931223" cy="2037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449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Элемент строки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Флаг </a:t>
                      </a:r>
                      <a:r>
                        <a:rPr lang="en-US" sz="2000">
                          <a:effectLst/>
                        </a:rPr>
                        <a:t>DF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Байт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Слово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+2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-2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Двойное слово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+4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-4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8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Примитивы 1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56895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Копирование строк</a:t>
            </a:r>
            <a:endParaRPr lang="ru-RU" sz="2000" dirty="0"/>
          </a:p>
          <a:p>
            <a:r>
              <a:rPr lang="en-US" sz="2000" dirty="0" err="1"/>
              <a:t>movsb</a:t>
            </a:r>
            <a:r>
              <a:rPr lang="ru-RU" sz="2000" dirty="0"/>
              <a:t> – копирование байта</a:t>
            </a:r>
          </a:p>
          <a:p>
            <a:r>
              <a:rPr lang="en-US" sz="2000" dirty="0" err="1"/>
              <a:t>movsw</a:t>
            </a:r>
            <a:r>
              <a:rPr lang="ru-RU" sz="2000" dirty="0"/>
              <a:t> – копирование слова</a:t>
            </a:r>
          </a:p>
          <a:p>
            <a:r>
              <a:rPr lang="en-US" sz="2000" dirty="0" err="1"/>
              <a:t>movsd</a:t>
            </a:r>
            <a:r>
              <a:rPr lang="en-US" sz="2000" dirty="0"/>
              <a:t> – </a:t>
            </a:r>
            <a:r>
              <a:rPr lang="ru-RU" sz="2000" dirty="0"/>
              <a:t>копирование двойного слова</a:t>
            </a:r>
          </a:p>
          <a:p>
            <a:r>
              <a:rPr lang="en-US" sz="2000" dirty="0" err="1"/>
              <a:t>mem</a:t>
            </a:r>
            <a:r>
              <a:rPr lang="en-US" sz="2000" dirty="0"/>
              <a:t>[ES:DI] 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r>
              <a:rPr lang="en-US" sz="2000" dirty="0"/>
              <a:t>[DS:SI]</a:t>
            </a:r>
            <a:endParaRPr lang="ru-RU" sz="2000" dirty="0"/>
          </a:p>
          <a:p>
            <a:r>
              <a:rPr lang="ru-RU" sz="2000" dirty="0"/>
              <a:t>Флаги не модифицируются.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Сравнение строк</a:t>
            </a:r>
          </a:p>
          <a:p>
            <a:r>
              <a:rPr lang="en-US" sz="2000" dirty="0" err="1"/>
              <a:t>cmpsb</a:t>
            </a:r>
            <a:r>
              <a:rPr lang="ru-RU" sz="2000" dirty="0"/>
              <a:t> – сравнение байт</a:t>
            </a:r>
          </a:p>
          <a:p>
            <a:r>
              <a:rPr lang="en-US" sz="2000" dirty="0" err="1"/>
              <a:t>cmpsw</a:t>
            </a:r>
            <a:r>
              <a:rPr lang="ru-RU" sz="2000" dirty="0"/>
              <a:t> – сравнение слов</a:t>
            </a:r>
          </a:p>
          <a:p>
            <a:r>
              <a:rPr lang="en-US" sz="2000" dirty="0" err="1"/>
              <a:t>cmpsd</a:t>
            </a:r>
            <a:r>
              <a:rPr lang="ru-RU" sz="2000" dirty="0"/>
              <a:t> – сравнение двойных слов</a:t>
            </a:r>
          </a:p>
          <a:p>
            <a:r>
              <a:rPr lang="en-US" sz="2000" dirty="0" err="1"/>
              <a:t>mem</a:t>
            </a:r>
            <a:r>
              <a:rPr lang="en-US" sz="2000" dirty="0"/>
              <a:t>[ES:DI] - </a:t>
            </a:r>
            <a:r>
              <a:rPr lang="en-US" sz="2000" dirty="0" err="1"/>
              <a:t>mem</a:t>
            </a:r>
            <a:r>
              <a:rPr lang="en-US" sz="2000" dirty="0"/>
              <a:t>[DS:SI]</a:t>
            </a:r>
            <a:endParaRPr lang="ru-RU" sz="2000" dirty="0"/>
          </a:p>
          <a:p>
            <a:r>
              <a:rPr lang="ru-RU" sz="2000" dirty="0"/>
              <a:t>Флаги модифицируются аналогично команде </a:t>
            </a:r>
            <a:r>
              <a:rPr lang="en-US" sz="2000" dirty="0" err="1"/>
              <a:t>cmp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2595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Примитивы 2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568952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i="1" dirty="0"/>
              <a:t>Сканирование строк </a:t>
            </a:r>
          </a:p>
          <a:p>
            <a:r>
              <a:rPr lang="en-US" sz="2000" dirty="0" err="1"/>
              <a:t>scasb</a:t>
            </a:r>
            <a:r>
              <a:rPr lang="ru-RU" sz="2000" dirty="0"/>
              <a:t> – сканирование байт</a:t>
            </a:r>
          </a:p>
          <a:p>
            <a:r>
              <a:rPr lang="en-US" sz="2000" dirty="0" err="1"/>
              <a:t>scasw</a:t>
            </a:r>
            <a:r>
              <a:rPr lang="ru-RU" sz="2000" dirty="0"/>
              <a:t> – сканирование слов</a:t>
            </a:r>
          </a:p>
          <a:p>
            <a:r>
              <a:rPr lang="en-US" sz="2000" dirty="0" err="1"/>
              <a:t>scasd</a:t>
            </a:r>
            <a:r>
              <a:rPr lang="ru-RU" sz="2000" dirty="0"/>
              <a:t> – сканирование двойных слов </a:t>
            </a:r>
          </a:p>
          <a:p>
            <a:r>
              <a:rPr lang="ru-RU" sz="2000" dirty="0"/>
              <a:t>сравнение аккумулятора (</a:t>
            </a:r>
            <a:r>
              <a:rPr lang="en-US" sz="2000" dirty="0"/>
              <a:t>AL</a:t>
            </a:r>
            <a:r>
              <a:rPr lang="ru-RU" sz="2000" dirty="0"/>
              <a:t>, 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EAX</a:t>
            </a:r>
            <a:r>
              <a:rPr lang="ru-RU" sz="2000" dirty="0"/>
              <a:t>) с элементом строки по адресу </a:t>
            </a:r>
            <a:r>
              <a:rPr lang="en-US" sz="2000" dirty="0"/>
              <a:t>ES</a:t>
            </a:r>
            <a:r>
              <a:rPr lang="ru-RU" sz="2000" dirty="0"/>
              <a:t>:</a:t>
            </a:r>
            <a:r>
              <a:rPr lang="en-US" sz="2000" dirty="0"/>
              <a:t>DI </a:t>
            </a:r>
            <a:endParaRPr lang="ru-RU" sz="2000" dirty="0"/>
          </a:p>
          <a:p>
            <a:r>
              <a:rPr lang="ru-RU" sz="2000" dirty="0"/>
              <a:t>аккумулятор  -  </a:t>
            </a:r>
            <a:r>
              <a:rPr lang="en-US" sz="2000" dirty="0" err="1"/>
              <a:t>mem</a:t>
            </a:r>
            <a:r>
              <a:rPr lang="ru-RU" sz="2000" dirty="0"/>
              <a:t>[</a:t>
            </a:r>
            <a:r>
              <a:rPr lang="en-US" sz="2000" dirty="0"/>
              <a:t>ES</a:t>
            </a:r>
            <a:r>
              <a:rPr lang="ru-RU" sz="2000" dirty="0"/>
              <a:t>:</a:t>
            </a:r>
            <a:r>
              <a:rPr lang="en-US" sz="2000" dirty="0"/>
              <a:t>DI</a:t>
            </a:r>
            <a:r>
              <a:rPr lang="ru-RU" sz="2000" dirty="0"/>
              <a:t>]</a:t>
            </a:r>
          </a:p>
          <a:p>
            <a:r>
              <a:rPr lang="ru-RU" sz="2000" dirty="0"/>
              <a:t>Флаги модифицируются аналогично команде </a:t>
            </a:r>
            <a:r>
              <a:rPr lang="en-US" sz="2000" dirty="0" err="1"/>
              <a:t>cmp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Загрузка строк</a:t>
            </a:r>
          </a:p>
          <a:p>
            <a:r>
              <a:rPr lang="en-US" sz="2000" dirty="0" err="1"/>
              <a:t>lodsb</a:t>
            </a:r>
            <a:r>
              <a:rPr lang="ru-RU" sz="2000" dirty="0"/>
              <a:t> – загрузка байта</a:t>
            </a:r>
          </a:p>
          <a:p>
            <a:r>
              <a:rPr lang="en-US" sz="2000" dirty="0" err="1"/>
              <a:t>lodsw</a:t>
            </a:r>
            <a:r>
              <a:rPr lang="ru-RU" sz="2000" dirty="0"/>
              <a:t> – загрузка слова</a:t>
            </a:r>
          </a:p>
          <a:p>
            <a:r>
              <a:rPr lang="en-US" sz="2000" dirty="0" err="1"/>
              <a:t>lodsd</a:t>
            </a:r>
            <a:r>
              <a:rPr lang="ru-RU" sz="2000" dirty="0"/>
              <a:t> – загрузка двойного слова</a:t>
            </a:r>
          </a:p>
          <a:p>
            <a:r>
              <a:rPr lang="ru-RU" sz="2000" dirty="0"/>
              <a:t>Копирование элемента строки из памяти в аккумулятор (</a:t>
            </a:r>
            <a:r>
              <a:rPr lang="en-US" sz="2000" dirty="0"/>
              <a:t>AL</a:t>
            </a:r>
            <a:r>
              <a:rPr lang="ru-RU" sz="2000" dirty="0"/>
              <a:t>, </a:t>
            </a:r>
            <a:r>
              <a:rPr lang="en-US" sz="2000" dirty="0"/>
              <a:t>AX</a:t>
            </a:r>
            <a:r>
              <a:rPr lang="ru-RU" sz="2000" dirty="0"/>
              <a:t>, </a:t>
            </a:r>
            <a:r>
              <a:rPr lang="en-US" sz="2000" dirty="0"/>
              <a:t>EAX</a:t>
            </a:r>
            <a:r>
              <a:rPr lang="ru-RU" sz="2000" dirty="0"/>
              <a:t>) </a:t>
            </a:r>
          </a:p>
          <a:p>
            <a:r>
              <a:rPr lang="ru-RU" sz="2000" dirty="0"/>
              <a:t>аккумулятор  </a:t>
            </a:r>
            <a:r>
              <a:rPr lang="ru-RU" sz="2000" dirty="0">
                <a:sym typeface="Symbol"/>
              </a:rPr>
              <a:t></a:t>
            </a:r>
            <a:r>
              <a:rPr lang="ru-RU" sz="2000" dirty="0"/>
              <a:t>  </a:t>
            </a:r>
            <a:r>
              <a:rPr lang="en-US" sz="2000" dirty="0" err="1"/>
              <a:t>mem</a:t>
            </a:r>
            <a:r>
              <a:rPr lang="ru-RU" sz="2000" dirty="0"/>
              <a:t>[</a:t>
            </a:r>
            <a:r>
              <a:rPr lang="en-US" sz="2000" dirty="0"/>
              <a:t>DS</a:t>
            </a:r>
            <a:r>
              <a:rPr lang="ru-RU" sz="2000" dirty="0"/>
              <a:t>:</a:t>
            </a:r>
            <a:r>
              <a:rPr lang="en-US" sz="2000" dirty="0"/>
              <a:t>SI</a:t>
            </a:r>
            <a:r>
              <a:rPr lang="ru-RU" sz="2000" dirty="0"/>
              <a:t>]</a:t>
            </a:r>
          </a:p>
          <a:p>
            <a:r>
              <a:rPr lang="ru-RU" sz="2000" dirty="0"/>
              <a:t>Флаги не модифицируются.</a:t>
            </a: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024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b="1" dirty="0"/>
              <a:t>Примитивы 3</a:t>
            </a:r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6048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i="1" dirty="0"/>
              <a:t>Выгрузка строк</a:t>
            </a:r>
          </a:p>
          <a:p>
            <a:r>
              <a:rPr lang="en-US" dirty="0" err="1"/>
              <a:t>stosb</a:t>
            </a:r>
            <a:r>
              <a:rPr lang="ru-RU" dirty="0"/>
              <a:t> – выгрузка байта</a:t>
            </a:r>
          </a:p>
          <a:p>
            <a:r>
              <a:rPr lang="en-US" dirty="0" err="1"/>
              <a:t>stosw</a:t>
            </a:r>
            <a:r>
              <a:rPr lang="ru-RU" dirty="0"/>
              <a:t> – выгрузка слова</a:t>
            </a:r>
          </a:p>
          <a:p>
            <a:r>
              <a:rPr lang="en-US" dirty="0" err="1"/>
              <a:t>stosd</a:t>
            </a:r>
            <a:r>
              <a:rPr lang="ru-RU" dirty="0"/>
              <a:t> – выгрузка двойного слова</a:t>
            </a:r>
          </a:p>
          <a:p>
            <a:r>
              <a:rPr lang="ru-RU" dirty="0"/>
              <a:t>копирование аккумулятора (</a:t>
            </a:r>
            <a:r>
              <a:rPr lang="en-US" dirty="0"/>
              <a:t>AL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EAX</a:t>
            </a:r>
            <a:r>
              <a:rPr lang="ru-RU" dirty="0"/>
              <a:t>)  в элемент строки</a:t>
            </a:r>
          </a:p>
          <a:p>
            <a:r>
              <a:rPr lang="en-US" dirty="0" err="1"/>
              <a:t>mem</a:t>
            </a:r>
            <a:r>
              <a:rPr lang="ru-RU" dirty="0"/>
              <a:t>[</a:t>
            </a:r>
            <a:r>
              <a:rPr lang="en-US" dirty="0"/>
              <a:t>ES</a:t>
            </a:r>
            <a:r>
              <a:rPr lang="ru-RU" dirty="0"/>
              <a:t>:</a:t>
            </a:r>
            <a:r>
              <a:rPr lang="en-US" dirty="0"/>
              <a:t>DI</a:t>
            </a:r>
            <a:r>
              <a:rPr lang="ru-RU" dirty="0"/>
              <a:t>] </a:t>
            </a:r>
            <a:r>
              <a:rPr lang="ru-RU" dirty="0">
                <a:sym typeface="Symbol"/>
              </a:rPr>
              <a:t></a:t>
            </a:r>
            <a:r>
              <a:rPr lang="ru-RU" dirty="0"/>
              <a:t> аккумулятор </a:t>
            </a:r>
          </a:p>
          <a:p>
            <a:r>
              <a:rPr lang="ru-RU" dirty="0"/>
              <a:t>Флаги не модифицируются.</a:t>
            </a:r>
            <a:r>
              <a:rPr lang="ru-RU" b="1" dirty="0"/>
              <a:t> 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dirty="0"/>
              <a:t>Пример</a:t>
            </a:r>
            <a:r>
              <a:rPr lang="ru-RU" sz="2000" dirty="0"/>
              <a:t>. Заполнение области памяти определенным символом.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dataseg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ru-RU" sz="2000" dirty="0"/>
              <a:t>1	</a:t>
            </a:r>
            <a:r>
              <a:rPr lang="en-US" sz="2000" dirty="0" err="1"/>
              <a:t>db</a:t>
            </a:r>
            <a:r>
              <a:rPr lang="ru-RU" sz="2000" dirty="0"/>
              <a:t>  </a:t>
            </a:r>
            <a:r>
              <a:rPr lang="en-US" sz="2000" dirty="0"/>
              <a:t>dup</a:t>
            </a:r>
            <a:r>
              <a:rPr lang="ru-RU" sz="2000" dirty="0"/>
              <a:t> 20 (?)</a:t>
            </a:r>
          </a:p>
          <a:p>
            <a:pPr marL="0" indent="0">
              <a:buNone/>
            </a:pPr>
            <a:r>
              <a:rPr lang="en-US" sz="2000" dirty="0" err="1"/>
              <a:t>len</a:t>
            </a:r>
            <a:r>
              <a:rPr lang="en-US" sz="2000" dirty="0"/>
              <a:t>	</a:t>
            </a:r>
            <a:r>
              <a:rPr lang="en-US" sz="2000" dirty="0" err="1"/>
              <a:t>dw</a:t>
            </a:r>
            <a:r>
              <a:rPr lang="en-US" sz="2000" dirty="0"/>
              <a:t> 20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codeseg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@DATA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ES</a:t>
            </a:r>
            <a:r>
              <a:rPr lang="ru-RU" sz="2000" dirty="0"/>
              <a:t>, </a:t>
            </a:r>
            <a:r>
              <a:rPr lang="en-US" sz="2000" dirty="0"/>
              <a:t>AX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cld</a:t>
            </a:r>
            <a:r>
              <a:rPr lang="ru-RU" sz="2000" dirty="0"/>
              <a:t>		; обнулить </a:t>
            </a:r>
            <a:r>
              <a:rPr lang="en-US" sz="2000" dirty="0"/>
              <a:t>DF</a:t>
            </a:r>
            <a:r>
              <a:rPr lang="ru-RU" sz="2000" dirty="0"/>
              <a:t> для инкремента адреса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AL</a:t>
            </a:r>
            <a:r>
              <a:rPr lang="ru-RU" sz="2000" dirty="0"/>
              <a:t>, ‘</a:t>
            </a:r>
            <a:r>
              <a:rPr lang="en-US" sz="2000" dirty="0"/>
              <a:t>X</a:t>
            </a:r>
            <a:r>
              <a:rPr lang="ru-RU" sz="2000" dirty="0"/>
              <a:t>’	; заполнитель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lea</a:t>
            </a:r>
            <a:r>
              <a:rPr lang="ru-RU" sz="2000" dirty="0"/>
              <a:t>   </a:t>
            </a:r>
            <a:r>
              <a:rPr lang="en-US" sz="2000" dirty="0"/>
              <a:t>DI</a:t>
            </a:r>
            <a:r>
              <a:rPr lang="ru-RU" sz="2000" dirty="0"/>
              <a:t>, </a:t>
            </a:r>
            <a:r>
              <a:rPr lang="en-US" sz="2000" dirty="0"/>
              <a:t>s</a:t>
            </a:r>
            <a:r>
              <a:rPr lang="ru-RU" sz="2000" dirty="0"/>
              <a:t>1	; адрес строки приемника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CX</a:t>
            </a:r>
            <a:r>
              <a:rPr lang="ru-RU" sz="2000" dirty="0"/>
              <a:t>, </a:t>
            </a:r>
            <a:r>
              <a:rPr lang="en-US" sz="2000" dirty="0" err="1"/>
              <a:t>len</a:t>
            </a:r>
            <a:r>
              <a:rPr lang="ru-RU" sz="2000" dirty="0"/>
              <a:t>	; количество символов</a:t>
            </a:r>
          </a:p>
          <a:p>
            <a:pPr marL="0" indent="0">
              <a:buNone/>
            </a:pPr>
            <a:r>
              <a:rPr lang="en-US" sz="2000" dirty="0"/>
              <a:t>l</a:t>
            </a:r>
            <a:r>
              <a:rPr lang="ru-RU" sz="2000" dirty="0"/>
              <a:t>:	</a:t>
            </a:r>
            <a:r>
              <a:rPr lang="en-US" sz="2000" dirty="0" err="1"/>
              <a:t>stosb</a:t>
            </a:r>
            <a:r>
              <a:rPr lang="ru-RU" sz="2000" dirty="0"/>
              <a:t>			; заполнить строку заполнителем 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loop</a:t>
            </a:r>
            <a:r>
              <a:rPr lang="ru-RU" sz="2000" dirty="0"/>
              <a:t> </a:t>
            </a:r>
            <a:r>
              <a:rPr lang="en-US" sz="2000" dirty="0"/>
              <a:t>l</a:t>
            </a:r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94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ПРЕФИКСЫ ПОВТОРЕНИЯ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2088232"/>
          </a:xfrm>
        </p:spPr>
        <p:txBody>
          <a:bodyPr>
            <a:normAutofit fontScale="92500"/>
          </a:bodyPr>
          <a:lstStyle/>
          <a:p>
            <a:r>
              <a:rPr lang="ru-RU" dirty="0"/>
              <a:t>Префикс повторения обеспечивает выполнение одного цепочечного примитива несколько раз.</a:t>
            </a:r>
          </a:p>
          <a:p>
            <a:r>
              <a:rPr lang="ru-RU" dirty="0"/>
              <a:t>Количество повторений определяется содержимым счетчика </a:t>
            </a:r>
            <a:r>
              <a:rPr lang="en-US" dirty="0"/>
              <a:t>CX</a:t>
            </a:r>
            <a:r>
              <a:rPr lang="ru-RU" dirty="0"/>
              <a:t>.</a:t>
            </a:r>
          </a:p>
          <a:p>
            <a:r>
              <a:rPr lang="ru-RU" dirty="0"/>
              <a:t>Задает цикл из одной команды – цепочечного примитива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87930"/>
              </p:ext>
            </p:extLst>
          </p:nvPr>
        </p:nvGraphicFramePr>
        <p:xfrm>
          <a:off x="323528" y="2924945"/>
          <a:ext cx="8280921" cy="2664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Префикс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Действие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Цеп. Примитив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выполнять пока </a:t>
                      </a:r>
                      <a:r>
                        <a:rPr lang="en-US" sz="2000">
                          <a:effectLst/>
                        </a:rPr>
                        <a:t>CX&lt;&gt;0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movs, lods, stos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repe, repz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выполнять пока </a:t>
                      </a:r>
                      <a:r>
                        <a:rPr lang="en-US" sz="2000">
                          <a:effectLst/>
                        </a:rPr>
                        <a:t>CX</a:t>
                      </a:r>
                      <a:r>
                        <a:rPr lang="ru-RU" sz="2000">
                          <a:effectLst/>
                        </a:rPr>
                        <a:t>&lt;&gt;0 и </a:t>
                      </a:r>
                      <a:r>
                        <a:rPr lang="en-US" sz="2000">
                          <a:effectLst/>
                        </a:rPr>
                        <a:t>ZF</a:t>
                      </a:r>
                      <a:r>
                        <a:rPr lang="ru-RU" sz="2000">
                          <a:effectLst/>
                        </a:rPr>
                        <a:t>=1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cmps, scas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repne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repnz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выполнять пока </a:t>
                      </a:r>
                      <a:r>
                        <a:rPr lang="en-US" sz="2000">
                          <a:effectLst/>
                        </a:rPr>
                        <a:t>CX</a:t>
                      </a:r>
                      <a:r>
                        <a:rPr lang="ru-RU" sz="2000">
                          <a:effectLst/>
                        </a:rPr>
                        <a:t>&lt;&gt;0 и </a:t>
                      </a:r>
                      <a:r>
                        <a:rPr lang="en-US" sz="2000">
                          <a:effectLst/>
                        </a:rPr>
                        <a:t>ZF</a:t>
                      </a:r>
                      <a:r>
                        <a:rPr lang="ru-RU" sz="2000">
                          <a:effectLst/>
                        </a:rPr>
                        <a:t>=0</a:t>
                      </a:r>
                      <a:endParaRPr lang="ru-RU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cmps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scas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5733256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В предыдущем примере цикл </a:t>
            </a:r>
            <a:r>
              <a:rPr lang="en-US" dirty="0"/>
              <a:t>loop </a:t>
            </a:r>
            <a:r>
              <a:rPr lang="ru-RU" dirty="0"/>
              <a:t>можно заменить командой:</a:t>
            </a:r>
          </a:p>
          <a:p>
            <a:r>
              <a:rPr lang="ru-RU" dirty="0"/>
              <a:t>	</a:t>
            </a:r>
            <a:r>
              <a:rPr lang="en-US" dirty="0"/>
              <a:t>rep </a:t>
            </a:r>
            <a:r>
              <a:rPr lang="en-US" dirty="0" err="1"/>
              <a:t>stosb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7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ОТЛИЧИЕ </a:t>
            </a:r>
            <a:r>
              <a:rPr lang="en-US" dirty="0"/>
              <a:t>REP</a:t>
            </a:r>
            <a:r>
              <a:rPr lang="ru-RU" dirty="0"/>
              <a:t> ОТ </a:t>
            </a:r>
            <a:r>
              <a:rPr lang="en-US" dirty="0"/>
              <a:t>LOOP</a:t>
            </a:r>
            <a:r>
              <a:rPr lang="ru-RU" dirty="0"/>
              <a:t> </a:t>
            </a:r>
            <a:endParaRPr lang="ru-RU" b="1" dirty="0"/>
          </a:p>
        </p:txBody>
      </p:sp>
      <p:sp>
        <p:nvSpPr>
          <p:cNvPr id="5" name="Содержимое 1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90465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Префикс повторения используется только с цепочечным примитивом;</a:t>
            </a:r>
          </a:p>
          <a:p>
            <a:pPr lvl="0"/>
            <a:r>
              <a:rPr lang="en-US" dirty="0"/>
              <a:t>CX</a:t>
            </a:r>
            <a:r>
              <a:rPr lang="ru-RU" dirty="0"/>
              <a:t> проверяется до выполнения примитива, т.е. реализуется цикл с предусловием.</a:t>
            </a:r>
          </a:p>
          <a:p>
            <a:r>
              <a:rPr lang="ru-RU" dirty="0"/>
              <a:t>Эквивалентная </a:t>
            </a:r>
            <a:r>
              <a:rPr lang="en-US" dirty="0"/>
              <a:t>rep </a:t>
            </a:r>
            <a:r>
              <a:rPr lang="en-US" dirty="0" err="1"/>
              <a:t>movsb</a:t>
            </a:r>
            <a:r>
              <a:rPr lang="en-US" dirty="0"/>
              <a:t> </a:t>
            </a:r>
            <a:r>
              <a:rPr lang="ru-RU" dirty="0"/>
              <a:t>запись:</a:t>
            </a:r>
          </a:p>
          <a:p>
            <a:pPr marL="0" indent="0">
              <a:buNone/>
            </a:pPr>
            <a:r>
              <a:rPr lang="en-US" dirty="0"/>
              <a:t>l1:</a:t>
            </a:r>
            <a:r>
              <a:rPr lang="ru-RU" dirty="0"/>
              <a:t>	</a:t>
            </a:r>
            <a:r>
              <a:rPr lang="en-US" dirty="0" err="1"/>
              <a:t>jcxz</a:t>
            </a:r>
            <a:r>
              <a:rPr lang="ru-RU" dirty="0"/>
              <a:t>	</a:t>
            </a:r>
            <a:r>
              <a:rPr lang="en-US" dirty="0"/>
              <a:t>l</a:t>
            </a:r>
            <a:r>
              <a:rPr lang="ru-RU" dirty="0"/>
              <a:t>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AL, [SI]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[DI], AL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 DI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inc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 SI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dec</a:t>
            </a:r>
            <a:r>
              <a:rPr lang="en-US" dirty="0"/>
              <a:t> CX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l1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l2:</a:t>
            </a: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52485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1295</TotalTime>
  <Words>1075</Words>
  <Application>Microsoft Office PowerPoint</Application>
  <PresentationFormat>Экран (4:3)</PresentationFormat>
  <Paragraphs>206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Times New Roman</vt:lpstr>
      <vt:lpstr>Wingdings</vt:lpstr>
      <vt:lpstr>Wingdings 2</vt:lpstr>
      <vt:lpstr>Эркер</vt:lpstr>
      <vt:lpstr>Обработка строк</vt:lpstr>
      <vt:lpstr>Понятие строки</vt:lpstr>
      <vt:lpstr>Цепочечные примитивы</vt:lpstr>
      <vt:lpstr>Инкремент или декремент</vt:lpstr>
      <vt:lpstr>Примитивы 1</vt:lpstr>
      <vt:lpstr>Примитивы 2</vt:lpstr>
      <vt:lpstr>Примитивы 3</vt:lpstr>
      <vt:lpstr>ПРЕФИКСЫ ПОВТОРЕНИЯ</vt:lpstr>
      <vt:lpstr>ОТЛИЧИЕ REP ОТ LOOP </vt:lpstr>
      <vt:lpstr>ПРИМЕР 1</vt:lpstr>
      <vt:lpstr>ПРИМЕР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Sergei Skorokhod</cp:lastModifiedBy>
  <cp:revision>212</cp:revision>
  <dcterms:created xsi:type="dcterms:W3CDTF">2010-03-16T12:31:48Z</dcterms:created>
  <dcterms:modified xsi:type="dcterms:W3CDTF">2020-12-07T10:49:31Z</dcterms:modified>
</cp:coreProperties>
</file>