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85" r:id="rId9"/>
    <p:sldId id="261" r:id="rId10"/>
    <p:sldId id="286" r:id="rId11"/>
    <p:sldId id="287" r:id="rId12"/>
    <p:sldId id="288" r:id="rId13"/>
    <p:sldId id="263" r:id="rId14"/>
    <p:sldId id="264" r:id="rId15"/>
    <p:sldId id="284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/>
              <a:t>Подпрограммы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617215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620688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.model large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data	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tbl</a:t>
            </a:r>
            <a:r>
              <a:rPr lang="en-US" sz="1400" dirty="0"/>
              <a:t>		DD </a:t>
            </a:r>
            <a:r>
              <a:rPr lang="ru-RU" sz="1400" dirty="0"/>
              <a:t>?</a:t>
            </a:r>
            <a:r>
              <a:rPr lang="en-US" sz="1400" dirty="0"/>
              <a:t>		</a:t>
            </a:r>
            <a:r>
              <a:rPr lang="ru-RU" sz="1400" dirty="0"/>
              <a:t>	</a:t>
            </a:r>
            <a:r>
              <a:rPr lang="en-US" sz="1400" dirty="0"/>
              <a:t>; </a:t>
            </a:r>
            <a:r>
              <a:rPr lang="ru-RU" sz="1400" dirty="0"/>
              <a:t>дальний адрес процедуры </a:t>
            </a:r>
            <a:r>
              <a:rPr lang="en-US" sz="1400" dirty="0"/>
              <a:t>subr1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DD </a:t>
            </a:r>
            <a:r>
              <a:rPr lang="ru-RU" sz="1400" dirty="0"/>
              <a:t>?			; дальний адрес процедуры </a:t>
            </a:r>
            <a:r>
              <a:rPr lang="en-US" sz="1400" dirty="0" err="1"/>
              <a:t>subr</a:t>
            </a:r>
            <a:r>
              <a:rPr lang="ru-RU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data		ends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code0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assume CS:code0, </a:t>
            </a:r>
            <a:r>
              <a:rPr lang="en-US" sz="1400" dirty="0" err="1"/>
              <a:t>DS:data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main		</a:t>
            </a:r>
            <a:r>
              <a:rPr lang="en-US" sz="1400" dirty="0" err="1"/>
              <a:t>proc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AX, 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DS, AX	</a:t>
            </a:r>
            <a:r>
              <a:rPr lang="ru-RU" sz="1400" dirty="0"/>
              <a:t>	</a:t>
            </a:r>
            <a:r>
              <a:rPr lang="en-US" sz="1400" dirty="0"/>
              <a:t>; </a:t>
            </a:r>
            <a:r>
              <a:rPr lang="ru-RU" sz="1400" dirty="0"/>
              <a:t>адрес сегмента данных</a:t>
            </a:r>
          </a:p>
          <a:p>
            <a:pPr marL="0" indent="0">
              <a:buNone/>
            </a:pPr>
            <a:r>
              <a:rPr lang="en-US" sz="1400" dirty="0"/>
              <a:t>		lea</a:t>
            </a:r>
            <a:r>
              <a:rPr lang="ru-RU" sz="1400" dirty="0"/>
              <a:t>	</a:t>
            </a:r>
            <a:r>
              <a:rPr lang="en-US" sz="1400" dirty="0"/>
              <a:t>SI</a:t>
            </a:r>
            <a:r>
              <a:rPr lang="ru-RU" sz="1400" dirty="0"/>
              <a:t>, </a:t>
            </a:r>
            <a:r>
              <a:rPr lang="en-US" sz="1400" dirty="0" err="1"/>
              <a:t>tbl</a:t>
            </a:r>
            <a:r>
              <a:rPr lang="ru-RU" sz="1400" dirty="0"/>
              <a:t>		; адрес первой процедуры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push SI</a:t>
            </a:r>
            <a:r>
              <a:rPr lang="ru-RU" sz="1400" dirty="0"/>
              <a:t>			; сохраняем для </a:t>
            </a:r>
            <a:r>
              <a:rPr lang="ru-RU" sz="1400" dirty="0" err="1"/>
              <a:t>дальн</a:t>
            </a:r>
            <a:r>
              <a:rPr lang="ru-RU" sz="1400" dirty="0"/>
              <a:t>. </a:t>
            </a:r>
            <a:r>
              <a:rPr lang="ru-RU" sz="1400" dirty="0" err="1"/>
              <a:t>использ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AX</a:t>
            </a:r>
            <a:r>
              <a:rPr lang="ru-RU" sz="1400" dirty="0"/>
              <a:t>, </a:t>
            </a:r>
            <a:r>
              <a:rPr lang="en-US" sz="1400" dirty="0"/>
              <a:t>code</a:t>
            </a:r>
            <a:r>
              <a:rPr lang="ru-RU" sz="1400" dirty="0"/>
              <a:t>1		 ; адрес сегмента с процедурами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1 	; смещение процедуры1–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/>
              <a:t>AX</a:t>
            </a:r>
            <a:r>
              <a:rPr lang="ru-RU" sz="1400" dirty="0"/>
              <a:t>	 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add SI</a:t>
            </a:r>
            <a:r>
              <a:rPr lang="ru-RU" sz="1400" dirty="0"/>
              <a:t>, 4			; второй элемент таблицы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2 	; смещение процедуры2–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/>
              <a:t>AX</a:t>
            </a:r>
            <a:r>
              <a:rPr lang="ru-RU" sz="1400" dirty="0"/>
              <a:t>	 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pop SI</a:t>
            </a:r>
            <a:endParaRPr lang="ru-RU" sz="1400" dirty="0"/>
          </a:p>
          <a:p>
            <a:pPr lvl="1" eaLnBrk="1" hangingPunct="1"/>
            <a:endParaRPr lang="ru-RU" sz="1400" dirty="0"/>
          </a:p>
          <a:p>
            <a:pPr lvl="1" eaLnBrk="1" hangingPunct="1"/>
            <a:endParaRPr lang="en-US" sz="1400" dirty="0"/>
          </a:p>
          <a:p>
            <a:pPr lvl="1" eaLnBrk="1" hangingPunct="1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5282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xor</a:t>
            </a:r>
            <a:r>
              <a:rPr lang="ru-RU" sz="1600" dirty="0"/>
              <a:t>	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BX</a:t>
            </a:r>
            <a:r>
              <a:rPr lang="ru-RU" sz="1600" dirty="0"/>
              <a:t>		; начальное смещение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mov</a:t>
            </a:r>
            <a:r>
              <a:rPr lang="en-US" sz="1600" dirty="0"/>
              <a:t> CX</a:t>
            </a:r>
            <a:r>
              <a:rPr lang="ru-RU" sz="1600" dirty="0"/>
              <a:t>, 2		; кол-во процедур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next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call </a:t>
            </a:r>
            <a:r>
              <a:rPr lang="en-US" sz="1600" dirty="0" err="1"/>
              <a:t>dword</a:t>
            </a:r>
            <a:r>
              <a:rPr lang="en-US" sz="1600" dirty="0"/>
              <a:t> </a:t>
            </a:r>
            <a:r>
              <a:rPr lang="en-US" sz="1600" dirty="0" err="1"/>
              <a:t>ptr</a:t>
            </a:r>
            <a:r>
              <a:rPr lang="ru-RU" sz="1600" dirty="0"/>
              <a:t> [</a:t>
            </a:r>
            <a:r>
              <a:rPr lang="en-US" sz="1600" dirty="0"/>
              <a:t>BX</a:t>
            </a:r>
            <a:r>
              <a:rPr lang="ru-RU" sz="1600" dirty="0"/>
              <a:t>][</a:t>
            </a:r>
            <a:r>
              <a:rPr lang="en-US" sz="1600" dirty="0"/>
              <a:t>SI</a:t>
            </a:r>
            <a:r>
              <a:rPr lang="ru-RU" sz="1600" dirty="0"/>
              <a:t>]	; дальний вызов очередной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add BX</a:t>
            </a:r>
            <a:r>
              <a:rPr lang="ru-RU" sz="1600" dirty="0"/>
              <a:t>, 4		</a:t>
            </a:r>
            <a:r>
              <a:rPr lang="en-US" sz="1600" dirty="0"/>
              <a:t>	</a:t>
            </a:r>
            <a:r>
              <a:rPr lang="ru-RU" sz="1600" dirty="0"/>
              <a:t>; адрес следующей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loop next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main		</a:t>
            </a:r>
            <a:r>
              <a:rPr lang="en-US" sz="1600" dirty="0" err="1"/>
              <a:t>endp</a:t>
            </a:r>
            <a:r>
              <a:rPr lang="en-US" sz="1600" dirty="0"/>
              <a:t>			; </a:t>
            </a:r>
            <a:r>
              <a:rPr lang="ru-RU" sz="1600" dirty="0"/>
              <a:t>конец </a:t>
            </a:r>
            <a:r>
              <a:rPr lang="ru-RU" sz="1600" dirty="0" err="1"/>
              <a:t>осн</a:t>
            </a:r>
            <a:r>
              <a:rPr lang="en-US" sz="1600" dirty="0"/>
              <a:t>. </a:t>
            </a:r>
            <a:r>
              <a:rPr lang="ru-RU" sz="1600" dirty="0"/>
              <a:t>Процедуры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.</a:t>
            </a:r>
          </a:p>
          <a:p>
            <a:pPr marL="0" indent="0">
              <a:buNone/>
            </a:pPr>
            <a:r>
              <a:rPr lang="en-US" sz="1600" dirty="0"/>
              <a:t>code</a:t>
            </a:r>
            <a:r>
              <a:rPr lang="ru-RU" sz="1600" dirty="0"/>
              <a:t>0</a:t>
            </a:r>
            <a:r>
              <a:rPr lang="en-US" sz="1600" dirty="0"/>
              <a:t>	</a:t>
            </a:r>
            <a:r>
              <a:rPr lang="ru-RU" sz="1600" dirty="0"/>
              <a:t>	</a:t>
            </a:r>
            <a:r>
              <a:rPr lang="en-US" sz="1600" dirty="0"/>
              <a:t>ends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code1	segment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assume CS:code1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proc</a:t>
            </a:r>
            <a:r>
              <a:rPr lang="en-US" sz="1600" dirty="0"/>
              <a:t> 	far		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proc</a:t>
            </a:r>
            <a:r>
              <a:rPr lang="en-US" sz="1600" dirty="0"/>
              <a:t>	far		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subr2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.</a:t>
            </a:r>
          </a:p>
          <a:p>
            <a:pPr marL="0" indent="0">
              <a:buNone/>
            </a:pPr>
            <a:r>
              <a:rPr lang="en-US" sz="1600" dirty="0"/>
              <a:t>code1</a:t>
            </a:r>
            <a:r>
              <a:rPr lang="ru-RU" sz="1600" dirty="0"/>
              <a:t>	</a:t>
            </a:r>
            <a:r>
              <a:rPr lang="en-US" sz="1600" dirty="0"/>
              <a:t>ends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70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Возврат из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b="1" dirty="0"/>
              <a:t>RET</a:t>
            </a:r>
            <a:r>
              <a:rPr lang="ru-RU" dirty="0"/>
              <a:t> 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процедуры </a:t>
            </a:r>
          </a:p>
          <a:p>
            <a:r>
              <a:rPr lang="ru-RU" dirty="0"/>
              <a:t>	</a:t>
            </a:r>
            <a:r>
              <a:rPr lang="ru-RU" b="1" dirty="0"/>
              <a:t>RETN</a:t>
            </a:r>
            <a:r>
              <a:rPr lang="ru-RU" dirty="0"/>
              <a:t>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ближней процедуры </a:t>
            </a:r>
          </a:p>
          <a:p>
            <a:r>
              <a:rPr lang="ru-RU" dirty="0"/>
              <a:t>	</a:t>
            </a:r>
            <a:r>
              <a:rPr lang="ru-RU" b="1" dirty="0"/>
              <a:t>RETF</a:t>
            </a:r>
            <a:r>
              <a:rPr lang="ru-RU" dirty="0"/>
              <a:t> 	</a:t>
            </a:r>
            <a:r>
              <a:rPr lang="en-US" b="1" dirty="0"/>
              <a:t>N</a:t>
            </a:r>
            <a:r>
              <a:rPr lang="en-US" dirty="0"/>
              <a:t>		</a:t>
            </a:r>
            <a:r>
              <a:rPr lang="ru-RU" dirty="0"/>
              <a:t>Возврат из дальней процедуры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Команда </a:t>
            </a:r>
            <a:r>
              <a:rPr lang="ru-RU" dirty="0" err="1"/>
              <a:t>ret</a:t>
            </a:r>
            <a:r>
              <a:rPr lang="ru-RU" dirty="0"/>
              <a:t> извлекает из стека адрес возврата и передает управление назад в программу, первоначально вызвавшую процедуру.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Если командой </a:t>
            </a:r>
            <a:r>
              <a:rPr lang="ru-RU" dirty="0" err="1"/>
              <a:t>ret</a:t>
            </a:r>
            <a:r>
              <a:rPr lang="ru-RU" dirty="0"/>
              <a:t> завершается ближняя процедура, объявленная с атрибутом </a:t>
            </a:r>
            <a:r>
              <a:rPr lang="ru-RU" dirty="0" err="1"/>
              <a:t>near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retn</a:t>
            </a:r>
            <a:r>
              <a:rPr lang="ru-RU" dirty="0"/>
              <a:t>, со стека снимается одно слово- относительный адрес точки возврата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Если командой </a:t>
            </a:r>
            <a:r>
              <a:rPr lang="ru-RU" dirty="0" err="1"/>
              <a:t>ret</a:t>
            </a:r>
            <a:r>
              <a:rPr lang="ru-RU" dirty="0"/>
              <a:t> завершается дальняя процедура, объявленная с атрибутом </a:t>
            </a:r>
            <a:r>
              <a:rPr lang="ru-RU" dirty="0" err="1"/>
              <a:t>far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retf</a:t>
            </a:r>
            <a:r>
              <a:rPr lang="ru-RU" dirty="0"/>
              <a:t>, со стека снимаются два слова: смещение и сегментный адрес точки возврата.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Необязательный операнд (кратный 2 указывает, на сколько байтов дополнительно смещается указатель стека после возврата в вызывающую программу. Прибавляя эту константу к новому значению SP, команда </a:t>
            </a:r>
            <a:r>
              <a:rPr lang="ru-RU" dirty="0" err="1"/>
              <a:t>ret</a:t>
            </a:r>
            <a:r>
              <a:rPr lang="ru-RU" dirty="0"/>
              <a:t> освобождает из стека параметры, помещенные в него вызывающей программой перед вызовом </a:t>
            </a:r>
            <a:r>
              <a:rPr lang="ru-RU" dirty="0" err="1"/>
              <a:t>call</a:t>
            </a:r>
            <a:r>
              <a:rPr lang="ru-RU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Команда не воздействуют на флаги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204085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82" y="285728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и возврат результата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68952" cy="4876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Способы передачи параметров в процедуру:</a:t>
            </a:r>
          </a:p>
          <a:p>
            <a:r>
              <a:rPr lang="ru-RU" sz="2000" dirty="0"/>
              <a:t>через регистры,</a:t>
            </a:r>
          </a:p>
          <a:p>
            <a:r>
              <a:rPr lang="ru-RU" sz="2000" dirty="0"/>
              <a:t>через стек,</a:t>
            </a:r>
          </a:p>
          <a:p>
            <a:r>
              <a:rPr lang="ru-RU" sz="2000" dirty="0"/>
              <a:t>с использованием глобальных переменных,</a:t>
            </a:r>
          </a:p>
          <a:p>
            <a:r>
              <a:rPr lang="ru-RU" sz="2000" dirty="0"/>
              <a:t>с использованием таблицы параметров.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Конкретный способ передачи выбирает программист. </a:t>
            </a:r>
          </a:p>
          <a:p>
            <a:pPr marL="0" indent="0">
              <a:buNone/>
            </a:pPr>
            <a:r>
              <a:rPr lang="ru-RU" sz="2000" dirty="0"/>
              <a:t>Важно чтобы обработка параметров в ПП была согласована со способом задания параметров в вызывающей программе.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248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регистры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09329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Преимущество – высокая эффективность.</a:t>
            </a:r>
          </a:p>
          <a:p>
            <a:r>
              <a:rPr lang="ru-RU" dirty="0"/>
              <a:t> Недостаток – ограниченное количество регистров процессора.</a:t>
            </a:r>
          </a:p>
          <a:p>
            <a:r>
              <a:rPr lang="ru-RU" dirty="0"/>
              <a:t>Вызывающей программе и процедуре могут одновременно потребуются для работы одни и те же регистры. Нужно сохранить регистры в стеке при входе в подпрограмму и восстановить их при выходе из подпрограммы.</a:t>
            </a:r>
          </a:p>
          <a:p>
            <a:r>
              <a:rPr lang="ru-RU" dirty="0"/>
              <a:t>Можно сохранять и восстанавливать отдельные регистры командами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</a:t>
            </a:r>
            <a:r>
              <a:rPr lang="ru-RU" dirty="0"/>
              <a:t>. Но рекомендуется сохранять и восстанавливать все регистры процессора: </a:t>
            </a:r>
            <a:r>
              <a:rPr lang="en-US" dirty="0"/>
              <a:t>PUSHA</a:t>
            </a:r>
            <a:r>
              <a:rPr lang="ru-RU" dirty="0"/>
              <a:t>, </a:t>
            </a:r>
            <a:r>
              <a:rPr lang="en-US" dirty="0"/>
              <a:t>POPA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pusha</a:t>
            </a:r>
            <a:r>
              <a:rPr lang="ru-RU" dirty="0"/>
              <a:t>			; сохранить регистры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/>
              <a:t>		; загрузить в них параметры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BX, 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call	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ru-RU" dirty="0"/>
              <a:t>	</a:t>
            </a:r>
            <a:r>
              <a:rPr lang="en-US" dirty="0"/>
              <a:t>z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		; получить возвращаемые значения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popa</a:t>
            </a:r>
            <a:r>
              <a:rPr lang="ru-RU" dirty="0"/>
              <a:t>			; восстановить регистры</a:t>
            </a:r>
          </a:p>
          <a:p>
            <a:pPr marL="0" indent="0">
              <a:buNone/>
            </a:pPr>
            <a:r>
              <a:rPr lang="ru-RU" dirty="0"/>
              <a:t>. . .</a:t>
            </a:r>
          </a:p>
          <a:p>
            <a:pPr marL="0" indent="0">
              <a:buNone/>
            </a:pPr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/>
              <a:t>proc</a:t>
            </a:r>
            <a:r>
              <a:rPr lang="ru-RU" dirty="0"/>
              <a:t>	</a:t>
            </a:r>
            <a:r>
              <a:rPr lang="en-US" dirty="0"/>
              <a:t>near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add AX, BX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ret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sum	</a:t>
            </a:r>
            <a:r>
              <a:rPr lang="en-US" dirty="0" err="1"/>
              <a:t>endp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536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Передача параметров через стек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Основная программа записывает фактические параметры (их значения или адреса) в стек, а процедура затем их оттуда извлекает.</a:t>
            </a:r>
            <a:endParaRPr lang="en-US" sz="2000" dirty="0"/>
          </a:p>
          <a:p>
            <a:r>
              <a:rPr lang="ru-RU" sz="2000" dirty="0"/>
              <a:t>Наиболее универсальный способ, который используется в большинстве случаев, в том числе и в языках высокого уровня. </a:t>
            </a:r>
          </a:p>
          <a:p>
            <a:r>
              <a:rPr lang="ru-RU" sz="2000" dirty="0"/>
              <a:t>Позволяет передавать неограниченное количество параметров. </a:t>
            </a:r>
          </a:p>
          <a:p>
            <a:r>
              <a:rPr lang="ru-RU" sz="2000" dirty="0"/>
              <a:t>Для доступа к параметрам в стеке используется регистр ВР. В него необходимо поместить адрес вершины стека (на него указывает регистр SP), а затем использовать выражения вида [ВР+</a:t>
            </a:r>
            <a:r>
              <a:rPr lang="en-US" sz="2000" dirty="0"/>
              <a:t>n</a:t>
            </a:r>
            <a:r>
              <a:rPr lang="ru-RU" sz="2000" dirty="0"/>
              <a:t>] для доступа к параметрам процедуры. </a:t>
            </a:r>
          </a:p>
          <a:p>
            <a:r>
              <a:rPr lang="ru-RU" sz="2000" dirty="0"/>
              <a:t>При ближнем вызове адрес первого параметра – [ВР+4], т.к. за вершиной стека сохранен </a:t>
            </a:r>
            <a:r>
              <a:rPr lang="en-US" sz="2000" dirty="0"/>
              <a:t>IP </a:t>
            </a:r>
            <a:r>
              <a:rPr lang="ru-RU" sz="2000" dirty="0"/>
              <a:t>длиной 2 байта. </a:t>
            </a:r>
          </a:p>
          <a:p>
            <a:r>
              <a:rPr lang="ru-RU" sz="2000" dirty="0"/>
              <a:t>При дальнем вызове адрес первого параметра – [ВР+6], т.к. за вершиной стека сохранены </a:t>
            </a:r>
            <a:r>
              <a:rPr lang="en-US" sz="2000" dirty="0"/>
              <a:t>IP</a:t>
            </a:r>
            <a:r>
              <a:rPr lang="ru-RU" sz="2000" dirty="0"/>
              <a:t> и </a:t>
            </a:r>
            <a:r>
              <a:rPr lang="en-US" sz="2000" dirty="0"/>
              <a:t>CS </a:t>
            </a:r>
            <a:r>
              <a:rPr lang="ru-RU" sz="2000" dirty="0"/>
              <a:t>длиной 4 байта. При этом следует сохранить регистр ВР, поскольку он может потребоваться в основной программе.</a:t>
            </a:r>
          </a:p>
          <a:p>
            <a:endParaRPr lang="ru-RU" sz="23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33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стек. Пример 1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6" y="764705"/>
            <a:ext cx="8021282" cy="575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Передача параметров через стек. Пример 2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 Без сохранения регистров</a:t>
            </a:r>
          </a:p>
          <a:p>
            <a:r>
              <a:rPr lang="en-US" dirty="0" err="1"/>
              <a:t>dataseg</a:t>
            </a:r>
            <a:endParaRPr lang="ru-RU" dirty="0"/>
          </a:p>
          <a:p>
            <a:r>
              <a:rPr lang="en-US" dirty="0"/>
              <a:t>X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en-US" dirty="0"/>
              <a:t>Y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push</a:t>
            </a:r>
            <a:r>
              <a:rPr lang="ru-RU" dirty="0"/>
              <a:t>	</a:t>
            </a:r>
            <a:r>
              <a:rPr lang="en-US" dirty="0"/>
              <a:t>y</a:t>
            </a:r>
            <a:r>
              <a:rPr lang="ru-RU" dirty="0"/>
              <a:t>		; параметры в стек</a:t>
            </a:r>
          </a:p>
          <a:p>
            <a:r>
              <a:rPr lang="ru-RU" dirty="0"/>
              <a:t>	</a:t>
            </a:r>
            <a:r>
              <a:rPr lang="en-US" dirty="0"/>
              <a:t>push x</a:t>
            </a:r>
            <a:endParaRPr lang="ru-RU" dirty="0"/>
          </a:p>
          <a:p>
            <a:r>
              <a:rPr lang="en-US" dirty="0"/>
              <a:t>	call 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z, AX		; </a:t>
            </a:r>
            <a:r>
              <a:rPr lang="ru-RU" dirty="0"/>
              <a:t>результат</a:t>
            </a:r>
          </a:p>
          <a:p>
            <a:r>
              <a:rPr lang="en-US" dirty="0"/>
              <a:t>	. . .</a:t>
            </a:r>
            <a:endParaRPr lang="ru-RU" dirty="0"/>
          </a:p>
          <a:p>
            <a:r>
              <a:rPr lang="en-US" dirty="0"/>
              <a:t>sum	</a:t>
            </a:r>
            <a:r>
              <a:rPr lang="en-US" dirty="0" err="1"/>
              <a:t>proc</a:t>
            </a:r>
            <a:r>
              <a:rPr lang="en-US" dirty="0"/>
              <a:t>	near</a:t>
            </a:r>
            <a:endParaRPr lang="ru-RU" dirty="0"/>
          </a:p>
          <a:p>
            <a:r>
              <a:rPr lang="en-US" dirty="0"/>
              <a:t>	push BP		</a:t>
            </a:r>
            <a:r>
              <a:rPr lang="ru-RU" dirty="0"/>
              <a:t>	</a:t>
            </a:r>
            <a:r>
              <a:rPr lang="en-US" dirty="0"/>
              <a:t>; </a:t>
            </a:r>
            <a:r>
              <a:rPr lang="ru-RU" dirty="0"/>
              <a:t>сохранить </a:t>
            </a:r>
            <a:r>
              <a:rPr lang="en-US" dirty="0"/>
              <a:t>BP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BP, SP	</a:t>
            </a:r>
            <a:r>
              <a:rPr lang="ru-RU" dirty="0"/>
              <a:t>	</a:t>
            </a:r>
            <a:r>
              <a:rPr lang="en-US" dirty="0"/>
              <a:t>; BP – </a:t>
            </a:r>
            <a:r>
              <a:rPr lang="ru-RU" dirty="0"/>
              <a:t>вершина стека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+4]		; извлечение параметров из стека</a:t>
            </a:r>
          </a:p>
          <a:p>
            <a:r>
              <a:rPr lang="ru-RU" dirty="0"/>
              <a:t>	</a:t>
            </a:r>
            <a:r>
              <a:rPr lang="en-US" dirty="0"/>
              <a:t>add 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+6]</a:t>
            </a:r>
          </a:p>
          <a:p>
            <a:r>
              <a:rPr lang="ru-RU" dirty="0"/>
              <a:t>	</a:t>
            </a:r>
            <a:r>
              <a:rPr lang="en-US" dirty="0"/>
              <a:t>pop BP</a:t>
            </a:r>
            <a:r>
              <a:rPr lang="ru-RU" dirty="0"/>
              <a:t>			; восстановить </a:t>
            </a:r>
            <a:r>
              <a:rPr lang="en-US" dirty="0"/>
              <a:t>BP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ret</a:t>
            </a:r>
            <a:r>
              <a:rPr lang="ru-RU" dirty="0"/>
              <a:t> 4			; возврат с удалением 4 байт из стека</a:t>
            </a:r>
          </a:p>
          <a:p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/>
              <a:t>endp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67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600" dirty="0"/>
              <a:t>Передача параметров через глобальные переменные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568952" cy="6048672"/>
          </a:xfrm>
        </p:spPr>
        <p:txBody>
          <a:bodyPr>
            <a:noAutofit/>
          </a:bodyPr>
          <a:lstStyle/>
          <a:p>
            <a:r>
              <a:rPr lang="ru-RU" sz="1600" dirty="0"/>
              <a:t>Передача значений заключается в обращении к имени глобальной переменной непосредственно из процедуры.</a:t>
            </a:r>
          </a:p>
          <a:p>
            <a:r>
              <a:rPr lang="ru-RU" sz="1600" dirty="0"/>
              <a:t>Глобальные, переменные позволяют работать с данными при минимальном использовании стека, что экономит процессорное время. </a:t>
            </a:r>
          </a:p>
          <a:p>
            <a:r>
              <a:rPr lang="ru-RU" sz="1600" dirty="0"/>
              <a:t>Недостаток – подпрограмма «привязывается» к конкретному набору глобальных переменных.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500" dirty="0"/>
              <a:t>	</a:t>
            </a:r>
            <a:r>
              <a:rPr lang="ru-RU" sz="1500" b="1" dirty="0"/>
              <a:t>Пример</a:t>
            </a:r>
            <a:r>
              <a:rPr lang="en-US" sz="1500" dirty="0"/>
              <a:t>. 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/>
              <a:t>dataseg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X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Y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Z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/>
              <a:t>codeseg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call near </a:t>
            </a:r>
            <a:r>
              <a:rPr lang="en-US" sz="1500" dirty="0" err="1"/>
              <a:t>ptr</a:t>
            </a:r>
            <a:r>
              <a:rPr lang="en-US" sz="1500" dirty="0"/>
              <a:t> sum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	.  .  .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/>
              <a:t>proc</a:t>
            </a:r>
            <a:r>
              <a:rPr lang="en-US" sz="1500" dirty="0"/>
              <a:t> near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push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mov</a:t>
            </a:r>
            <a:r>
              <a:rPr lang="en-US" sz="1500" dirty="0"/>
              <a:t> AX, 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add AX, Y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mov</a:t>
            </a:r>
            <a:r>
              <a:rPr lang="en-US" sz="1500" dirty="0"/>
              <a:t> Z,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pop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ret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/>
              <a:t>endp</a:t>
            </a: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82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/>
              <a:t>Передача параметров через таблицу параметров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35292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В памяти заводится таблица, и вызывающая программа передает в ПП адрес этой таблицы.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/>
              <a:t>dataseg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X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Y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Z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T_ARG	</a:t>
            </a:r>
            <a:r>
              <a:rPr lang="en-US" sz="1600" dirty="0" err="1"/>
              <a:t>dw</a:t>
            </a:r>
            <a:r>
              <a:rPr lang="en-US" sz="1600" dirty="0"/>
              <a:t> ?, ?,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/>
              <a:t>codeseg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T_ARG, 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T_ARG+2, Y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BX, offset T_ARG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call near </a:t>
            </a:r>
            <a:r>
              <a:rPr lang="en-US" sz="1600" dirty="0" err="1"/>
              <a:t>ptr</a:t>
            </a:r>
            <a:r>
              <a:rPr lang="en-US" sz="1600" dirty="0"/>
              <a:t> sum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/>
              <a:t>proc</a:t>
            </a:r>
            <a:r>
              <a:rPr lang="en-US" sz="1600" dirty="0"/>
              <a:t> near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push AX,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AX, [BX]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add AX, [BX+2]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[BX+4], 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pop 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ret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</a:t>
            </a:r>
            <a:r>
              <a:rPr lang="ru-RU" sz="1600" dirty="0"/>
              <a:t>	</a:t>
            </a:r>
            <a:r>
              <a:rPr lang="en-US" sz="1600" dirty="0" err="1"/>
              <a:t>endp</a:t>
            </a:r>
            <a:r>
              <a:rPr lang="en-US" sz="1600" dirty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23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Понятие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16201" y="692696"/>
            <a:ext cx="8856662" cy="4320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Вызов ПП заключается в передаче управления в новую точку сегмента кода и запоминании адреса точки вызова, для того чтобы после окончания работы ПП можно было бы вернуться к следующей за ней команде.</a:t>
            </a:r>
          </a:p>
          <a:p>
            <a:pPr marL="0" indent="0">
              <a:buNone/>
            </a:pPr>
            <a:r>
              <a:rPr lang="ru-RU" sz="2000" dirty="0"/>
              <a:t>	</a:t>
            </a:r>
          </a:p>
          <a:p>
            <a:pPr marL="0" indent="0">
              <a:buNone/>
            </a:pPr>
            <a:r>
              <a:rPr lang="ru-RU" sz="2000" dirty="0"/>
              <a:t>	Преимущества использования подпрограмм:</a:t>
            </a:r>
          </a:p>
          <a:p>
            <a:pPr lvl="0"/>
            <a:r>
              <a:rPr lang="ru-RU" sz="2000" dirty="0"/>
              <a:t>Позволяют разбить программу на логически законченные части;</a:t>
            </a:r>
          </a:p>
          <a:p>
            <a:pPr lvl="0"/>
            <a:r>
              <a:rPr lang="ru-RU" sz="2000" dirty="0"/>
              <a:t>Позволяют сократить длину программы при многократном использовании повторяющейся последовательности действий;</a:t>
            </a:r>
          </a:p>
          <a:p>
            <a:pPr lvl="0"/>
            <a:r>
              <a:rPr lang="ru-RU" sz="2000" dirty="0"/>
              <a:t>Упрощают внесение изменений в программный код.</a:t>
            </a:r>
          </a:p>
          <a:p>
            <a:pPr lvl="0"/>
            <a:r>
              <a:rPr lang="ru-RU" sz="2000" dirty="0"/>
              <a:t>Позволяют создавать библиотеки подпрограмм и использовать их при разработки различных программ.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/>
              <a:t>Структура для доступа к параметрам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35292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b="1" dirty="0" err="1"/>
              <a:t>ИмяСтруктуры</a:t>
            </a:r>
            <a:r>
              <a:rPr lang="ru-RU" sz="1600" b="1" dirty="0"/>
              <a:t>		</a:t>
            </a:r>
            <a:r>
              <a:rPr lang="en-US" sz="1600" b="1" dirty="0"/>
              <a:t>STRUC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		директивы </a:t>
            </a:r>
            <a:r>
              <a:rPr lang="en-US" sz="1600" b="1" dirty="0" err="1"/>
              <a:t>db</a:t>
            </a:r>
            <a:r>
              <a:rPr lang="ru-RU" sz="1600" b="1" dirty="0"/>
              <a:t>, </a:t>
            </a:r>
            <a:r>
              <a:rPr lang="en-US" sz="1600" b="1" dirty="0" err="1"/>
              <a:t>dw</a:t>
            </a:r>
            <a:r>
              <a:rPr lang="ru-RU" sz="1600" b="1" dirty="0"/>
              <a:t>, </a:t>
            </a:r>
            <a:r>
              <a:rPr lang="en-US" sz="1600" b="1" dirty="0" err="1"/>
              <a:t>dd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	</a:t>
            </a:r>
            <a:r>
              <a:rPr lang="ru-RU" sz="1600" b="1" dirty="0" err="1"/>
              <a:t>ИмяСтруктуры</a:t>
            </a:r>
            <a:r>
              <a:rPr lang="ru-RU" sz="1600" b="1" dirty="0"/>
              <a:t>		</a:t>
            </a:r>
            <a:r>
              <a:rPr lang="en-US" sz="1600" b="1" dirty="0"/>
              <a:t>ENDS</a:t>
            </a:r>
            <a:endParaRPr lang="ru-RU" sz="1600" b="1" dirty="0"/>
          </a:p>
          <a:p>
            <a:pPr>
              <a:spcBef>
                <a:spcPts val="1200"/>
              </a:spcBef>
            </a:pPr>
            <a:r>
              <a:rPr lang="ru-RU" sz="1600" dirty="0"/>
              <a:t>Описывает структуру параметров процедуры, занесенных в стек при ее вызове.</a:t>
            </a:r>
          </a:p>
          <a:p>
            <a:r>
              <a:rPr lang="ru-RU" sz="1600" dirty="0"/>
              <a:t>Поля структуры могут быть использованы в качестве смещений относительно вершины стека при обращении к параметрам.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/>
              <a:t>proc</a:t>
            </a:r>
            <a:r>
              <a:rPr lang="en-US" sz="1600" dirty="0"/>
              <a:t> near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</a:t>
            </a:r>
            <a:r>
              <a:rPr lang="en-US" sz="1600" dirty="0" err="1"/>
              <a:t>struc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sav_bp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sav_ip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slag1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slag2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ends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push 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BP, SP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AX, [BP]slag1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add AX, [BP]slag2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pop 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ret 4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</a:t>
            </a:r>
            <a:r>
              <a:rPr lang="en-US" sz="1600"/>
              <a:t>	endp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078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СХЕМА ПРОГРАММЫ С ПОДПРОГРАММАМИ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0" y="1071546"/>
            <a:ext cx="8856662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	; Начальные значения регистров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0	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jmp</a:t>
            </a:r>
            <a:r>
              <a:rPr lang="ru-RU" sz="2000" dirty="0"/>
              <a:t>	</a:t>
            </a:r>
            <a:r>
              <a:rPr lang="en-US" sz="2000" dirty="0"/>
              <a:t>Start</a:t>
            </a:r>
            <a:r>
              <a:rPr lang="ru-RU" sz="2000" dirty="0"/>
              <a:t>	; Переход к выполнению основной программы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; Точка входа в процедуру </a:t>
            </a:r>
            <a:r>
              <a:rPr lang="en-US" sz="2000" dirty="0"/>
              <a:t>add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inc</a:t>
            </a:r>
            <a:r>
              <a:rPr lang="en-US" sz="2000" dirty="0"/>
              <a:t> AX</a:t>
            </a:r>
            <a:r>
              <a:rPr lang="ru-RU" sz="2000" dirty="0"/>
              <a:t>		; Команды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ret</a:t>
            </a:r>
            <a:r>
              <a:rPr lang="ru-RU" sz="2000" dirty="0"/>
              <a:t>		; Возврат в вызывающую программу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endp</a:t>
            </a:r>
            <a:r>
              <a:rPr lang="ru-RU" sz="2000" dirty="0"/>
              <a:t>		; Конец описания процедуры</a:t>
            </a:r>
          </a:p>
          <a:p>
            <a:pPr marL="0" indent="0">
              <a:buNone/>
            </a:pPr>
            <a:r>
              <a:rPr lang="en-US" sz="2000" dirty="0"/>
              <a:t>sub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; Описание процедуры </a:t>
            </a:r>
            <a:r>
              <a:rPr lang="en-US" sz="2000" dirty="0"/>
              <a:t>sub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dec</a:t>
            </a:r>
            <a:r>
              <a:rPr lang="en-US" sz="2000" dirty="0"/>
              <a:t> BX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sub1	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start: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add1	</a:t>
            </a:r>
            <a:r>
              <a:rPr lang="ru-RU" sz="2000" dirty="0"/>
              <a:t>	</a:t>
            </a:r>
            <a:r>
              <a:rPr lang="en-US" sz="2000" dirty="0"/>
              <a:t>; </a:t>
            </a:r>
            <a:r>
              <a:rPr lang="ru-RU" sz="2000" dirty="0"/>
              <a:t>вызов процедуры </a:t>
            </a:r>
            <a:r>
              <a:rPr lang="en-US" sz="2000" dirty="0"/>
              <a:t>add1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sub1		; </a:t>
            </a:r>
            <a:r>
              <a:rPr lang="ru-RU" sz="2000" dirty="0"/>
              <a:t>вызов процедуры </a:t>
            </a:r>
            <a:r>
              <a:rPr lang="en-US" sz="2000" dirty="0"/>
              <a:t>sub1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ru-RU" sz="2000" dirty="0"/>
              <a:t>. . .	</a:t>
            </a:r>
          </a:p>
          <a:p>
            <a:pPr marL="0" lv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Директивы описания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Описание начала процедуры: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proc</a:t>
            </a:r>
            <a:r>
              <a:rPr lang="ru-RU" sz="2000" b="1" dirty="0"/>
              <a:t> [</a:t>
            </a:r>
            <a:r>
              <a:rPr lang="en-US" sz="2000" b="1" dirty="0"/>
              <a:t>near</a:t>
            </a:r>
            <a:r>
              <a:rPr lang="ru-RU" sz="2000" b="1" dirty="0"/>
              <a:t>/ </a:t>
            </a:r>
            <a:r>
              <a:rPr lang="en-US" sz="2000" b="1" dirty="0"/>
              <a:t>far</a:t>
            </a:r>
            <a:r>
              <a:rPr lang="ru-RU" sz="2000" b="1" dirty="0"/>
              <a:t>]</a:t>
            </a:r>
          </a:p>
          <a:p>
            <a:r>
              <a:rPr lang="en-US" sz="2000" dirty="0"/>
              <a:t>near</a:t>
            </a:r>
            <a:r>
              <a:rPr lang="ru-RU" sz="2000" dirty="0"/>
              <a:t> указывает на то, что процедура является ближней. К ближней процедуре можно обращаться только из того сегмента команд, где она объявлена; </a:t>
            </a:r>
          </a:p>
          <a:p>
            <a:r>
              <a:rPr lang="en-US" sz="2000" dirty="0"/>
              <a:t>far</a:t>
            </a:r>
            <a:r>
              <a:rPr lang="ru-RU" sz="2000" dirty="0"/>
              <a:t> указывает на то, что процедура дальняя. К дальней процедуре можно обращаться из любых сегментов команд, включая тот, где она объявлена; </a:t>
            </a:r>
          </a:p>
          <a:p>
            <a:r>
              <a:rPr lang="ru-RU" sz="2000" dirty="0"/>
              <a:t>если тип процедуры отсутствует, считается, что она имеет тип </a:t>
            </a:r>
            <a:r>
              <a:rPr lang="en-US" sz="2000" dirty="0"/>
              <a:t>near</a:t>
            </a:r>
            <a:r>
              <a:rPr lang="ru-RU" sz="2000" dirty="0"/>
              <a:t>; </a:t>
            </a:r>
          </a:p>
          <a:p>
            <a:r>
              <a:rPr lang="ru-RU" sz="2000" dirty="0"/>
              <a:t>для 32-разрядных приложений с моделью </a:t>
            </a:r>
            <a:r>
              <a:rPr lang="en-US" sz="2000" dirty="0"/>
              <a:t>flat </a:t>
            </a:r>
            <a:r>
              <a:rPr lang="ru-RU" sz="2000" dirty="0"/>
              <a:t>все вызовы процедур считаются ближними.</a:t>
            </a:r>
          </a:p>
          <a:p>
            <a:pPr marL="0" indent="0">
              <a:buNone/>
            </a:pPr>
            <a:r>
              <a:rPr lang="ru-RU" sz="2000" dirty="0"/>
              <a:t>	Описание конца процедуры: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endp</a:t>
            </a:r>
            <a:endParaRPr lang="ru-RU" sz="2000" b="1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Вызов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i="1" dirty="0"/>
              <a:t>	call </a:t>
            </a:r>
            <a:r>
              <a:rPr lang="ru-RU" sz="2000" b="1" i="1" dirty="0"/>
              <a:t> </a:t>
            </a:r>
            <a:r>
              <a:rPr lang="ru-RU" sz="2000" b="1" i="1"/>
              <a:t>ИмяПроцедуры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 В момент вызова процедуры команда </a:t>
            </a:r>
            <a:r>
              <a:rPr lang="en-US" sz="2000" dirty="0"/>
              <a:t>call </a:t>
            </a:r>
            <a:r>
              <a:rPr lang="ru-RU" sz="2000" dirty="0"/>
              <a:t>помещает в стек адрес команды, следующей непосредственно за </a:t>
            </a:r>
            <a:r>
              <a:rPr lang="en-US" sz="2000" dirty="0"/>
              <a:t>call</a:t>
            </a:r>
            <a:r>
              <a:rPr lang="ru-RU" sz="2000" dirty="0"/>
              <a:t>, уменьшая значение указателя стека </a:t>
            </a:r>
            <a:r>
              <a:rPr lang="en-US" sz="2000" dirty="0"/>
              <a:t>SP</a:t>
            </a:r>
            <a:r>
              <a:rPr lang="ru-RU" sz="2000" dirty="0"/>
              <a:t> (</a:t>
            </a:r>
            <a:r>
              <a:rPr lang="en-US" sz="2000" dirty="0"/>
              <a:t>ESP</a:t>
            </a:r>
            <a:r>
              <a:rPr lang="ru-RU" sz="2000" dirty="0"/>
              <a:t>).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Команда </a:t>
            </a:r>
            <a:r>
              <a:rPr lang="ru-RU" sz="2000" dirty="0" err="1"/>
              <a:t>call</a:t>
            </a:r>
            <a:r>
              <a:rPr lang="ru-RU" sz="2000" dirty="0"/>
              <a:t> может иметь один из следующих форматов вызова: </a:t>
            </a:r>
          </a:p>
          <a:p>
            <a:pPr lvl="0"/>
            <a:r>
              <a:rPr lang="ru-RU" sz="2000" dirty="0"/>
              <a:t>прямой ближний (в пределах текущего программного сегмента); </a:t>
            </a:r>
          </a:p>
          <a:p>
            <a:pPr lvl="0"/>
            <a:r>
              <a:rPr lang="ru-RU" sz="2000" dirty="0"/>
              <a:t>прямой дальний (вызов процедуры, расположенной в другом программном сегменте); </a:t>
            </a:r>
          </a:p>
          <a:p>
            <a:pPr lvl="0"/>
            <a:r>
              <a:rPr lang="ru-RU" sz="2000" dirty="0"/>
              <a:t>косвенный ближний (в пределах текущего программного сегмента с использованием переменной, содержащей адрес перехода); </a:t>
            </a:r>
          </a:p>
          <a:p>
            <a:pPr lvl="0"/>
            <a:r>
              <a:rPr lang="ru-RU" sz="2000" dirty="0"/>
              <a:t>косвенный дальний (вызов процедуры, расположенной в другом программном сегменте, с использованием переменной, содержащей адрес перехода).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Тип команды </a:t>
            </a:r>
            <a:r>
              <a:rPr lang="en-US" sz="2000" dirty="0"/>
              <a:t>call</a:t>
            </a:r>
            <a:r>
              <a:rPr lang="ru-RU" sz="2000" dirty="0"/>
              <a:t>, используемый по умолчанию, зависит от </a:t>
            </a:r>
            <a:r>
              <a:rPr lang="ru-RU" sz="2000" dirty="0" err="1"/>
              <a:t>примениемой</a:t>
            </a:r>
            <a:r>
              <a:rPr lang="ru-RU" sz="2000" dirty="0"/>
              <a:t> модели памяти:</a:t>
            </a:r>
          </a:p>
          <a:p>
            <a:r>
              <a:rPr lang="en-US" sz="2000" dirty="0"/>
              <a:t>tiny, small, compact, flat – near,</a:t>
            </a:r>
            <a:endParaRPr lang="ru-RU" sz="2000" dirty="0"/>
          </a:p>
          <a:p>
            <a:r>
              <a:rPr lang="en-US" sz="2000" dirty="0"/>
              <a:t>medium, large и huge – far.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Способы вызова </a:t>
            </a:r>
            <a:r>
              <a:rPr lang="en-US" b="1" dirty="0"/>
              <a:t>CALL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Прямой вызов – вызов по метке точки входа:</a:t>
            </a:r>
          </a:p>
          <a:p>
            <a:r>
              <a:rPr lang="en-US" sz="2000" dirty="0"/>
              <a:t>call</a:t>
            </a:r>
            <a:r>
              <a:rPr lang="ru-RU" sz="2000" dirty="0"/>
              <a:t>  </a:t>
            </a:r>
            <a:r>
              <a:rPr lang="ru-RU" sz="2000" dirty="0" err="1"/>
              <a:t>ИмяТочкиВхода</a:t>
            </a:r>
            <a:r>
              <a:rPr lang="ru-RU" sz="2000" dirty="0"/>
              <a:t>		; Тип вызова определяется по умолчанию</a:t>
            </a:r>
          </a:p>
          <a:p>
            <a:r>
              <a:rPr lang="en-US" sz="2000" dirty="0"/>
              <a:t>call near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Ближний вызов</a:t>
            </a:r>
          </a:p>
          <a:p>
            <a:r>
              <a:rPr lang="en-US" sz="2000" dirty="0"/>
              <a:t>call far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Дальний вызов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Косвенный ближний вызов – вызов по значению адреса в памяти длиной в</a:t>
            </a:r>
            <a:r>
              <a:rPr lang="en-US" sz="2000" dirty="0"/>
              <a:t> </a:t>
            </a:r>
            <a:r>
              <a:rPr lang="ru-RU" sz="2000" dirty="0"/>
              <a:t>слово: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BX</a:t>
            </a:r>
            <a:r>
              <a:rPr lang="ru-RU" sz="2000" dirty="0"/>
              <a:t>	; адрес подпрограммы находится в регистре ВХ 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	; адрес подпрограммы находится в ячейке памяти, </a:t>
            </a:r>
            <a:r>
              <a:rPr lang="en-US" sz="2000" dirty="0"/>
              <a:t>				</a:t>
            </a:r>
            <a:r>
              <a:rPr lang="ru-RU" sz="2000" dirty="0"/>
              <a:t>; адрес которой помещается в регистр ВХ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    ; в ВХ – адрес таблицы адресов подпрограмм. </a:t>
            </a:r>
          </a:p>
          <a:p>
            <a:pPr marL="0" indent="0">
              <a:buNone/>
            </a:pPr>
            <a:r>
              <a:rPr lang="ru-RU" sz="2000" dirty="0"/>
              <a:t>			; в </a:t>
            </a:r>
            <a:r>
              <a:rPr lang="en-US" sz="2000" dirty="0"/>
              <a:t>SI</a:t>
            </a:r>
            <a:r>
              <a:rPr lang="ru-RU" sz="2000" dirty="0"/>
              <a:t> индекс в этой таблице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ru-RU" sz="2000" dirty="0"/>
              <a:t>[</a:t>
            </a:r>
            <a:r>
              <a:rPr lang="en-US" sz="2000" dirty="0"/>
              <a:t>SI</a:t>
            </a:r>
            <a:r>
              <a:rPr lang="ru-RU" sz="2000" dirty="0"/>
              <a:t>]	; переменная </a:t>
            </a:r>
            <a:r>
              <a:rPr lang="en-US" sz="2000" dirty="0" err="1"/>
              <a:t>tbl</a:t>
            </a:r>
            <a:r>
              <a:rPr lang="ru-RU" sz="2000" dirty="0"/>
              <a:t> содержит адрес таблицы адресов </a:t>
            </a:r>
          </a:p>
          <a:p>
            <a:pPr marL="0" indent="0">
              <a:buNone/>
            </a:pPr>
            <a:r>
              <a:rPr lang="ru-RU" sz="2000" dirty="0"/>
              <a:t>			; подпрограмм, в </a:t>
            </a:r>
            <a:r>
              <a:rPr lang="en-US" sz="2000" dirty="0"/>
              <a:t>SI</a:t>
            </a:r>
            <a:r>
              <a:rPr lang="ru-RU" sz="2000" dirty="0"/>
              <a:t> – индекс в этой таблице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/>
              <a:t>Косвенный дальний вызов – вызов по значению адреса в памяти длиной в двойное слово:</a:t>
            </a:r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	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[BX][SI]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en-US" sz="2000" dirty="0"/>
              <a:t>[SI]	</a:t>
            </a: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Действие </a:t>
            </a:r>
            <a:r>
              <a:rPr lang="en-US" b="1" dirty="0"/>
              <a:t>CALL</a:t>
            </a:r>
            <a:r>
              <a:rPr lang="ru-RU" b="1" dirty="0"/>
              <a:t>. Ближний вызов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944216"/>
          </a:xfrm>
        </p:spPr>
        <p:txBody>
          <a:bodyPr>
            <a:normAutofit/>
          </a:bodyPr>
          <a:lstStyle/>
          <a:p>
            <a:r>
              <a:rPr lang="ru-RU" sz="2000" dirty="0"/>
              <a:t>Помещает в стек относительный адрес точки возврата в текущем программном сегменте (2 байта);</a:t>
            </a:r>
          </a:p>
          <a:p>
            <a:r>
              <a:rPr lang="ru-RU" sz="2000" dirty="0"/>
              <a:t> Модифицирует указатель адресов команд IP так, чтобы в нем содержался относительный адрес точки перехода в том же программном сегменте (адрес первой команды подпрограммы).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70271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Действие </a:t>
            </a:r>
            <a:r>
              <a:rPr lang="en-US" b="1" dirty="0"/>
              <a:t>CALL</a:t>
            </a:r>
            <a:r>
              <a:rPr lang="ru-RU" b="1" dirty="0"/>
              <a:t>. Дальний вызов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94421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Помещает в стек два слова: вначале сегментный адрес текущего программного сегмента (</a:t>
            </a:r>
            <a:r>
              <a:rPr lang="en-US" sz="2000" dirty="0"/>
              <a:t>CS</a:t>
            </a:r>
            <a:r>
              <a:rPr lang="ru-RU" sz="2000" dirty="0"/>
              <a:t>), затем относительный адрес точки возврата в этом программном сегменте (</a:t>
            </a:r>
            <a:r>
              <a:rPr lang="en-US" sz="2000" dirty="0"/>
              <a:t>IP</a:t>
            </a:r>
            <a:r>
              <a:rPr lang="ru-RU" sz="2000" dirty="0"/>
              <a:t>).</a:t>
            </a:r>
          </a:p>
          <a:p>
            <a:r>
              <a:rPr lang="ru-RU" sz="2000" dirty="0"/>
              <a:t> Выполняется модификация регистров IP и CS: в IP помещается относительный адрес точки перехода в том сегменте, куда осуществляется переход, а в CS —адрес этого сегмента</a:t>
            </a:r>
          </a:p>
          <a:p>
            <a:pPr lvl="1" eaLnBrk="1" hangingPunct="1"/>
            <a:endParaRPr lang="en-US" sz="2000" dirty="0"/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546429" cy="393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Косвенный ближний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.model small</a:t>
            </a:r>
            <a:r>
              <a:rPr lang="ru-RU" sz="2000" dirty="0"/>
              <a:t>	; Вызов процедур из таблицы адресов процедур.</a:t>
            </a:r>
          </a:p>
          <a:p>
            <a:pPr marL="0" indent="0">
              <a:buNone/>
            </a:pPr>
            <a:r>
              <a:rPr lang="en-US" sz="2000" dirty="0"/>
              <a:t>data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tbl</a:t>
            </a:r>
            <a:r>
              <a:rPr lang="en-US" sz="2000" dirty="0"/>
              <a:t>		DW subr1		; </a:t>
            </a:r>
            <a:r>
              <a:rPr lang="ru-RU" sz="2000" dirty="0"/>
              <a:t>смещение процедуры </a:t>
            </a:r>
            <a:r>
              <a:rPr lang="en-US" sz="2000" dirty="0"/>
              <a:t>subr1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DW </a:t>
            </a:r>
            <a:r>
              <a:rPr lang="en-US" sz="2000" dirty="0" err="1"/>
              <a:t>subr</a:t>
            </a:r>
            <a:r>
              <a:rPr lang="ru-RU" sz="2000" dirty="0"/>
              <a:t>2		; смещение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en-US" sz="2000" dirty="0"/>
              <a:t>data		ends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code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assume </a:t>
            </a:r>
            <a:r>
              <a:rPr lang="en-US" sz="2000" dirty="0" err="1"/>
              <a:t>CS:code</a:t>
            </a:r>
            <a:r>
              <a:rPr lang="en-US" sz="2000" dirty="0"/>
              <a:t>, </a:t>
            </a:r>
            <a:r>
              <a:rPr lang="en-US" sz="2000" dirty="0" err="1"/>
              <a:t>DS:data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		</a:t>
            </a:r>
            <a:r>
              <a:rPr lang="en-US" sz="2000" dirty="0" err="1"/>
              <a:t>proc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AX, 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DS, AX	; </a:t>
            </a:r>
            <a:r>
              <a:rPr lang="ru-RU" sz="2000" dirty="0"/>
              <a:t>адрес сегмента данных</a:t>
            </a:r>
          </a:p>
          <a:p>
            <a:pPr marL="0" indent="0">
              <a:buNone/>
            </a:pPr>
            <a:r>
              <a:rPr lang="en-US" sz="2000" dirty="0"/>
              <a:t>		lea</a:t>
            </a:r>
            <a:r>
              <a:rPr lang="ru-RU" sz="2000" dirty="0"/>
              <a:t>	</a:t>
            </a:r>
            <a:r>
              <a:rPr lang="en-US" sz="2000" dirty="0"/>
              <a:t>SI</a:t>
            </a:r>
            <a:r>
              <a:rPr lang="ru-RU" sz="2000" dirty="0"/>
              <a:t>, </a:t>
            </a:r>
            <a:r>
              <a:rPr lang="en-US" sz="2000" dirty="0" err="1"/>
              <a:t>tbl</a:t>
            </a:r>
            <a:r>
              <a:rPr lang="ru-RU" sz="2000" dirty="0"/>
              <a:t>	; адрес первой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xor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начальное смещение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2		; кол-во процедур</a:t>
            </a:r>
          </a:p>
          <a:p>
            <a:pPr marL="0" indent="0">
              <a:buNone/>
            </a:pPr>
            <a:r>
              <a:rPr lang="en-US" sz="2000" dirty="0"/>
              <a:t>next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call word </a:t>
            </a:r>
            <a:r>
              <a:rPr lang="en-US" sz="2000" dirty="0" err="1"/>
              <a:t>ptr</a:t>
            </a:r>
            <a:r>
              <a:rPr lang="ru-RU" sz="2000" dirty="0"/>
              <a:t> 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	; вызов очередной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add BX</a:t>
            </a:r>
            <a:r>
              <a:rPr lang="ru-RU" sz="2000" dirty="0"/>
              <a:t>, 2		; адрес следующей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loop next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</a:t>
            </a:r>
            <a:r>
              <a:rPr lang="ru-RU" sz="2000" dirty="0"/>
              <a:t>		</a:t>
            </a:r>
            <a:r>
              <a:rPr lang="en-US" sz="2000" dirty="0" err="1"/>
              <a:t>endp</a:t>
            </a:r>
            <a:r>
              <a:rPr lang="ru-RU" sz="2000" dirty="0"/>
              <a:t>			; конец </a:t>
            </a:r>
            <a:r>
              <a:rPr lang="ru-RU" sz="2000" dirty="0" err="1"/>
              <a:t>осн</a:t>
            </a:r>
            <a:r>
              <a:rPr lang="ru-RU" sz="2000" dirty="0"/>
              <a:t>. Процедуры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1344</TotalTime>
  <Words>2338</Words>
  <Application>Microsoft Office PowerPoint</Application>
  <PresentationFormat>Экран (4:3)</PresentationFormat>
  <Paragraphs>307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Эркер</vt:lpstr>
      <vt:lpstr>Подпрограммы</vt:lpstr>
      <vt:lpstr>Понятие подпрограммы</vt:lpstr>
      <vt:lpstr>СХЕМА ПРОГРАММЫ С ПОДПРОГРАММАМИ</vt:lpstr>
      <vt:lpstr>Директивы описания подпрограммы</vt:lpstr>
      <vt:lpstr>Вызов процедуры</vt:lpstr>
      <vt:lpstr>Способы вызова CALL</vt:lpstr>
      <vt:lpstr>Действие CALL. Ближний вызов</vt:lpstr>
      <vt:lpstr>Действие CALL. Дальний вызов</vt:lpstr>
      <vt:lpstr>Косвенный ближний вызов. Пример</vt:lpstr>
      <vt:lpstr>Косвенный дальний вызов. Пример</vt:lpstr>
      <vt:lpstr>Косвенный дальний вызов. Пример</vt:lpstr>
      <vt:lpstr>Возврат из процедуры</vt:lpstr>
      <vt:lpstr>Передача параметров и возврат результата</vt:lpstr>
      <vt:lpstr>Передача параметров через регистры</vt:lpstr>
      <vt:lpstr>Передача параметров через стек</vt:lpstr>
      <vt:lpstr>Передача параметров через стек. Пример 1</vt:lpstr>
      <vt:lpstr>Передача параметров через стек. Пример 2</vt:lpstr>
      <vt:lpstr>Передача параметров через глобальные переменные</vt:lpstr>
      <vt:lpstr>Передача параметров через таблицу параметров</vt:lpstr>
      <vt:lpstr>Структура для доступа к параметрам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233</cp:revision>
  <dcterms:created xsi:type="dcterms:W3CDTF">2010-03-16T12:31:48Z</dcterms:created>
  <dcterms:modified xsi:type="dcterms:W3CDTF">2020-12-14T11:00:57Z</dcterms:modified>
</cp:coreProperties>
</file>