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94" r:id="rId7"/>
    <p:sldId id="282" r:id="rId8"/>
    <p:sldId id="283" r:id="rId9"/>
    <p:sldId id="285" r:id="rId10"/>
    <p:sldId id="261" r:id="rId11"/>
    <p:sldId id="286" r:id="rId12"/>
    <p:sldId id="287" r:id="rId13"/>
    <p:sldId id="28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44824"/>
            <a:ext cx="7488832" cy="108550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dirty="0"/>
              <a:t>Работа с прерываниями, защищенный режим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ДЕСКРИПТОРЫ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1008112"/>
          </a:xfrm>
        </p:spPr>
        <p:txBody>
          <a:bodyPr>
            <a:normAutofit/>
          </a:bodyPr>
          <a:lstStyle/>
          <a:p>
            <a:r>
              <a:rPr lang="ru-RU" sz="2000" dirty="0"/>
              <a:t>В защищенном режиме для каждого сегмента программы должен быть определен дескриптор – 8-байтовое поле, в котором записываются базовый адрес сегмента и его длина.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7920880" cy="1573926"/>
          </a:xfrm>
          <a:prstGeom prst="rect">
            <a:avLst/>
          </a:prstGeom>
        </p:spPr>
      </p:pic>
      <p:sp>
        <p:nvSpPr>
          <p:cNvPr id="9" name="Содержимое 1"/>
          <p:cNvSpPr txBox="1">
            <a:spLocks/>
          </p:cNvSpPr>
          <p:nvPr/>
        </p:nvSpPr>
        <p:spPr>
          <a:xfrm>
            <a:off x="193783" y="3212976"/>
            <a:ext cx="8568952" cy="345638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База сегмента (32 бита) определяет начальный линейный адрес сегмента в  адресном пространстве процессора. </a:t>
            </a:r>
          </a:p>
          <a:p>
            <a:r>
              <a:rPr lang="ru-RU" sz="2000" dirty="0"/>
              <a:t>Граница (</a:t>
            </a:r>
            <a:r>
              <a:rPr lang="ru-RU" sz="2000" dirty="0" err="1"/>
              <a:t>limit</a:t>
            </a:r>
            <a:r>
              <a:rPr lang="ru-RU" sz="2000" dirty="0"/>
              <a:t>) сегмента представляет собой номер последнего байта сегмента. </a:t>
            </a:r>
          </a:p>
          <a:p>
            <a:r>
              <a:rPr lang="ru-RU" sz="2000" dirty="0"/>
              <a:t>Граница может указываться либо в байтах (тогда максимальный размер сегмента равен 1 Мбайт), либо в блоках по 4 Кбайт (тогда размер сегмента может достигать 4 Гбайт, но будет кратен 4 К).</a:t>
            </a:r>
          </a:p>
          <a:p>
            <a:r>
              <a:rPr lang="ru-RU" sz="2000" dirty="0"/>
              <a:t> В каких единицах задастся граница - определяет специальный бит дробности в атрибутах дескриптора.</a:t>
            </a:r>
          </a:p>
          <a:p>
            <a:r>
              <a:rPr lang="ru-RU" sz="2000" dirty="0"/>
              <a:t>Дескрипторы размещаются либо в таблице глобальных дескрипторов </a:t>
            </a:r>
            <a:r>
              <a:rPr lang="en-US" sz="2000" dirty="0"/>
              <a:t>GDT </a:t>
            </a:r>
            <a:r>
              <a:rPr lang="ru-RU" sz="2000" dirty="0"/>
              <a:t>либо в таблице локальных дескрипторов </a:t>
            </a:r>
            <a:r>
              <a:rPr lang="en-US" sz="2000" dirty="0"/>
              <a:t>LDT</a:t>
            </a:r>
            <a:r>
              <a:rPr lang="ru-RU" sz="2000" dirty="0"/>
              <a:t>. Таблица </a:t>
            </a:r>
            <a:r>
              <a:rPr lang="en-US" sz="2000" dirty="0"/>
              <a:t>GDT</a:t>
            </a:r>
            <a:r>
              <a:rPr lang="ru-RU" sz="2000" dirty="0"/>
              <a:t> может быть только одна, а таблиц </a:t>
            </a:r>
            <a:r>
              <a:rPr lang="en-US" sz="2000" dirty="0"/>
              <a:t>LDT </a:t>
            </a:r>
            <a:r>
              <a:rPr lang="ru-RU" sz="2000" dirty="0"/>
              <a:t>может быть произвольное количество. Сегменты </a:t>
            </a:r>
            <a:r>
              <a:rPr lang="en-US" sz="2000" dirty="0"/>
              <a:t>GDT </a:t>
            </a:r>
            <a:r>
              <a:rPr lang="ru-RU" sz="2000" dirty="0"/>
              <a:t>доступны всем задачам, а сегменты </a:t>
            </a:r>
            <a:r>
              <a:rPr lang="en-US" sz="2000" dirty="0"/>
              <a:t>LDT</a:t>
            </a:r>
            <a:r>
              <a:rPr lang="ru-RU" sz="2000" dirty="0"/>
              <a:t> – только в пределах своей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96079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СЕЛЕКТОР ДЕСКРИПТОРА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3600400"/>
          </a:xfrm>
        </p:spPr>
        <p:txBody>
          <a:bodyPr>
            <a:normAutofit fontScale="85000" lnSpcReduction="20000"/>
          </a:bodyPr>
          <a:lstStyle/>
          <a:p>
            <a:r>
              <a:rPr lang="ru-RU" sz="2300" dirty="0"/>
              <a:t>Для обращения к требуемому сегменту программист заносит в сегментный регистр не сегментный адрес, а так называемый селектор.</a:t>
            </a:r>
          </a:p>
          <a:p>
            <a:r>
              <a:rPr lang="ru-RU" sz="2300" dirty="0"/>
              <a:t> В состав селектора входит номер (индекс) соответствующего сегменту дескриптора. </a:t>
            </a:r>
          </a:p>
          <a:p>
            <a:r>
              <a:rPr lang="ru-RU" sz="2300" dirty="0"/>
              <a:t>Процессор по этому номеру находит нужный дескриптор, извлекает из него базовый адрес сегмента и,  прибавляя к нему указанное в конкретной команде смещение (относительный адрес),  формирует адрес ячейки памяти.</a:t>
            </a:r>
          </a:p>
          <a:p>
            <a:r>
              <a:rPr lang="ru-RU" sz="2300" dirty="0"/>
              <a:t> Индекс дескриптора записывается в  селектор начиная с бита 3, что эквивалентно умножению его на 8. Таким образом, можно считать, что селекторы последовательных дескрипторов представляют собой числа 0, 8, 16, 24 и т. д.</a:t>
            </a:r>
          </a:p>
          <a:p>
            <a:pPr marL="365760" lvl="1" indent="0" eaLnBrk="1" hangingPunct="1">
              <a:buNone/>
            </a:pPr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4293096"/>
            <a:ext cx="5976664" cy="108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544522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RPL</a:t>
            </a:r>
            <a:r>
              <a:rPr lang="ru-RU" dirty="0"/>
              <a:t> – уровень привилегий приложения;</a:t>
            </a:r>
          </a:p>
          <a:p>
            <a:r>
              <a:rPr lang="en-US" dirty="0"/>
              <a:t>TI</a:t>
            </a:r>
            <a:r>
              <a:rPr lang="ru-RU" dirty="0"/>
              <a:t> – задает таблицу дескрипторов (0-глобальная, 1-локальная).</a:t>
            </a:r>
          </a:p>
        </p:txBody>
      </p:sp>
    </p:spTree>
    <p:extLst>
      <p:ext uri="{BB962C8B-B14F-4D97-AF65-F5344CB8AC3E}">
        <p14:creationId xmlns:p14="http://schemas.microsoft.com/office/powerpoint/2010/main" val="357129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04127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ПРЕРЫВАНИЯ В ЗАЩИЩЕННОМ РЕЖИМЕ</a:t>
            </a:r>
          </a:p>
        </p:txBody>
      </p:sp>
      <p:sp>
        <p:nvSpPr>
          <p:cNvPr id="4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3816424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В защищенном режиме аналогом таблицы векторов прерываний является таблица дескрипторов прерываний - IDT (</a:t>
            </a:r>
            <a:r>
              <a:rPr lang="ru-RU" sz="1800" dirty="0" err="1"/>
              <a:t>Interrupt</a:t>
            </a:r>
            <a:r>
              <a:rPr lang="ru-RU" sz="1800" dirty="0"/>
              <a:t> </a:t>
            </a:r>
            <a:r>
              <a:rPr lang="ru-RU" sz="1800" dirty="0" err="1"/>
              <a:t>Descriptor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), располагающаяся обычно в операционной системе защищенного режима. </a:t>
            </a:r>
          </a:p>
          <a:p>
            <a:r>
              <a:rPr lang="ru-RU" sz="1800" dirty="0"/>
              <a:t>Таблица IDT содержит  дескрипторы обработчиков прерываний, в которые входят их адреса. </a:t>
            </a:r>
          </a:p>
          <a:p>
            <a:r>
              <a:rPr lang="ru-RU" sz="1800" dirty="0"/>
              <a:t>Для  того чтобы процессор мог обратиться к этой таблице, ее адрес следует загрузить в  регистр IDTR (</a:t>
            </a:r>
            <a:r>
              <a:rPr lang="ru-RU" sz="1800" dirty="0" err="1"/>
              <a:t>Interrupt</a:t>
            </a:r>
            <a:r>
              <a:rPr lang="ru-RU" sz="1800" dirty="0"/>
              <a:t> </a:t>
            </a:r>
            <a:r>
              <a:rPr lang="ru-RU" sz="1800" dirty="0" err="1"/>
              <a:t>Descriptor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 </a:t>
            </a:r>
            <a:r>
              <a:rPr lang="ru-RU" sz="1800" dirty="0" err="1"/>
              <a:t>Register</a:t>
            </a:r>
            <a:r>
              <a:rPr lang="ru-RU" sz="1800" dirty="0"/>
              <a:t>, регистр таблицы дескрипторов  прерываний).</a:t>
            </a:r>
          </a:p>
          <a:p>
            <a:r>
              <a:rPr lang="ru-RU" sz="1800" dirty="0"/>
              <a:t>Таблица дескрипторов прерываний IDT состоит из дескрипторов, которые называются шлюзами. Через шлюзы осуществляется доступ к обработчикам прерываний и исключений. </a:t>
            </a:r>
          </a:p>
          <a:p>
            <a:r>
              <a:rPr lang="ru-RU" sz="1800" dirty="0"/>
              <a:t>Формат шлюза отличается от формата дескриптора сегмента памяти.</a:t>
            </a:r>
          </a:p>
          <a:p>
            <a:r>
              <a:rPr lang="ru-RU" sz="1800" dirty="0"/>
              <a:t>Основной частью шлюза является полный трехсловный адрес обработчика, состоящий из селектора и смещения. </a:t>
            </a:r>
          </a:p>
          <a:p>
            <a:pPr marL="365760" lvl="1" indent="0" eaLnBrk="1" hangingPunct="1">
              <a:buNone/>
            </a:pPr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4509120"/>
            <a:ext cx="73448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8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ПЕРЕХОД В ЗАЩИЩЕННЫЙ РЕЖИМ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412776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	Для перехода в защищенный режим, нужно: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Создать и заполнить таблицы глобальных (</a:t>
            </a:r>
            <a:r>
              <a:rPr lang="en-US" sz="2000" dirty="0"/>
              <a:t>GDT</a:t>
            </a:r>
            <a:r>
              <a:rPr lang="ru-RU" sz="2000" dirty="0"/>
              <a:t>) и локальных (</a:t>
            </a:r>
            <a:r>
              <a:rPr lang="en-US" sz="2000" dirty="0"/>
              <a:t>LDT</a:t>
            </a:r>
            <a:r>
              <a:rPr lang="ru-RU" sz="2000" dirty="0"/>
              <a:t>) дескрипторов.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Сформировать таблицу дескрипторов прерываний IDT.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Загрузить адреса этих таблиц в регистры </a:t>
            </a:r>
            <a:r>
              <a:rPr lang="en-US" sz="2000" dirty="0"/>
              <a:t>GDTR</a:t>
            </a:r>
            <a:r>
              <a:rPr lang="ru-RU" sz="2000" dirty="0"/>
              <a:t>, </a:t>
            </a:r>
            <a:r>
              <a:rPr lang="en-US" sz="2000" dirty="0"/>
              <a:t>LDTR</a:t>
            </a:r>
            <a:r>
              <a:rPr lang="ru-RU" sz="2000" dirty="0"/>
              <a:t>, </a:t>
            </a:r>
            <a:r>
              <a:rPr lang="en-US" sz="2000" dirty="0"/>
              <a:t>IDTR</a:t>
            </a:r>
            <a:r>
              <a:rPr lang="ru-RU" sz="2000" dirty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Загрузить в сегментные регистры селекторы дескрипторов.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2000" dirty="0"/>
              <a:t>Перейти в защищенный режим.</a:t>
            </a:r>
          </a:p>
          <a:p>
            <a:endParaRPr lang="ru-RU" sz="2000" dirty="0"/>
          </a:p>
          <a:p>
            <a:r>
              <a:rPr lang="ru-RU" sz="2000" dirty="0"/>
              <a:t>	Для перехода в защищенный режим из приложения реального режима предназначены специальные системные процедуры, реализованные в виде интерфейсов </a:t>
            </a:r>
            <a:r>
              <a:rPr lang="en-US" sz="2000" dirty="0"/>
              <a:t>VCPI</a:t>
            </a:r>
            <a:r>
              <a:rPr lang="ru-RU" sz="2000" dirty="0"/>
              <a:t> и </a:t>
            </a:r>
            <a:r>
              <a:rPr lang="en-US" sz="2000" dirty="0"/>
              <a:t>DPMI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27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689224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ПОНЯТИЕ ПРЕРЫВАНИЯ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908720"/>
            <a:ext cx="8856662" cy="460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dirty="0"/>
              <a:t>Прерывание</a:t>
            </a:r>
            <a:r>
              <a:rPr lang="ru-RU" sz="2000" dirty="0"/>
              <a:t>– это временное прекращение некоторого программного блока  с передачей управления другому программному блоку.</a:t>
            </a:r>
          </a:p>
          <a:p>
            <a:pPr marL="0" indent="0">
              <a:buNone/>
            </a:pPr>
            <a:r>
              <a:rPr lang="ru-RU" sz="2000" dirty="0"/>
              <a:t>	Прерывания разделяются на несколько видов:</a:t>
            </a:r>
          </a:p>
          <a:p>
            <a:pPr lvl="0"/>
            <a:r>
              <a:rPr lang="ru-RU" sz="2000" dirty="0"/>
              <a:t>Программные – инициируются программным путем;</a:t>
            </a:r>
          </a:p>
          <a:p>
            <a:pPr lvl="0"/>
            <a:r>
              <a:rPr lang="ru-RU" sz="2000" dirty="0"/>
              <a:t>Аппаратные внешние – инициируются внешними устройствами (клавиатура, мышь и т.д.);</a:t>
            </a:r>
          </a:p>
          <a:p>
            <a:pPr lvl="0"/>
            <a:r>
              <a:rPr lang="ru-RU" sz="2000" dirty="0"/>
              <a:t>Аппаратные внутренние – инициируются внутри процессора (таймер, деление на 0 и т.д.).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Обработка прерываний выполняется при помощи специальных системных подпрограмм, адреса которых записываются в таблицу векторов прерываний. </a:t>
            </a:r>
          </a:p>
          <a:p>
            <a:r>
              <a:rPr lang="ru-RU" sz="2000" dirty="0"/>
              <a:t>В реальном режиме таблица векторов прерываний располагается по адресу 0 и содержит 256 векторов по 4 байта в каждом. </a:t>
            </a:r>
          </a:p>
          <a:p>
            <a:r>
              <a:rPr lang="ru-RU" sz="2000" dirty="0"/>
              <a:t>Вектор содержит адрес сегмента (старшее слово) и смещения процедуры-обработчика в этом сегменте (младшее слово).</a:t>
            </a:r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828092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ВЫЗОВ И ВОЗВРАТ ИЗ ПРЕРЫВАНИЯ</a:t>
            </a:r>
            <a:endParaRPr lang="ru-RU" b="1" dirty="0"/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107504" y="3560738"/>
            <a:ext cx="8856662" cy="29646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ru-RU" sz="2000" b="1" dirty="0" err="1"/>
              <a:t>НомерПрерывания</a:t>
            </a:r>
            <a:r>
              <a:rPr lang="ru-RU" sz="2000" b="1" dirty="0"/>
              <a:t> </a:t>
            </a:r>
            <a:r>
              <a:rPr lang="ru-RU" sz="2000" dirty="0"/>
              <a:t>– вызов прерывания</a:t>
            </a:r>
          </a:p>
          <a:p>
            <a:r>
              <a:rPr lang="ru-RU" sz="2000" dirty="0"/>
              <a:t>В стек текущей программы заносится содержимое регистра флагов, сегментного регистра CS и указателя команд IP</a:t>
            </a:r>
          </a:p>
          <a:p>
            <a:r>
              <a:rPr lang="ru-RU" sz="2000" dirty="0"/>
              <a:t>Номер прерывания совпадает с номером вектора, который расположен по адресу 0 + </a:t>
            </a:r>
            <a:r>
              <a:rPr lang="ru-RU" sz="2000" dirty="0" err="1"/>
              <a:t>НомерВектора</a:t>
            </a:r>
            <a:r>
              <a:rPr lang="ru-RU" sz="2000" dirty="0"/>
              <a:t> * 4. </a:t>
            </a:r>
          </a:p>
          <a:p>
            <a:r>
              <a:rPr lang="ru-RU" sz="2000" dirty="0"/>
              <a:t>Программа может передать параметры обработчику прерывания в РОН.</a:t>
            </a:r>
          </a:p>
          <a:p>
            <a:pPr marL="0" indent="0">
              <a:buNone/>
            </a:pPr>
            <a:r>
              <a:rPr lang="en-US" sz="2000" b="1" dirty="0" err="1"/>
              <a:t>iret</a:t>
            </a:r>
            <a:r>
              <a:rPr lang="en-US" sz="2000" dirty="0"/>
              <a:t> – </a:t>
            </a:r>
            <a:r>
              <a:rPr lang="ru-RU" sz="2000" dirty="0"/>
              <a:t>возврат из прерывания </a:t>
            </a:r>
          </a:p>
          <a:p>
            <a:r>
              <a:rPr lang="ru-RU" sz="2000" dirty="0"/>
              <a:t>Эта команда последовательно извлекает из стека значения регистров </a:t>
            </a:r>
            <a:r>
              <a:rPr lang="en-US" sz="2000" dirty="0"/>
              <a:t>IP</a:t>
            </a:r>
            <a:r>
              <a:rPr lang="ru-RU" sz="2000" dirty="0"/>
              <a:t>, </a:t>
            </a:r>
            <a:r>
              <a:rPr lang="en-US" sz="2000" dirty="0"/>
              <a:t>CS </a:t>
            </a:r>
            <a:r>
              <a:rPr lang="ru-RU" sz="2000" dirty="0"/>
              <a:t>(адрес возврата) и регистр флагов.</a:t>
            </a:r>
          </a:p>
          <a:p>
            <a:r>
              <a:rPr lang="ru-RU" sz="2000" dirty="0"/>
              <a:t>Обработчик прерывания может возвращать в РОН некоторые значения и устанавливать флаги (изменив их в копии флагов в стеке).  </a:t>
            </a:r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76605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8136904" cy="76123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ПЕРЕНАПРАВЛЕНИЕ ВЕКТОРА ПРЕРЫВАНИЯ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233977" y="831452"/>
            <a:ext cx="8712968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некоторых случаях требуется изменить системный обработчик какого-либо прерывания или добавить к нему определенные действия.</a:t>
            </a:r>
          </a:p>
          <a:p>
            <a:pPr marL="0" indent="0">
              <a:buNone/>
            </a:pPr>
            <a:r>
              <a:rPr lang="ru-RU" sz="1800" dirty="0"/>
              <a:t>Существует 3 варианта.</a:t>
            </a:r>
          </a:p>
          <a:p>
            <a:endParaRPr lang="en-US" sz="23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77" y="1729666"/>
            <a:ext cx="4038600" cy="25908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72577" y="1713642"/>
            <a:ext cx="4184650" cy="27178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2123728" y="4320466"/>
            <a:ext cx="409575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99412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ПЕРЕНАПРАВЛЕНИЕ ВЕКТОРА ПРЕРЫВАНИЯ. Способ 1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Используем функции </a:t>
            </a:r>
            <a:r>
              <a:rPr lang="en-US" sz="2000" dirty="0"/>
              <a:t>DOS</a:t>
            </a:r>
            <a:r>
              <a:rPr lang="ru-RU" sz="2000" dirty="0"/>
              <a:t> (прерывание 21</a:t>
            </a:r>
            <a:r>
              <a:rPr lang="en-US" sz="2000" dirty="0"/>
              <a:t>h</a:t>
            </a:r>
            <a:r>
              <a:rPr lang="ru-RU" sz="2000" dirty="0"/>
              <a:t>) с кодами 25</a:t>
            </a:r>
            <a:r>
              <a:rPr lang="en-US" sz="2000" dirty="0"/>
              <a:t>h</a:t>
            </a:r>
            <a:r>
              <a:rPr lang="ru-RU" sz="2000" dirty="0"/>
              <a:t> и 35</a:t>
            </a:r>
            <a:r>
              <a:rPr lang="en-US" sz="2000" dirty="0"/>
              <a:t>h</a:t>
            </a:r>
            <a:r>
              <a:rPr lang="ru-RU" sz="2000" dirty="0"/>
              <a:t>. Первая позволяет установить вектор на свою процедуру, а вторая – получить вектор.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MOV AH, 35H 			;получить вектор прерывания</a:t>
            </a:r>
          </a:p>
          <a:p>
            <a:pPr marL="0" indent="0">
              <a:buNone/>
            </a:pPr>
            <a:r>
              <a:rPr lang="ru-RU" sz="2000" dirty="0"/>
              <a:t>MOV AL, 5 			;вектор 5 (печать экрана) :</a:t>
            </a:r>
          </a:p>
          <a:p>
            <a:pPr marL="0" indent="0">
              <a:buNone/>
            </a:pPr>
            <a:r>
              <a:rPr lang="ru-RU" sz="2000" dirty="0"/>
              <a:t>INT 21H 	;после выполнения содержимое вектора в ES:ВХ</a:t>
            </a:r>
          </a:p>
          <a:p>
            <a:pPr marL="0" indent="0">
              <a:buNone/>
            </a:pPr>
            <a:r>
              <a:rPr lang="ru-RU" sz="2000" dirty="0"/>
              <a:t>MOV OLD_S, ES 		;сохранить старый вектор (сегмент)</a:t>
            </a:r>
          </a:p>
          <a:p>
            <a:pPr marL="0" indent="0">
              <a:buNone/>
            </a:pPr>
            <a:r>
              <a:rPr lang="ru-RU" sz="2000" dirty="0"/>
              <a:t>MOV OLD_0, BX		; (смещение)</a:t>
            </a:r>
          </a:p>
          <a:p>
            <a:pPr marL="0" indent="0">
              <a:buNone/>
            </a:pPr>
            <a:r>
              <a:rPr lang="ru-RU" sz="2000" dirty="0"/>
              <a:t>MOV AH, 25H 			; установить вектор на свою процедуру</a:t>
            </a:r>
          </a:p>
          <a:p>
            <a:pPr marL="0" indent="0">
              <a:buNone/>
            </a:pPr>
            <a:r>
              <a:rPr lang="ru-RU" sz="2000" dirty="0"/>
              <a:t>MOV DX, </a:t>
            </a:r>
            <a:r>
              <a:rPr lang="en-US" sz="2000" dirty="0" err="1"/>
              <a:t>Proc</a:t>
            </a:r>
            <a:r>
              <a:rPr lang="ru-RU" sz="2000" dirty="0"/>
              <a:t>O</a:t>
            </a:r>
            <a:r>
              <a:rPr lang="en-US" sz="2000" dirty="0" err="1"/>
              <a:t>ffset</a:t>
            </a:r>
            <a:r>
              <a:rPr lang="en-US" sz="2000" dirty="0"/>
              <a:t> </a:t>
            </a:r>
            <a:r>
              <a:rPr lang="ru-RU" sz="2000" dirty="0"/>
              <a:t>	;смещение</a:t>
            </a:r>
          </a:p>
          <a:p>
            <a:pPr marL="0" indent="0">
              <a:buNone/>
            </a:pPr>
            <a:r>
              <a:rPr lang="ru-RU" sz="2000" dirty="0"/>
              <a:t>MOV СX, </a:t>
            </a:r>
            <a:r>
              <a:rPr lang="en-US" sz="2000" dirty="0" err="1"/>
              <a:t>ProcSegment</a:t>
            </a:r>
            <a:r>
              <a:rPr lang="ru-RU" sz="2000" dirty="0"/>
              <a:t> 	;сегмент</a:t>
            </a:r>
          </a:p>
          <a:p>
            <a:pPr marL="0" indent="0">
              <a:buNone/>
            </a:pPr>
            <a:r>
              <a:rPr lang="en-US" sz="2000" dirty="0"/>
              <a:t>MOV DS, </a:t>
            </a:r>
            <a:r>
              <a:rPr lang="ru-RU" sz="2000" dirty="0"/>
              <a:t>С</a:t>
            </a:r>
            <a:r>
              <a:rPr lang="en-US" sz="2000" dirty="0"/>
              <a:t>X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INT 21H</a:t>
            </a:r>
            <a:r>
              <a:rPr lang="ru-RU" sz="2000" dirty="0"/>
              <a:t> </a:t>
            </a:r>
            <a:r>
              <a:rPr lang="en-US" sz="2000" dirty="0"/>
              <a:t> 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595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99412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ПЕРЕНАПРАВЛЕНИЕ ВЕКТОРА ПРЕРЫВАНИЯ. Способ 2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Непосредственное занесение значения в вектор.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CLI 				;запретить обработку прерываний</a:t>
            </a:r>
          </a:p>
          <a:p>
            <a:pPr marL="0" indent="0">
              <a:buNone/>
            </a:pPr>
            <a:r>
              <a:rPr lang="ru-RU" sz="2000" dirty="0"/>
              <a:t>MOV АХ, 0</a:t>
            </a:r>
          </a:p>
          <a:p>
            <a:pPr marL="0" indent="0">
              <a:buNone/>
            </a:pPr>
            <a:r>
              <a:rPr lang="ru-RU" sz="2000" dirty="0"/>
              <a:t>MOV ES, AX			; адрес сегмента - 0</a:t>
            </a:r>
          </a:p>
          <a:p>
            <a:pPr marL="0" indent="0">
              <a:buNone/>
            </a:pPr>
            <a:r>
              <a:rPr lang="ru-RU" sz="2000" dirty="0"/>
              <a:t>MOV DX, ES:[5H*4] 	; смещение процедуры вектора в DX</a:t>
            </a:r>
          </a:p>
          <a:p>
            <a:pPr marL="0" indent="0">
              <a:buNone/>
            </a:pPr>
            <a:r>
              <a:rPr lang="ru-RU" sz="2000" dirty="0"/>
              <a:t>MOV BX, ES: [5Н*4+2]   ; сегмент в ВХ</a:t>
            </a:r>
          </a:p>
          <a:p>
            <a:pPr marL="0" indent="0">
              <a:buNone/>
            </a:pPr>
            <a:r>
              <a:rPr lang="ru-RU" sz="2000" dirty="0"/>
              <a:t>MOV OLD_S, BX 		;сохраняем старый</a:t>
            </a:r>
          </a:p>
          <a:p>
            <a:pPr marL="0" indent="0">
              <a:buNone/>
            </a:pPr>
            <a:r>
              <a:rPr lang="en-US" sz="2000" dirty="0"/>
              <a:t>MOV OLD</a:t>
            </a:r>
            <a:r>
              <a:rPr lang="ru-RU" sz="2000" dirty="0"/>
              <a:t>_0, </a:t>
            </a:r>
            <a:r>
              <a:rPr lang="en-US" sz="2000" dirty="0"/>
              <a:t>DX</a:t>
            </a:r>
            <a:r>
              <a:rPr lang="ru-RU" sz="2000" dirty="0"/>
              <a:t> 		;вектор</a:t>
            </a:r>
          </a:p>
          <a:p>
            <a:pPr marL="0" indent="0">
              <a:buNone/>
            </a:pPr>
            <a:r>
              <a:rPr lang="en-US" sz="2000" dirty="0"/>
              <a:t>MOV DX</a:t>
            </a:r>
            <a:r>
              <a:rPr lang="ru-RU" sz="2000" dirty="0"/>
              <a:t>, </a:t>
            </a:r>
            <a:r>
              <a:rPr lang="en-US" sz="2000" dirty="0" err="1"/>
              <a:t>Proc</a:t>
            </a:r>
            <a:r>
              <a:rPr lang="ru-RU" sz="2000" dirty="0"/>
              <a:t>O</a:t>
            </a:r>
            <a:r>
              <a:rPr lang="en-US" sz="2000" dirty="0" err="1"/>
              <a:t>ffset</a:t>
            </a:r>
            <a:r>
              <a:rPr lang="ru-RU" sz="2000" dirty="0"/>
              <a:t>	; смещение устанавливаемой процедуры</a:t>
            </a:r>
          </a:p>
          <a:p>
            <a:pPr marL="0" indent="0">
              <a:buNone/>
            </a:pPr>
            <a:r>
              <a:rPr lang="en-US" sz="2000" dirty="0"/>
              <a:t>MOV AX</a:t>
            </a:r>
            <a:r>
              <a:rPr lang="ru-RU" sz="2000" dirty="0"/>
              <a:t>, </a:t>
            </a:r>
            <a:r>
              <a:rPr lang="en-US" sz="2000" dirty="0" err="1"/>
              <a:t>ProcSegment</a:t>
            </a:r>
            <a:r>
              <a:rPr lang="ru-RU" sz="2000" dirty="0"/>
              <a:t>	; сегмент процедуры </a:t>
            </a:r>
          </a:p>
          <a:p>
            <a:pPr marL="0" indent="0">
              <a:buNone/>
            </a:pPr>
            <a:r>
              <a:rPr lang="en-US" sz="2000" dirty="0"/>
              <a:t>MOV ES</a:t>
            </a:r>
            <a:r>
              <a:rPr lang="ru-RU" sz="2000" dirty="0"/>
              <a:t>:[5</a:t>
            </a:r>
            <a:r>
              <a:rPr lang="en-US" sz="2000" dirty="0"/>
              <a:t>H</a:t>
            </a:r>
            <a:r>
              <a:rPr lang="ru-RU" sz="2000" dirty="0"/>
              <a:t>*4], </a:t>
            </a:r>
            <a:r>
              <a:rPr lang="en-US" sz="2000" dirty="0"/>
              <a:t>DX </a:t>
            </a:r>
            <a:r>
              <a:rPr lang="ru-RU" sz="2000" dirty="0"/>
              <a:t>	;изменяем вектор</a:t>
            </a:r>
          </a:p>
          <a:p>
            <a:pPr marL="0" indent="0">
              <a:buNone/>
            </a:pPr>
            <a:r>
              <a:rPr lang="ru-RU" sz="2000" dirty="0"/>
              <a:t>MOV ES:[5Н*4+2],АХ</a:t>
            </a:r>
          </a:p>
          <a:p>
            <a:pPr marL="0" indent="0">
              <a:buNone/>
            </a:pPr>
            <a:r>
              <a:rPr lang="ru-RU" sz="2000" dirty="0"/>
              <a:t>STI 					;разрешить прерывание</a:t>
            </a:r>
          </a:p>
          <a:p>
            <a:pPr marL="0" indent="0">
              <a:buNone/>
            </a:pPr>
            <a:r>
              <a:rPr lang="ru-RU" sz="2000" dirty="0"/>
              <a:t>	Здесь команды </a:t>
            </a:r>
            <a:r>
              <a:rPr lang="en-US" sz="2000" dirty="0"/>
              <a:t>CLI </a:t>
            </a:r>
            <a:r>
              <a:rPr lang="ru-RU" sz="2000" dirty="0"/>
              <a:t>и </a:t>
            </a:r>
            <a:r>
              <a:rPr lang="en-US" sz="2000" dirty="0"/>
              <a:t>STI </a:t>
            </a:r>
            <a:r>
              <a:rPr lang="ru-RU" sz="2000" dirty="0"/>
              <a:t>нужны для запрета вызова именно этого прерывания.</a:t>
            </a:r>
          </a:p>
          <a:p>
            <a:pPr marL="0" indent="0">
              <a:buNone/>
            </a:pPr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567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922114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Вызов стандартного обработчика прерывания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568952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i="1" dirty="0"/>
              <a:t>Способ 1.</a:t>
            </a:r>
            <a:r>
              <a:rPr lang="ru-RU" sz="2000" dirty="0"/>
              <a:t> Используем команду </a:t>
            </a:r>
            <a:r>
              <a:rPr lang="en-US" sz="2000" dirty="0"/>
              <a:t>CALL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Пусть </a:t>
            </a:r>
            <a:r>
              <a:rPr lang="en-US" sz="2000" dirty="0"/>
              <a:t>O</a:t>
            </a:r>
            <a:r>
              <a:rPr lang="ru-RU" sz="2000" dirty="0"/>
              <a:t>_</a:t>
            </a:r>
            <a:r>
              <a:rPr lang="en-US" sz="2000" dirty="0"/>
              <a:t>INT</a:t>
            </a:r>
            <a:r>
              <a:rPr lang="ru-RU" sz="2000" dirty="0"/>
              <a:t> – смещение (младшее слово), а </a:t>
            </a:r>
            <a:r>
              <a:rPr lang="en-US" sz="2000" dirty="0"/>
              <a:t>S</a:t>
            </a:r>
            <a:r>
              <a:rPr lang="ru-RU" sz="2000" dirty="0"/>
              <a:t>_</a:t>
            </a:r>
            <a:r>
              <a:rPr lang="en-US" sz="2000" dirty="0"/>
              <a:t>INT</a:t>
            </a:r>
            <a:r>
              <a:rPr lang="ru-RU" sz="2000" dirty="0"/>
              <a:t> – сегмент (старшее слово), расположенные в сегменте данных. Тогда переход выполняется:</a:t>
            </a:r>
          </a:p>
          <a:p>
            <a:pPr marL="0" indent="0">
              <a:buNone/>
            </a:pPr>
            <a:r>
              <a:rPr lang="en-US" sz="2000" dirty="0"/>
              <a:t>PUSHF</a:t>
            </a:r>
            <a:r>
              <a:rPr lang="ru-RU" sz="2000" dirty="0"/>
              <a:t>		; сохраняем регистр флагов для правильного возврата </a:t>
            </a:r>
          </a:p>
          <a:p>
            <a:pPr marL="0" indent="0">
              <a:buNone/>
            </a:pPr>
            <a:r>
              <a:rPr lang="ru-RU" sz="2000" dirty="0"/>
              <a:t>		; командой </a:t>
            </a:r>
            <a:r>
              <a:rPr lang="en-US" sz="2000" dirty="0" err="1"/>
              <a:t>iRet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CALL DWORD PTR DS</a:t>
            </a:r>
            <a:r>
              <a:rPr lang="ru-RU" sz="2000" dirty="0"/>
              <a:t>:[</a:t>
            </a:r>
            <a:r>
              <a:rPr lang="en-US" sz="2000" dirty="0"/>
              <a:t>O</a:t>
            </a:r>
            <a:r>
              <a:rPr lang="ru-RU" sz="2000" dirty="0"/>
              <a:t>_</a:t>
            </a:r>
            <a:r>
              <a:rPr lang="en-US" sz="2000" dirty="0"/>
              <a:t>INT</a:t>
            </a:r>
            <a:r>
              <a:rPr lang="ru-RU" sz="2000" dirty="0"/>
              <a:t>]	; косвенный вызов процедуры</a:t>
            </a:r>
          </a:p>
          <a:p>
            <a:pPr marL="0" indent="0">
              <a:buNone/>
            </a:pPr>
            <a:r>
              <a:rPr lang="ru-RU" sz="2000" dirty="0"/>
              <a:t>	Здесь нужно быть очень аккуратным, поскольку эта процедура может возвращать результат либо в регистрах, либо во флагах. Нужно обеспечить, чтобы эти значения регистров и флагов не изменялись.</a:t>
            </a:r>
          </a:p>
          <a:p>
            <a:pPr marL="0" indent="0">
              <a:buNone/>
            </a:pPr>
            <a:r>
              <a:rPr lang="ru-RU" sz="2000" b="1" i="1" dirty="0"/>
              <a:t>Способ 2.</a:t>
            </a:r>
            <a:r>
              <a:rPr lang="ru-RU" sz="2000" dirty="0"/>
              <a:t> Для вызова прерывания можно также использовать свободные векторы. Для этого необходимо направить неиспользуемый вектор на нужную процедуру и затем вызвать его командой INT. </a:t>
            </a:r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Мы работаем с вектором 16Н. Он направлен на нашу процедуру. Старое значение вектора 16Н присваиваем, например, вектору FEH. В конце процедуры обработки ставим команду </a:t>
            </a:r>
          </a:p>
          <a:p>
            <a:pPr marL="0" indent="0">
              <a:buNone/>
            </a:pPr>
            <a:r>
              <a:rPr lang="ru-RU" sz="2000" dirty="0"/>
              <a:t>INT FEH. </a:t>
            </a:r>
          </a:p>
          <a:p>
            <a:pPr marL="0" indent="0">
              <a:buNone/>
            </a:pPr>
            <a:r>
              <a:rPr lang="ru-RU" sz="2000" dirty="0"/>
              <a:t>Такой вызов будет аналогичен вызову через CALL.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b="1" i="1" dirty="0"/>
              <a:t>Внимание!</a:t>
            </a:r>
            <a:r>
              <a:rPr lang="ru-RU" sz="2000" dirty="0"/>
              <a:t> Если программа изменила вектор прерывания, то перед ее завершением необходимо восстановить его старое значение!!!</a:t>
            </a:r>
          </a:p>
          <a:p>
            <a:pPr marL="0" indent="0">
              <a:buNone/>
            </a:pPr>
            <a:endParaRPr lang="en-US" sz="23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024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ЗАЩИЩЕННЫЙ РЕЖИМ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59766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	Защищенный режим позволяет использовать дополнительные возможности процессоров:</a:t>
            </a:r>
          </a:p>
          <a:p>
            <a:pPr lvl="0">
              <a:spcBef>
                <a:spcPts val="0"/>
              </a:spcBef>
            </a:pPr>
            <a:r>
              <a:rPr lang="ru-RU" sz="1600" dirty="0"/>
              <a:t>увеличение адресуемого пространства до 4 Гбайт; </a:t>
            </a:r>
          </a:p>
          <a:p>
            <a:pPr lvl="0">
              <a:spcBef>
                <a:spcPts val="0"/>
              </a:spcBef>
            </a:pPr>
            <a:r>
              <a:rPr lang="ru-RU" sz="1600" dirty="0"/>
              <a:t>возможность работать в виртуальном адресном пространстве, превышающем максимально возможный объем физической памяти и достигающем 64 Тбайт; </a:t>
            </a:r>
          </a:p>
          <a:p>
            <a:pPr lvl="0">
              <a:spcBef>
                <a:spcPts val="0"/>
              </a:spcBef>
            </a:pPr>
            <a:r>
              <a:rPr lang="ru-RU" sz="1600" dirty="0"/>
              <a:t>организация многозадачного режима с параллельным выполнением нескольких программ (процессов); 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страничная организация памяти, повышающая уровень защиты задач друг от друга и эффективность их выполнения.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В 32-разрядных процессорах появились 4 управляющих регистра </a:t>
            </a:r>
            <a:r>
              <a:rPr lang="en-US" sz="1600" dirty="0"/>
              <a:t>CR</a:t>
            </a:r>
            <a:r>
              <a:rPr lang="ru-RU" sz="1600" dirty="0"/>
              <a:t>0..</a:t>
            </a:r>
            <a:r>
              <a:rPr lang="en-US" sz="1600" dirty="0"/>
              <a:t>CR</a:t>
            </a:r>
            <a:r>
              <a:rPr lang="ru-RU" sz="1600" dirty="0"/>
              <a:t>3, в которых содержится информация о состоянии процессора. Регистры доступны только в защищенном режиме.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</a:t>
            </a:r>
            <a:r>
              <a:rPr lang="ru-RU" sz="1600" dirty="0"/>
              <a:t>0 –слово состояния системы, биты которого задают режимы работы: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Бит разрешения защиты </a:t>
            </a:r>
            <a:r>
              <a:rPr lang="en-US" sz="1600" dirty="0"/>
              <a:t>PE </a:t>
            </a:r>
            <a:r>
              <a:rPr lang="ru-RU" sz="1600" dirty="0"/>
              <a:t>(бит 0). </a:t>
            </a:r>
            <a:r>
              <a:rPr lang="en-US" sz="1600" dirty="0"/>
              <a:t>PE</a:t>
            </a:r>
            <a:r>
              <a:rPr lang="ru-RU" sz="1600" dirty="0"/>
              <a:t>=1 – процессор работает в защищенном режиме, </a:t>
            </a:r>
            <a:r>
              <a:rPr lang="en-US" sz="1600" dirty="0"/>
              <a:t>PE</a:t>
            </a:r>
            <a:r>
              <a:rPr lang="ru-RU" sz="1600" dirty="0"/>
              <a:t>=0 – в реальном режиме.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Бит страничного преобразования </a:t>
            </a:r>
            <a:r>
              <a:rPr lang="en-US" sz="1600" dirty="0"/>
              <a:t>PG </a:t>
            </a:r>
            <a:r>
              <a:rPr lang="ru-RU" sz="1600" dirty="0"/>
              <a:t>(бит 31). </a:t>
            </a:r>
            <a:r>
              <a:rPr lang="en-US" sz="1600" dirty="0"/>
              <a:t>PG</a:t>
            </a:r>
            <a:r>
              <a:rPr lang="ru-RU" sz="1600" dirty="0"/>
              <a:t>=1 – страничное преобразование включено, </a:t>
            </a:r>
            <a:r>
              <a:rPr lang="en-US" sz="1600" dirty="0"/>
              <a:t>PG</a:t>
            </a:r>
            <a:r>
              <a:rPr lang="ru-RU" sz="1600" dirty="0"/>
              <a:t>=0 – выключено.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</a:t>
            </a:r>
            <a:r>
              <a:rPr lang="ru-RU" sz="1600" dirty="0"/>
              <a:t>1 – зарезервирован, </a:t>
            </a:r>
            <a:r>
              <a:rPr lang="en-US" sz="1600" dirty="0"/>
              <a:t>CR</a:t>
            </a:r>
            <a:r>
              <a:rPr lang="ru-RU" sz="1600" dirty="0"/>
              <a:t>2 и С</a:t>
            </a:r>
            <a:r>
              <a:rPr lang="en-US" sz="1600" dirty="0"/>
              <a:t>R</a:t>
            </a:r>
            <a:r>
              <a:rPr lang="ru-RU" sz="1600" dirty="0"/>
              <a:t>3 используются для страничного преобразования адреса.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Доступ к этим регистрам имеет программа с наивысшим уровнем привилегий (0). Меняя бит </a:t>
            </a:r>
            <a:r>
              <a:rPr lang="en-US" sz="1600" dirty="0"/>
              <a:t>PE</a:t>
            </a:r>
            <a:r>
              <a:rPr lang="ru-RU" sz="1600" dirty="0"/>
              <a:t> можно переключаться в защищенный режим и обратно. Если же программа не имеет привилегий, переключение в защищенный режим выполняется при помощи системных функций, вызываемых через прерывания.</a:t>
            </a:r>
          </a:p>
          <a:p>
            <a:pPr lvl="0"/>
            <a:endParaRPr lang="ru-RU" sz="1500" dirty="0"/>
          </a:p>
          <a:p>
            <a:pPr lvl="1" eaLnBrk="1" hangingPunct="1"/>
            <a:endParaRPr lang="en-US" sz="1500" dirty="0"/>
          </a:p>
          <a:p>
            <a:pPr marL="365760" lvl="1" indent="0" eaLnBrk="1" hangingPunct="1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4948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50168" y="82956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/>
              <a:t>РЕГИСТРЫ СИСТЕМНЫХ АДРЕСОВ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568952" cy="2808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	В состав процессора входят 4 регистра системных адресов: </a:t>
            </a:r>
          </a:p>
          <a:p>
            <a:pPr lvl="0"/>
            <a:r>
              <a:rPr lang="en-US" sz="2000" dirty="0"/>
              <a:t>GDTR (Global Descriptor Table Register) - </a:t>
            </a:r>
            <a:r>
              <a:rPr lang="ru-RU" sz="2000" dirty="0"/>
              <a:t>регистр таблицы глобальных дескрипторов</a:t>
            </a:r>
            <a:r>
              <a:rPr lang="en-US" sz="2000" dirty="0"/>
              <a:t>; </a:t>
            </a:r>
            <a:endParaRPr lang="ru-RU" sz="2000" dirty="0"/>
          </a:p>
          <a:p>
            <a:r>
              <a:rPr lang="en-US" sz="2000" dirty="0"/>
              <a:t>LDTR (Local Descriptor Table Register) - </a:t>
            </a:r>
            <a:r>
              <a:rPr lang="en-US" sz="2000" dirty="0" err="1"/>
              <a:t>регистр</a:t>
            </a:r>
            <a:r>
              <a:rPr lang="en-US" sz="2000" dirty="0"/>
              <a:t> </a:t>
            </a:r>
            <a:r>
              <a:rPr lang="en-US" sz="2000" dirty="0" err="1"/>
              <a:t>таблицы</a:t>
            </a:r>
            <a:r>
              <a:rPr lang="en-US" sz="2000" dirty="0"/>
              <a:t> </a:t>
            </a:r>
            <a:r>
              <a:rPr lang="en-US" sz="2000" dirty="0" err="1"/>
              <a:t>локальных</a:t>
            </a:r>
            <a:r>
              <a:rPr lang="en-US" sz="2000" dirty="0"/>
              <a:t> </a:t>
            </a:r>
            <a:r>
              <a:rPr lang="ru-RU" sz="2000" dirty="0"/>
              <a:t>дескрипторов; </a:t>
            </a:r>
          </a:p>
          <a:p>
            <a:pPr lvl="0"/>
            <a:r>
              <a:rPr lang="en-US" sz="2000" dirty="0"/>
              <a:t>IDTR (Interrupt Descriptor Table Register) - </a:t>
            </a:r>
            <a:r>
              <a:rPr lang="ru-RU" sz="2000" dirty="0"/>
              <a:t>регистр таблицы дескрипторов прерываний</a:t>
            </a:r>
            <a:r>
              <a:rPr lang="en-US" sz="2000" dirty="0"/>
              <a:t>;</a:t>
            </a:r>
            <a:endParaRPr lang="ru-RU" sz="2000" dirty="0"/>
          </a:p>
          <a:p>
            <a:pPr lvl="0"/>
            <a:r>
              <a:rPr lang="en-US" sz="2000" dirty="0"/>
              <a:t>TR</a:t>
            </a:r>
            <a:r>
              <a:rPr lang="ru-RU" sz="2000" dirty="0"/>
              <a:t> (</a:t>
            </a:r>
            <a:r>
              <a:rPr lang="en-US" sz="2000" dirty="0"/>
              <a:t>Task Register</a:t>
            </a:r>
            <a:r>
              <a:rPr lang="ru-RU" sz="2000" dirty="0"/>
              <a:t>) - регистр состояния задачи для хранения селектора сегмента состояния задачи.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462636"/>
            <a:ext cx="6912768" cy="29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41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1575</TotalTime>
  <Words>1486</Words>
  <Application>Microsoft Office PowerPoint</Application>
  <PresentationFormat>Экран (4:3)</PresentationFormat>
  <Paragraphs>125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Wingdings</vt:lpstr>
      <vt:lpstr>Wingdings 2</vt:lpstr>
      <vt:lpstr>Эркер</vt:lpstr>
      <vt:lpstr>Работа с прерываниями, защищенный режим</vt:lpstr>
      <vt:lpstr>ПОНЯТИЕ ПРЕРЫВАНИЯ</vt:lpstr>
      <vt:lpstr>ВЫЗОВ И ВОЗВРАТ ИЗ ПРЕРЫВАНИЯ</vt:lpstr>
      <vt:lpstr>ПЕРЕНАПРАВЛЕНИЕ ВЕКТОРА ПРЕРЫВАНИЯ</vt:lpstr>
      <vt:lpstr>ПЕРЕНАПРАВЛЕНИЕ ВЕКТОРА ПРЕРЫВАНИЯ. Способ 1</vt:lpstr>
      <vt:lpstr>ПЕРЕНАПРАВЛЕНИЕ ВЕКТОРА ПРЕРЫВАНИЯ. Способ 2</vt:lpstr>
      <vt:lpstr>Вызов стандартного обработчика прерывания</vt:lpstr>
      <vt:lpstr>ЗАЩИЩЕННЫЙ РЕЖИМ</vt:lpstr>
      <vt:lpstr>РЕГИСТРЫ СИСТЕМНЫХ АДРЕСОВ</vt:lpstr>
      <vt:lpstr>ДЕСКРИПТОРЫ</vt:lpstr>
      <vt:lpstr>СЕЛЕКТОР ДЕСКРИПТОРА</vt:lpstr>
      <vt:lpstr>ПРЕРЫВАНИЯ В ЗАЩИЩЕННОМ РЕЖИМЕ</vt:lpstr>
      <vt:lpstr>ПЕРЕХОД В ЗАЩИЩЕННЫЙ РЕЖИМ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Sergei Skorokhod</cp:lastModifiedBy>
  <cp:revision>268</cp:revision>
  <dcterms:created xsi:type="dcterms:W3CDTF">2010-03-16T12:31:48Z</dcterms:created>
  <dcterms:modified xsi:type="dcterms:W3CDTF">2020-12-21T12:01:50Z</dcterms:modified>
</cp:coreProperties>
</file>