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3" r:id="rId7"/>
    <p:sldId id="264" r:id="rId8"/>
    <p:sldId id="260" r:id="rId9"/>
    <p:sldId id="265" r:id="rId10"/>
    <p:sldId id="261" r:id="rId11"/>
    <p:sldId id="262" r:id="rId12"/>
    <p:sldId id="266" r:id="rId13"/>
    <p:sldId id="268" r:id="rId14"/>
    <p:sldId id="269" r:id="rId15"/>
    <p:sldId id="270" r:id="rId16"/>
    <p:sldId id="272" r:id="rId17"/>
    <p:sldId id="274" r:id="rId18"/>
    <p:sldId id="271" r:id="rId19"/>
    <p:sldId id="273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91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D779C3-938C-8632-F4C4-019C6A9A3E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8866D4-F8DA-060C-C020-91B55CCD79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BFBC89-FE61-7C16-7F88-71DFC0D4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49E0-C99C-420A-ABAF-0036F05EB30D}" type="datetimeFigureOut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9E184D-8E64-02DF-04E6-86404D53D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F4D610-6E6B-46F2-D03D-5A08B15F9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EC66-7413-419A-AB96-CC32DA776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736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486E8-2752-4992-839E-AD304A544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3522C1-933C-C274-7079-9F636BA88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837D4-70F4-DE30-1C06-E2E9D2358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49E0-C99C-420A-ABAF-0036F05EB30D}" type="datetimeFigureOut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5ABE21-6B0C-2D48-D626-192D25F88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DE1BF0-7019-CE15-4CA3-C64917E9B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EC66-7413-419A-AB96-CC32DA776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16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E751EF-9809-16F4-5F67-69846E8ECE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9F388A-D57E-02F6-CD42-FBEF2A8E1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05DE46-7AE2-DBFA-C6C1-8E108DD3B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49E0-C99C-420A-ABAF-0036F05EB30D}" type="datetimeFigureOut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21129D-3F48-B70E-D4E6-76A1CE41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36A041-6415-46C3-F875-8EA9AC33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EC66-7413-419A-AB96-CC32DA776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746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87C726-AF70-A537-A70B-AF90E59CA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01384B-416D-B2E6-FB46-0FA3495E7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418C99-A447-1B3F-3DA1-F07231F21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49E0-C99C-420A-ABAF-0036F05EB30D}" type="datetimeFigureOut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512054-A762-FF97-689E-AEBEA2988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6B4780-0D9E-E909-9EB5-15E17D26A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EC66-7413-419A-AB96-CC32DA776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24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0FF4B8-C925-373F-9C72-7817D7DEB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557B20-16CF-0145-750F-FE93DBCF3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48C36A-4F77-01E0-914B-6F4BC65D7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49E0-C99C-420A-ABAF-0036F05EB30D}" type="datetimeFigureOut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AD1AAD-D229-341A-7036-F62FCC147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5E24FA-29A7-9370-8758-B8037720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EC66-7413-419A-AB96-CC32DA776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05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047E0D-5B88-BA49-CA42-44D234565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93112-C040-3FD1-9F3A-BC6CAEB55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534842-00DE-2488-D176-0A7096F87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C2CAAF-6755-5F06-BA16-D48C179C3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49E0-C99C-420A-ABAF-0036F05EB30D}" type="datetimeFigureOut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0ABCC5-E86E-CDB3-3990-1C55975FF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7B3BDE-01D6-586A-CA71-BEAECCE25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EC66-7413-419A-AB96-CC32DA776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92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09B19-C12B-F1D9-5CF9-4D2611A1B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A90462-4AA3-EFF7-228C-617847880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DEBEBD-0AFE-20EF-EFB9-B2E310E83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5C3DA6-8CD8-CAD0-7D1C-7382509A5E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4EA7596-4E57-6D1F-4F03-51056A30E3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CDC326-14E3-CEE0-6390-EFE68608B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49E0-C99C-420A-ABAF-0036F05EB30D}" type="datetimeFigureOut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E3D2616-4848-E7FE-E714-7B318B7DF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772FE86-B2A6-F4D2-DBCC-D514E34EC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EC66-7413-419A-AB96-CC32DA776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088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A4B20-3D42-0E78-FCC2-7459A9C70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57881C-90F6-EE46-C1E6-B12D155D6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49E0-C99C-420A-ABAF-0036F05EB30D}" type="datetimeFigureOut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241B96-0498-21DC-09F3-F5ACDE350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84CF45-B5EE-E522-FBC3-ABB455D00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EC66-7413-419A-AB96-CC32DA776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835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363CF1-3D3C-1661-C1C0-D4D06F6A1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49E0-C99C-420A-ABAF-0036F05EB30D}" type="datetimeFigureOut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2226E4-E74C-47A0-4CD8-608CF4AF9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2854C3-92B2-4948-3661-24E708129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EC66-7413-419A-AB96-CC32DA776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549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93965-041D-5F05-AB98-50D73B8C0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8220B8-61CF-469C-B7FF-B2AEA33F6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3371CA-432E-7A23-6B92-3AE3B0DD8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F487F4-C3C5-550F-DC4C-2E3E2F3B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49E0-C99C-420A-ABAF-0036F05EB30D}" type="datetimeFigureOut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CCA55D-1998-EC58-788F-63E23869E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0ED222-E0E9-5A0D-0A2B-A3D63F08D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EC66-7413-419A-AB96-CC32DA776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555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D7B55-C781-2488-3390-CDC91B110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CBE4AC-876E-168A-98D4-0F5FE59C0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EA3C12-0CA1-8859-3F73-4385807FE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A7DDFD-E5C0-5F4B-5CBF-766C1FACE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49E0-C99C-420A-ABAF-0036F05EB30D}" type="datetimeFigureOut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CC583F-0CED-2E75-ABF4-451A41B0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B46664-2789-83AA-C907-3F9845ABD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EC66-7413-419A-AB96-CC32DA776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244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3CF31F-28EC-934E-7F87-F1C696C3E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90FBB0-D20E-8DC6-CED6-96E04C5D7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452E1B-A40F-3734-5979-7846EE7340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E49E0-C99C-420A-ABAF-0036F05EB30D}" type="datetimeFigureOut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28F68C-F0D3-3390-468F-7DB66D160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4C411-B751-ABE3-0DD6-F3D46E860E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4EC66-7413-419A-AB96-CC32DA776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06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746EAC-3199-77B9-6607-D9C6C15BAF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三维网格缩边大作业答辩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2A3E48-8AF9-8A94-B69C-4389ACD842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侯悦欣 </a:t>
            </a:r>
            <a:r>
              <a:rPr lang="en-US" altLang="zh-CN" dirty="0"/>
              <a:t>2018010026 20220702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6827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9EF38-5C04-CADE-14B0-11361D7CB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A4</a:t>
            </a:r>
            <a:r>
              <a:rPr lang="zh-CN" altLang="en-US" dirty="0"/>
              <a:t>边翻转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BFCE18-69F5-1891-359A-54339D1D8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存储邻接的四条边的迭代器位置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建立新边的邻接关系，建立两个新面，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更新周围四条边的邻接关系（</a:t>
            </a:r>
            <a:r>
              <a:rPr lang="en-US" altLang="zh-CN" dirty="0" err="1"/>
              <a:t>next_it</a:t>
            </a:r>
            <a:r>
              <a:rPr lang="zh-CN" altLang="en-US" dirty="0"/>
              <a:t>和</a:t>
            </a:r>
            <a:r>
              <a:rPr lang="en-US" altLang="zh-CN" dirty="0" err="1"/>
              <a:t>face_it</a:t>
            </a:r>
            <a:r>
              <a:rPr lang="en-US" altLang="zh-CN" dirty="0"/>
              <a:t>)</a:t>
            </a:r>
            <a:r>
              <a:rPr lang="zh-CN" altLang="en-US" dirty="0"/>
              <a:t>，更新新的面的邻接关系，更新四个顶点的邻接关系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删除旧边和两个旧的面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r>
              <a:rPr lang="zh-CN" altLang="en-US" dirty="0"/>
              <a:t>时间复杂度为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  <a:p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103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637D9-B28C-55A9-5AAF-24ED0F7B1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0B3CC3-A8EA-AEF9-BF36-632E4DD4B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7FF2D6C-23A1-0133-D588-EB5A71E1D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99" y="365125"/>
            <a:ext cx="5566428" cy="392341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E7A5221-FEA1-1F69-8FE9-D8FC89602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311" y="365125"/>
            <a:ext cx="6546689" cy="5011547"/>
          </a:xfrm>
          <a:prstGeom prst="rect">
            <a:avLst/>
          </a:prstGeom>
        </p:spPr>
      </p:pic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26D878AC-10AE-D11C-E124-6B2DDB750577}"/>
              </a:ext>
            </a:extLst>
          </p:cNvPr>
          <p:cNvSpPr/>
          <p:nvPr/>
        </p:nvSpPr>
        <p:spPr>
          <a:xfrm>
            <a:off x="8928180" y="3533807"/>
            <a:ext cx="274320" cy="438912"/>
          </a:xfrm>
          <a:custGeom>
            <a:avLst/>
            <a:gdLst>
              <a:gd name="connsiteX0" fmla="*/ 54864 w 274320"/>
              <a:gd name="connsiteY0" fmla="*/ 374904 h 438912"/>
              <a:gd name="connsiteX1" fmla="*/ 54864 w 274320"/>
              <a:gd name="connsiteY1" fmla="*/ 438912 h 438912"/>
              <a:gd name="connsiteX2" fmla="*/ 274320 w 274320"/>
              <a:gd name="connsiteY2" fmla="*/ 210312 h 438912"/>
              <a:gd name="connsiteX3" fmla="*/ 237744 w 274320"/>
              <a:gd name="connsiteY3" fmla="*/ 0 h 438912"/>
              <a:gd name="connsiteX4" fmla="*/ 0 w 274320"/>
              <a:gd name="connsiteY4" fmla="*/ 109728 h 438912"/>
              <a:gd name="connsiteX5" fmla="*/ 64008 w 274320"/>
              <a:gd name="connsiteY5" fmla="*/ 429768 h 438912"/>
              <a:gd name="connsiteX6" fmla="*/ 54864 w 274320"/>
              <a:gd name="connsiteY6" fmla="*/ 374904 h 438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4320" h="438912">
                <a:moveTo>
                  <a:pt x="54864" y="374904"/>
                </a:moveTo>
                <a:lnTo>
                  <a:pt x="54864" y="438912"/>
                </a:lnTo>
                <a:lnTo>
                  <a:pt x="274320" y="210312"/>
                </a:lnTo>
                <a:lnTo>
                  <a:pt x="237744" y="0"/>
                </a:lnTo>
                <a:lnTo>
                  <a:pt x="0" y="109728"/>
                </a:lnTo>
                <a:lnTo>
                  <a:pt x="64008" y="429768"/>
                </a:lnTo>
                <a:lnTo>
                  <a:pt x="54864" y="374904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95E895CB-F710-4523-9057-850986C4754E}"/>
              </a:ext>
            </a:extLst>
          </p:cNvPr>
          <p:cNvSpPr/>
          <p:nvPr/>
        </p:nvSpPr>
        <p:spPr>
          <a:xfrm>
            <a:off x="2466975" y="2733675"/>
            <a:ext cx="590550" cy="228600"/>
          </a:xfrm>
          <a:custGeom>
            <a:avLst/>
            <a:gdLst>
              <a:gd name="connsiteX0" fmla="*/ 0 w 590550"/>
              <a:gd name="connsiteY0" fmla="*/ 219075 h 228600"/>
              <a:gd name="connsiteX1" fmla="*/ 200025 w 590550"/>
              <a:gd name="connsiteY1" fmla="*/ 19050 h 228600"/>
              <a:gd name="connsiteX2" fmla="*/ 590550 w 590550"/>
              <a:gd name="connsiteY2" fmla="*/ 0 h 228600"/>
              <a:gd name="connsiteX3" fmla="*/ 409575 w 590550"/>
              <a:gd name="connsiteY3" fmla="*/ 228600 h 228600"/>
              <a:gd name="connsiteX4" fmla="*/ 0 w 590550"/>
              <a:gd name="connsiteY4" fmla="*/ 219075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550" h="228600">
                <a:moveTo>
                  <a:pt x="0" y="219075"/>
                </a:moveTo>
                <a:lnTo>
                  <a:pt x="200025" y="19050"/>
                </a:lnTo>
                <a:lnTo>
                  <a:pt x="590550" y="0"/>
                </a:lnTo>
                <a:lnTo>
                  <a:pt x="409575" y="228600"/>
                </a:lnTo>
                <a:lnTo>
                  <a:pt x="0" y="219075"/>
                </a:lnTo>
                <a:close/>
              </a:path>
            </a:pathLst>
          </a:cu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804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FFD46-EE2F-E674-1F64-EB39B5207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B1 </a:t>
            </a:r>
            <a:r>
              <a:rPr lang="zh-CN" altLang="en-US" dirty="0"/>
              <a:t>曲面简化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89CF377-7D6F-05B8-AF99-251F1D9AB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207" y="365126"/>
            <a:ext cx="5117593" cy="23087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A2D314-DB62-D4CC-522B-C50A8067B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预计算：</a:t>
            </a:r>
            <a:endParaRPr lang="en-US" altLang="zh-CN" dirty="0"/>
          </a:p>
          <a:p>
            <a:r>
              <a:rPr lang="zh-CN" altLang="en-US" sz="1800" dirty="0"/>
              <a:t>计算每个面的法向量、平面方程</a:t>
            </a:r>
            <a:endParaRPr lang="en-US" altLang="zh-CN" sz="1800" dirty="0"/>
          </a:p>
          <a:p>
            <a:r>
              <a:rPr lang="zh-CN" altLang="en-US" sz="1800" dirty="0"/>
              <a:t>计算每个顶点的</a:t>
            </a:r>
            <a:r>
              <a:rPr lang="en-US" altLang="zh-CN" sz="1800" dirty="0"/>
              <a:t>Q</a:t>
            </a:r>
          </a:p>
          <a:p>
            <a:r>
              <a:rPr lang="zh-CN" altLang="en-US" sz="1800" dirty="0"/>
              <a:t>计算每个边的最优缩并点以及</a:t>
            </a:r>
            <a:r>
              <a:rPr lang="en-US" altLang="zh-CN" sz="1800" dirty="0"/>
              <a:t>cost</a:t>
            </a:r>
          </a:p>
          <a:p>
            <a:r>
              <a:rPr lang="zh-CN" altLang="en-US" dirty="0"/>
              <a:t>每次缩边</a:t>
            </a:r>
            <a:endParaRPr lang="en-US" altLang="zh-CN" dirty="0"/>
          </a:p>
          <a:p>
            <a:r>
              <a:rPr lang="zh-CN" altLang="en-US" sz="1800" dirty="0"/>
              <a:t>在</a:t>
            </a:r>
            <a:r>
              <a:rPr lang="en-US" altLang="zh-CN" sz="1800" dirty="0" err="1"/>
              <a:t>m_edge_cost</a:t>
            </a:r>
            <a:r>
              <a:rPr lang="zh-CN" altLang="en-US" sz="1800" dirty="0"/>
              <a:t>的基础上建立小顶堆，时间复杂度</a:t>
            </a:r>
            <a:r>
              <a:rPr lang="en-US" altLang="zh-CN" sz="1800" dirty="0"/>
              <a:t>O(n)</a:t>
            </a:r>
          </a:p>
          <a:p>
            <a:r>
              <a:rPr lang="zh-CN" altLang="en-US" sz="1800" dirty="0"/>
              <a:t>取堆顶元素，搜索周围顶点，判断是否陷入死循环，如陷入则跳过，否则执行缩边</a:t>
            </a:r>
            <a:endParaRPr lang="en-US" altLang="zh-CN" sz="1800" dirty="0"/>
          </a:p>
          <a:p>
            <a:r>
              <a:rPr lang="zh-CN" altLang="en-US" sz="1800" dirty="0"/>
              <a:t>缩边：确定新顶点后，判断新的面是否翻转，如翻转则删除新元素并跳过</a:t>
            </a:r>
            <a:endParaRPr lang="en-US" altLang="zh-CN" sz="1800" dirty="0"/>
          </a:p>
          <a:p>
            <a:r>
              <a:rPr lang="zh-CN" altLang="en-US" sz="1800" dirty="0"/>
              <a:t>完成缩边，从面到顶点到边更新参数，维护堆序性。</a:t>
            </a:r>
            <a:endParaRPr lang="en-US" altLang="zh-CN" sz="1800" dirty="0"/>
          </a:p>
          <a:p>
            <a:r>
              <a:rPr lang="zh-CN" altLang="en-US" dirty="0"/>
              <a:t>整体时间复杂度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n</a:t>
            </a:r>
            <a:r>
              <a:rPr lang="zh-CN" altLang="en-US" dirty="0"/>
              <a:t>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1FC47D0-2300-66EF-8338-B8B2013D2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2961" y="2901220"/>
            <a:ext cx="1600839" cy="18719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9914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6EE59-43FF-A662-D6B7-C6F33AFE0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17449A-EAA7-B31C-32DE-1205F2682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8C9B3E-66F7-D820-5D93-6E7627569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544" y="0"/>
            <a:ext cx="3228583" cy="329769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24BBEAE-5956-BAD8-7FE7-AF436B43F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80" y="3560304"/>
            <a:ext cx="3524444" cy="329769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4734D4D-2ED8-6EFB-7601-3E20F9637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7337" y="3560303"/>
            <a:ext cx="3359179" cy="329769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CF7E246-83EB-1CF0-3B09-171A1C333E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8544" y="3560301"/>
            <a:ext cx="3260645" cy="329769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9B2CCFD-79EC-0BB5-15F8-980D59D65D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080" y="160567"/>
            <a:ext cx="3242454" cy="306024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08E1CC4-9C91-4E58-01DC-C042F21EC1C0}"/>
              </a:ext>
            </a:extLst>
          </p:cNvPr>
          <p:cNvSpPr txBox="1"/>
          <p:nvPr/>
        </p:nvSpPr>
        <p:spPr>
          <a:xfrm>
            <a:off x="2299072" y="311705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69630 faces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EC83340-1653-1439-82FB-BD3FEC126492}"/>
              </a:ext>
            </a:extLst>
          </p:cNvPr>
          <p:cNvSpPr txBox="1"/>
          <p:nvPr/>
        </p:nvSpPr>
        <p:spPr>
          <a:xfrm>
            <a:off x="10250665" y="153749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10000 faces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A7B2776-5025-3E5C-9680-D176B56836DB}"/>
              </a:ext>
            </a:extLst>
          </p:cNvPr>
          <p:cNvSpPr txBox="1"/>
          <p:nvPr/>
        </p:nvSpPr>
        <p:spPr>
          <a:xfrm>
            <a:off x="2573679" y="3748241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5000 faces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F3BE31C-3F8C-7C23-B288-4204A388F5C2}"/>
              </a:ext>
            </a:extLst>
          </p:cNvPr>
          <p:cNvSpPr txBox="1"/>
          <p:nvPr/>
        </p:nvSpPr>
        <p:spPr>
          <a:xfrm>
            <a:off x="6621883" y="3631962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1000 faces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7074EE3-BE61-B5A1-A4B6-55535658379D}"/>
              </a:ext>
            </a:extLst>
          </p:cNvPr>
          <p:cNvSpPr txBox="1"/>
          <p:nvPr/>
        </p:nvSpPr>
        <p:spPr>
          <a:xfrm>
            <a:off x="10404556" y="3610299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500 faces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742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0B631-7F6E-2C9A-8E91-75B43EC3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6A443D-A1D7-CC1D-C71F-F47086B05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FF2AA9-9929-A054-D550-04787A966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68" y="0"/>
            <a:ext cx="5928732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FD54914-969E-4E8F-ACDB-909046C6B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105" y="11081"/>
            <a:ext cx="5636008" cy="399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300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DF163-E360-405D-62F2-D8456163B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B2 </a:t>
            </a:r>
            <a:r>
              <a:rPr lang="zh-CN" altLang="en-US" dirty="0"/>
              <a:t>时间复杂度估算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1FFCFD-C16A-154B-5A59-9CECA722A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0001719-11BA-77C3-70C9-85388D657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8" y="1457674"/>
            <a:ext cx="6961632" cy="522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588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57B3F-7078-18F0-FF7A-B772BF5BD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遇到的困难</a:t>
            </a:r>
            <a:r>
              <a:rPr lang="en-US" altLang="zh-CN" dirty="0"/>
              <a:t>&amp;bug&amp;</a:t>
            </a:r>
            <a:r>
              <a:rPr lang="zh-CN" altLang="en-US" dirty="0"/>
              <a:t>总结</a:t>
            </a:r>
          </a:p>
        </p:txBody>
      </p:sp>
      <p:pic>
        <p:nvPicPr>
          <p:cNvPr id="5" name="内容占位符 4" descr="文本&#10;&#10;描述已自动生成">
            <a:extLst>
              <a:ext uri="{FF2B5EF4-FFF2-40B4-BE49-F238E27FC236}">
                <a16:creationId xmlns:a16="http://schemas.microsoft.com/office/drawing/2014/main" id="{4540B329-92A7-3898-A778-B81DD702F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0648"/>
            <a:ext cx="2472592" cy="3375089"/>
          </a:xfrm>
        </p:spPr>
      </p:pic>
      <p:pic>
        <p:nvPicPr>
          <p:cNvPr id="7" name="图片 6" descr="图片包含 建筑, 片, 大, 飞机&#10;&#10;描述已自动生成">
            <a:extLst>
              <a:ext uri="{FF2B5EF4-FFF2-40B4-BE49-F238E27FC236}">
                <a16:creationId xmlns:a16="http://schemas.microsoft.com/office/drawing/2014/main" id="{6AF95CA0-8512-CD2D-9298-F992C021E3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767" y="1370648"/>
            <a:ext cx="4445247" cy="353053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18E1808-095D-6EC4-E56A-2F5F44EFC7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67915"/>
            <a:ext cx="3877056" cy="199008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8B73FA8-4834-58AF-3E85-C8F1626D7F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1766" y="5144860"/>
            <a:ext cx="4445247" cy="145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343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57B3F-7078-18F0-FF7A-B772BF5BD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遇到的困难</a:t>
            </a:r>
            <a:r>
              <a:rPr lang="en-US" altLang="zh-CN" dirty="0"/>
              <a:t>&amp;bug&amp;</a:t>
            </a:r>
            <a:r>
              <a:rPr lang="zh-CN" altLang="en-US" dirty="0"/>
              <a:t>总结</a:t>
            </a:r>
          </a:p>
        </p:txBody>
      </p:sp>
      <p:pic>
        <p:nvPicPr>
          <p:cNvPr id="8" name="内容占位符 7" descr="图片包含 图示&#10;&#10;描述已自动生成">
            <a:extLst>
              <a:ext uri="{FF2B5EF4-FFF2-40B4-BE49-F238E27FC236}">
                <a16:creationId xmlns:a16="http://schemas.microsoft.com/office/drawing/2014/main" id="{141FD981-652A-6BD3-776D-9B1016EC3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42" y="1551211"/>
            <a:ext cx="3814390" cy="3149536"/>
          </a:xfrm>
        </p:spPr>
      </p:pic>
      <p:pic>
        <p:nvPicPr>
          <p:cNvPr id="12" name="图片 11" descr="瓷砖地上&#10;&#10;中度可信度描述已自动生成">
            <a:extLst>
              <a:ext uri="{FF2B5EF4-FFF2-40B4-BE49-F238E27FC236}">
                <a16:creationId xmlns:a16="http://schemas.microsoft.com/office/drawing/2014/main" id="{003926ED-95D3-0B9B-C0B8-F9CCD79EB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20" y="1441483"/>
            <a:ext cx="4901717" cy="471240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2C3CA8F-0280-CFCC-755C-FBA20AA393F4}"/>
              </a:ext>
            </a:extLst>
          </p:cNvPr>
          <p:cNvSpPr txBox="1"/>
          <p:nvPr/>
        </p:nvSpPr>
        <p:spPr>
          <a:xfrm>
            <a:off x="9549977" y="623620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面翻转的情况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4C53912-9852-3522-9CE2-FD35EE7B1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901164"/>
            <a:ext cx="6099347" cy="125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03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ED6696-6971-076C-7EF2-ED035021D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遇到的困难</a:t>
            </a:r>
            <a:r>
              <a:rPr lang="en-US" altLang="zh-CN" dirty="0"/>
              <a:t>&amp;bug&amp;</a:t>
            </a:r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F52609-5280-F742-36C2-5A10B2749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在写代码之前先列好主要步骤，画好图，考虑清楚边界情况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1800" dirty="0"/>
              <a:t>有助于数据结构的设计，防止写的过程遗漏某些项</a:t>
            </a:r>
            <a:r>
              <a:rPr lang="en-US" altLang="zh-CN" sz="1800" dirty="0"/>
              <a:t>/</a:t>
            </a:r>
            <a:r>
              <a:rPr lang="zh-CN" altLang="en-US" sz="1800" dirty="0"/>
              <a:t>写乱</a:t>
            </a:r>
            <a:r>
              <a:rPr lang="en-US" altLang="zh-CN" sz="1800" dirty="0"/>
              <a:t>/</a:t>
            </a:r>
            <a:r>
              <a:rPr lang="zh-CN" altLang="en-US" sz="1800" dirty="0"/>
              <a:t>数据结构选择错误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r>
              <a:rPr lang="zh-CN" altLang="en-US" dirty="0"/>
              <a:t>处理</a:t>
            </a:r>
            <a:r>
              <a:rPr lang="en-US" altLang="zh-CN" dirty="0"/>
              <a:t>bug</a:t>
            </a:r>
            <a:r>
              <a:rPr lang="zh-CN" altLang="en-US" dirty="0"/>
              <a:t>和编译错误的时候，一定要先找到最先出错的地方。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1800" dirty="0"/>
              <a:t>第一个错误会导致后面一系列连锁反应，但后面的表面无法帮助找到错误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r>
              <a:rPr lang="zh-CN" altLang="en-US" dirty="0"/>
              <a:t>版本管理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1800" dirty="0"/>
              <a:t>会有需要退回到之前的情况</a:t>
            </a:r>
          </a:p>
        </p:txBody>
      </p:sp>
    </p:spTree>
    <p:extLst>
      <p:ext uri="{BB962C8B-B14F-4D97-AF65-F5344CB8AC3E}">
        <p14:creationId xmlns:p14="http://schemas.microsoft.com/office/powerpoint/2010/main" val="1925841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3B1BCF-C818-183C-C46D-76855C6E2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8241DA-9983-D550-F71E-40AC5C299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感谢倾听！</a:t>
            </a:r>
          </a:p>
        </p:txBody>
      </p:sp>
    </p:spTree>
    <p:extLst>
      <p:ext uri="{BB962C8B-B14F-4D97-AF65-F5344CB8AC3E}">
        <p14:creationId xmlns:p14="http://schemas.microsoft.com/office/powerpoint/2010/main" val="3729129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24F3F3-D5F1-3D57-3B25-712692883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半边结构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440025-CA46-472B-A888-2F23BF1D7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40705" cy="1928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zh-CN" sz="1800" dirty="0"/>
              <a:t>struct Vert {</a:t>
            </a:r>
          </a:p>
          <a:p>
            <a:pPr marL="0" indent="0">
              <a:buNone/>
            </a:pPr>
            <a:r>
              <a:rPr lang="en-GB" altLang="zh-CN" sz="1800" dirty="0"/>
              <a:t>    T_IDX </a:t>
            </a:r>
            <a:r>
              <a:rPr lang="en-GB" altLang="zh-CN" sz="1800" dirty="0" err="1"/>
              <a:t>m_id</a:t>
            </a:r>
            <a:r>
              <a:rPr lang="en-GB" altLang="zh-CN" sz="1800" dirty="0"/>
              <a:t> = -1;</a:t>
            </a:r>
          </a:p>
          <a:p>
            <a:pPr marL="0" indent="0">
              <a:buNone/>
            </a:pPr>
            <a:r>
              <a:rPr lang="en-GB" altLang="zh-CN" sz="1800" dirty="0"/>
              <a:t>    Point </a:t>
            </a:r>
            <a:r>
              <a:rPr lang="en-GB" altLang="zh-CN" sz="1800" dirty="0" err="1"/>
              <a:t>m_coords</a:t>
            </a:r>
            <a:r>
              <a:rPr lang="en-GB" altLang="zh-CN" sz="1800" dirty="0"/>
              <a:t>;</a:t>
            </a:r>
          </a:p>
          <a:p>
            <a:pPr marL="0" indent="0">
              <a:buNone/>
            </a:pPr>
            <a:r>
              <a:rPr lang="en-GB" altLang="zh-CN" sz="1800" dirty="0"/>
              <a:t>    </a:t>
            </a:r>
            <a:r>
              <a:rPr lang="en-GB" altLang="zh-CN" sz="1800" dirty="0" err="1"/>
              <a:t>EdgeIterator</a:t>
            </a:r>
            <a:r>
              <a:rPr lang="en-GB" altLang="zh-CN" sz="1800" dirty="0"/>
              <a:t> </a:t>
            </a:r>
            <a:r>
              <a:rPr lang="en-GB" altLang="zh-CN" sz="1800" dirty="0" err="1"/>
              <a:t>m_edge_it</a:t>
            </a:r>
            <a:r>
              <a:rPr lang="en-GB" altLang="zh-CN" sz="1800" dirty="0"/>
              <a:t>; // incident edge</a:t>
            </a:r>
          </a:p>
          <a:p>
            <a:pPr marL="0" indent="0">
              <a:buNone/>
            </a:pPr>
            <a:r>
              <a:rPr lang="en-GB" altLang="zh-CN" sz="1800" dirty="0"/>
              <a:t>};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0B2CE9C-0C33-F700-C6F0-75B32A3B417B}"/>
              </a:ext>
            </a:extLst>
          </p:cNvPr>
          <p:cNvSpPr txBox="1">
            <a:spLocks/>
          </p:cNvSpPr>
          <p:nvPr/>
        </p:nvSpPr>
        <p:spPr>
          <a:xfrm>
            <a:off x="838199" y="3888790"/>
            <a:ext cx="4840705" cy="2604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altLang="zh-CN" sz="1800" dirty="0"/>
              <a:t>struct Edge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zh-CN" sz="1800" dirty="0"/>
              <a:t>    </a:t>
            </a:r>
            <a:r>
              <a:rPr lang="en-GB" altLang="zh-CN" sz="1800" dirty="0" err="1"/>
              <a:t>EdgeIterator</a:t>
            </a:r>
            <a:r>
              <a:rPr lang="en-GB" altLang="zh-CN" sz="1800" dirty="0"/>
              <a:t> </a:t>
            </a:r>
            <a:r>
              <a:rPr lang="en-GB" altLang="zh-CN" sz="1800" dirty="0" err="1"/>
              <a:t>m_pair_it</a:t>
            </a:r>
            <a:r>
              <a:rPr lang="en-GB" altLang="zh-CN" sz="1800" dirty="0"/>
              <a:t>;     // pair half-edge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zh-CN" sz="1800" dirty="0"/>
              <a:t>    </a:t>
            </a:r>
            <a:r>
              <a:rPr lang="en-GB" altLang="zh-CN" sz="1800" dirty="0" err="1"/>
              <a:t>EdgeIterator</a:t>
            </a:r>
            <a:r>
              <a:rPr lang="en-GB" altLang="zh-CN" sz="1800" dirty="0"/>
              <a:t> </a:t>
            </a:r>
            <a:r>
              <a:rPr lang="en-GB" altLang="zh-CN" sz="1800" dirty="0" err="1"/>
              <a:t>m_next_it</a:t>
            </a:r>
            <a:r>
              <a:rPr lang="en-GB" altLang="zh-CN" sz="1800" dirty="0"/>
              <a:t>;     // next half-edge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zh-CN" sz="1800" dirty="0"/>
              <a:t>    </a:t>
            </a:r>
            <a:r>
              <a:rPr lang="en-GB" altLang="zh-CN" sz="1800" dirty="0" err="1"/>
              <a:t>VertIterator</a:t>
            </a:r>
            <a:r>
              <a:rPr lang="en-GB" altLang="zh-CN" sz="1800" dirty="0"/>
              <a:t> </a:t>
            </a:r>
            <a:r>
              <a:rPr lang="en-GB" altLang="zh-CN" sz="1800" dirty="0" err="1"/>
              <a:t>m_vert_it</a:t>
            </a:r>
            <a:r>
              <a:rPr lang="en-GB" altLang="zh-CN" sz="1800" dirty="0"/>
              <a:t>;     // incident vert (which is the origin of this)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zh-CN" sz="1800" dirty="0"/>
              <a:t>    </a:t>
            </a:r>
            <a:r>
              <a:rPr lang="en-GB" altLang="zh-CN" sz="1800" dirty="0" err="1"/>
              <a:t>FaceIterator</a:t>
            </a:r>
            <a:r>
              <a:rPr lang="en-GB" altLang="zh-CN" sz="1800" dirty="0"/>
              <a:t> </a:t>
            </a:r>
            <a:r>
              <a:rPr lang="en-GB" altLang="zh-CN" sz="1800" dirty="0" err="1"/>
              <a:t>m_face_it</a:t>
            </a:r>
            <a:r>
              <a:rPr lang="en-GB" altLang="zh-CN" sz="1800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zh-CN" sz="1800" dirty="0"/>
              <a:t>};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D4EA7FC-2F14-B4F2-ADAA-7988AB20102E}"/>
              </a:ext>
            </a:extLst>
          </p:cNvPr>
          <p:cNvSpPr txBox="1">
            <a:spLocks/>
          </p:cNvSpPr>
          <p:nvPr/>
        </p:nvSpPr>
        <p:spPr>
          <a:xfrm>
            <a:off x="6260431" y="1860299"/>
            <a:ext cx="4840705" cy="1568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altLang="zh-CN" sz="1800" dirty="0"/>
              <a:t>struct Face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zh-CN" sz="1800" dirty="0"/>
              <a:t>    </a:t>
            </a:r>
            <a:r>
              <a:rPr lang="en-GB" altLang="zh-CN" sz="1800" dirty="0" err="1"/>
              <a:t>EdgeIterator</a:t>
            </a:r>
            <a:r>
              <a:rPr lang="en-GB" altLang="zh-CN" sz="1800" dirty="0"/>
              <a:t> </a:t>
            </a:r>
            <a:r>
              <a:rPr lang="en-GB" altLang="zh-CN" sz="1800" dirty="0" err="1"/>
              <a:t>m_edge_it</a:t>
            </a:r>
            <a:r>
              <a:rPr lang="en-GB" altLang="zh-CN" sz="1800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zh-CN" sz="1800" dirty="0"/>
              <a:t>};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DF5AD78-B354-8492-86F9-81016CEB3938}"/>
              </a:ext>
            </a:extLst>
          </p:cNvPr>
          <p:cNvSpPr txBox="1"/>
          <p:nvPr/>
        </p:nvSpPr>
        <p:spPr>
          <a:xfrm>
            <a:off x="6260431" y="4153485"/>
            <a:ext cx="609399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dirty="0"/>
              <a:t>class Mesh {</a:t>
            </a:r>
          </a:p>
          <a:p>
            <a:r>
              <a:rPr lang="en-GB" altLang="zh-CN" dirty="0"/>
              <a:t>    std::list&lt;Vert&lt;</a:t>
            </a:r>
            <a:r>
              <a:rPr lang="en-GB" altLang="zh-CN" dirty="0" err="1"/>
              <a:t>DType</a:t>
            </a:r>
            <a:r>
              <a:rPr lang="en-GB" altLang="zh-CN" dirty="0"/>
              <a:t>&gt;&gt; </a:t>
            </a:r>
            <a:r>
              <a:rPr lang="en-GB" altLang="zh-CN" dirty="0" err="1"/>
              <a:t>vert_list</a:t>
            </a:r>
            <a:r>
              <a:rPr lang="en-GB" altLang="zh-CN" dirty="0"/>
              <a:t>;</a:t>
            </a:r>
          </a:p>
          <a:p>
            <a:r>
              <a:rPr lang="en-GB" altLang="zh-CN" dirty="0"/>
              <a:t>    std::list&lt;Edge&lt;</a:t>
            </a:r>
            <a:r>
              <a:rPr lang="en-GB" altLang="zh-CN" dirty="0" err="1"/>
              <a:t>DType</a:t>
            </a:r>
            <a:r>
              <a:rPr lang="en-GB" altLang="zh-CN" dirty="0"/>
              <a:t>&gt;&gt; </a:t>
            </a:r>
            <a:r>
              <a:rPr lang="en-GB" altLang="zh-CN" dirty="0" err="1"/>
              <a:t>edge_list</a:t>
            </a:r>
            <a:r>
              <a:rPr lang="en-GB" altLang="zh-CN" dirty="0"/>
              <a:t>;</a:t>
            </a:r>
          </a:p>
          <a:p>
            <a:r>
              <a:rPr lang="en-GB" altLang="zh-CN" dirty="0"/>
              <a:t>    std::list&lt;Face&lt;</a:t>
            </a:r>
            <a:r>
              <a:rPr lang="en-GB" altLang="zh-CN" dirty="0" err="1"/>
              <a:t>DType</a:t>
            </a:r>
            <a:r>
              <a:rPr lang="en-GB" altLang="zh-CN" dirty="0"/>
              <a:t>&gt;&gt; </a:t>
            </a:r>
            <a:r>
              <a:rPr lang="en-GB" altLang="zh-CN" dirty="0" err="1"/>
              <a:t>face_list</a:t>
            </a:r>
            <a:r>
              <a:rPr lang="en-GB" altLang="zh-CN" dirty="0"/>
              <a:t>;</a:t>
            </a:r>
          </a:p>
          <a:p>
            <a:r>
              <a:rPr lang="en-GB" altLang="zh-CN" sz="1800" dirty="0"/>
              <a:t>};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7E05755-BDFB-2746-50EA-85C537C6D63D}"/>
              </a:ext>
            </a:extLst>
          </p:cNvPr>
          <p:cNvSpPr txBox="1"/>
          <p:nvPr/>
        </p:nvSpPr>
        <p:spPr>
          <a:xfrm>
            <a:off x="6260431" y="5907811"/>
            <a:ext cx="4166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以半边为中心构建，面和顶点依赖边</a:t>
            </a:r>
            <a:endParaRPr lang="en-US" altLang="zh-CN" dirty="0"/>
          </a:p>
          <a:p>
            <a:r>
              <a:rPr lang="zh-CN" altLang="en-US" dirty="0"/>
              <a:t>点的</a:t>
            </a:r>
            <a:r>
              <a:rPr lang="en-US" altLang="zh-CN" dirty="0" err="1"/>
              <a:t>m_edge_it</a:t>
            </a:r>
            <a:r>
              <a:rPr lang="zh-CN" altLang="en-US" dirty="0"/>
              <a:t>和边的</a:t>
            </a:r>
            <a:r>
              <a:rPr lang="en-US" altLang="zh-CN" dirty="0" err="1"/>
              <a:t>m_vert_it</a:t>
            </a:r>
            <a:r>
              <a:rPr lang="zh-CN" altLang="en-US" dirty="0"/>
              <a:t>方向不同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3589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26730-9357-3AFA-E593-6DB29E8EC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iterator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A04CB6-5759-E562-9978-EB6AF11B1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 err="1"/>
              <a:t>vert_list</a:t>
            </a:r>
            <a:r>
              <a:rPr lang="zh-CN" altLang="en-US" dirty="0"/>
              <a:t>、</a:t>
            </a:r>
            <a:r>
              <a:rPr lang="en-US" altLang="zh-CN" dirty="0" err="1"/>
              <a:t>face_list</a:t>
            </a:r>
            <a:r>
              <a:rPr lang="zh-CN" altLang="en-US" dirty="0"/>
              <a:t>、</a:t>
            </a:r>
            <a:r>
              <a:rPr lang="en-US" altLang="zh-CN" dirty="0" err="1"/>
              <a:t>edge_list</a:t>
            </a:r>
            <a:r>
              <a:rPr lang="zh-CN" altLang="en-US" dirty="0"/>
              <a:t>进行封装，</a:t>
            </a:r>
            <a:endParaRPr lang="en-US" altLang="zh-CN" dirty="0"/>
          </a:p>
          <a:p>
            <a:r>
              <a:rPr lang="zh-CN" altLang="en-US" dirty="0"/>
              <a:t>代替指针的功能进行数据的访问和修改</a:t>
            </a:r>
            <a:endParaRPr lang="en-US" altLang="zh-CN" dirty="0"/>
          </a:p>
          <a:p>
            <a:endParaRPr lang="en-US" altLang="zh-CN" dirty="0"/>
          </a:p>
          <a:p>
            <a:r>
              <a:rPr lang="en-GB" altLang="zh-CN" dirty="0" err="1"/>
              <a:t>vert_iterators</a:t>
            </a:r>
            <a:r>
              <a:rPr lang="en-US" altLang="zh-CN" dirty="0"/>
              <a:t>[n]</a:t>
            </a:r>
            <a:r>
              <a:rPr lang="zh-CN" altLang="en-US" dirty="0"/>
              <a:t>等数组，用唯一的下标对应每个元素的</a:t>
            </a:r>
            <a:r>
              <a:rPr lang="en-US" altLang="zh-CN" dirty="0"/>
              <a:t>iterator</a:t>
            </a:r>
            <a:r>
              <a:rPr lang="zh-CN" altLang="en-US" dirty="0"/>
              <a:t>，方便查找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list</a:t>
            </a:r>
            <a:r>
              <a:rPr lang="zh-CN" altLang="en-US" dirty="0"/>
              <a:t>中加入和删除元素，</a:t>
            </a:r>
            <a:r>
              <a:rPr lang="en-GB" altLang="zh-CN" dirty="0"/>
              <a:t> iterators</a:t>
            </a:r>
            <a:r>
              <a:rPr lang="en-US" altLang="zh-CN" dirty="0"/>
              <a:t>[n]</a:t>
            </a:r>
            <a:r>
              <a:rPr lang="zh-CN" altLang="en-US" dirty="0"/>
              <a:t>做对应修改</a:t>
            </a:r>
          </a:p>
        </p:txBody>
      </p:sp>
    </p:spTree>
    <p:extLst>
      <p:ext uri="{BB962C8B-B14F-4D97-AF65-F5344CB8AC3E}">
        <p14:creationId xmlns:p14="http://schemas.microsoft.com/office/powerpoint/2010/main" val="1918655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00B6B0-756B-CD1A-8016-17ECC8BE6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A1 </a:t>
            </a:r>
            <a:r>
              <a:rPr lang="zh-CN" altLang="en-US" dirty="0"/>
              <a:t>数据读入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3F6D09-AA69-8071-B6F1-8A58CE70F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依次读入顶点和面，创建相应数量的迭代器数组，指向</a:t>
            </a:r>
            <a:r>
              <a:rPr lang="en-US" altLang="zh-CN" dirty="0"/>
              <a:t>list</a:t>
            </a:r>
            <a:r>
              <a:rPr lang="zh-CN" altLang="en-US" dirty="0"/>
              <a:t>对应位置。创建</a:t>
            </a:r>
            <a:r>
              <a:rPr lang="en-US" altLang="zh-CN" dirty="0" err="1"/>
              <a:t>vect_index</a:t>
            </a:r>
            <a:r>
              <a:rPr lang="zh-CN" altLang="en-US" dirty="0"/>
              <a:t>数组，存储面的顶点信息。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设置边的邻接关系，其中</a:t>
            </a:r>
            <a:r>
              <a:rPr lang="en-US" altLang="zh-CN" dirty="0" err="1"/>
              <a:t>m_pair_it</a:t>
            </a:r>
            <a:r>
              <a:rPr lang="zh-CN" altLang="en-US" dirty="0"/>
              <a:t>无法通过元素下边计算得到，读入数据的时候构建哈希表，在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）时间内得到另一个半边。</a:t>
            </a:r>
            <a:endParaRPr lang="en-US" altLang="zh-CN" dirty="0"/>
          </a:p>
          <a:p>
            <a:r>
              <a:rPr lang="zh-CN" altLang="en-US" sz="1800" dirty="0"/>
              <a:t>寻找</a:t>
            </a:r>
            <a:r>
              <a:rPr lang="en-US" altLang="zh-CN" sz="1800" dirty="0" err="1"/>
              <a:t>m_pair_it</a:t>
            </a:r>
            <a:r>
              <a:rPr lang="en-US" altLang="zh-CN" sz="1800" dirty="0"/>
              <a:t>:</a:t>
            </a:r>
          </a:p>
          <a:p>
            <a:r>
              <a:rPr lang="zh-CN" altLang="en-US" sz="1800" dirty="0"/>
              <a:t>通过</a:t>
            </a:r>
            <a:r>
              <a:rPr lang="en-US" altLang="zh-CN" sz="1800" dirty="0"/>
              <a:t>STL</a:t>
            </a:r>
            <a:r>
              <a:rPr lang="zh-CN" altLang="en-US" sz="1800" dirty="0"/>
              <a:t>容器</a:t>
            </a:r>
            <a:r>
              <a:rPr lang="en-GB" altLang="zh-CN" sz="1800" dirty="0" err="1"/>
              <a:t>unordered_map</a:t>
            </a:r>
            <a:r>
              <a:rPr lang="zh-CN" altLang="en-US" sz="1800" dirty="0"/>
              <a:t>实现，</a:t>
            </a:r>
            <a:r>
              <a:rPr lang="en-US" altLang="zh-CN" sz="1800" dirty="0"/>
              <a:t>key</a:t>
            </a:r>
            <a:r>
              <a:rPr lang="zh-CN" altLang="en-US" sz="1800" dirty="0"/>
              <a:t>采用两个顶点索引组成的</a:t>
            </a:r>
            <a:r>
              <a:rPr lang="en-US" altLang="zh-CN" sz="1800" dirty="0"/>
              <a:t>pair</a:t>
            </a:r>
            <a:r>
              <a:rPr lang="zh-CN" altLang="en-US" sz="1800" dirty="0"/>
              <a:t>，需要自定义</a:t>
            </a:r>
            <a:r>
              <a:rPr lang="en-US" altLang="zh-CN" sz="1800" dirty="0"/>
              <a:t>pair</a:t>
            </a:r>
            <a:r>
              <a:rPr lang="zh-CN" altLang="en-US" sz="1800" dirty="0"/>
              <a:t>的哈希函数</a:t>
            </a:r>
            <a:endParaRPr lang="en-US" altLang="zh-CN" sz="1800" dirty="0"/>
          </a:p>
          <a:p>
            <a:r>
              <a:rPr lang="zh-CN" altLang="en-US" sz="1800" dirty="0"/>
              <a:t>先寻找</a:t>
            </a:r>
            <a:r>
              <a:rPr lang="en-US" altLang="zh-CN" sz="1800" dirty="0"/>
              <a:t>pair</a:t>
            </a:r>
            <a:r>
              <a:rPr lang="zh-CN" altLang="en-US" sz="1800" dirty="0"/>
              <a:t>，如果没有找到，把自己的</a:t>
            </a:r>
            <a:r>
              <a:rPr lang="en-US" altLang="zh-CN" sz="1800" dirty="0"/>
              <a:t>key</a:t>
            </a:r>
            <a:r>
              <a:rPr lang="zh-CN" altLang="en-US" sz="1800" dirty="0"/>
              <a:t>和</a:t>
            </a:r>
            <a:r>
              <a:rPr lang="en-US" altLang="zh-CN" sz="1800" dirty="0"/>
              <a:t>value</a:t>
            </a:r>
            <a:r>
              <a:rPr lang="zh-CN" altLang="en-US" sz="1800" dirty="0"/>
              <a:t>放入</a:t>
            </a:r>
            <a:r>
              <a:rPr lang="en-GB" altLang="zh-CN" sz="1800" dirty="0" err="1"/>
              <a:t>unordered_map</a:t>
            </a:r>
            <a:r>
              <a:rPr lang="zh-CN" altLang="en-US" sz="1800" dirty="0"/>
              <a:t>，</a:t>
            </a:r>
            <a:r>
              <a:rPr lang="en-US" altLang="zh-CN" sz="1800" dirty="0"/>
              <a:t>value</a:t>
            </a:r>
            <a:r>
              <a:rPr lang="zh-CN" altLang="en-US" sz="1800" dirty="0"/>
              <a:t>为边的</a:t>
            </a:r>
            <a:r>
              <a:rPr lang="en-US" altLang="zh-CN" sz="1800" dirty="0"/>
              <a:t>index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  </a:t>
            </a:r>
            <a:r>
              <a:rPr lang="zh-CN" altLang="en-US" dirty="0"/>
              <a:t>设置面和顶点的邻接边</a:t>
            </a:r>
            <a:endParaRPr lang="en-US" altLang="zh-CN" dirty="0"/>
          </a:p>
          <a:p>
            <a:r>
              <a:rPr lang="zh-CN" altLang="en-US" dirty="0"/>
              <a:t>整体时间复杂度为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n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202284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9EF38-5C04-CADE-14B0-11361D7CB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A2</a:t>
            </a:r>
            <a:r>
              <a:rPr lang="zh-CN" altLang="en-US" dirty="0"/>
              <a:t>缩边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BFCE18-69F5-1891-359A-54339D1D8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计算点坐标，加入新顶点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储存目标边周围的邻接顶点的位置迭代器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建立新的边、新的面；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处理新的边的邻接关系，将新的面和新顶点连到边上，将目标边周围的邻接边的后继边、邻接面更新，将周围的邻接面的</a:t>
            </a:r>
            <a:r>
              <a:rPr lang="en-US" altLang="zh-CN" dirty="0"/>
              <a:t>edge</a:t>
            </a:r>
            <a:r>
              <a:rPr lang="zh-CN" altLang="en-US" dirty="0"/>
              <a:t>更新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删除旧的面、顶点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2953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F245C-DA5D-7D08-EAE7-7E93AA858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064A63-2914-A39F-78F5-1B792F6BD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结构中存储迭代指针，直接调用</a:t>
            </a:r>
            <a:r>
              <a:rPr lang="en-US" altLang="zh-CN" dirty="0" err="1"/>
              <a:t>list.remove</a:t>
            </a:r>
            <a:r>
              <a:rPr lang="en-US" altLang="zh-CN" dirty="0"/>
              <a:t>()</a:t>
            </a:r>
            <a:r>
              <a:rPr lang="zh-CN" altLang="en-US" dirty="0"/>
              <a:t>容易导致递归的删除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开始（前四个程序）不删除数据成员，而是添加</a:t>
            </a:r>
            <a:r>
              <a:rPr lang="en-US" altLang="zh-CN" dirty="0"/>
              <a:t>int </a:t>
            </a:r>
            <a:r>
              <a:rPr lang="en-US" altLang="zh-CN" dirty="0" err="1"/>
              <a:t>val</a:t>
            </a:r>
            <a:r>
              <a:rPr lang="zh-CN" altLang="en-US" dirty="0"/>
              <a:t>标记，将</a:t>
            </a:r>
            <a:r>
              <a:rPr lang="en-US" altLang="zh-CN" dirty="0" err="1"/>
              <a:t>val</a:t>
            </a:r>
            <a:r>
              <a:rPr lang="zh-CN" altLang="en-US" dirty="0"/>
              <a:t>置为</a:t>
            </a:r>
            <a:r>
              <a:rPr lang="en-US" altLang="zh-CN" dirty="0"/>
              <a:t>1</a:t>
            </a:r>
            <a:r>
              <a:rPr lang="zh-CN" altLang="en-US" dirty="0"/>
              <a:t>，表示元素被删除。</a:t>
            </a:r>
            <a:endParaRPr lang="en-US" altLang="zh-CN" dirty="0"/>
          </a:p>
          <a:p>
            <a:r>
              <a:rPr lang="zh-CN" altLang="en-US" dirty="0"/>
              <a:t>只需删除对应的</a:t>
            </a:r>
            <a:r>
              <a:rPr lang="en-US" altLang="zh-CN" dirty="0"/>
              <a:t>vert</a:t>
            </a:r>
            <a:r>
              <a:rPr lang="zh-CN" altLang="en-US" dirty="0"/>
              <a:t>和</a:t>
            </a:r>
            <a:r>
              <a:rPr lang="en-US" altLang="zh-CN" dirty="0"/>
              <a:t>face</a:t>
            </a:r>
          </a:p>
          <a:p>
            <a:endParaRPr lang="en-US" altLang="zh-CN" dirty="0"/>
          </a:p>
          <a:p>
            <a:r>
              <a:rPr lang="zh-CN" altLang="en-US" dirty="0"/>
              <a:t>后来发现最后一个程序耗时过长，发现可以先将迭代器指空，再删除来防止递归删除，于是采用</a:t>
            </a:r>
            <a:r>
              <a:rPr lang="en-US" altLang="zh-CN" dirty="0" err="1"/>
              <a:t>list.remove</a:t>
            </a:r>
            <a:r>
              <a:rPr lang="en-US" altLang="zh-CN" dirty="0"/>
              <a:t>()</a:t>
            </a:r>
            <a:r>
              <a:rPr lang="zh-CN" altLang="en-US" dirty="0"/>
              <a:t>删除</a:t>
            </a:r>
          </a:p>
        </p:txBody>
      </p:sp>
    </p:spTree>
    <p:extLst>
      <p:ext uri="{BB962C8B-B14F-4D97-AF65-F5344CB8AC3E}">
        <p14:creationId xmlns:p14="http://schemas.microsoft.com/office/powerpoint/2010/main" val="628696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A4A42A-7C69-EC82-6692-CF3D81B4E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35E8B0-C0A0-307B-2016-1C8F933AE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9D7E6F8-E721-8A10-48D6-5603F6685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306" y="100012"/>
            <a:ext cx="6668298" cy="4995863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515AE658-A43A-235C-54B1-B5908FF9C8CF}"/>
              </a:ext>
            </a:extLst>
          </p:cNvPr>
          <p:cNvSpPr/>
          <p:nvPr/>
        </p:nvSpPr>
        <p:spPr>
          <a:xfrm>
            <a:off x="8147304" y="3925824"/>
            <a:ext cx="117856" cy="107696"/>
          </a:xfrm>
          <a:prstGeom prst="ellipse">
            <a:avLst/>
          </a:prstGeom>
          <a:solidFill>
            <a:schemeClr val="accent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3070364-40AA-A7BA-55DE-97D11609E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024"/>
            <a:ext cx="6668652" cy="4351338"/>
          </a:xfrm>
          <a:prstGeom prst="rect">
            <a:avLst/>
          </a:prstGeom>
        </p:spPr>
      </p:pic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4C76B07A-308B-3205-BEA7-03E6415F2828}"/>
              </a:ext>
            </a:extLst>
          </p:cNvPr>
          <p:cNvSpPr/>
          <p:nvPr/>
        </p:nvSpPr>
        <p:spPr>
          <a:xfrm>
            <a:off x="3733800" y="2114550"/>
            <a:ext cx="819150" cy="485775"/>
          </a:xfrm>
          <a:custGeom>
            <a:avLst/>
            <a:gdLst>
              <a:gd name="connsiteX0" fmla="*/ 0 w 819150"/>
              <a:gd name="connsiteY0" fmla="*/ 209550 h 485775"/>
              <a:gd name="connsiteX1" fmla="*/ 152400 w 819150"/>
              <a:gd name="connsiteY1" fmla="*/ 9525 h 485775"/>
              <a:gd name="connsiteX2" fmla="*/ 447675 w 819150"/>
              <a:gd name="connsiteY2" fmla="*/ 0 h 485775"/>
              <a:gd name="connsiteX3" fmla="*/ 676275 w 819150"/>
              <a:gd name="connsiteY3" fmla="*/ 161925 h 485775"/>
              <a:gd name="connsiteX4" fmla="*/ 819150 w 819150"/>
              <a:gd name="connsiteY4" fmla="*/ 352425 h 485775"/>
              <a:gd name="connsiteX5" fmla="*/ 685800 w 819150"/>
              <a:gd name="connsiteY5" fmla="*/ 476250 h 485775"/>
              <a:gd name="connsiteX6" fmla="*/ 352425 w 819150"/>
              <a:gd name="connsiteY6" fmla="*/ 485775 h 485775"/>
              <a:gd name="connsiteX7" fmla="*/ 0 w 819150"/>
              <a:gd name="connsiteY7" fmla="*/ 209550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" h="485775">
                <a:moveTo>
                  <a:pt x="0" y="209550"/>
                </a:moveTo>
                <a:lnTo>
                  <a:pt x="152400" y="9525"/>
                </a:lnTo>
                <a:lnTo>
                  <a:pt x="447675" y="0"/>
                </a:lnTo>
                <a:lnTo>
                  <a:pt x="676275" y="161925"/>
                </a:lnTo>
                <a:lnTo>
                  <a:pt x="819150" y="352425"/>
                </a:lnTo>
                <a:lnTo>
                  <a:pt x="685800" y="476250"/>
                </a:lnTo>
                <a:lnTo>
                  <a:pt x="352425" y="485775"/>
                </a:lnTo>
                <a:lnTo>
                  <a:pt x="0" y="209550"/>
                </a:lnTo>
                <a:close/>
              </a:path>
            </a:pathLst>
          </a:custGeom>
          <a:solidFill>
            <a:schemeClr val="accent1"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007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9EF38-5C04-CADE-14B0-11361D7CB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A3</a:t>
            </a:r>
            <a:r>
              <a:rPr lang="zh-CN" altLang="en-US" dirty="0"/>
              <a:t>点插入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BFCE18-69F5-1891-359A-54339D1D8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计算点坐标，加入新顶点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储存目标面上三个边的位置迭代器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建立新的边、新的面；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处理新的边的邻接关系，将新的面和新顶点连到边上，将目标面的三条边的后继边、邻接面更新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删除旧的目标面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r>
              <a:rPr lang="zh-CN" altLang="en-US" dirty="0"/>
              <a:t>时间复杂度为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890317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AC202A-0019-02C6-A4EA-BC3DFDCC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F436A7-8012-97BA-B755-2E87A4CD2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9790CEF-1FCC-0189-B889-CC044D2D9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670" y="2157984"/>
            <a:ext cx="6652330" cy="470001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841FE28-B54A-FE2D-A689-35720115D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973417" cy="3518127"/>
          </a:xfrm>
          <a:prstGeom prst="rect">
            <a:avLst/>
          </a:prstGeom>
        </p:spPr>
      </p:pic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B95C3FAA-2FB3-6D37-4759-0BB58678B2BB}"/>
              </a:ext>
            </a:extLst>
          </p:cNvPr>
          <p:cNvSpPr/>
          <p:nvPr/>
        </p:nvSpPr>
        <p:spPr>
          <a:xfrm>
            <a:off x="2828925" y="1666875"/>
            <a:ext cx="419100" cy="200025"/>
          </a:xfrm>
          <a:custGeom>
            <a:avLst/>
            <a:gdLst>
              <a:gd name="connsiteX0" fmla="*/ 0 w 419100"/>
              <a:gd name="connsiteY0" fmla="*/ 0 h 200025"/>
              <a:gd name="connsiteX1" fmla="*/ 419100 w 419100"/>
              <a:gd name="connsiteY1" fmla="*/ 0 h 200025"/>
              <a:gd name="connsiteX2" fmla="*/ 276225 w 419100"/>
              <a:gd name="connsiteY2" fmla="*/ 200025 h 200025"/>
              <a:gd name="connsiteX3" fmla="*/ 0 w 419100"/>
              <a:gd name="connsiteY3" fmla="*/ 0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100" h="200025">
                <a:moveTo>
                  <a:pt x="0" y="0"/>
                </a:moveTo>
                <a:lnTo>
                  <a:pt x="419100" y="0"/>
                </a:lnTo>
                <a:lnTo>
                  <a:pt x="276225" y="2000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DADBB571-8F07-281C-29EC-5825A87AECF7}"/>
              </a:ext>
            </a:extLst>
          </p:cNvPr>
          <p:cNvSpPr/>
          <p:nvPr/>
        </p:nvSpPr>
        <p:spPr>
          <a:xfrm>
            <a:off x="8143875" y="5334000"/>
            <a:ext cx="295275" cy="257175"/>
          </a:xfrm>
          <a:custGeom>
            <a:avLst/>
            <a:gdLst>
              <a:gd name="connsiteX0" fmla="*/ 0 w 295275"/>
              <a:gd name="connsiteY0" fmla="*/ 0 h 257175"/>
              <a:gd name="connsiteX1" fmla="*/ 295275 w 295275"/>
              <a:gd name="connsiteY1" fmla="*/ 38100 h 257175"/>
              <a:gd name="connsiteX2" fmla="*/ 190500 w 295275"/>
              <a:gd name="connsiteY2" fmla="*/ 257175 h 257175"/>
              <a:gd name="connsiteX3" fmla="*/ 0 w 295275"/>
              <a:gd name="connsiteY3" fmla="*/ 0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275" h="257175">
                <a:moveTo>
                  <a:pt x="0" y="0"/>
                </a:moveTo>
                <a:lnTo>
                  <a:pt x="295275" y="38100"/>
                </a:lnTo>
                <a:lnTo>
                  <a:pt x="190500" y="2571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809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954</Words>
  <Application>Microsoft Office PowerPoint</Application>
  <PresentationFormat>宽屏</PresentationFormat>
  <Paragraphs>100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等线</vt:lpstr>
      <vt:lpstr>等线 Light</vt:lpstr>
      <vt:lpstr>Arial</vt:lpstr>
      <vt:lpstr>Office 主题​​</vt:lpstr>
      <vt:lpstr>三维网格缩边大作业答辩</vt:lpstr>
      <vt:lpstr>半边结构</vt:lpstr>
      <vt:lpstr>iterator</vt:lpstr>
      <vt:lpstr>A1 数据读入</vt:lpstr>
      <vt:lpstr>A2缩边</vt:lpstr>
      <vt:lpstr>删除</vt:lpstr>
      <vt:lpstr>PowerPoint 演示文稿</vt:lpstr>
      <vt:lpstr>A3点插入</vt:lpstr>
      <vt:lpstr>PowerPoint 演示文稿</vt:lpstr>
      <vt:lpstr>A4边翻转</vt:lpstr>
      <vt:lpstr>PowerPoint 演示文稿</vt:lpstr>
      <vt:lpstr>B1 曲面简化</vt:lpstr>
      <vt:lpstr>PowerPoint 演示文稿</vt:lpstr>
      <vt:lpstr>PowerPoint 演示文稿</vt:lpstr>
      <vt:lpstr>B2 时间复杂度估算</vt:lpstr>
      <vt:lpstr>遇到的困难&amp;bug&amp;总结</vt:lpstr>
      <vt:lpstr>遇到的困难&amp;bug&amp;总结</vt:lpstr>
      <vt:lpstr>遇到的困难&amp;bug&amp;总结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三维网格缩边</dc:title>
  <dc:creator>侯 阅</dc:creator>
  <cp:lastModifiedBy>侯 阅</cp:lastModifiedBy>
  <cp:revision>18</cp:revision>
  <dcterms:created xsi:type="dcterms:W3CDTF">2022-06-27T13:45:27Z</dcterms:created>
  <dcterms:modified xsi:type="dcterms:W3CDTF">2022-07-02T08:43:13Z</dcterms:modified>
</cp:coreProperties>
</file>