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varScale="1">
        <p:scale>
          <a:sx n="82" d="100"/>
          <a:sy n="82" d="100"/>
        </p:scale>
        <p:origin x="58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F2E6E9-6D56-4687-953B-60FBA643EFA8}"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E28BB94-7493-4996-BA76-36ACA6D81029}">
      <dgm:prSet/>
      <dgm:spPr/>
      <dgm:t>
        <a:bodyPr/>
        <a:lstStyle/>
        <a:p>
          <a:r>
            <a:rPr lang="en-US"/>
            <a:t>Business Problem</a:t>
          </a:r>
        </a:p>
      </dgm:t>
    </dgm:pt>
    <dgm:pt modelId="{477CB6D4-12B6-4353-ACC3-86DD09E67C27}" type="parTrans" cxnId="{F30B38EB-B82C-49E3-9D96-D46E60A90AA1}">
      <dgm:prSet/>
      <dgm:spPr/>
      <dgm:t>
        <a:bodyPr/>
        <a:lstStyle/>
        <a:p>
          <a:endParaRPr lang="en-US"/>
        </a:p>
      </dgm:t>
    </dgm:pt>
    <dgm:pt modelId="{788C33FE-4159-430A-9AD2-1960FEFC0A8C}" type="sibTrans" cxnId="{F30B38EB-B82C-49E3-9D96-D46E60A90AA1}">
      <dgm:prSet/>
      <dgm:spPr/>
      <dgm:t>
        <a:bodyPr/>
        <a:lstStyle/>
        <a:p>
          <a:endParaRPr lang="en-US"/>
        </a:p>
      </dgm:t>
    </dgm:pt>
    <dgm:pt modelId="{F72F7ED2-BAFE-4EA7-AB41-B95B28607701}">
      <dgm:prSet/>
      <dgm:spPr/>
      <dgm:t>
        <a:bodyPr/>
        <a:lstStyle/>
        <a:p>
          <a:r>
            <a:rPr lang="en-US"/>
            <a:t>Data &amp; Methods</a:t>
          </a:r>
        </a:p>
      </dgm:t>
    </dgm:pt>
    <dgm:pt modelId="{58EC43CB-B9F2-4B75-A6D5-35E1DBDECC8A}" type="parTrans" cxnId="{A33F34EC-857A-4609-9E02-00D701E1BD6D}">
      <dgm:prSet/>
      <dgm:spPr/>
      <dgm:t>
        <a:bodyPr/>
        <a:lstStyle/>
        <a:p>
          <a:endParaRPr lang="en-US"/>
        </a:p>
      </dgm:t>
    </dgm:pt>
    <dgm:pt modelId="{005D82F6-29C4-48ED-B433-6CF25937BCFF}" type="sibTrans" cxnId="{A33F34EC-857A-4609-9E02-00D701E1BD6D}">
      <dgm:prSet/>
      <dgm:spPr/>
      <dgm:t>
        <a:bodyPr/>
        <a:lstStyle/>
        <a:p>
          <a:endParaRPr lang="en-US"/>
        </a:p>
      </dgm:t>
    </dgm:pt>
    <dgm:pt modelId="{60B3DB0C-9844-460E-B0FC-87FC2045302D}">
      <dgm:prSet/>
      <dgm:spPr/>
      <dgm:t>
        <a:bodyPr/>
        <a:lstStyle/>
        <a:p>
          <a:r>
            <a:rPr lang="en-US"/>
            <a:t>Results</a:t>
          </a:r>
        </a:p>
      </dgm:t>
    </dgm:pt>
    <dgm:pt modelId="{2936604A-AA4C-4456-B49D-F7B992756B00}" type="parTrans" cxnId="{795EEE8A-3EB7-4E84-8E65-56C0210EA0A8}">
      <dgm:prSet/>
      <dgm:spPr/>
      <dgm:t>
        <a:bodyPr/>
        <a:lstStyle/>
        <a:p>
          <a:endParaRPr lang="en-US"/>
        </a:p>
      </dgm:t>
    </dgm:pt>
    <dgm:pt modelId="{A1631CEF-08C7-46B5-AAE9-4BA3E599F6AC}" type="sibTrans" cxnId="{795EEE8A-3EB7-4E84-8E65-56C0210EA0A8}">
      <dgm:prSet/>
      <dgm:spPr/>
      <dgm:t>
        <a:bodyPr/>
        <a:lstStyle/>
        <a:p>
          <a:endParaRPr lang="en-US"/>
        </a:p>
      </dgm:t>
    </dgm:pt>
    <dgm:pt modelId="{CD15BF98-088B-4D32-878D-E8898860410D}">
      <dgm:prSet/>
      <dgm:spPr/>
      <dgm:t>
        <a:bodyPr/>
        <a:lstStyle/>
        <a:p>
          <a:r>
            <a:rPr lang="en-US"/>
            <a:t>Conclusions</a:t>
          </a:r>
        </a:p>
      </dgm:t>
    </dgm:pt>
    <dgm:pt modelId="{75F49D1E-32BB-403E-906D-9B98A406FD2A}" type="parTrans" cxnId="{6E925FD9-5E59-4287-A4E9-EFCB01F7E28D}">
      <dgm:prSet/>
      <dgm:spPr/>
      <dgm:t>
        <a:bodyPr/>
        <a:lstStyle/>
        <a:p>
          <a:endParaRPr lang="en-US"/>
        </a:p>
      </dgm:t>
    </dgm:pt>
    <dgm:pt modelId="{2926F7F1-55F3-46E8-99FB-E1D413CDB3E5}" type="sibTrans" cxnId="{6E925FD9-5E59-4287-A4E9-EFCB01F7E28D}">
      <dgm:prSet/>
      <dgm:spPr/>
      <dgm:t>
        <a:bodyPr/>
        <a:lstStyle/>
        <a:p>
          <a:endParaRPr lang="en-US"/>
        </a:p>
      </dgm:t>
    </dgm:pt>
    <dgm:pt modelId="{833AB93F-23E3-41D7-8B13-BD241D40BABF}" type="pres">
      <dgm:prSet presAssocID="{D4F2E6E9-6D56-4687-953B-60FBA643EFA8}" presName="vert0" presStyleCnt="0">
        <dgm:presLayoutVars>
          <dgm:dir/>
          <dgm:animOne val="branch"/>
          <dgm:animLvl val="lvl"/>
        </dgm:presLayoutVars>
      </dgm:prSet>
      <dgm:spPr/>
    </dgm:pt>
    <dgm:pt modelId="{4ABDE817-3ADF-4FC6-A85C-0B6F0F44378D}" type="pres">
      <dgm:prSet presAssocID="{2E28BB94-7493-4996-BA76-36ACA6D81029}" presName="thickLine" presStyleLbl="alignNode1" presStyleIdx="0" presStyleCnt="4"/>
      <dgm:spPr/>
    </dgm:pt>
    <dgm:pt modelId="{D1D2A15B-9645-4D37-8EE1-45F8227E6C29}" type="pres">
      <dgm:prSet presAssocID="{2E28BB94-7493-4996-BA76-36ACA6D81029}" presName="horz1" presStyleCnt="0"/>
      <dgm:spPr/>
    </dgm:pt>
    <dgm:pt modelId="{D9B6CF07-2150-4685-9340-5F03976D2AA4}" type="pres">
      <dgm:prSet presAssocID="{2E28BB94-7493-4996-BA76-36ACA6D81029}" presName="tx1" presStyleLbl="revTx" presStyleIdx="0" presStyleCnt="4"/>
      <dgm:spPr/>
    </dgm:pt>
    <dgm:pt modelId="{451F0B9E-E7FA-4D9E-B1A0-69E8461B9E15}" type="pres">
      <dgm:prSet presAssocID="{2E28BB94-7493-4996-BA76-36ACA6D81029}" presName="vert1" presStyleCnt="0"/>
      <dgm:spPr/>
    </dgm:pt>
    <dgm:pt modelId="{65724296-76D2-46FC-89A7-19F70E5650B0}" type="pres">
      <dgm:prSet presAssocID="{F72F7ED2-BAFE-4EA7-AB41-B95B28607701}" presName="thickLine" presStyleLbl="alignNode1" presStyleIdx="1" presStyleCnt="4"/>
      <dgm:spPr/>
    </dgm:pt>
    <dgm:pt modelId="{5B20EA03-D2B0-4F22-BD72-0253D3C2C670}" type="pres">
      <dgm:prSet presAssocID="{F72F7ED2-BAFE-4EA7-AB41-B95B28607701}" presName="horz1" presStyleCnt="0"/>
      <dgm:spPr/>
    </dgm:pt>
    <dgm:pt modelId="{2355728B-C6B3-4FAF-9305-DF5072D00066}" type="pres">
      <dgm:prSet presAssocID="{F72F7ED2-BAFE-4EA7-AB41-B95B28607701}" presName="tx1" presStyleLbl="revTx" presStyleIdx="1" presStyleCnt="4"/>
      <dgm:spPr/>
    </dgm:pt>
    <dgm:pt modelId="{0DA5C2C9-0137-4208-920F-C789404197F9}" type="pres">
      <dgm:prSet presAssocID="{F72F7ED2-BAFE-4EA7-AB41-B95B28607701}" presName="vert1" presStyleCnt="0"/>
      <dgm:spPr/>
    </dgm:pt>
    <dgm:pt modelId="{F20FA8C1-6AEF-4222-926D-FAF7C0649E32}" type="pres">
      <dgm:prSet presAssocID="{60B3DB0C-9844-460E-B0FC-87FC2045302D}" presName="thickLine" presStyleLbl="alignNode1" presStyleIdx="2" presStyleCnt="4"/>
      <dgm:spPr/>
    </dgm:pt>
    <dgm:pt modelId="{4F049528-DF03-4D07-BB75-554AD60E5D72}" type="pres">
      <dgm:prSet presAssocID="{60B3DB0C-9844-460E-B0FC-87FC2045302D}" presName="horz1" presStyleCnt="0"/>
      <dgm:spPr/>
    </dgm:pt>
    <dgm:pt modelId="{0426365F-7FF9-444C-8FE8-B83157D1B6E0}" type="pres">
      <dgm:prSet presAssocID="{60B3DB0C-9844-460E-B0FC-87FC2045302D}" presName="tx1" presStyleLbl="revTx" presStyleIdx="2" presStyleCnt="4"/>
      <dgm:spPr/>
    </dgm:pt>
    <dgm:pt modelId="{A560B7F3-BC7E-477A-B55C-8655B0CB123A}" type="pres">
      <dgm:prSet presAssocID="{60B3DB0C-9844-460E-B0FC-87FC2045302D}" presName="vert1" presStyleCnt="0"/>
      <dgm:spPr/>
    </dgm:pt>
    <dgm:pt modelId="{41464687-5382-467A-87FD-9E11DE8F71A1}" type="pres">
      <dgm:prSet presAssocID="{CD15BF98-088B-4D32-878D-E8898860410D}" presName="thickLine" presStyleLbl="alignNode1" presStyleIdx="3" presStyleCnt="4"/>
      <dgm:spPr/>
    </dgm:pt>
    <dgm:pt modelId="{2E19347F-8911-4728-A1D0-5CECC07E645C}" type="pres">
      <dgm:prSet presAssocID="{CD15BF98-088B-4D32-878D-E8898860410D}" presName="horz1" presStyleCnt="0"/>
      <dgm:spPr/>
    </dgm:pt>
    <dgm:pt modelId="{AC81053F-9EE9-4B3C-9207-07271D7633D0}" type="pres">
      <dgm:prSet presAssocID="{CD15BF98-088B-4D32-878D-E8898860410D}" presName="tx1" presStyleLbl="revTx" presStyleIdx="3" presStyleCnt="4"/>
      <dgm:spPr/>
    </dgm:pt>
    <dgm:pt modelId="{7AD12D79-936A-4A62-8334-0D8CC1FC1EC9}" type="pres">
      <dgm:prSet presAssocID="{CD15BF98-088B-4D32-878D-E8898860410D}" presName="vert1" presStyleCnt="0"/>
      <dgm:spPr/>
    </dgm:pt>
  </dgm:ptLst>
  <dgm:cxnLst>
    <dgm:cxn modelId="{BFE68310-BAB6-40BF-99CE-27255CACF7A7}" type="presOf" srcId="{F72F7ED2-BAFE-4EA7-AB41-B95B28607701}" destId="{2355728B-C6B3-4FAF-9305-DF5072D00066}" srcOrd="0" destOrd="0" presId="urn:microsoft.com/office/officeart/2008/layout/LinedList"/>
    <dgm:cxn modelId="{A46E551D-AE04-42A0-962D-A9C1345E2213}" type="presOf" srcId="{2E28BB94-7493-4996-BA76-36ACA6D81029}" destId="{D9B6CF07-2150-4685-9340-5F03976D2AA4}" srcOrd="0" destOrd="0" presId="urn:microsoft.com/office/officeart/2008/layout/LinedList"/>
    <dgm:cxn modelId="{2D74DA41-AD5D-4154-98DB-E3BE36D9F201}" type="presOf" srcId="{CD15BF98-088B-4D32-878D-E8898860410D}" destId="{AC81053F-9EE9-4B3C-9207-07271D7633D0}" srcOrd="0" destOrd="0" presId="urn:microsoft.com/office/officeart/2008/layout/LinedList"/>
    <dgm:cxn modelId="{3299256A-96A9-42EE-8318-FA358B103D3C}" type="presOf" srcId="{60B3DB0C-9844-460E-B0FC-87FC2045302D}" destId="{0426365F-7FF9-444C-8FE8-B83157D1B6E0}" srcOrd="0" destOrd="0" presId="urn:microsoft.com/office/officeart/2008/layout/LinedList"/>
    <dgm:cxn modelId="{795EEE8A-3EB7-4E84-8E65-56C0210EA0A8}" srcId="{D4F2E6E9-6D56-4687-953B-60FBA643EFA8}" destId="{60B3DB0C-9844-460E-B0FC-87FC2045302D}" srcOrd="2" destOrd="0" parTransId="{2936604A-AA4C-4456-B49D-F7B992756B00}" sibTransId="{A1631CEF-08C7-46B5-AAE9-4BA3E599F6AC}"/>
    <dgm:cxn modelId="{6E925FD9-5E59-4287-A4E9-EFCB01F7E28D}" srcId="{D4F2E6E9-6D56-4687-953B-60FBA643EFA8}" destId="{CD15BF98-088B-4D32-878D-E8898860410D}" srcOrd="3" destOrd="0" parTransId="{75F49D1E-32BB-403E-906D-9B98A406FD2A}" sibTransId="{2926F7F1-55F3-46E8-99FB-E1D413CDB3E5}"/>
    <dgm:cxn modelId="{F30B38EB-B82C-49E3-9D96-D46E60A90AA1}" srcId="{D4F2E6E9-6D56-4687-953B-60FBA643EFA8}" destId="{2E28BB94-7493-4996-BA76-36ACA6D81029}" srcOrd="0" destOrd="0" parTransId="{477CB6D4-12B6-4353-ACC3-86DD09E67C27}" sibTransId="{788C33FE-4159-430A-9AD2-1960FEFC0A8C}"/>
    <dgm:cxn modelId="{A33F34EC-857A-4609-9E02-00D701E1BD6D}" srcId="{D4F2E6E9-6D56-4687-953B-60FBA643EFA8}" destId="{F72F7ED2-BAFE-4EA7-AB41-B95B28607701}" srcOrd="1" destOrd="0" parTransId="{58EC43CB-B9F2-4B75-A6D5-35E1DBDECC8A}" sibTransId="{005D82F6-29C4-48ED-B433-6CF25937BCFF}"/>
    <dgm:cxn modelId="{2EB607FE-2016-41B1-B6B9-D0D369E6BA53}" type="presOf" srcId="{D4F2E6E9-6D56-4687-953B-60FBA643EFA8}" destId="{833AB93F-23E3-41D7-8B13-BD241D40BABF}" srcOrd="0" destOrd="0" presId="urn:microsoft.com/office/officeart/2008/layout/LinedList"/>
    <dgm:cxn modelId="{936166A3-57EA-4E8F-914A-379CC3EC8339}" type="presParOf" srcId="{833AB93F-23E3-41D7-8B13-BD241D40BABF}" destId="{4ABDE817-3ADF-4FC6-A85C-0B6F0F44378D}" srcOrd="0" destOrd="0" presId="urn:microsoft.com/office/officeart/2008/layout/LinedList"/>
    <dgm:cxn modelId="{FCACC044-DB82-44D5-B523-84EC771B05E9}" type="presParOf" srcId="{833AB93F-23E3-41D7-8B13-BD241D40BABF}" destId="{D1D2A15B-9645-4D37-8EE1-45F8227E6C29}" srcOrd="1" destOrd="0" presId="urn:microsoft.com/office/officeart/2008/layout/LinedList"/>
    <dgm:cxn modelId="{0A7DDA5F-3733-48E9-9FE9-866B151134AC}" type="presParOf" srcId="{D1D2A15B-9645-4D37-8EE1-45F8227E6C29}" destId="{D9B6CF07-2150-4685-9340-5F03976D2AA4}" srcOrd="0" destOrd="0" presId="urn:microsoft.com/office/officeart/2008/layout/LinedList"/>
    <dgm:cxn modelId="{67930318-068F-4D90-8C37-CC8C37B25426}" type="presParOf" srcId="{D1D2A15B-9645-4D37-8EE1-45F8227E6C29}" destId="{451F0B9E-E7FA-4D9E-B1A0-69E8461B9E15}" srcOrd="1" destOrd="0" presId="urn:microsoft.com/office/officeart/2008/layout/LinedList"/>
    <dgm:cxn modelId="{540B5708-0555-4F9F-BA79-AC0E90D328A2}" type="presParOf" srcId="{833AB93F-23E3-41D7-8B13-BD241D40BABF}" destId="{65724296-76D2-46FC-89A7-19F70E5650B0}" srcOrd="2" destOrd="0" presId="urn:microsoft.com/office/officeart/2008/layout/LinedList"/>
    <dgm:cxn modelId="{57A51101-7D62-4112-BE5C-EEBA0078780D}" type="presParOf" srcId="{833AB93F-23E3-41D7-8B13-BD241D40BABF}" destId="{5B20EA03-D2B0-4F22-BD72-0253D3C2C670}" srcOrd="3" destOrd="0" presId="urn:microsoft.com/office/officeart/2008/layout/LinedList"/>
    <dgm:cxn modelId="{57EF5F3D-F624-4D13-B0C5-EECF42F720E9}" type="presParOf" srcId="{5B20EA03-D2B0-4F22-BD72-0253D3C2C670}" destId="{2355728B-C6B3-4FAF-9305-DF5072D00066}" srcOrd="0" destOrd="0" presId="urn:microsoft.com/office/officeart/2008/layout/LinedList"/>
    <dgm:cxn modelId="{B2EDEE6F-DDF7-434B-B4D6-A78CFA494275}" type="presParOf" srcId="{5B20EA03-D2B0-4F22-BD72-0253D3C2C670}" destId="{0DA5C2C9-0137-4208-920F-C789404197F9}" srcOrd="1" destOrd="0" presId="urn:microsoft.com/office/officeart/2008/layout/LinedList"/>
    <dgm:cxn modelId="{561D46D1-383E-46A5-934D-EBDCBED82EB0}" type="presParOf" srcId="{833AB93F-23E3-41D7-8B13-BD241D40BABF}" destId="{F20FA8C1-6AEF-4222-926D-FAF7C0649E32}" srcOrd="4" destOrd="0" presId="urn:microsoft.com/office/officeart/2008/layout/LinedList"/>
    <dgm:cxn modelId="{F1986531-281A-44B2-A75A-B3662FE24D98}" type="presParOf" srcId="{833AB93F-23E3-41D7-8B13-BD241D40BABF}" destId="{4F049528-DF03-4D07-BB75-554AD60E5D72}" srcOrd="5" destOrd="0" presId="urn:microsoft.com/office/officeart/2008/layout/LinedList"/>
    <dgm:cxn modelId="{9CFC9F58-83B8-4898-9840-DFDB0076FE47}" type="presParOf" srcId="{4F049528-DF03-4D07-BB75-554AD60E5D72}" destId="{0426365F-7FF9-444C-8FE8-B83157D1B6E0}" srcOrd="0" destOrd="0" presId="urn:microsoft.com/office/officeart/2008/layout/LinedList"/>
    <dgm:cxn modelId="{D2C7E1E6-916E-4FEA-93A4-C31E1529729C}" type="presParOf" srcId="{4F049528-DF03-4D07-BB75-554AD60E5D72}" destId="{A560B7F3-BC7E-477A-B55C-8655B0CB123A}" srcOrd="1" destOrd="0" presId="urn:microsoft.com/office/officeart/2008/layout/LinedList"/>
    <dgm:cxn modelId="{FEAA1A8E-2C80-4FA9-8569-A288BB4B77C8}" type="presParOf" srcId="{833AB93F-23E3-41D7-8B13-BD241D40BABF}" destId="{41464687-5382-467A-87FD-9E11DE8F71A1}" srcOrd="6" destOrd="0" presId="urn:microsoft.com/office/officeart/2008/layout/LinedList"/>
    <dgm:cxn modelId="{C8CD28CC-C98B-4C35-956E-E907B2E8EC9F}" type="presParOf" srcId="{833AB93F-23E3-41D7-8B13-BD241D40BABF}" destId="{2E19347F-8911-4728-A1D0-5CECC07E645C}" srcOrd="7" destOrd="0" presId="urn:microsoft.com/office/officeart/2008/layout/LinedList"/>
    <dgm:cxn modelId="{B017CD5A-6034-4E78-98CE-E28231AB6281}" type="presParOf" srcId="{2E19347F-8911-4728-A1D0-5CECC07E645C}" destId="{AC81053F-9EE9-4B3C-9207-07271D7633D0}" srcOrd="0" destOrd="0" presId="urn:microsoft.com/office/officeart/2008/layout/LinedList"/>
    <dgm:cxn modelId="{DB597917-AFF7-4826-B15E-B66DD9B843A5}" type="presParOf" srcId="{2E19347F-8911-4728-A1D0-5CECC07E645C}" destId="{7AD12D79-936A-4A62-8334-0D8CC1FC1EC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3EF47B-3B1F-4B07-BC5A-74860FEE9641}" type="doc">
      <dgm:prSet loTypeId="urn:microsoft.com/office/officeart/2008/layout/LinedList" loCatId="list" qsTypeId="urn:microsoft.com/office/officeart/2005/8/quickstyle/simple1" qsCatId="simple" csTypeId="urn:microsoft.com/office/officeart/2005/8/colors/accent5_2" csCatId="accent5" phldr="1"/>
      <dgm:spPr/>
      <dgm:t>
        <a:bodyPr/>
        <a:lstStyle/>
        <a:p>
          <a:endParaRPr lang="en-US"/>
        </a:p>
      </dgm:t>
    </dgm:pt>
    <dgm:pt modelId="{92AD5D40-965D-4FEA-8691-12C91C1ED8E2}">
      <dgm:prSet/>
      <dgm:spPr/>
      <dgm:t>
        <a:bodyPr/>
        <a:lstStyle/>
        <a:p>
          <a:r>
            <a:rPr lang="en-US" dirty="0"/>
            <a:t> It is advisable to create movies that last between 90 to 120 minutes. This duration seems to align well with audience preferences.</a:t>
          </a:r>
        </a:p>
      </dgm:t>
    </dgm:pt>
    <dgm:pt modelId="{B1B1BA5F-D3DA-4E9C-A3DC-03CAE7C94CF9}" type="parTrans" cxnId="{4E9DCBC2-E209-453F-9D15-267B0122BF03}">
      <dgm:prSet/>
      <dgm:spPr/>
      <dgm:t>
        <a:bodyPr/>
        <a:lstStyle/>
        <a:p>
          <a:endParaRPr lang="en-US"/>
        </a:p>
      </dgm:t>
    </dgm:pt>
    <dgm:pt modelId="{5FFF799B-43A2-44EA-97B5-D641721A25B0}" type="sibTrans" cxnId="{4E9DCBC2-E209-453F-9D15-267B0122BF03}">
      <dgm:prSet/>
      <dgm:spPr/>
      <dgm:t>
        <a:bodyPr/>
        <a:lstStyle/>
        <a:p>
          <a:endParaRPr lang="en-US"/>
        </a:p>
      </dgm:t>
    </dgm:pt>
    <dgm:pt modelId="{D44E5F22-5CFE-456A-991C-778F99C2E3F5}">
      <dgm:prSet/>
      <dgm:spPr/>
      <dgm:t>
        <a:bodyPr/>
        <a:lstStyle/>
        <a:p>
          <a:r>
            <a:rPr lang="en-US" dirty="0"/>
            <a:t>Focus on producing more Comedy and Drama movies, as these genres appear to be the most popular among viewers. This could potentially attract a larger audience.</a:t>
          </a:r>
        </a:p>
      </dgm:t>
    </dgm:pt>
    <dgm:pt modelId="{25626B42-CBA9-4D52-B0DD-C9D8477A183F}" type="parTrans" cxnId="{68C90609-9AE3-4EFB-87BA-705B93F3BAB8}">
      <dgm:prSet/>
      <dgm:spPr/>
      <dgm:t>
        <a:bodyPr/>
        <a:lstStyle/>
        <a:p>
          <a:endParaRPr lang="en-US"/>
        </a:p>
      </dgm:t>
    </dgm:pt>
    <dgm:pt modelId="{2AB823EF-611E-41BC-AE9D-633845C2881D}" type="sibTrans" cxnId="{68C90609-9AE3-4EFB-87BA-705B93F3BAB8}">
      <dgm:prSet/>
      <dgm:spPr/>
      <dgm:t>
        <a:bodyPr/>
        <a:lstStyle/>
        <a:p>
          <a:endParaRPr lang="en-US"/>
        </a:p>
      </dgm:t>
    </dgm:pt>
    <dgm:pt modelId="{29F9D495-0FE5-4490-867C-02147C9AB563}">
      <dgm:prSet/>
      <dgm:spPr/>
      <dgm:t>
        <a:bodyPr/>
        <a:lstStyle/>
        <a:p>
          <a:r>
            <a:rPr lang="en-US" dirty="0"/>
            <a:t> There is a strong positive correlation between production budget and revenue. This suggests that increasing the production budget might lead to higher revenue. However, it's essential to carefully assess the cost-benefit relationship to ensure profitability.</a:t>
          </a:r>
        </a:p>
      </dgm:t>
    </dgm:pt>
    <dgm:pt modelId="{323ACC5F-2544-447F-A114-AF86BD62FA21}" type="parTrans" cxnId="{93E1C722-B8E0-473C-8689-4F12FFF31093}">
      <dgm:prSet/>
      <dgm:spPr/>
      <dgm:t>
        <a:bodyPr/>
        <a:lstStyle/>
        <a:p>
          <a:endParaRPr lang="en-US"/>
        </a:p>
      </dgm:t>
    </dgm:pt>
    <dgm:pt modelId="{E92B9885-6DA0-4077-A0C3-4928C997ADF5}" type="sibTrans" cxnId="{93E1C722-B8E0-473C-8689-4F12FFF31093}">
      <dgm:prSet/>
      <dgm:spPr/>
      <dgm:t>
        <a:bodyPr/>
        <a:lstStyle/>
        <a:p>
          <a:endParaRPr lang="en-US"/>
        </a:p>
      </dgm:t>
    </dgm:pt>
    <dgm:pt modelId="{58FC388E-5DBB-4D3D-AB20-484FA74860A4}">
      <dgm:prSet/>
      <dgm:spPr/>
      <dgm:t>
        <a:bodyPr/>
        <a:lstStyle/>
        <a:p>
          <a:r>
            <a:rPr lang="en-US" dirty="0"/>
            <a:t> Consider prioritizing the production of Drama, Horror, and History genres, as they contribute to the highest revenue. This insight can guide content creation strategies for maximizing profitability.</a:t>
          </a:r>
        </a:p>
      </dgm:t>
    </dgm:pt>
    <dgm:pt modelId="{56D539E1-B979-4F9F-A02C-36AE29429480}" type="parTrans" cxnId="{F2438A99-8F98-4D12-AB47-37B0A0F35A8C}">
      <dgm:prSet/>
      <dgm:spPr/>
      <dgm:t>
        <a:bodyPr/>
        <a:lstStyle/>
        <a:p>
          <a:endParaRPr lang="en-US"/>
        </a:p>
      </dgm:t>
    </dgm:pt>
    <dgm:pt modelId="{C8D589AD-36ED-4FF4-99D4-E896994C74DD}" type="sibTrans" cxnId="{F2438A99-8F98-4D12-AB47-37B0A0F35A8C}">
      <dgm:prSet/>
      <dgm:spPr/>
      <dgm:t>
        <a:bodyPr/>
        <a:lstStyle/>
        <a:p>
          <a:endParaRPr lang="en-US"/>
        </a:p>
      </dgm:t>
    </dgm:pt>
    <dgm:pt modelId="{7857E292-B160-4DE1-8DDB-78A2AA856143}" type="pres">
      <dgm:prSet presAssocID="{C43EF47B-3B1F-4B07-BC5A-74860FEE9641}" presName="vert0" presStyleCnt="0">
        <dgm:presLayoutVars>
          <dgm:dir/>
          <dgm:animOne val="branch"/>
          <dgm:animLvl val="lvl"/>
        </dgm:presLayoutVars>
      </dgm:prSet>
      <dgm:spPr/>
    </dgm:pt>
    <dgm:pt modelId="{1D352DCC-E72F-4A85-891F-88D62493ABF1}" type="pres">
      <dgm:prSet presAssocID="{92AD5D40-965D-4FEA-8691-12C91C1ED8E2}" presName="thickLine" presStyleLbl="alignNode1" presStyleIdx="0" presStyleCnt="4"/>
      <dgm:spPr/>
    </dgm:pt>
    <dgm:pt modelId="{776855CD-1DCA-4D76-A59C-DCCCA6083004}" type="pres">
      <dgm:prSet presAssocID="{92AD5D40-965D-4FEA-8691-12C91C1ED8E2}" presName="horz1" presStyleCnt="0"/>
      <dgm:spPr/>
    </dgm:pt>
    <dgm:pt modelId="{ECF4CF62-5BD4-4114-B839-1CF3C15A0042}" type="pres">
      <dgm:prSet presAssocID="{92AD5D40-965D-4FEA-8691-12C91C1ED8E2}" presName="tx1" presStyleLbl="revTx" presStyleIdx="0" presStyleCnt="4"/>
      <dgm:spPr/>
    </dgm:pt>
    <dgm:pt modelId="{E5A1E136-3004-4760-8394-4E5C0E871D0D}" type="pres">
      <dgm:prSet presAssocID="{92AD5D40-965D-4FEA-8691-12C91C1ED8E2}" presName="vert1" presStyleCnt="0"/>
      <dgm:spPr/>
    </dgm:pt>
    <dgm:pt modelId="{A247AAD0-DD68-4D93-AB93-E7186B4A5E30}" type="pres">
      <dgm:prSet presAssocID="{D44E5F22-5CFE-456A-991C-778F99C2E3F5}" presName="thickLine" presStyleLbl="alignNode1" presStyleIdx="1" presStyleCnt="4"/>
      <dgm:spPr/>
    </dgm:pt>
    <dgm:pt modelId="{AFD2AF8E-7FF3-4841-BE59-01FD0F231E00}" type="pres">
      <dgm:prSet presAssocID="{D44E5F22-5CFE-456A-991C-778F99C2E3F5}" presName="horz1" presStyleCnt="0"/>
      <dgm:spPr/>
    </dgm:pt>
    <dgm:pt modelId="{A7D4A847-D606-4DE0-9E03-F172A9172A40}" type="pres">
      <dgm:prSet presAssocID="{D44E5F22-5CFE-456A-991C-778F99C2E3F5}" presName="tx1" presStyleLbl="revTx" presStyleIdx="1" presStyleCnt="4"/>
      <dgm:spPr/>
    </dgm:pt>
    <dgm:pt modelId="{96EBF10E-B114-460D-A0D6-4D631811E955}" type="pres">
      <dgm:prSet presAssocID="{D44E5F22-5CFE-456A-991C-778F99C2E3F5}" presName="vert1" presStyleCnt="0"/>
      <dgm:spPr/>
    </dgm:pt>
    <dgm:pt modelId="{FE8A7108-BD18-4ABB-8ECA-A62EF4A19136}" type="pres">
      <dgm:prSet presAssocID="{29F9D495-0FE5-4490-867C-02147C9AB563}" presName="thickLine" presStyleLbl="alignNode1" presStyleIdx="2" presStyleCnt="4"/>
      <dgm:spPr/>
    </dgm:pt>
    <dgm:pt modelId="{2E7A00CA-6C7A-4F6F-AD00-CF0643A2D25D}" type="pres">
      <dgm:prSet presAssocID="{29F9D495-0FE5-4490-867C-02147C9AB563}" presName="horz1" presStyleCnt="0"/>
      <dgm:spPr/>
    </dgm:pt>
    <dgm:pt modelId="{A4BB7525-B429-403B-BB63-2D59535DE159}" type="pres">
      <dgm:prSet presAssocID="{29F9D495-0FE5-4490-867C-02147C9AB563}" presName="tx1" presStyleLbl="revTx" presStyleIdx="2" presStyleCnt="4"/>
      <dgm:spPr/>
    </dgm:pt>
    <dgm:pt modelId="{35FA2AF0-11F4-40B2-A8DA-C7BDF512C46C}" type="pres">
      <dgm:prSet presAssocID="{29F9D495-0FE5-4490-867C-02147C9AB563}" presName="vert1" presStyleCnt="0"/>
      <dgm:spPr/>
    </dgm:pt>
    <dgm:pt modelId="{4481EED6-C480-4388-A138-1222EB3C6F4F}" type="pres">
      <dgm:prSet presAssocID="{58FC388E-5DBB-4D3D-AB20-484FA74860A4}" presName="thickLine" presStyleLbl="alignNode1" presStyleIdx="3" presStyleCnt="4"/>
      <dgm:spPr/>
    </dgm:pt>
    <dgm:pt modelId="{E9297EB5-57A7-4563-92E9-7CDC7D880D24}" type="pres">
      <dgm:prSet presAssocID="{58FC388E-5DBB-4D3D-AB20-484FA74860A4}" presName="horz1" presStyleCnt="0"/>
      <dgm:spPr/>
    </dgm:pt>
    <dgm:pt modelId="{7D6F6EE6-AC47-4FC9-8685-55108C1857F9}" type="pres">
      <dgm:prSet presAssocID="{58FC388E-5DBB-4D3D-AB20-484FA74860A4}" presName="tx1" presStyleLbl="revTx" presStyleIdx="3" presStyleCnt="4"/>
      <dgm:spPr/>
    </dgm:pt>
    <dgm:pt modelId="{810306AC-CDCF-4FD9-A516-796C5E96163F}" type="pres">
      <dgm:prSet presAssocID="{58FC388E-5DBB-4D3D-AB20-484FA74860A4}" presName="vert1" presStyleCnt="0"/>
      <dgm:spPr/>
    </dgm:pt>
  </dgm:ptLst>
  <dgm:cxnLst>
    <dgm:cxn modelId="{68C90609-9AE3-4EFB-87BA-705B93F3BAB8}" srcId="{C43EF47B-3B1F-4B07-BC5A-74860FEE9641}" destId="{D44E5F22-5CFE-456A-991C-778F99C2E3F5}" srcOrd="1" destOrd="0" parTransId="{25626B42-CBA9-4D52-B0DD-C9D8477A183F}" sibTransId="{2AB823EF-611E-41BC-AE9D-633845C2881D}"/>
    <dgm:cxn modelId="{E61B0613-B584-4B7A-AC27-F42B7887742F}" type="presOf" srcId="{92AD5D40-965D-4FEA-8691-12C91C1ED8E2}" destId="{ECF4CF62-5BD4-4114-B839-1CF3C15A0042}" srcOrd="0" destOrd="0" presId="urn:microsoft.com/office/officeart/2008/layout/LinedList"/>
    <dgm:cxn modelId="{93E1C722-B8E0-473C-8689-4F12FFF31093}" srcId="{C43EF47B-3B1F-4B07-BC5A-74860FEE9641}" destId="{29F9D495-0FE5-4490-867C-02147C9AB563}" srcOrd="2" destOrd="0" parTransId="{323ACC5F-2544-447F-A114-AF86BD62FA21}" sibTransId="{E92B9885-6DA0-4077-A0C3-4928C997ADF5}"/>
    <dgm:cxn modelId="{30BB924A-F4FC-4594-ADDE-A4B8E18F8FBE}" type="presOf" srcId="{C43EF47B-3B1F-4B07-BC5A-74860FEE9641}" destId="{7857E292-B160-4DE1-8DDB-78A2AA856143}" srcOrd="0" destOrd="0" presId="urn:microsoft.com/office/officeart/2008/layout/LinedList"/>
    <dgm:cxn modelId="{C2E12E5A-773A-4BFA-B1B7-0234738F5FF8}" type="presOf" srcId="{D44E5F22-5CFE-456A-991C-778F99C2E3F5}" destId="{A7D4A847-D606-4DE0-9E03-F172A9172A40}" srcOrd="0" destOrd="0" presId="urn:microsoft.com/office/officeart/2008/layout/LinedList"/>
    <dgm:cxn modelId="{8F335F89-6E46-41FD-9036-4FAECABEC77A}" type="presOf" srcId="{58FC388E-5DBB-4D3D-AB20-484FA74860A4}" destId="{7D6F6EE6-AC47-4FC9-8685-55108C1857F9}" srcOrd="0" destOrd="0" presId="urn:microsoft.com/office/officeart/2008/layout/LinedList"/>
    <dgm:cxn modelId="{F2438A99-8F98-4D12-AB47-37B0A0F35A8C}" srcId="{C43EF47B-3B1F-4B07-BC5A-74860FEE9641}" destId="{58FC388E-5DBB-4D3D-AB20-484FA74860A4}" srcOrd="3" destOrd="0" parTransId="{56D539E1-B979-4F9F-A02C-36AE29429480}" sibTransId="{C8D589AD-36ED-4FF4-99D4-E896994C74DD}"/>
    <dgm:cxn modelId="{62F503A7-A476-4F2C-95B4-53A6E7F9827D}" type="presOf" srcId="{29F9D495-0FE5-4490-867C-02147C9AB563}" destId="{A4BB7525-B429-403B-BB63-2D59535DE159}" srcOrd="0" destOrd="0" presId="urn:microsoft.com/office/officeart/2008/layout/LinedList"/>
    <dgm:cxn modelId="{4E9DCBC2-E209-453F-9D15-267B0122BF03}" srcId="{C43EF47B-3B1F-4B07-BC5A-74860FEE9641}" destId="{92AD5D40-965D-4FEA-8691-12C91C1ED8E2}" srcOrd="0" destOrd="0" parTransId="{B1B1BA5F-D3DA-4E9C-A3DC-03CAE7C94CF9}" sibTransId="{5FFF799B-43A2-44EA-97B5-D641721A25B0}"/>
    <dgm:cxn modelId="{EA96A460-1A68-44AA-85F9-F7470E31A305}" type="presParOf" srcId="{7857E292-B160-4DE1-8DDB-78A2AA856143}" destId="{1D352DCC-E72F-4A85-891F-88D62493ABF1}" srcOrd="0" destOrd="0" presId="urn:microsoft.com/office/officeart/2008/layout/LinedList"/>
    <dgm:cxn modelId="{C8C8FF39-0A0B-47E6-9E03-8EE4E9677256}" type="presParOf" srcId="{7857E292-B160-4DE1-8DDB-78A2AA856143}" destId="{776855CD-1DCA-4D76-A59C-DCCCA6083004}" srcOrd="1" destOrd="0" presId="urn:microsoft.com/office/officeart/2008/layout/LinedList"/>
    <dgm:cxn modelId="{C12C7DB1-ECD6-4364-BB94-5B9754F8CA70}" type="presParOf" srcId="{776855CD-1DCA-4D76-A59C-DCCCA6083004}" destId="{ECF4CF62-5BD4-4114-B839-1CF3C15A0042}" srcOrd="0" destOrd="0" presId="urn:microsoft.com/office/officeart/2008/layout/LinedList"/>
    <dgm:cxn modelId="{A4F5D728-A4D7-4BB5-8AE0-3423954F9F1A}" type="presParOf" srcId="{776855CD-1DCA-4D76-A59C-DCCCA6083004}" destId="{E5A1E136-3004-4760-8394-4E5C0E871D0D}" srcOrd="1" destOrd="0" presId="urn:microsoft.com/office/officeart/2008/layout/LinedList"/>
    <dgm:cxn modelId="{0B2E20FA-FBC9-4876-AD82-E99BDC4C4675}" type="presParOf" srcId="{7857E292-B160-4DE1-8DDB-78A2AA856143}" destId="{A247AAD0-DD68-4D93-AB93-E7186B4A5E30}" srcOrd="2" destOrd="0" presId="urn:microsoft.com/office/officeart/2008/layout/LinedList"/>
    <dgm:cxn modelId="{CC09B824-993C-4DAE-BCD0-F11947F9B6C5}" type="presParOf" srcId="{7857E292-B160-4DE1-8DDB-78A2AA856143}" destId="{AFD2AF8E-7FF3-4841-BE59-01FD0F231E00}" srcOrd="3" destOrd="0" presId="urn:microsoft.com/office/officeart/2008/layout/LinedList"/>
    <dgm:cxn modelId="{034EE3F8-1F6B-465F-A4C9-0CE139ACA97A}" type="presParOf" srcId="{AFD2AF8E-7FF3-4841-BE59-01FD0F231E00}" destId="{A7D4A847-D606-4DE0-9E03-F172A9172A40}" srcOrd="0" destOrd="0" presId="urn:microsoft.com/office/officeart/2008/layout/LinedList"/>
    <dgm:cxn modelId="{42859CFA-7651-4589-9D32-F5501D12F371}" type="presParOf" srcId="{AFD2AF8E-7FF3-4841-BE59-01FD0F231E00}" destId="{96EBF10E-B114-460D-A0D6-4D631811E955}" srcOrd="1" destOrd="0" presId="urn:microsoft.com/office/officeart/2008/layout/LinedList"/>
    <dgm:cxn modelId="{321678F0-B329-4983-84BC-E32EA0D04438}" type="presParOf" srcId="{7857E292-B160-4DE1-8DDB-78A2AA856143}" destId="{FE8A7108-BD18-4ABB-8ECA-A62EF4A19136}" srcOrd="4" destOrd="0" presId="urn:microsoft.com/office/officeart/2008/layout/LinedList"/>
    <dgm:cxn modelId="{689FA21D-E8EC-43EE-9A17-CD3A5A69E67B}" type="presParOf" srcId="{7857E292-B160-4DE1-8DDB-78A2AA856143}" destId="{2E7A00CA-6C7A-4F6F-AD00-CF0643A2D25D}" srcOrd="5" destOrd="0" presId="urn:microsoft.com/office/officeart/2008/layout/LinedList"/>
    <dgm:cxn modelId="{BEBF2F02-65E1-4C04-B08F-B185D20FE93B}" type="presParOf" srcId="{2E7A00CA-6C7A-4F6F-AD00-CF0643A2D25D}" destId="{A4BB7525-B429-403B-BB63-2D59535DE159}" srcOrd="0" destOrd="0" presId="urn:microsoft.com/office/officeart/2008/layout/LinedList"/>
    <dgm:cxn modelId="{B2A9E1D3-4237-40C1-B3C2-C9FB2B8F510D}" type="presParOf" srcId="{2E7A00CA-6C7A-4F6F-AD00-CF0643A2D25D}" destId="{35FA2AF0-11F4-40B2-A8DA-C7BDF512C46C}" srcOrd="1" destOrd="0" presId="urn:microsoft.com/office/officeart/2008/layout/LinedList"/>
    <dgm:cxn modelId="{5AE2BC47-97CE-492A-8810-EBBC8EBD2CFA}" type="presParOf" srcId="{7857E292-B160-4DE1-8DDB-78A2AA856143}" destId="{4481EED6-C480-4388-A138-1222EB3C6F4F}" srcOrd="6" destOrd="0" presId="urn:microsoft.com/office/officeart/2008/layout/LinedList"/>
    <dgm:cxn modelId="{C9A9D933-ED2B-4B14-8D7F-AB84E1CEEABE}" type="presParOf" srcId="{7857E292-B160-4DE1-8DDB-78A2AA856143}" destId="{E9297EB5-57A7-4563-92E9-7CDC7D880D24}" srcOrd="7" destOrd="0" presId="urn:microsoft.com/office/officeart/2008/layout/LinedList"/>
    <dgm:cxn modelId="{A316CCF5-A24C-4F07-BBB6-B4AB3BCFD507}" type="presParOf" srcId="{E9297EB5-57A7-4563-92E9-7CDC7D880D24}" destId="{7D6F6EE6-AC47-4FC9-8685-55108C1857F9}" srcOrd="0" destOrd="0" presId="urn:microsoft.com/office/officeart/2008/layout/LinedList"/>
    <dgm:cxn modelId="{2A684272-1374-4801-AEE2-F5380F779977}" type="presParOf" srcId="{E9297EB5-57A7-4563-92E9-7CDC7D880D24}" destId="{810306AC-CDCF-4FD9-A516-796C5E96163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DE817-3ADF-4FC6-A85C-0B6F0F44378D}">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B6CF07-2150-4685-9340-5F03976D2AA4}">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840" tIns="243840" rIns="243840" bIns="243840" numCol="1" spcCol="1270" anchor="t" anchorCtr="0">
          <a:noAutofit/>
        </a:bodyPr>
        <a:lstStyle/>
        <a:p>
          <a:pPr marL="0" lvl="0" indent="0" algn="l" defTabSz="2844800">
            <a:lnSpc>
              <a:spcPct val="90000"/>
            </a:lnSpc>
            <a:spcBef>
              <a:spcPct val="0"/>
            </a:spcBef>
            <a:spcAft>
              <a:spcPct val="35000"/>
            </a:spcAft>
            <a:buNone/>
          </a:pPr>
          <a:r>
            <a:rPr lang="en-US" sz="6400" kern="1200"/>
            <a:t>Business Problem</a:t>
          </a:r>
        </a:p>
      </dsp:txBody>
      <dsp:txXfrm>
        <a:off x="0" y="0"/>
        <a:ext cx="6900512" cy="1384035"/>
      </dsp:txXfrm>
    </dsp:sp>
    <dsp:sp modelId="{65724296-76D2-46FC-89A7-19F70E5650B0}">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55728B-C6B3-4FAF-9305-DF5072D00066}">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840" tIns="243840" rIns="243840" bIns="243840" numCol="1" spcCol="1270" anchor="t" anchorCtr="0">
          <a:noAutofit/>
        </a:bodyPr>
        <a:lstStyle/>
        <a:p>
          <a:pPr marL="0" lvl="0" indent="0" algn="l" defTabSz="2844800">
            <a:lnSpc>
              <a:spcPct val="90000"/>
            </a:lnSpc>
            <a:spcBef>
              <a:spcPct val="0"/>
            </a:spcBef>
            <a:spcAft>
              <a:spcPct val="35000"/>
            </a:spcAft>
            <a:buNone/>
          </a:pPr>
          <a:r>
            <a:rPr lang="en-US" sz="6400" kern="1200"/>
            <a:t>Data &amp; Methods</a:t>
          </a:r>
        </a:p>
      </dsp:txBody>
      <dsp:txXfrm>
        <a:off x="0" y="1384035"/>
        <a:ext cx="6900512" cy="1384035"/>
      </dsp:txXfrm>
    </dsp:sp>
    <dsp:sp modelId="{F20FA8C1-6AEF-4222-926D-FAF7C0649E32}">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26365F-7FF9-444C-8FE8-B83157D1B6E0}">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840" tIns="243840" rIns="243840" bIns="243840" numCol="1" spcCol="1270" anchor="t" anchorCtr="0">
          <a:noAutofit/>
        </a:bodyPr>
        <a:lstStyle/>
        <a:p>
          <a:pPr marL="0" lvl="0" indent="0" algn="l" defTabSz="2844800">
            <a:lnSpc>
              <a:spcPct val="90000"/>
            </a:lnSpc>
            <a:spcBef>
              <a:spcPct val="0"/>
            </a:spcBef>
            <a:spcAft>
              <a:spcPct val="35000"/>
            </a:spcAft>
            <a:buNone/>
          </a:pPr>
          <a:r>
            <a:rPr lang="en-US" sz="6400" kern="1200"/>
            <a:t>Results</a:t>
          </a:r>
        </a:p>
      </dsp:txBody>
      <dsp:txXfrm>
        <a:off x="0" y="2768070"/>
        <a:ext cx="6900512" cy="1384035"/>
      </dsp:txXfrm>
    </dsp:sp>
    <dsp:sp modelId="{41464687-5382-467A-87FD-9E11DE8F71A1}">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81053F-9EE9-4B3C-9207-07271D7633D0}">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840" tIns="243840" rIns="243840" bIns="243840" numCol="1" spcCol="1270" anchor="t" anchorCtr="0">
          <a:noAutofit/>
        </a:bodyPr>
        <a:lstStyle/>
        <a:p>
          <a:pPr marL="0" lvl="0" indent="0" algn="l" defTabSz="2844800">
            <a:lnSpc>
              <a:spcPct val="90000"/>
            </a:lnSpc>
            <a:spcBef>
              <a:spcPct val="0"/>
            </a:spcBef>
            <a:spcAft>
              <a:spcPct val="35000"/>
            </a:spcAft>
            <a:buNone/>
          </a:pPr>
          <a:r>
            <a:rPr lang="en-US" sz="6400" kern="1200"/>
            <a:t>Conclusions</a:t>
          </a:r>
        </a:p>
      </dsp:txBody>
      <dsp:txXfrm>
        <a:off x="0" y="4152105"/>
        <a:ext cx="6900512" cy="1384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52DCC-E72F-4A85-891F-88D62493ABF1}">
      <dsp:nvSpPr>
        <dsp:cNvPr id="0" name=""/>
        <dsp:cNvSpPr/>
      </dsp:nvSpPr>
      <dsp:spPr>
        <a:xfrm>
          <a:off x="0" y="0"/>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F4CF62-5BD4-4114-B839-1CF3C15A0042}">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 It is advisable to create movies that last between 90 to 120 minutes. This duration seems to align well with audience preferences.</a:t>
          </a:r>
        </a:p>
      </dsp:txBody>
      <dsp:txXfrm>
        <a:off x="0" y="0"/>
        <a:ext cx="10515600" cy="1087834"/>
      </dsp:txXfrm>
    </dsp:sp>
    <dsp:sp modelId="{A247AAD0-DD68-4D93-AB93-E7186B4A5E30}">
      <dsp:nvSpPr>
        <dsp:cNvPr id="0" name=""/>
        <dsp:cNvSpPr/>
      </dsp:nvSpPr>
      <dsp:spPr>
        <a:xfrm>
          <a:off x="0" y="1087834"/>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D4A847-D606-4DE0-9E03-F172A9172A40}">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Focus on producing more Comedy and Drama movies, as these genres appear to be the most popular among viewers. This could potentially attract a larger audience.</a:t>
          </a:r>
        </a:p>
      </dsp:txBody>
      <dsp:txXfrm>
        <a:off x="0" y="1087834"/>
        <a:ext cx="10515600" cy="1087834"/>
      </dsp:txXfrm>
    </dsp:sp>
    <dsp:sp modelId="{FE8A7108-BD18-4ABB-8ECA-A62EF4A19136}">
      <dsp:nvSpPr>
        <dsp:cNvPr id="0" name=""/>
        <dsp:cNvSpPr/>
      </dsp:nvSpPr>
      <dsp:spPr>
        <a:xfrm>
          <a:off x="0" y="2175669"/>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B7525-B429-403B-BB63-2D59535DE159}">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 There is a strong positive correlation between production budget and revenue. This suggests that increasing the production budget might lead to higher revenue. However, it's essential to carefully assess the cost-benefit relationship to ensure profitability.</a:t>
          </a:r>
        </a:p>
      </dsp:txBody>
      <dsp:txXfrm>
        <a:off x="0" y="2175669"/>
        <a:ext cx="10515600" cy="1087834"/>
      </dsp:txXfrm>
    </dsp:sp>
    <dsp:sp modelId="{4481EED6-C480-4388-A138-1222EB3C6F4F}">
      <dsp:nvSpPr>
        <dsp:cNvPr id="0" name=""/>
        <dsp:cNvSpPr/>
      </dsp:nvSpPr>
      <dsp:spPr>
        <a:xfrm>
          <a:off x="0" y="3263503"/>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6F6EE6-AC47-4FC9-8685-55108C1857F9}">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 Consider prioritizing the production of Drama, Horror, and History genres, as they contribute to the highest revenue. This insight can guide content creation strategies for maximizing profitability.</a:t>
          </a:r>
        </a:p>
      </dsp:txBody>
      <dsp:txXfrm>
        <a:off x="0" y="3263503"/>
        <a:ext cx="10515600" cy="108783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25AF5-E328-0DD5-3E07-4E69AE6A17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649AFF32-A084-6328-8557-DB77747FAB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96892E40-B092-B3C1-25AB-6180F7C670F6}"/>
              </a:ext>
            </a:extLst>
          </p:cNvPr>
          <p:cNvSpPr>
            <a:spLocks noGrp="1"/>
          </p:cNvSpPr>
          <p:nvPr>
            <p:ph type="dt" sz="half" idx="10"/>
          </p:nvPr>
        </p:nvSpPr>
        <p:spPr/>
        <p:txBody>
          <a:bodyPr/>
          <a:lstStyle/>
          <a:p>
            <a:fld id="{5CBF1DFC-F290-44D8-B88E-7E7125D36F42}" type="datetimeFigureOut">
              <a:rPr lang="en-KE" smtClean="0"/>
              <a:t>18/02/2024</a:t>
            </a:fld>
            <a:endParaRPr lang="en-KE"/>
          </a:p>
        </p:txBody>
      </p:sp>
      <p:sp>
        <p:nvSpPr>
          <p:cNvPr id="5" name="Footer Placeholder 4">
            <a:extLst>
              <a:ext uri="{FF2B5EF4-FFF2-40B4-BE49-F238E27FC236}">
                <a16:creationId xmlns:a16="http://schemas.microsoft.com/office/drawing/2014/main" id="{69482BB5-1970-73B1-C705-7B607248704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4009A52-DCD1-48AA-CA99-BFE451B18DAE}"/>
              </a:ext>
            </a:extLst>
          </p:cNvPr>
          <p:cNvSpPr>
            <a:spLocks noGrp="1"/>
          </p:cNvSpPr>
          <p:nvPr>
            <p:ph type="sldNum" sz="quarter" idx="12"/>
          </p:nvPr>
        </p:nvSpPr>
        <p:spPr/>
        <p:txBody>
          <a:bodyPr/>
          <a:lstStyle/>
          <a:p>
            <a:fld id="{D70B4EDB-61A0-402C-8D64-28D1E1850A04}" type="slidenum">
              <a:rPr lang="en-KE" smtClean="0"/>
              <a:t>‹#›</a:t>
            </a:fld>
            <a:endParaRPr lang="en-KE"/>
          </a:p>
        </p:txBody>
      </p:sp>
    </p:spTree>
    <p:extLst>
      <p:ext uri="{BB962C8B-B14F-4D97-AF65-F5344CB8AC3E}">
        <p14:creationId xmlns:p14="http://schemas.microsoft.com/office/powerpoint/2010/main" val="3835965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7C9E4-FA0C-7380-1656-2AB20A4474D0}"/>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71839651-2FFD-EAC0-6443-FC827FFF0E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5845EE77-508B-BF33-D09C-0B7CA2F32BC9}"/>
              </a:ext>
            </a:extLst>
          </p:cNvPr>
          <p:cNvSpPr>
            <a:spLocks noGrp="1"/>
          </p:cNvSpPr>
          <p:nvPr>
            <p:ph type="dt" sz="half" idx="10"/>
          </p:nvPr>
        </p:nvSpPr>
        <p:spPr/>
        <p:txBody>
          <a:bodyPr/>
          <a:lstStyle/>
          <a:p>
            <a:fld id="{5CBF1DFC-F290-44D8-B88E-7E7125D36F42}" type="datetimeFigureOut">
              <a:rPr lang="en-KE" smtClean="0"/>
              <a:t>18/02/2024</a:t>
            </a:fld>
            <a:endParaRPr lang="en-KE"/>
          </a:p>
        </p:txBody>
      </p:sp>
      <p:sp>
        <p:nvSpPr>
          <p:cNvPr id="5" name="Footer Placeholder 4">
            <a:extLst>
              <a:ext uri="{FF2B5EF4-FFF2-40B4-BE49-F238E27FC236}">
                <a16:creationId xmlns:a16="http://schemas.microsoft.com/office/drawing/2014/main" id="{1FF1A50B-BE6E-DA0C-134E-3311058FA2D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712A085A-9ED4-7F62-FA8A-6406E10BA1B6}"/>
              </a:ext>
            </a:extLst>
          </p:cNvPr>
          <p:cNvSpPr>
            <a:spLocks noGrp="1"/>
          </p:cNvSpPr>
          <p:nvPr>
            <p:ph type="sldNum" sz="quarter" idx="12"/>
          </p:nvPr>
        </p:nvSpPr>
        <p:spPr/>
        <p:txBody>
          <a:bodyPr/>
          <a:lstStyle/>
          <a:p>
            <a:fld id="{D70B4EDB-61A0-402C-8D64-28D1E1850A04}" type="slidenum">
              <a:rPr lang="en-KE" smtClean="0"/>
              <a:t>‹#›</a:t>
            </a:fld>
            <a:endParaRPr lang="en-KE"/>
          </a:p>
        </p:txBody>
      </p:sp>
    </p:spTree>
    <p:extLst>
      <p:ext uri="{BB962C8B-B14F-4D97-AF65-F5344CB8AC3E}">
        <p14:creationId xmlns:p14="http://schemas.microsoft.com/office/powerpoint/2010/main" val="1274132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D562AF-2BA3-B7D1-FE6E-0D414E7D1D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CE7ADD4E-3E3C-0275-3712-67239517F4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F33CD36-CEA1-B58C-901C-D5207BDC46DC}"/>
              </a:ext>
            </a:extLst>
          </p:cNvPr>
          <p:cNvSpPr>
            <a:spLocks noGrp="1"/>
          </p:cNvSpPr>
          <p:nvPr>
            <p:ph type="dt" sz="half" idx="10"/>
          </p:nvPr>
        </p:nvSpPr>
        <p:spPr/>
        <p:txBody>
          <a:bodyPr/>
          <a:lstStyle/>
          <a:p>
            <a:fld id="{5CBF1DFC-F290-44D8-B88E-7E7125D36F42}" type="datetimeFigureOut">
              <a:rPr lang="en-KE" smtClean="0"/>
              <a:t>18/02/2024</a:t>
            </a:fld>
            <a:endParaRPr lang="en-KE"/>
          </a:p>
        </p:txBody>
      </p:sp>
      <p:sp>
        <p:nvSpPr>
          <p:cNvPr id="5" name="Footer Placeholder 4">
            <a:extLst>
              <a:ext uri="{FF2B5EF4-FFF2-40B4-BE49-F238E27FC236}">
                <a16:creationId xmlns:a16="http://schemas.microsoft.com/office/drawing/2014/main" id="{98A62796-E607-4EEE-160D-887CD02F6AA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11CF467F-A563-3660-035B-B7762C945A46}"/>
              </a:ext>
            </a:extLst>
          </p:cNvPr>
          <p:cNvSpPr>
            <a:spLocks noGrp="1"/>
          </p:cNvSpPr>
          <p:nvPr>
            <p:ph type="sldNum" sz="quarter" idx="12"/>
          </p:nvPr>
        </p:nvSpPr>
        <p:spPr/>
        <p:txBody>
          <a:bodyPr/>
          <a:lstStyle/>
          <a:p>
            <a:fld id="{D70B4EDB-61A0-402C-8D64-28D1E1850A04}" type="slidenum">
              <a:rPr lang="en-KE" smtClean="0"/>
              <a:t>‹#›</a:t>
            </a:fld>
            <a:endParaRPr lang="en-KE"/>
          </a:p>
        </p:txBody>
      </p:sp>
    </p:spTree>
    <p:extLst>
      <p:ext uri="{BB962C8B-B14F-4D97-AF65-F5344CB8AC3E}">
        <p14:creationId xmlns:p14="http://schemas.microsoft.com/office/powerpoint/2010/main" val="1154147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649D-8F2B-2877-F710-1BA93E44B471}"/>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FAAE58DB-70CE-5FBA-19E1-3CA76F5804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D3E9CCA9-A9F9-AAFC-F2C2-18F2C1B7D3BA}"/>
              </a:ext>
            </a:extLst>
          </p:cNvPr>
          <p:cNvSpPr>
            <a:spLocks noGrp="1"/>
          </p:cNvSpPr>
          <p:nvPr>
            <p:ph type="dt" sz="half" idx="10"/>
          </p:nvPr>
        </p:nvSpPr>
        <p:spPr/>
        <p:txBody>
          <a:bodyPr/>
          <a:lstStyle/>
          <a:p>
            <a:fld id="{5CBF1DFC-F290-44D8-B88E-7E7125D36F42}" type="datetimeFigureOut">
              <a:rPr lang="en-KE" smtClean="0"/>
              <a:t>18/02/2024</a:t>
            </a:fld>
            <a:endParaRPr lang="en-KE"/>
          </a:p>
        </p:txBody>
      </p:sp>
      <p:sp>
        <p:nvSpPr>
          <p:cNvPr id="5" name="Footer Placeholder 4">
            <a:extLst>
              <a:ext uri="{FF2B5EF4-FFF2-40B4-BE49-F238E27FC236}">
                <a16:creationId xmlns:a16="http://schemas.microsoft.com/office/drawing/2014/main" id="{623ED93B-598F-C6B1-5813-82D24D6385C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046813C-2F36-6673-3860-C44C8CB2AFEC}"/>
              </a:ext>
            </a:extLst>
          </p:cNvPr>
          <p:cNvSpPr>
            <a:spLocks noGrp="1"/>
          </p:cNvSpPr>
          <p:nvPr>
            <p:ph type="sldNum" sz="quarter" idx="12"/>
          </p:nvPr>
        </p:nvSpPr>
        <p:spPr/>
        <p:txBody>
          <a:bodyPr/>
          <a:lstStyle/>
          <a:p>
            <a:fld id="{D70B4EDB-61A0-402C-8D64-28D1E1850A04}" type="slidenum">
              <a:rPr lang="en-KE" smtClean="0"/>
              <a:t>‹#›</a:t>
            </a:fld>
            <a:endParaRPr lang="en-KE"/>
          </a:p>
        </p:txBody>
      </p:sp>
    </p:spTree>
    <p:extLst>
      <p:ext uri="{BB962C8B-B14F-4D97-AF65-F5344CB8AC3E}">
        <p14:creationId xmlns:p14="http://schemas.microsoft.com/office/powerpoint/2010/main" val="3572869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BF8D-189C-BA87-3DFE-23930FCEA4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81E2FFEE-3E49-8BE4-BB8B-A5D1218EE9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84C14F-FB1E-7D88-AD5F-A67BF9D8438C}"/>
              </a:ext>
            </a:extLst>
          </p:cNvPr>
          <p:cNvSpPr>
            <a:spLocks noGrp="1"/>
          </p:cNvSpPr>
          <p:nvPr>
            <p:ph type="dt" sz="half" idx="10"/>
          </p:nvPr>
        </p:nvSpPr>
        <p:spPr/>
        <p:txBody>
          <a:bodyPr/>
          <a:lstStyle/>
          <a:p>
            <a:fld id="{5CBF1DFC-F290-44D8-B88E-7E7125D36F42}" type="datetimeFigureOut">
              <a:rPr lang="en-KE" smtClean="0"/>
              <a:t>18/02/2024</a:t>
            </a:fld>
            <a:endParaRPr lang="en-KE"/>
          </a:p>
        </p:txBody>
      </p:sp>
      <p:sp>
        <p:nvSpPr>
          <p:cNvPr id="5" name="Footer Placeholder 4">
            <a:extLst>
              <a:ext uri="{FF2B5EF4-FFF2-40B4-BE49-F238E27FC236}">
                <a16:creationId xmlns:a16="http://schemas.microsoft.com/office/drawing/2014/main" id="{DAEFD3AE-E4FD-16A6-6F77-440D3B910242}"/>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BEDF8473-AD05-A9A7-7802-238C12ED528A}"/>
              </a:ext>
            </a:extLst>
          </p:cNvPr>
          <p:cNvSpPr>
            <a:spLocks noGrp="1"/>
          </p:cNvSpPr>
          <p:nvPr>
            <p:ph type="sldNum" sz="quarter" idx="12"/>
          </p:nvPr>
        </p:nvSpPr>
        <p:spPr/>
        <p:txBody>
          <a:bodyPr/>
          <a:lstStyle/>
          <a:p>
            <a:fld id="{D70B4EDB-61A0-402C-8D64-28D1E1850A04}" type="slidenum">
              <a:rPr lang="en-KE" smtClean="0"/>
              <a:t>‹#›</a:t>
            </a:fld>
            <a:endParaRPr lang="en-KE"/>
          </a:p>
        </p:txBody>
      </p:sp>
    </p:spTree>
    <p:extLst>
      <p:ext uri="{BB962C8B-B14F-4D97-AF65-F5344CB8AC3E}">
        <p14:creationId xmlns:p14="http://schemas.microsoft.com/office/powerpoint/2010/main" val="2999258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B25D-F008-6E3D-A917-4BA7379D33E6}"/>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91ACCCEF-8559-BA56-ADA5-FDA5714D73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549F9F7E-4D2F-1011-845A-D272AE4E81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492E05F8-4558-9047-4E09-46697FCEC654}"/>
              </a:ext>
            </a:extLst>
          </p:cNvPr>
          <p:cNvSpPr>
            <a:spLocks noGrp="1"/>
          </p:cNvSpPr>
          <p:nvPr>
            <p:ph type="dt" sz="half" idx="10"/>
          </p:nvPr>
        </p:nvSpPr>
        <p:spPr/>
        <p:txBody>
          <a:bodyPr/>
          <a:lstStyle/>
          <a:p>
            <a:fld id="{5CBF1DFC-F290-44D8-B88E-7E7125D36F42}" type="datetimeFigureOut">
              <a:rPr lang="en-KE" smtClean="0"/>
              <a:t>18/02/2024</a:t>
            </a:fld>
            <a:endParaRPr lang="en-KE"/>
          </a:p>
        </p:txBody>
      </p:sp>
      <p:sp>
        <p:nvSpPr>
          <p:cNvPr id="6" name="Footer Placeholder 5">
            <a:extLst>
              <a:ext uri="{FF2B5EF4-FFF2-40B4-BE49-F238E27FC236}">
                <a16:creationId xmlns:a16="http://schemas.microsoft.com/office/drawing/2014/main" id="{D038FCB2-24EC-9936-29B6-D739983F01E5}"/>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D6B2F0B2-2D82-78D5-17A6-231136EF899D}"/>
              </a:ext>
            </a:extLst>
          </p:cNvPr>
          <p:cNvSpPr>
            <a:spLocks noGrp="1"/>
          </p:cNvSpPr>
          <p:nvPr>
            <p:ph type="sldNum" sz="quarter" idx="12"/>
          </p:nvPr>
        </p:nvSpPr>
        <p:spPr/>
        <p:txBody>
          <a:bodyPr/>
          <a:lstStyle/>
          <a:p>
            <a:fld id="{D70B4EDB-61A0-402C-8D64-28D1E1850A04}" type="slidenum">
              <a:rPr lang="en-KE" smtClean="0"/>
              <a:t>‹#›</a:t>
            </a:fld>
            <a:endParaRPr lang="en-KE"/>
          </a:p>
        </p:txBody>
      </p:sp>
    </p:spTree>
    <p:extLst>
      <p:ext uri="{BB962C8B-B14F-4D97-AF65-F5344CB8AC3E}">
        <p14:creationId xmlns:p14="http://schemas.microsoft.com/office/powerpoint/2010/main" val="635118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85100-580D-D847-1905-79EE8233D55C}"/>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89B247DB-CA3C-1C65-7B61-C41A0ED60D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41A130-55DC-0BDC-FC5D-E762496D86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FED8B212-DCBD-B14C-F042-0E0C9BF176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9BECD0-B057-F93A-C9C4-25DD938181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0B4DDA20-BE57-073A-364C-A73E2951009C}"/>
              </a:ext>
            </a:extLst>
          </p:cNvPr>
          <p:cNvSpPr>
            <a:spLocks noGrp="1"/>
          </p:cNvSpPr>
          <p:nvPr>
            <p:ph type="dt" sz="half" idx="10"/>
          </p:nvPr>
        </p:nvSpPr>
        <p:spPr/>
        <p:txBody>
          <a:bodyPr/>
          <a:lstStyle/>
          <a:p>
            <a:fld id="{5CBF1DFC-F290-44D8-B88E-7E7125D36F42}" type="datetimeFigureOut">
              <a:rPr lang="en-KE" smtClean="0"/>
              <a:t>18/02/2024</a:t>
            </a:fld>
            <a:endParaRPr lang="en-KE"/>
          </a:p>
        </p:txBody>
      </p:sp>
      <p:sp>
        <p:nvSpPr>
          <p:cNvPr id="8" name="Footer Placeholder 7">
            <a:extLst>
              <a:ext uri="{FF2B5EF4-FFF2-40B4-BE49-F238E27FC236}">
                <a16:creationId xmlns:a16="http://schemas.microsoft.com/office/drawing/2014/main" id="{1F92CD75-ECB8-DF17-7F7D-044E63B2632C}"/>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96123EAB-0BB4-4FA8-0C32-89E5DEB26A78}"/>
              </a:ext>
            </a:extLst>
          </p:cNvPr>
          <p:cNvSpPr>
            <a:spLocks noGrp="1"/>
          </p:cNvSpPr>
          <p:nvPr>
            <p:ph type="sldNum" sz="quarter" idx="12"/>
          </p:nvPr>
        </p:nvSpPr>
        <p:spPr/>
        <p:txBody>
          <a:bodyPr/>
          <a:lstStyle/>
          <a:p>
            <a:fld id="{D70B4EDB-61A0-402C-8D64-28D1E1850A04}" type="slidenum">
              <a:rPr lang="en-KE" smtClean="0"/>
              <a:t>‹#›</a:t>
            </a:fld>
            <a:endParaRPr lang="en-KE"/>
          </a:p>
        </p:txBody>
      </p:sp>
    </p:spTree>
    <p:extLst>
      <p:ext uri="{BB962C8B-B14F-4D97-AF65-F5344CB8AC3E}">
        <p14:creationId xmlns:p14="http://schemas.microsoft.com/office/powerpoint/2010/main" val="93728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D8CD9-1BF4-EF62-324A-AAC6F25B106A}"/>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BDE49660-4700-6491-B0D1-FE8CEA14616A}"/>
              </a:ext>
            </a:extLst>
          </p:cNvPr>
          <p:cNvSpPr>
            <a:spLocks noGrp="1"/>
          </p:cNvSpPr>
          <p:nvPr>
            <p:ph type="dt" sz="half" idx="10"/>
          </p:nvPr>
        </p:nvSpPr>
        <p:spPr/>
        <p:txBody>
          <a:bodyPr/>
          <a:lstStyle/>
          <a:p>
            <a:fld id="{5CBF1DFC-F290-44D8-B88E-7E7125D36F42}" type="datetimeFigureOut">
              <a:rPr lang="en-KE" smtClean="0"/>
              <a:t>18/02/2024</a:t>
            </a:fld>
            <a:endParaRPr lang="en-KE"/>
          </a:p>
        </p:txBody>
      </p:sp>
      <p:sp>
        <p:nvSpPr>
          <p:cNvPr id="4" name="Footer Placeholder 3">
            <a:extLst>
              <a:ext uri="{FF2B5EF4-FFF2-40B4-BE49-F238E27FC236}">
                <a16:creationId xmlns:a16="http://schemas.microsoft.com/office/drawing/2014/main" id="{0F01C13E-72AB-A9AC-F4DF-B2A92155DF05}"/>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E37C4E00-D5C9-E2AA-50B9-491EB7350B1E}"/>
              </a:ext>
            </a:extLst>
          </p:cNvPr>
          <p:cNvSpPr>
            <a:spLocks noGrp="1"/>
          </p:cNvSpPr>
          <p:nvPr>
            <p:ph type="sldNum" sz="quarter" idx="12"/>
          </p:nvPr>
        </p:nvSpPr>
        <p:spPr/>
        <p:txBody>
          <a:bodyPr/>
          <a:lstStyle/>
          <a:p>
            <a:fld id="{D70B4EDB-61A0-402C-8D64-28D1E1850A04}" type="slidenum">
              <a:rPr lang="en-KE" smtClean="0"/>
              <a:t>‹#›</a:t>
            </a:fld>
            <a:endParaRPr lang="en-KE"/>
          </a:p>
        </p:txBody>
      </p:sp>
    </p:spTree>
    <p:extLst>
      <p:ext uri="{BB962C8B-B14F-4D97-AF65-F5344CB8AC3E}">
        <p14:creationId xmlns:p14="http://schemas.microsoft.com/office/powerpoint/2010/main" val="117168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DAB615-2EA2-4950-7318-FE192E5F6E14}"/>
              </a:ext>
            </a:extLst>
          </p:cNvPr>
          <p:cNvSpPr>
            <a:spLocks noGrp="1"/>
          </p:cNvSpPr>
          <p:nvPr>
            <p:ph type="dt" sz="half" idx="10"/>
          </p:nvPr>
        </p:nvSpPr>
        <p:spPr/>
        <p:txBody>
          <a:bodyPr/>
          <a:lstStyle/>
          <a:p>
            <a:fld id="{5CBF1DFC-F290-44D8-B88E-7E7125D36F42}" type="datetimeFigureOut">
              <a:rPr lang="en-KE" smtClean="0"/>
              <a:t>18/02/2024</a:t>
            </a:fld>
            <a:endParaRPr lang="en-KE"/>
          </a:p>
        </p:txBody>
      </p:sp>
      <p:sp>
        <p:nvSpPr>
          <p:cNvPr id="3" name="Footer Placeholder 2">
            <a:extLst>
              <a:ext uri="{FF2B5EF4-FFF2-40B4-BE49-F238E27FC236}">
                <a16:creationId xmlns:a16="http://schemas.microsoft.com/office/drawing/2014/main" id="{44B28DE3-A837-6060-6093-D147A52C893F}"/>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4CEFC471-C9D1-8D0B-9280-5D09EAE9B501}"/>
              </a:ext>
            </a:extLst>
          </p:cNvPr>
          <p:cNvSpPr>
            <a:spLocks noGrp="1"/>
          </p:cNvSpPr>
          <p:nvPr>
            <p:ph type="sldNum" sz="quarter" idx="12"/>
          </p:nvPr>
        </p:nvSpPr>
        <p:spPr/>
        <p:txBody>
          <a:bodyPr/>
          <a:lstStyle/>
          <a:p>
            <a:fld id="{D70B4EDB-61A0-402C-8D64-28D1E1850A04}" type="slidenum">
              <a:rPr lang="en-KE" smtClean="0"/>
              <a:t>‹#›</a:t>
            </a:fld>
            <a:endParaRPr lang="en-KE"/>
          </a:p>
        </p:txBody>
      </p:sp>
    </p:spTree>
    <p:extLst>
      <p:ext uri="{BB962C8B-B14F-4D97-AF65-F5344CB8AC3E}">
        <p14:creationId xmlns:p14="http://schemas.microsoft.com/office/powerpoint/2010/main" val="3539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79FA3-DF8D-B553-A2D7-5AC0979A74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8B34C954-C751-EED1-F439-E1C8D0CF01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947B2C2B-8268-8411-EE95-C3A7EDCD7A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5CF72-DC65-AB6D-8517-FA8AA73FC932}"/>
              </a:ext>
            </a:extLst>
          </p:cNvPr>
          <p:cNvSpPr>
            <a:spLocks noGrp="1"/>
          </p:cNvSpPr>
          <p:nvPr>
            <p:ph type="dt" sz="half" idx="10"/>
          </p:nvPr>
        </p:nvSpPr>
        <p:spPr/>
        <p:txBody>
          <a:bodyPr/>
          <a:lstStyle/>
          <a:p>
            <a:fld id="{5CBF1DFC-F290-44D8-B88E-7E7125D36F42}" type="datetimeFigureOut">
              <a:rPr lang="en-KE" smtClean="0"/>
              <a:t>18/02/2024</a:t>
            </a:fld>
            <a:endParaRPr lang="en-KE"/>
          </a:p>
        </p:txBody>
      </p:sp>
      <p:sp>
        <p:nvSpPr>
          <p:cNvPr id="6" name="Footer Placeholder 5">
            <a:extLst>
              <a:ext uri="{FF2B5EF4-FFF2-40B4-BE49-F238E27FC236}">
                <a16:creationId xmlns:a16="http://schemas.microsoft.com/office/drawing/2014/main" id="{4BCCDBD8-99D7-2EEB-B5E4-6870C564FC1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7E24FDA0-C19E-53E4-8950-3DF8DECE7418}"/>
              </a:ext>
            </a:extLst>
          </p:cNvPr>
          <p:cNvSpPr>
            <a:spLocks noGrp="1"/>
          </p:cNvSpPr>
          <p:nvPr>
            <p:ph type="sldNum" sz="quarter" idx="12"/>
          </p:nvPr>
        </p:nvSpPr>
        <p:spPr/>
        <p:txBody>
          <a:bodyPr/>
          <a:lstStyle/>
          <a:p>
            <a:fld id="{D70B4EDB-61A0-402C-8D64-28D1E1850A04}" type="slidenum">
              <a:rPr lang="en-KE" smtClean="0"/>
              <a:t>‹#›</a:t>
            </a:fld>
            <a:endParaRPr lang="en-KE"/>
          </a:p>
        </p:txBody>
      </p:sp>
    </p:spTree>
    <p:extLst>
      <p:ext uri="{BB962C8B-B14F-4D97-AF65-F5344CB8AC3E}">
        <p14:creationId xmlns:p14="http://schemas.microsoft.com/office/powerpoint/2010/main" val="1587952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6E0F3-AF24-9AED-E1A2-1C536FD8A1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AE1910C9-F9F2-DB7D-D2AA-B22210394B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2123D863-1A29-EBAB-418B-A97927DC2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349F3-BCCF-A31C-FA88-493BA2DF48E0}"/>
              </a:ext>
            </a:extLst>
          </p:cNvPr>
          <p:cNvSpPr>
            <a:spLocks noGrp="1"/>
          </p:cNvSpPr>
          <p:nvPr>
            <p:ph type="dt" sz="half" idx="10"/>
          </p:nvPr>
        </p:nvSpPr>
        <p:spPr/>
        <p:txBody>
          <a:bodyPr/>
          <a:lstStyle/>
          <a:p>
            <a:fld id="{5CBF1DFC-F290-44D8-B88E-7E7125D36F42}" type="datetimeFigureOut">
              <a:rPr lang="en-KE" smtClean="0"/>
              <a:t>18/02/2024</a:t>
            </a:fld>
            <a:endParaRPr lang="en-KE"/>
          </a:p>
        </p:txBody>
      </p:sp>
      <p:sp>
        <p:nvSpPr>
          <p:cNvPr id="6" name="Footer Placeholder 5">
            <a:extLst>
              <a:ext uri="{FF2B5EF4-FFF2-40B4-BE49-F238E27FC236}">
                <a16:creationId xmlns:a16="http://schemas.microsoft.com/office/drawing/2014/main" id="{01FEFEFD-9038-F46C-0756-368C5A2EC939}"/>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D38DB512-BEBD-60E9-EF1A-440CDF3D529A}"/>
              </a:ext>
            </a:extLst>
          </p:cNvPr>
          <p:cNvSpPr>
            <a:spLocks noGrp="1"/>
          </p:cNvSpPr>
          <p:nvPr>
            <p:ph type="sldNum" sz="quarter" idx="12"/>
          </p:nvPr>
        </p:nvSpPr>
        <p:spPr/>
        <p:txBody>
          <a:bodyPr/>
          <a:lstStyle/>
          <a:p>
            <a:fld id="{D70B4EDB-61A0-402C-8D64-28D1E1850A04}" type="slidenum">
              <a:rPr lang="en-KE" smtClean="0"/>
              <a:t>‹#›</a:t>
            </a:fld>
            <a:endParaRPr lang="en-KE"/>
          </a:p>
        </p:txBody>
      </p:sp>
    </p:spTree>
    <p:extLst>
      <p:ext uri="{BB962C8B-B14F-4D97-AF65-F5344CB8AC3E}">
        <p14:creationId xmlns:p14="http://schemas.microsoft.com/office/powerpoint/2010/main" val="1238578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1BAC94-D3E7-8510-C56A-B6D43DFFB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C899C2D7-41FC-EB55-9FB0-5068DE2A07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6868038-686F-69F8-6633-C34F919E2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BF1DFC-F290-44D8-B88E-7E7125D36F42}" type="datetimeFigureOut">
              <a:rPr lang="en-KE" smtClean="0"/>
              <a:t>18/02/2024</a:t>
            </a:fld>
            <a:endParaRPr lang="en-KE"/>
          </a:p>
        </p:txBody>
      </p:sp>
      <p:sp>
        <p:nvSpPr>
          <p:cNvPr id="5" name="Footer Placeholder 4">
            <a:extLst>
              <a:ext uri="{FF2B5EF4-FFF2-40B4-BE49-F238E27FC236}">
                <a16:creationId xmlns:a16="http://schemas.microsoft.com/office/drawing/2014/main" id="{9D178D36-4700-CDC4-8286-EF417C46A5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1DD0B83F-3F74-BC2A-41E5-B4D560DAD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B4EDB-61A0-402C-8D64-28D1E1850A04}" type="slidenum">
              <a:rPr lang="en-KE" smtClean="0"/>
              <a:t>‹#›</a:t>
            </a:fld>
            <a:endParaRPr lang="en-KE"/>
          </a:p>
        </p:txBody>
      </p:sp>
    </p:spTree>
    <p:extLst>
      <p:ext uri="{BB962C8B-B14F-4D97-AF65-F5344CB8AC3E}">
        <p14:creationId xmlns:p14="http://schemas.microsoft.com/office/powerpoint/2010/main" val="3502853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FridaOyucho/" TargetMode="External"/><Relationship Id="rId2" Type="http://schemas.openxmlformats.org/officeDocument/2006/relationships/hyperlink" Target="mailto:fridaoyucho@gmail.com" TargetMode="External"/><Relationship Id="rId1" Type="http://schemas.openxmlformats.org/officeDocument/2006/relationships/slideLayout" Target="../slideLayouts/slideLayout6.xml"/><Relationship Id="rId4" Type="http://schemas.openxmlformats.org/officeDocument/2006/relationships/hyperlink" Target="https://www.linkedin.com/in/frida-oyuch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8B14834-FE4D-7C33-4762-6F03AB8180F2}"/>
              </a:ext>
            </a:extLst>
          </p:cNvPr>
          <p:cNvSpPr>
            <a:spLocks noGrp="1"/>
          </p:cNvSpPr>
          <p:nvPr>
            <p:ph type="title"/>
          </p:nvPr>
        </p:nvSpPr>
        <p:spPr>
          <a:xfrm>
            <a:off x="1524003" y="1999615"/>
            <a:ext cx="9144000" cy="2764028"/>
          </a:xfrm>
          <a:ln w="15875">
            <a:solidFill>
              <a:schemeClr val="tx1"/>
            </a:solidFill>
          </a:ln>
        </p:spPr>
        <p:txBody>
          <a:bodyPr vert="horz" lIns="91440" tIns="45720" rIns="91440" bIns="45720" rtlCol="0" anchor="ctr">
            <a:normAutofit/>
          </a:bodyPr>
          <a:lstStyle/>
          <a:p>
            <a:pPr algn="ctr"/>
            <a:r>
              <a:rPr lang="en-US" sz="3400" kern="1200" dirty="0">
                <a:solidFill>
                  <a:schemeClr val="tx1"/>
                </a:solidFill>
                <a:latin typeface="+mj-lt"/>
                <a:ea typeface="+mj-ea"/>
                <a:cs typeface="+mj-cs"/>
              </a:rPr>
              <a:t>MICROSOFT MOVIES ANALYSIS</a:t>
            </a:r>
            <a:br>
              <a:rPr lang="en-US" sz="3400" kern="1200" dirty="0">
                <a:solidFill>
                  <a:schemeClr val="tx1"/>
                </a:solidFill>
                <a:latin typeface="+mj-lt"/>
                <a:ea typeface="+mj-ea"/>
                <a:cs typeface="+mj-cs"/>
              </a:rPr>
            </a:br>
            <a:r>
              <a:rPr lang="en-US" sz="3200" kern="1200" dirty="0">
                <a:solidFill>
                  <a:schemeClr val="tx1"/>
                </a:solidFill>
                <a:latin typeface="+mj-lt"/>
                <a:ea typeface="+mj-ea"/>
                <a:cs typeface="+mj-cs"/>
              </a:rPr>
              <a:t>FRIDA OYUCHO</a:t>
            </a:r>
            <a:br>
              <a:rPr lang="en-US" sz="3200" kern="1200" dirty="0">
                <a:solidFill>
                  <a:schemeClr val="tx1"/>
                </a:solidFill>
                <a:latin typeface="+mj-lt"/>
                <a:ea typeface="+mj-ea"/>
                <a:cs typeface="+mj-cs"/>
              </a:rPr>
            </a:br>
            <a:r>
              <a:rPr lang="en-US" sz="3200" kern="1200" dirty="0">
                <a:solidFill>
                  <a:schemeClr val="tx1"/>
                </a:solidFill>
                <a:latin typeface="+mj-lt"/>
                <a:ea typeface="+mj-ea"/>
                <a:cs typeface="+mj-cs"/>
              </a:rPr>
              <a:t>FEBRUARY 16 2023</a:t>
            </a:r>
            <a:br>
              <a:rPr lang="en-US" sz="3400" kern="1200" dirty="0">
                <a:solidFill>
                  <a:schemeClr val="tx1"/>
                </a:solidFill>
                <a:latin typeface="+mj-lt"/>
                <a:ea typeface="+mj-ea"/>
                <a:cs typeface="+mj-cs"/>
              </a:rPr>
            </a:br>
            <a:br>
              <a:rPr lang="en-US" sz="3400" kern="1200" dirty="0">
                <a:solidFill>
                  <a:schemeClr val="tx1"/>
                </a:solidFill>
                <a:latin typeface="+mj-lt"/>
                <a:ea typeface="+mj-ea"/>
                <a:cs typeface="+mj-cs"/>
              </a:rPr>
            </a:br>
            <a:endParaRPr lang="en-US" sz="3400" kern="1200" dirty="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1595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green and blue sky with white dots&#10;&#10;Description automatically generated with medium confidence">
            <a:extLst>
              <a:ext uri="{FF2B5EF4-FFF2-40B4-BE49-F238E27FC236}">
                <a16:creationId xmlns:a16="http://schemas.microsoft.com/office/drawing/2014/main" id="{129A9D54-65CB-5090-5252-29648953505D}"/>
              </a:ext>
            </a:extLst>
          </p:cNvPr>
          <p:cNvPicPr>
            <a:picLocks noChangeAspect="1"/>
          </p:cNvPicPr>
          <p:nvPr/>
        </p:nvPicPr>
        <p:blipFill rotWithShape="1">
          <a:blip r:embed="rId2">
            <a:duotone>
              <a:schemeClr val="bg2">
                <a:shade val="45000"/>
                <a:satMod val="135000"/>
              </a:schemeClr>
              <a:prstClr val="white"/>
            </a:duotone>
          </a:blip>
          <a:srcRect l="762" t="12212" r="8329"/>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8170C85-1992-D37B-427F-0BDCD822FF01}"/>
              </a:ext>
            </a:extLst>
          </p:cNvPr>
          <p:cNvSpPr>
            <a:spLocks noGrp="1"/>
          </p:cNvSpPr>
          <p:nvPr>
            <p:ph type="title"/>
          </p:nvPr>
        </p:nvSpPr>
        <p:spPr>
          <a:xfrm>
            <a:off x="838200" y="365125"/>
            <a:ext cx="10515600" cy="1325563"/>
          </a:xfrm>
        </p:spPr>
        <p:txBody>
          <a:bodyPr>
            <a:normAutofit/>
          </a:bodyPr>
          <a:lstStyle/>
          <a:p>
            <a:r>
              <a:rPr lang="en-US"/>
              <a:t>CONCLUSIONS</a:t>
            </a:r>
            <a:endParaRPr lang="en-KE" dirty="0"/>
          </a:p>
        </p:txBody>
      </p:sp>
      <p:graphicFrame>
        <p:nvGraphicFramePr>
          <p:cNvPr id="10" name="Content Placeholder 5">
            <a:extLst>
              <a:ext uri="{FF2B5EF4-FFF2-40B4-BE49-F238E27FC236}">
                <a16:creationId xmlns:a16="http://schemas.microsoft.com/office/drawing/2014/main" id="{7DF39C8F-2DDE-2E8A-C589-CDFE0E1B622F}"/>
              </a:ext>
            </a:extLst>
          </p:cNvPr>
          <p:cNvGraphicFramePr>
            <a:graphicFrameLocks noGrp="1"/>
          </p:cNvGraphicFramePr>
          <p:nvPr>
            <p:ph idx="1"/>
            <p:extLst>
              <p:ext uri="{D42A27DB-BD31-4B8C-83A1-F6EECF244321}">
                <p14:modId xmlns:p14="http://schemas.microsoft.com/office/powerpoint/2010/main" val="30398672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535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itle 5">
            <a:extLst>
              <a:ext uri="{FF2B5EF4-FFF2-40B4-BE49-F238E27FC236}">
                <a16:creationId xmlns:a16="http://schemas.microsoft.com/office/drawing/2014/main" id="{B90D8F50-772C-4867-D1BB-50E46C3DC6AF}"/>
              </a:ext>
            </a:extLst>
          </p:cNvPr>
          <p:cNvSpPr>
            <a:spLocks noGrp="1"/>
          </p:cNvSpPr>
          <p:nvPr>
            <p:ph type="title"/>
          </p:nvPr>
        </p:nvSpPr>
        <p:spPr>
          <a:xfrm>
            <a:off x="1804988" y="1442172"/>
            <a:ext cx="8582025" cy="2177328"/>
          </a:xfrm>
          <a:ln>
            <a:solidFill>
              <a:schemeClr val="tx1"/>
            </a:solidFill>
          </a:ln>
        </p:spPr>
        <p:txBody>
          <a:bodyPr vert="horz" lIns="91440" tIns="45720" rIns="91440" bIns="45720" rtlCol="0" anchor="ctr">
            <a:normAutofit/>
          </a:bodyPr>
          <a:lstStyle/>
          <a:p>
            <a:pPr algn="ctr"/>
            <a:r>
              <a:rPr lang="en-US" sz="4600" kern="1200" dirty="0">
                <a:solidFill>
                  <a:schemeClr val="tx1"/>
                </a:solidFill>
                <a:latin typeface="+mj-lt"/>
                <a:ea typeface="+mj-ea"/>
                <a:cs typeface="+mj-cs"/>
              </a:rPr>
              <a:t>Email: </a:t>
            </a:r>
            <a:r>
              <a:rPr lang="en-US" sz="4600" kern="1200" dirty="0">
                <a:solidFill>
                  <a:schemeClr val="tx1"/>
                </a:solidFill>
                <a:latin typeface="+mj-lt"/>
                <a:ea typeface="+mj-ea"/>
                <a:cs typeface="+mj-cs"/>
                <a:hlinkClick r:id="rId2"/>
              </a:rPr>
              <a:t>fridaoyucho@gmail.com</a:t>
            </a:r>
            <a:br>
              <a:rPr lang="en-US" sz="4600" kern="1200" dirty="0">
                <a:solidFill>
                  <a:schemeClr val="tx1"/>
                </a:solidFill>
                <a:latin typeface="+mj-lt"/>
                <a:ea typeface="+mj-ea"/>
                <a:cs typeface="+mj-cs"/>
              </a:rPr>
            </a:br>
            <a:r>
              <a:rPr lang="en-US" sz="4600" kern="1200" dirty="0">
                <a:solidFill>
                  <a:schemeClr val="tx1"/>
                </a:solidFill>
                <a:latin typeface="+mj-lt"/>
                <a:ea typeface="+mj-ea"/>
                <a:cs typeface="+mj-cs"/>
              </a:rPr>
              <a:t>GitHub: </a:t>
            </a:r>
            <a:r>
              <a:rPr lang="en-US" sz="4600" kern="1200" dirty="0">
                <a:solidFill>
                  <a:schemeClr val="tx1"/>
                </a:solidFill>
                <a:latin typeface="+mj-lt"/>
                <a:ea typeface="+mj-ea"/>
                <a:cs typeface="+mj-cs"/>
                <a:hlinkClick r:id="rId3"/>
              </a:rPr>
              <a:t>FridaOyucho</a:t>
            </a:r>
            <a:br>
              <a:rPr lang="en-US" sz="4600" kern="1200" dirty="0">
                <a:solidFill>
                  <a:schemeClr val="tx1"/>
                </a:solidFill>
                <a:latin typeface="+mj-lt"/>
                <a:ea typeface="+mj-ea"/>
                <a:cs typeface="+mj-cs"/>
              </a:rPr>
            </a:br>
            <a:r>
              <a:rPr lang="en-US" sz="4600" kern="1200" dirty="0">
                <a:solidFill>
                  <a:schemeClr val="tx1"/>
                </a:solidFill>
                <a:latin typeface="+mj-lt"/>
                <a:ea typeface="+mj-ea"/>
                <a:cs typeface="+mj-cs"/>
              </a:rPr>
              <a:t>LinkedIn: </a:t>
            </a:r>
            <a:r>
              <a:rPr lang="en-US" sz="4600" kern="1200" dirty="0">
                <a:solidFill>
                  <a:schemeClr val="tx1"/>
                </a:solidFill>
                <a:latin typeface="+mj-lt"/>
                <a:ea typeface="+mj-ea"/>
                <a:cs typeface="+mj-cs"/>
                <a:hlinkClick r:id="rId4"/>
              </a:rPr>
              <a:t>Frida Oyucho</a:t>
            </a:r>
            <a:endParaRPr lang="en-US" sz="4600" kern="1200" dirty="0">
              <a:solidFill>
                <a:schemeClr val="tx1"/>
              </a:solidFill>
              <a:latin typeface="+mj-lt"/>
              <a:ea typeface="+mj-ea"/>
              <a:cs typeface="+mj-cs"/>
            </a:endParaRPr>
          </a:p>
        </p:txBody>
      </p:sp>
      <p:sp>
        <p:nvSpPr>
          <p:cNvPr id="15" name="Rectangle: Rounded Corners 14">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9416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53757-74FB-FD93-9550-9DB73AB324EB}"/>
              </a:ext>
            </a:extLst>
          </p:cNvPr>
          <p:cNvSpPr>
            <a:spLocks noGrp="1"/>
          </p:cNvSpPr>
          <p:nvPr>
            <p:ph type="title"/>
          </p:nvPr>
        </p:nvSpPr>
        <p:spPr/>
        <p:txBody>
          <a:bodyPr/>
          <a:lstStyle/>
          <a:p>
            <a:r>
              <a:rPr lang="en-US" b="1" dirty="0"/>
              <a:t>SUMMARY</a:t>
            </a:r>
            <a:endParaRPr lang="en-KE" b="1" dirty="0"/>
          </a:p>
        </p:txBody>
      </p:sp>
      <p:sp>
        <p:nvSpPr>
          <p:cNvPr id="4" name="Content Placeholder 3">
            <a:extLst>
              <a:ext uri="{FF2B5EF4-FFF2-40B4-BE49-F238E27FC236}">
                <a16:creationId xmlns:a16="http://schemas.microsoft.com/office/drawing/2014/main" id="{573B6BF4-9C88-06EF-F293-A4CA70415D62}"/>
              </a:ext>
            </a:extLst>
          </p:cNvPr>
          <p:cNvSpPr>
            <a:spLocks noGrp="1"/>
          </p:cNvSpPr>
          <p:nvPr>
            <p:ph idx="1"/>
          </p:nvPr>
        </p:nvSpPr>
        <p:spPr>
          <a:ln>
            <a:solidFill>
              <a:schemeClr val="tx1"/>
            </a:solidFill>
          </a:ln>
        </p:spPr>
        <p:txBody>
          <a:bodyPr/>
          <a:lstStyle/>
          <a:p>
            <a:r>
              <a:rPr lang="en-US" dirty="0"/>
              <a:t>This presentation aims to provide valuable insights into the movie landscape for Microsoft's emerging studio.</a:t>
            </a:r>
          </a:p>
          <a:p>
            <a:r>
              <a:rPr lang="en-US" dirty="0"/>
              <a:t>Leveraging this analysis can inform decision-making processes for budget allocation and content creation, optimizing the potential for high revenue returns.</a:t>
            </a:r>
          </a:p>
          <a:p>
            <a:r>
              <a:rPr lang="en-US" dirty="0"/>
              <a:t>This presentation summary captures the key findings, recommendations, and the overall significance of the analysis for Microsoft's movie studio. It serves as a concise and informative guide for stakeholders.</a:t>
            </a:r>
          </a:p>
          <a:p>
            <a:endParaRPr lang="en-US" dirty="0"/>
          </a:p>
          <a:p>
            <a:endParaRPr lang="en-US" dirty="0"/>
          </a:p>
          <a:p>
            <a:endParaRPr lang="en-US" dirty="0"/>
          </a:p>
          <a:p>
            <a:endParaRPr lang="en-US" dirty="0"/>
          </a:p>
          <a:p>
            <a:endParaRPr lang="en-KE" dirty="0"/>
          </a:p>
        </p:txBody>
      </p:sp>
      <p:sp>
        <p:nvSpPr>
          <p:cNvPr id="5" name="Rectangle 1">
            <a:extLst>
              <a:ext uri="{FF2B5EF4-FFF2-40B4-BE49-F238E27FC236}">
                <a16:creationId xmlns:a16="http://schemas.microsoft.com/office/drawing/2014/main" id="{6C288CCC-94F3-0F5F-0D7A-77D9E409C100}"/>
              </a:ext>
            </a:extLst>
          </p:cNvPr>
          <p:cNvSpPr>
            <a:spLocks noChangeArrowheads="1"/>
          </p:cNvSpPr>
          <p:nvPr/>
        </p:nvSpPr>
        <p:spPr bwMode="auto">
          <a:xfrm>
            <a:off x="0" y="-477311"/>
            <a:ext cx="65" cy="954622"/>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800" b="0" i="0" u="none" strike="noStrike" cap="none" normalizeH="0" baseline="0" dirty="0">
              <a:ln>
                <a:noFill/>
              </a:ln>
              <a:solidFill>
                <a:srgbClr val="FFFFFF"/>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A8FEAF1C-F0B4-BE1A-4C79-76584E233182}"/>
              </a:ext>
            </a:extLst>
          </p:cNvPr>
          <p:cNvSpPr>
            <a:spLocks noChangeArrowheads="1"/>
          </p:cNvSpPr>
          <p:nvPr/>
        </p:nvSpPr>
        <p:spPr bwMode="auto">
          <a:xfrm>
            <a:off x="0" y="0"/>
            <a:ext cx="42545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KE" altLang="en-KE" sz="1800" b="0" i="0" u="none" strike="noStrike" cap="none" normalizeH="0" baseline="0">
                <a:ln>
                  <a:noFill/>
                </a:ln>
                <a:solidFill>
                  <a:srgbClr val="FFFFFF"/>
                </a:solidFill>
                <a:effectLst/>
                <a:latin typeface="Inter"/>
              </a:rPr>
            </a:br>
            <a:endParaRPr kumimoji="0" lang="en-KE" altLang="en-K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617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DA942-A836-F8E7-EA66-E51D490B0A16}"/>
              </a:ext>
            </a:extLst>
          </p:cNvPr>
          <p:cNvSpPr>
            <a:spLocks noGrp="1"/>
          </p:cNvSpPr>
          <p:nvPr>
            <p:ph type="title"/>
          </p:nvPr>
        </p:nvSpPr>
        <p:spPr>
          <a:xfrm>
            <a:off x="635000" y="640823"/>
            <a:ext cx="3418659" cy="5583148"/>
          </a:xfrm>
        </p:spPr>
        <p:txBody>
          <a:bodyPr anchor="ctr">
            <a:normAutofit/>
          </a:bodyPr>
          <a:lstStyle/>
          <a:p>
            <a:r>
              <a:rPr lang="en-US" sz="5400" b="1"/>
              <a:t>OUTLINE</a:t>
            </a:r>
            <a:endParaRPr lang="en-KE" sz="5400" b="1"/>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7BC219B-2410-AA33-6328-9B29CB814529}"/>
              </a:ext>
            </a:extLst>
          </p:cNvPr>
          <p:cNvGraphicFramePr>
            <a:graphicFrameLocks noGrp="1"/>
          </p:cNvGraphicFramePr>
          <p:nvPr>
            <p:ph idx="1"/>
            <p:extLst>
              <p:ext uri="{D42A27DB-BD31-4B8C-83A1-F6EECF244321}">
                <p14:modId xmlns:p14="http://schemas.microsoft.com/office/powerpoint/2010/main" val="78176594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928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0EE10-4D19-4540-4802-0A7B031787C4}"/>
              </a:ext>
            </a:extLst>
          </p:cNvPr>
          <p:cNvSpPr>
            <a:spLocks noGrp="1"/>
          </p:cNvSpPr>
          <p:nvPr>
            <p:ph type="title"/>
          </p:nvPr>
        </p:nvSpPr>
        <p:spPr>
          <a:ln>
            <a:noFill/>
          </a:ln>
        </p:spPr>
        <p:txBody>
          <a:bodyPr/>
          <a:lstStyle/>
          <a:p>
            <a:r>
              <a:rPr lang="en-US" dirty="0"/>
              <a:t>BUSINESS PROBLEM</a:t>
            </a:r>
            <a:endParaRPr lang="en-KE" dirty="0"/>
          </a:p>
        </p:txBody>
      </p:sp>
      <p:sp>
        <p:nvSpPr>
          <p:cNvPr id="3" name="Content Placeholder 2">
            <a:extLst>
              <a:ext uri="{FF2B5EF4-FFF2-40B4-BE49-F238E27FC236}">
                <a16:creationId xmlns:a16="http://schemas.microsoft.com/office/drawing/2014/main" id="{24E3FDB7-179C-C5A1-61FF-7B19DAE2E39F}"/>
              </a:ext>
            </a:extLst>
          </p:cNvPr>
          <p:cNvSpPr>
            <a:spLocks noGrp="1"/>
          </p:cNvSpPr>
          <p:nvPr>
            <p:ph idx="1"/>
          </p:nvPr>
        </p:nvSpPr>
        <p:spPr>
          <a:ln>
            <a:solidFill>
              <a:schemeClr val="tx1"/>
            </a:solidFill>
          </a:ln>
        </p:spPr>
        <p:txBody>
          <a:bodyPr>
            <a:normAutofit/>
          </a:bodyPr>
          <a:lstStyle/>
          <a:p>
            <a:endParaRPr lang="en-US" dirty="0"/>
          </a:p>
          <a:p>
            <a:pPr marL="0" indent="0">
              <a:buNone/>
            </a:pPr>
            <a:r>
              <a:rPr lang="en-US" b="0" i="0" dirty="0">
                <a:solidFill>
                  <a:srgbClr val="000000"/>
                </a:solidFill>
                <a:effectLst/>
                <a:latin typeface="Helvetica Neue"/>
              </a:rPr>
              <a:t>Microsoft is exploring top-performing genres in the current box office landscape for their new movie studio. This analysis aims to provide actionable insights on successful film trends to guide strategic decisions and ensure the creation of content that resonates with audiences, maximizing the studio's chances of success in the competitive entertainment industry.</a:t>
            </a:r>
            <a:endParaRPr lang="en-KE" dirty="0"/>
          </a:p>
        </p:txBody>
      </p:sp>
    </p:spTree>
    <p:extLst>
      <p:ext uri="{BB962C8B-B14F-4D97-AF65-F5344CB8AC3E}">
        <p14:creationId xmlns:p14="http://schemas.microsoft.com/office/powerpoint/2010/main" val="3011719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C00CB-54C1-3F7A-1CB4-B7EACCA9D915}"/>
              </a:ext>
            </a:extLst>
          </p:cNvPr>
          <p:cNvSpPr>
            <a:spLocks noGrp="1"/>
          </p:cNvSpPr>
          <p:nvPr>
            <p:ph type="title"/>
          </p:nvPr>
        </p:nvSpPr>
        <p:spPr/>
        <p:txBody>
          <a:bodyPr/>
          <a:lstStyle/>
          <a:p>
            <a:r>
              <a:rPr lang="en-US" dirty="0"/>
              <a:t>Data &amp; Methods</a:t>
            </a:r>
            <a:endParaRPr lang="en-KE" dirty="0"/>
          </a:p>
        </p:txBody>
      </p:sp>
      <p:sp>
        <p:nvSpPr>
          <p:cNvPr id="3" name="Content Placeholder 2">
            <a:extLst>
              <a:ext uri="{FF2B5EF4-FFF2-40B4-BE49-F238E27FC236}">
                <a16:creationId xmlns:a16="http://schemas.microsoft.com/office/drawing/2014/main" id="{32F686C3-970E-D064-BEC2-081D2254DECF}"/>
              </a:ext>
            </a:extLst>
          </p:cNvPr>
          <p:cNvSpPr>
            <a:spLocks noGrp="1"/>
          </p:cNvSpPr>
          <p:nvPr>
            <p:ph idx="1"/>
          </p:nvPr>
        </p:nvSpPr>
        <p:spPr>
          <a:ln>
            <a:solidFill>
              <a:schemeClr val="tx1"/>
            </a:solidFill>
          </a:ln>
        </p:spPr>
        <p:txBody>
          <a:bodyPr/>
          <a:lstStyle/>
          <a:p>
            <a:r>
              <a:rPr lang="en-US" dirty="0"/>
              <a:t>The dataset used were from:</a:t>
            </a:r>
          </a:p>
          <a:p>
            <a:pPr lvl="1"/>
            <a:r>
              <a:rPr lang="en-US" dirty="0" err="1"/>
              <a:t>tmdb</a:t>
            </a:r>
            <a:r>
              <a:rPr lang="en-US" dirty="0"/>
              <a:t> database</a:t>
            </a:r>
          </a:p>
          <a:p>
            <a:pPr lvl="1"/>
            <a:r>
              <a:rPr lang="en-US" dirty="0" err="1"/>
              <a:t>tn.movie_budgets</a:t>
            </a:r>
            <a:r>
              <a:rPr lang="en-US" dirty="0"/>
              <a:t> database</a:t>
            </a:r>
          </a:p>
          <a:p>
            <a:pPr lvl="1"/>
            <a:r>
              <a:rPr lang="en-US" dirty="0" err="1"/>
              <a:t>title.basics</a:t>
            </a:r>
            <a:r>
              <a:rPr lang="en-US" dirty="0"/>
              <a:t> database</a:t>
            </a:r>
          </a:p>
          <a:p>
            <a:r>
              <a:rPr lang="en-US" dirty="0"/>
              <a:t>The project used descriptive analysis including a density plot representing the distribution of the numeric variables i.e. distribution of worldwide profit. The charts provide an insightful overview of Microsoft to identify genres with resource needs</a:t>
            </a:r>
          </a:p>
          <a:p>
            <a:pPr lvl="1"/>
            <a:endParaRPr lang="en-US" dirty="0"/>
          </a:p>
          <a:p>
            <a:pPr lvl="1"/>
            <a:endParaRPr lang="en-KE" dirty="0"/>
          </a:p>
        </p:txBody>
      </p:sp>
    </p:spTree>
    <p:extLst>
      <p:ext uri="{BB962C8B-B14F-4D97-AF65-F5344CB8AC3E}">
        <p14:creationId xmlns:p14="http://schemas.microsoft.com/office/powerpoint/2010/main" val="243043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D15C81-5E7E-F137-4F83-4BBF4A66F338}"/>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a:t>Results</a:t>
            </a:r>
          </a:p>
        </p:txBody>
      </p:sp>
      <p:sp>
        <p:nvSpPr>
          <p:cNvPr id="22"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 Placeholder 4">
            <a:extLst>
              <a:ext uri="{FF2B5EF4-FFF2-40B4-BE49-F238E27FC236}">
                <a16:creationId xmlns:a16="http://schemas.microsoft.com/office/drawing/2014/main" id="{16A7B0FD-77BA-4C33-23D8-912E080BDA26}"/>
              </a:ext>
            </a:extLst>
          </p:cNvPr>
          <p:cNvSpPr>
            <a:spLocks noGrp="1"/>
          </p:cNvSpPr>
          <p:nvPr>
            <p:ph type="body" sz="half" idx="2"/>
          </p:nvPr>
        </p:nvSpPr>
        <p:spPr>
          <a:xfrm>
            <a:off x="841247" y="2359153"/>
            <a:ext cx="3410712" cy="1969008"/>
          </a:xfrm>
          <a:ln>
            <a:solidFill>
              <a:schemeClr val="tx1"/>
            </a:solidFill>
          </a:ln>
        </p:spPr>
        <p:txBody>
          <a:bodyPr vert="horz" lIns="91440" tIns="45720" rIns="91440" bIns="45720" rtlCol="0">
            <a:normAutofit/>
          </a:bodyPr>
          <a:lstStyle/>
          <a:p>
            <a:r>
              <a:rPr lang="en-US" sz="1700" dirty="0"/>
              <a:t>The graph displays a right-skewed distribution, with most movies lasting 90-120 minutes. The mean runtime is around 108 minutes, with outliers on the right, possibly signifying epics or documentaries with longer durations.</a:t>
            </a:r>
          </a:p>
        </p:txBody>
      </p:sp>
      <p:pic>
        <p:nvPicPr>
          <p:cNvPr id="7" name="Content Placeholder 6" descr="A graph of a number of blue bars&#10;&#10;Description automatically generated">
            <a:extLst>
              <a:ext uri="{FF2B5EF4-FFF2-40B4-BE49-F238E27FC236}">
                <a16:creationId xmlns:a16="http://schemas.microsoft.com/office/drawing/2014/main" id="{CA16CD71-D134-5D37-CADE-AFA2A874BFB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752" r="22582" b="-1"/>
          <a:stretch/>
        </p:blipFill>
        <p:spPr>
          <a:xfrm>
            <a:off x="5124450" y="634382"/>
            <a:ext cx="6657213" cy="5495162"/>
          </a:xfrm>
          <a:prstGeom prst="rect">
            <a:avLst/>
          </a:prstGeom>
        </p:spPr>
      </p:pic>
    </p:spTree>
    <p:extLst>
      <p:ext uri="{BB962C8B-B14F-4D97-AF65-F5344CB8AC3E}">
        <p14:creationId xmlns:p14="http://schemas.microsoft.com/office/powerpoint/2010/main" val="3349281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5700AF-D277-16C9-B638-E530D97A0B94}"/>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a:t>RESULTS</a:t>
            </a:r>
          </a:p>
        </p:txBody>
      </p:sp>
      <p:sp>
        <p:nvSpPr>
          <p:cNvPr id="15"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EED84F47-32B6-8899-968C-52424E170B46}"/>
              </a:ext>
            </a:extLst>
          </p:cNvPr>
          <p:cNvSpPr>
            <a:spLocks noGrp="1"/>
          </p:cNvSpPr>
          <p:nvPr>
            <p:ph type="body" sz="half" idx="2"/>
          </p:nvPr>
        </p:nvSpPr>
        <p:spPr>
          <a:xfrm>
            <a:off x="841247" y="2359152"/>
            <a:ext cx="3410712" cy="1971041"/>
          </a:xfrm>
          <a:ln>
            <a:solidFill>
              <a:schemeClr val="tx1"/>
            </a:solidFill>
          </a:ln>
        </p:spPr>
        <p:txBody>
          <a:bodyPr vert="horz" lIns="91440" tIns="45720" rIns="91440" bIns="45720" rtlCol="0">
            <a:normAutofit/>
          </a:bodyPr>
          <a:lstStyle/>
          <a:p>
            <a:r>
              <a:rPr lang="en-US" sz="1700" dirty="0"/>
              <a:t>The graph displays a right-skewed distribution, with most movies lasting 90-120 minutes. The mean runtime is around 108 minutes, with outliers on the right, possibly signifying epics or documentaries with longer durations.</a:t>
            </a:r>
          </a:p>
        </p:txBody>
      </p:sp>
      <p:pic>
        <p:nvPicPr>
          <p:cNvPr id="6" name="Content Placeholder 5" descr="A graph of different colored bars&#10;&#10;Description automatically generated">
            <a:extLst>
              <a:ext uri="{FF2B5EF4-FFF2-40B4-BE49-F238E27FC236}">
                <a16:creationId xmlns:a16="http://schemas.microsoft.com/office/drawing/2014/main" id="{AE74ED98-2408-DB3D-C6A8-F7FDD297BC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05" r="19355"/>
          <a:stretch/>
        </p:blipFill>
        <p:spPr>
          <a:xfrm>
            <a:off x="5124450" y="634382"/>
            <a:ext cx="6657213" cy="5495162"/>
          </a:xfrm>
          <a:prstGeom prst="rect">
            <a:avLst/>
          </a:prstGeom>
        </p:spPr>
      </p:pic>
    </p:spTree>
    <p:extLst>
      <p:ext uri="{BB962C8B-B14F-4D97-AF65-F5344CB8AC3E}">
        <p14:creationId xmlns:p14="http://schemas.microsoft.com/office/powerpoint/2010/main" val="424079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BC2E-EFB0-B7E2-4818-12A0AE11FF4C}"/>
              </a:ext>
            </a:extLst>
          </p:cNvPr>
          <p:cNvSpPr>
            <a:spLocks noGrp="1"/>
          </p:cNvSpPr>
          <p:nvPr>
            <p:ph type="title"/>
          </p:nvPr>
        </p:nvSpPr>
        <p:spPr>
          <a:xfrm>
            <a:off x="876693" y="741391"/>
            <a:ext cx="3455821" cy="1616203"/>
          </a:xfrm>
        </p:spPr>
        <p:txBody>
          <a:bodyPr vert="horz" lIns="91440" tIns="45720" rIns="91440" bIns="45720" rtlCol="0" anchor="b">
            <a:normAutofit/>
          </a:bodyPr>
          <a:lstStyle/>
          <a:p>
            <a:r>
              <a:rPr lang="en-US" kern="1200" dirty="0">
                <a:solidFill>
                  <a:schemeClr val="tx1"/>
                </a:solidFill>
                <a:latin typeface="+mj-lt"/>
                <a:ea typeface="+mj-ea"/>
                <a:cs typeface="+mj-cs"/>
              </a:rPr>
              <a:t>RESULTS</a:t>
            </a:r>
          </a:p>
        </p:txBody>
      </p:sp>
      <p:sp>
        <p:nvSpPr>
          <p:cNvPr id="4" name="Text Placeholder 3">
            <a:extLst>
              <a:ext uri="{FF2B5EF4-FFF2-40B4-BE49-F238E27FC236}">
                <a16:creationId xmlns:a16="http://schemas.microsoft.com/office/drawing/2014/main" id="{4A3A4119-D4E9-31C7-61DD-3AD4A82D8BE1}"/>
              </a:ext>
            </a:extLst>
          </p:cNvPr>
          <p:cNvSpPr>
            <a:spLocks noGrp="1"/>
          </p:cNvSpPr>
          <p:nvPr>
            <p:ph type="body" sz="half" idx="2"/>
          </p:nvPr>
        </p:nvSpPr>
        <p:spPr>
          <a:xfrm>
            <a:off x="876693" y="2533476"/>
            <a:ext cx="3455821" cy="2763271"/>
          </a:xfrm>
          <a:ln>
            <a:solidFill>
              <a:schemeClr val="tx1"/>
            </a:solidFill>
          </a:ln>
        </p:spPr>
        <p:txBody>
          <a:bodyPr vert="horz" lIns="91440" tIns="45720" rIns="91440" bIns="45720" rtlCol="0" anchor="t">
            <a:normAutofit/>
          </a:bodyPr>
          <a:lstStyle/>
          <a:p>
            <a:r>
              <a:rPr lang="en-US" sz="2000" dirty="0"/>
              <a:t>The graph below depicts that the Action genre yields the highest revenue, around 1.25 billion dollars, followed by Comedy, Drama, and Adventure genres with revenues of approximately 750 million, 500 million, and 400 million dollars respectively.</a:t>
            </a:r>
          </a:p>
        </p:txBody>
      </p:sp>
      <p:pic>
        <p:nvPicPr>
          <p:cNvPr id="6" name="Content Placeholder 5" descr="A graph of different colored bars&#10;&#10;Description automatically generated">
            <a:extLst>
              <a:ext uri="{FF2B5EF4-FFF2-40B4-BE49-F238E27FC236}">
                <a16:creationId xmlns:a16="http://schemas.microsoft.com/office/drawing/2014/main" id="{2333EBD5-E347-E027-DCF1-66B873288B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7672" y="1213357"/>
            <a:ext cx="6389346" cy="4440595"/>
          </a:xfrm>
          <a:prstGeom prst="rect">
            <a:avLst/>
          </a:prstGeom>
        </p:spPr>
      </p:pic>
      <p:grpSp>
        <p:nvGrpSpPr>
          <p:cNvPr id="17" name="Group 16">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4969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aph of a graph with red and blue squares&#10;&#10;Description automatically generated with medium confidence">
            <a:extLst>
              <a:ext uri="{FF2B5EF4-FFF2-40B4-BE49-F238E27FC236}">
                <a16:creationId xmlns:a16="http://schemas.microsoft.com/office/drawing/2014/main" id="{F73B25A9-45D3-E3FA-D630-B8D4335517C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959" r="38101" b="1"/>
          <a:stretch/>
        </p:blipFill>
        <p:spPr>
          <a:xfrm>
            <a:off x="6103027" y="10"/>
            <a:ext cx="6088971" cy="6857990"/>
          </a:xfrm>
          <a:prstGeom prst="rect">
            <a:avLst/>
          </a:prstGeom>
        </p:spPr>
      </p:pic>
      <p:sp useBgFill="1">
        <p:nvSpPr>
          <p:cNvPr id="27" name="Rectangle 26">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F1D31-9C9F-337B-DE21-3E7FBDEC05CC}"/>
              </a:ext>
            </a:extLst>
          </p:cNvPr>
          <p:cNvSpPr>
            <a:spLocks noGrp="1"/>
          </p:cNvSpPr>
          <p:nvPr>
            <p:ph type="title"/>
          </p:nvPr>
        </p:nvSpPr>
        <p:spPr>
          <a:xfrm>
            <a:off x="761801" y="328512"/>
            <a:ext cx="4778387" cy="1628970"/>
          </a:xfrm>
        </p:spPr>
        <p:txBody>
          <a:bodyPr vert="horz" lIns="91440" tIns="45720" rIns="91440" bIns="45720" rtlCol="0" anchor="ctr">
            <a:normAutofit/>
          </a:bodyPr>
          <a:lstStyle/>
          <a:p>
            <a:r>
              <a:rPr lang="en-US" sz="4000"/>
              <a:t>RESULTS</a:t>
            </a:r>
          </a:p>
        </p:txBody>
      </p:sp>
      <p:sp>
        <p:nvSpPr>
          <p:cNvPr id="4" name="Text Placeholder 3">
            <a:extLst>
              <a:ext uri="{FF2B5EF4-FFF2-40B4-BE49-F238E27FC236}">
                <a16:creationId xmlns:a16="http://schemas.microsoft.com/office/drawing/2014/main" id="{D8084130-93FE-B246-35AA-2493070B1E4A}"/>
              </a:ext>
            </a:extLst>
          </p:cNvPr>
          <p:cNvSpPr>
            <a:spLocks noGrp="1"/>
          </p:cNvSpPr>
          <p:nvPr>
            <p:ph type="body" sz="half" idx="2"/>
          </p:nvPr>
        </p:nvSpPr>
        <p:spPr>
          <a:xfrm>
            <a:off x="761801" y="2884929"/>
            <a:ext cx="4659756" cy="3374137"/>
          </a:xfrm>
        </p:spPr>
        <p:txBody>
          <a:bodyPr vert="horz" lIns="91440" tIns="45720" rIns="91440" bIns="45720" rtlCol="0" anchor="ctr">
            <a:normAutofit/>
          </a:bodyPr>
          <a:lstStyle/>
          <a:p>
            <a:pPr indent="-228600">
              <a:buFont typeface="Arial" panose="020B0604020202020204" pitchFamily="34" charset="0"/>
              <a:buChar char="•"/>
            </a:pPr>
            <a:r>
              <a:rPr lang="en-US" sz="2000"/>
              <a:t>The heatmap highlights a strong positive correlation (0.57) between production budget and revenue, and weak negative correlations between revenue and start year, runtime, and some genres. It offers insights for data-driven decisions in movie production and distribution.</a:t>
            </a:r>
          </a:p>
        </p:txBody>
      </p:sp>
    </p:spTree>
    <p:extLst>
      <p:ext uri="{BB962C8B-B14F-4D97-AF65-F5344CB8AC3E}">
        <p14:creationId xmlns:p14="http://schemas.microsoft.com/office/powerpoint/2010/main" val="1032195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519</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Helvetica Neue</vt:lpstr>
      <vt:lpstr>Inter</vt:lpstr>
      <vt:lpstr>Söhne</vt:lpstr>
      <vt:lpstr>Office Theme</vt:lpstr>
      <vt:lpstr>MICROSOFT MOVIES ANALYSIS FRIDA OYUCHO FEBRUARY 16 2023  </vt:lpstr>
      <vt:lpstr>SUMMARY</vt:lpstr>
      <vt:lpstr>OUTLINE</vt:lpstr>
      <vt:lpstr>BUSINESS PROBLEM</vt:lpstr>
      <vt:lpstr>Data &amp; Methods</vt:lpstr>
      <vt:lpstr>Results</vt:lpstr>
      <vt:lpstr>RESULTS</vt:lpstr>
      <vt:lpstr>RESULTS</vt:lpstr>
      <vt:lpstr>RESULTS</vt:lpstr>
      <vt:lpstr>CONCLUSIONS</vt:lpstr>
      <vt:lpstr>Email: fridaoyucho@gmail.com GitHub: FridaOyucho LinkedIn: Frida Oyucho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MOVIES ANALYSIS FRIDA OYUCHO FEBRUARY 16 2023</dc:title>
  <dc:creator>Oyucho, Fridah</dc:creator>
  <cp:lastModifiedBy>Oyucho, Fridah</cp:lastModifiedBy>
  <cp:revision>3</cp:revision>
  <dcterms:created xsi:type="dcterms:W3CDTF">2024-02-16T18:34:06Z</dcterms:created>
  <dcterms:modified xsi:type="dcterms:W3CDTF">2024-02-18T12:01:51Z</dcterms:modified>
</cp:coreProperties>
</file>