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3"/>
            <a:ext cx="5917679" cy="2554983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441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76937" y="1828799"/>
            <a:ext cx="990599" cy="228659"/>
          </a:xfrm>
        </p:spPr>
        <p:txBody>
          <a:bodyPr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10" y="3264407"/>
            <a:ext cx="3859795" cy="228659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08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5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2004" cy="1692720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8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2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2" name="TextBox 11"/>
          <p:cNvSpPr txBox="1"/>
          <p:nvPr/>
        </p:nvSpPr>
        <p:spPr bwMode="gray">
          <a:xfrm>
            <a:off x="7033422" y="2898648"/>
            <a:ext cx="6605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”</a:t>
            </a:r>
          </a:p>
        </p:txBody>
      </p:sp>
      <p:sp>
        <p:nvSpPr>
          <p:cNvPr id="11" name="TextBox 10"/>
          <p:cNvSpPr txBox="1"/>
          <p:nvPr/>
        </p:nvSpPr>
        <p:spPr bwMode="gray">
          <a:xfrm>
            <a:off x="651683" y="589767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58" y="903421"/>
            <a:ext cx="6160385" cy="289565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9" y="3809278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5"/>
            <a:ext cx="6422005" cy="102406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61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400"/>
            <a:ext cx="6422004" cy="2095500"/>
          </a:xfrm>
        </p:spPr>
        <p:txBody>
          <a:bodyPr anchor="b"/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87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2305"/>
            <a:ext cx="6423592" cy="71466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2313433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5"/>
            <a:ext cx="2313432" cy="2877714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2" y="2489200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2" y="3147165"/>
            <a:ext cx="2326749" cy="2869878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1"/>
            <a:ext cx="231374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1" y="3147164"/>
            <a:ext cx="2313740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97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3592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461" y="4180095"/>
            <a:ext cx="229904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2743" y="2486221"/>
            <a:ext cx="2021456" cy="145032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1"/>
          </p:nvPr>
        </p:nvSpPr>
        <p:spPr>
          <a:xfrm>
            <a:off x="881461" y="4837558"/>
            <a:ext cx="2298410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4318" y="4179596"/>
            <a:ext cx="231779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509453"/>
            <a:ext cx="2025182" cy="14270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8" y="4837558"/>
            <a:ext cx="2330903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1" y="4179595"/>
            <a:ext cx="229949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6" y="2509453"/>
            <a:ext cx="2018839" cy="14270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1" y="4837558"/>
            <a:ext cx="229949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93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15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8"/>
            <p:cNvSpPr/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414867" y="402165"/>
              <a:ext cx="46105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077347" cy="457199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0" y="1447799"/>
            <a:ext cx="4417234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94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80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 bwMode="gray"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257588"/>
            <a:ext cx="3101765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7"/>
            <a:ext cx="3054653" cy="302034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738039" y="7605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03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80" cy="353060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306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90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94298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39" y="3253588"/>
            <a:ext cx="3636981" cy="276621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39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55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64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89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1182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3086845"/>
            <a:ext cx="2712589" cy="2938036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78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591" y="1340000"/>
            <a:ext cx="3001938" cy="161619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1591" y="3086100"/>
            <a:ext cx="3001938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03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320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6343201" cy="353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39638" y="6365499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8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97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Number Theory and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471700" lvl="5" indent="0" algn="just">
              <a:buNone/>
            </a:pPr>
            <a:r>
              <a:rPr lang="en-US" sz="2400" b="1" dirty="0"/>
              <a:t>PRECIOUS ANYANGU FRIDA</a:t>
            </a:r>
          </a:p>
          <a:p>
            <a:pPr marL="1471700" lvl="5" indent="0" algn="just">
              <a:buNone/>
            </a:pPr>
            <a:r>
              <a:rPr lang="en-US" sz="2400" b="1" dirty="0"/>
              <a:t>SCT211-0034/2021</a:t>
            </a:r>
          </a:p>
          <a:p>
            <a:pPr marL="1471700" lvl="5" indent="0" algn="just">
              <a:buNone/>
            </a:pPr>
            <a:r>
              <a:rPr lang="en-US" sz="2400" b="1" dirty="0"/>
              <a:t>SUMMARY</a:t>
            </a:r>
            <a:endParaRPr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Euclidean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Used to compute GCD efficiently.</a:t>
            </a:r>
          </a:p>
          <a:p>
            <a:r>
              <a:t>Formula: gcd(a, b) = gcd(b, a mod b).</a:t>
            </a:r>
          </a:p>
          <a:p>
            <a:r>
              <a:t>Example: gcd(287, 91).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Solving Linear Congruences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Example: Solve 3x ≡ 4 mod 7.</a:t>
            </a:r>
          </a:p>
          <a:p>
            <a:r>
              <a:t>Multiply both sides by the modular inverse of 3 mod 7.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Chinese Remainder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Solves systems of congruences simultaneously.</a:t>
            </a:r>
          </a:p>
          <a:p>
            <a:r>
              <a:t>Example:</a:t>
            </a:r>
          </a:p>
          <a:p>
            <a:r>
              <a:t>x ≡ 2 mod 3, x ≡ 3 mod 5, x ≡ 2 mod 7.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Fermat’s Little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If p is prime, then: a^(p-1) ≡ 1 mod p.</a:t>
            </a:r>
          </a:p>
          <a:p>
            <a:r>
              <a:t>Used in cryptography for efficient computations.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Hashing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Used for data indexing and password security.</a:t>
            </a:r>
          </a:p>
          <a:p>
            <a:r>
              <a:t>Example: Hash function h(k) = k mod m distributes keys in memory.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Pseudorandom Number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Generates random-like sequences using modular arithmetic.</a:t>
            </a:r>
          </a:p>
          <a:p>
            <a:r>
              <a:t>Example: Linear Congruential Generator (LCG).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Classical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Caesar Cipher: Shift each letter by a fixed number.</a:t>
            </a:r>
          </a:p>
          <a:p>
            <a:r>
              <a:t>Affine Ciphers: Use a formula for more secure encryption.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Public Key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Unlike private key cryptosystems, public keys are shared while private keys remain secret.</a:t>
            </a:r>
          </a:p>
          <a:p>
            <a:r>
              <a:t>Example: RSA Encryption.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RSA Encryption &amp; Decryption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Public key: (n, e), where n = pq.</a:t>
            </a:r>
          </a:p>
          <a:p>
            <a:r>
              <a:t>Encryption: C = M^e mod n</a:t>
            </a:r>
          </a:p>
          <a:p>
            <a:r>
              <a:t>Decryption: M = C^d mod 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Cryptographic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Exchange: Securely shares encryption keys over insecure networks.</a:t>
            </a:r>
          </a:p>
          <a:p>
            <a:r>
              <a:t>Example: Diffie-Hellman key exchange.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Number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Study of integers and their properties</a:t>
            </a:r>
          </a:p>
          <a:p>
            <a:r>
              <a:t>Used in encryption, hashing, and digital security.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Digital Signatures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Used to verify sender authenticity.</a:t>
            </a:r>
          </a:p>
          <a:p>
            <a:r>
              <a:t>Example: RSA-based digital signatures.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24ABD-4B2F-3705-7287-E9125CB38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22195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Divisibility &amp; Modular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Divisibility: If a divides b, then b = ac</a:t>
            </a:r>
          </a:p>
          <a:p>
            <a:r>
              <a:t>Modular Arithmetic: Deals with remainders in division.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Division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Formula: a = dq + r, where 0 ≤ r &lt; d</a:t>
            </a:r>
          </a:p>
          <a:p>
            <a:r>
              <a:t>Example: 101 ÷ 11 = 9 remainder 2.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Congruences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Definition: a ≡ b mod m means m divides a - b.</a:t>
            </a:r>
          </a:p>
          <a:p>
            <a:r>
              <a:t>Example: 17 ≡ 5 mod 6 (since 17 - 5 = 12 is divisible by 6).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Integer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Common Number Systems:</a:t>
            </a:r>
          </a:p>
          <a:p>
            <a:r>
              <a:t>- Binary (Base 2)</a:t>
            </a:r>
          </a:p>
          <a:p>
            <a:r>
              <a:t>- Octal (Base 8)</a:t>
            </a:r>
          </a:p>
          <a:p>
            <a:r>
              <a:t>- Hexadecimal (Base 16)</a:t>
            </a:r>
          </a:p>
          <a:p>
            <a:r>
              <a:t>Used in computing and digital systems.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Base Conversions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Convert numbers between bases using repeated division.</a:t>
            </a:r>
          </a:p>
          <a:p>
            <a:r>
              <a:t>Example: Convert 345 from decimal to binary.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Prime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Definition: A prime number has exactly two factors: 1 and itself.</a:t>
            </a:r>
          </a:p>
          <a:p>
            <a:r>
              <a:t>Example: 7 is prime, 9 is not (divisible by 3).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Greatest Common Divisor (GCD)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Definition: Largest integer that divides both a and b.</a:t>
            </a:r>
          </a:p>
          <a:p>
            <a:r>
              <a:t>Found using prime factorization or Euclidean Algorithm.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</TotalTime>
  <Words>493</Words>
  <Application>Microsoft Office PowerPoint</Application>
  <PresentationFormat>On-screen Show (4:3)</PresentationFormat>
  <Paragraphs>69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Century Gothic</vt:lpstr>
      <vt:lpstr>Wingdings 3</vt:lpstr>
      <vt:lpstr>Ion Boardroom</vt:lpstr>
      <vt:lpstr>Number Theory and Cryptography</vt:lpstr>
      <vt:lpstr>Introduction to Number Theory</vt:lpstr>
      <vt:lpstr>Divisibility &amp; Modular Arithmetic</vt:lpstr>
      <vt:lpstr>Division Algorithm</vt:lpstr>
      <vt:lpstr>Congruences</vt:lpstr>
      <vt:lpstr>Integer Representations</vt:lpstr>
      <vt:lpstr>Base Conversions</vt:lpstr>
      <vt:lpstr>Prime Numbers</vt:lpstr>
      <vt:lpstr>Greatest Common Divisor (GCD)</vt:lpstr>
      <vt:lpstr>Euclidean Algorithm</vt:lpstr>
      <vt:lpstr>Solving Linear Congruences</vt:lpstr>
      <vt:lpstr>Chinese Remainder Theorem</vt:lpstr>
      <vt:lpstr>Fermat’s Little Theorem</vt:lpstr>
      <vt:lpstr>Hashing Functions</vt:lpstr>
      <vt:lpstr>Pseudorandom Number Generation</vt:lpstr>
      <vt:lpstr>Classical Cryptography</vt:lpstr>
      <vt:lpstr>Public Key Cryptography</vt:lpstr>
      <vt:lpstr>RSA Encryption &amp; Decryption</vt:lpstr>
      <vt:lpstr>Cryptographic Protocols</vt:lpstr>
      <vt:lpstr>Digital Signatures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precious anyangu</dc:creator>
  <cp:keywords/>
  <dc:description>generated using python-pptx</dc:description>
  <cp:lastModifiedBy>precious anyangu</cp:lastModifiedBy>
  <cp:revision>3</cp:revision>
  <dcterms:created xsi:type="dcterms:W3CDTF">2013-01-27T09:14:16Z</dcterms:created>
  <dcterms:modified xsi:type="dcterms:W3CDTF">2025-03-25T14:58:09Z</dcterms:modified>
  <cp:category/>
</cp:coreProperties>
</file>