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7" r:id="rId3"/>
    <p:sldId id="469" r:id="rId5"/>
    <p:sldId id="409" r:id="rId6"/>
    <p:sldId id="470" r:id="rId7"/>
    <p:sldId id="521" r:id="rId8"/>
    <p:sldId id="522" r:id="rId9"/>
    <p:sldId id="523" r:id="rId10"/>
    <p:sldId id="524" r:id="rId11"/>
    <p:sldId id="525" r:id="rId12"/>
    <p:sldId id="526" r:id="rId13"/>
    <p:sldId id="529" r:id="rId14"/>
    <p:sldId id="530" r:id="rId15"/>
    <p:sldId id="436" r:id="rId16"/>
    <p:sldId id="528" r:id="rId17"/>
    <p:sldId id="562" r:id="rId18"/>
    <p:sldId id="531" r:id="rId19"/>
    <p:sldId id="564" r:id="rId20"/>
    <p:sldId id="563" r:id="rId21"/>
    <p:sldId id="566" r:id="rId22"/>
    <p:sldId id="615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74" r:id="rId31"/>
    <p:sldId id="575" r:id="rId32"/>
    <p:sldId id="576" r:id="rId33"/>
    <p:sldId id="577" r:id="rId34"/>
    <p:sldId id="578" r:id="rId35"/>
    <p:sldId id="579" r:id="rId36"/>
    <p:sldId id="580" r:id="rId37"/>
    <p:sldId id="491" r:id="rId38"/>
    <p:sldId id="437" r:id="rId39"/>
    <p:sldId id="610" r:id="rId40"/>
    <p:sldId id="609" r:id="rId41"/>
    <p:sldId id="611" r:id="rId42"/>
    <p:sldId id="612" r:id="rId43"/>
    <p:sldId id="613" r:id="rId44"/>
    <p:sldId id="614" r:id="rId45"/>
    <p:sldId id="473" r:id="rId46"/>
  </p:sldIdLst>
  <p:sldSz cx="9144000" cy="5143500" type="screen16x9"/>
  <p:notesSz cx="6858000" cy="9144000"/>
  <p:defaultTextStyle>
    <a:defPPr>
      <a:defRPr lang="zh-CN"/>
    </a:defPPr>
    <a:lvl1pPr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630" indent="1162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530" indent="2305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430" indent="3448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330" indent="4591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CC"/>
    <a:srgbClr val="E5472E"/>
    <a:srgbClr val="F8A90C"/>
    <a:srgbClr val="C80D1F"/>
    <a:srgbClr val="7F7F7F"/>
    <a:srgbClr val="232227"/>
    <a:srgbClr val="2D3E52"/>
    <a:srgbClr val="3A5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-1638" y="-648"/>
      </p:cViewPr>
      <p:guideLst>
        <p:guide orient="horz" pos="1572"/>
        <p:guide pos="27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latin typeface="楷体" panose="02010609060101010101" charset="-122"/>
                <a:ea typeface="楷体" panose="02010609060101010101" charset="-122"/>
              </a:rPr>
              <a:t>教育支出占比</a:t>
            </a:r>
            <a:endParaRPr b="1">
              <a:latin typeface="楷体" panose="02010609060101010101" charset="-122"/>
              <a:ea typeface="楷体" panose="020106090601010101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教育支出占比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[工作簿1]Sheet1!$A$2:$A$4</c:f>
              <c:strCache>
                <c:ptCount val="3"/>
                <c:pt idx="0">
                  <c:v>中国</c:v>
                </c:pt>
                <c:pt idx="1">
                  <c:v>韩国</c:v>
                </c:pt>
                <c:pt idx="2">
                  <c:v>日本</c:v>
                </c:pt>
              </c:strCache>
            </c:strRef>
          </c:cat>
          <c:val>
            <c:numRef>
              <c:f>[工作簿1]Sheet1!$B$2:$B$4</c:f>
              <c:numCache>
                <c:formatCode>0%</c:formatCode>
                <c:ptCount val="3"/>
                <c:pt idx="0">
                  <c:v>0.3</c:v>
                </c:pt>
                <c:pt idx="1">
                  <c:v>0.22</c:v>
                </c:pt>
                <c:pt idx="2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0214121"/>
        <c:axId val="512867128"/>
      </c:barChart>
      <c:catAx>
        <c:axId val="81021412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2867128"/>
        <c:crosses val="autoZero"/>
        <c:auto val="1"/>
        <c:lblAlgn val="ctr"/>
        <c:lblOffset val="100"/>
        <c:noMultiLvlLbl val="0"/>
      </c:catAx>
      <c:valAx>
        <c:axId val="51286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021412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295840-9479-4085-9583-C36159BFD70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70881378-DD48-4EA3-A504-00D96847B28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6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5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4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3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E23D16-0F51-465F-9D33-3FF2ACF7F87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A387BC1-49A4-487B-B24C-56C59A2762D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E23D16-0F51-465F-9D33-3FF2ACF7F87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E23D16-0F51-465F-9D33-3FF2ACF7F87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E23D16-0F51-465F-9D33-3FF2ACF7F87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A387BC1-49A4-487B-B24C-56C59A2762D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E23D16-0F51-465F-9D33-3FF2ACF7F87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2F1FAD4-A8FB-4E9B-9111-E003A4F14FA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2F1FAD4-A8FB-4E9B-9111-E003A4F14FA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2F1FAD4-A8FB-4E9B-9111-E003A4F14FA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2F1FAD4-A8FB-4E9B-9111-E003A4F14FA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E23D16-0F51-465F-9D33-3FF2ACF7F87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2F1FAD4-A8FB-4E9B-9111-E003A4F14FA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2F1FAD4-A8FB-4E9B-9111-E003A4F14FA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2F1FAD4-A8FB-4E9B-9111-E003A4F14FA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E23D16-0F51-465F-9D33-3FF2ACF7F87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ctr"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E93387-2BA2-4B3A-9246-2B48A9EE5495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anose="020B0503020204020204" pitchFamily="34" charset="-122"/>
              </a:rPr>
              <a:t>此处添加您的标题</a:t>
            </a:r>
            <a:endParaRPr lang="id-ID" altLang="zh-CN" sz="2000" b="1" smtClean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anose="020B0503020204020204" pitchFamily="34" charset="-122"/>
              </a:rPr>
              <a:t>此处添加您的标题</a:t>
            </a:r>
            <a:endParaRPr lang="id-ID" altLang="zh-CN" sz="2000" b="1" smtClean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anose="020B0503020204020204" pitchFamily="34" charset="-122"/>
              </a:rPr>
              <a:t>此处添加您的标题</a:t>
            </a:r>
            <a:endParaRPr lang="id-ID" altLang="zh-CN" sz="2000" b="1" smtClean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anose="020B0503020204020204" pitchFamily="34" charset="-122"/>
              </a:rPr>
              <a:t>此处添加您的标题</a:t>
            </a:r>
            <a:endParaRPr lang="id-ID" altLang="zh-CN" sz="2000" b="1" smtClean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2722563" y="347663"/>
            <a:ext cx="369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smtClean="0">
                <a:solidFill>
                  <a:srgbClr val="262626"/>
                </a:solidFill>
              </a:rPr>
              <a:t>ADD YOUR TITLE HERE</a:t>
            </a:r>
            <a:endParaRPr lang="zh-CN" altLang="en-US" sz="2000" smtClean="0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 txBox="1"/>
          <p:nvPr userDrawn="1"/>
        </p:nvSpPr>
        <p:spPr>
          <a:xfrm>
            <a:off x="1268413" y="825500"/>
            <a:ext cx="6911975" cy="317500"/>
          </a:xfrm>
          <a:prstGeom prst="rect">
            <a:avLst/>
          </a:prstGeom>
        </p:spPr>
        <p:txBody>
          <a:bodyPr/>
          <a:lstStyle>
            <a:lvl1pPr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12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12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12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12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100" smtClean="0">
                <a:solidFill>
                  <a:srgbClr val="262626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Click here to modify the text , you may post text here . Click here to modify the text Click</a:t>
            </a:r>
            <a:endParaRPr lang="en-US" altLang="zh-CN" sz="1100" smtClean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33813" y="790575"/>
            <a:ext cx="147637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.png"/><Relationship Id="rId3" Type="http://schemas.microsoft.com/office/2007/relationships/media" Target="file:///C:\Users\Administrator\Desktop\&#27963;&#21160;&#26041;&#26696;\Era%20-%20The%20Champions.mp3" TargetMode="External"/><Relationship Id="rId2" Type="http://schemas.openxmlformats.org/officeDocument/2006/relationships/audio" Target="file:///C:\Users\Administrator\Desktop\&#27963;&#21160;&#26041;&#26696;\Era%20-%20The%20Champions.mp3" TargetMode="Externa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5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PT\原\图片\商务男士触摸屏幕\4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"/>
            <a:ext cx="9144000" cy="514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任意多边形 2"/>
          <p:cNvSpPr/>
          <p:nvPr/>
        </p:nvSpPr>
        <p:spPr>
          <a:xfrm>
            <a:off x="7616825" y="2251075"/>
            <a:ext cx="3175" cy="4763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0" y="2579257"/>
            <a:ext cx="9144000" cy="14331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75"/>
          <p:cNvSpPr txBox="1">
            <a:spLocks noChangeArrowheads="1"/>
          </p:cNvSpPr>
          <p:nvPr/>
        </p:nvSpPr>
        <p:spPr bwMode="auto">
          <a:xfrm>
            <a:off x="0" y="2681281"/>
            <a:ext cx="9144000" cy="107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K12</a:t>
            </a:r>
            <a:r>
              <a:rPr lang="zh-CN" altLang="zh-CN" sz="6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市场趋势分析</a:t>
            </a:r>
            <a:endParaRPr lang="zh-CN" altLang="en-US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52195" y="747569"/>
            <a:ext cx="1602926" cy="1602926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8" name="Freeform 9"/>
          <p:cNvSpPr>
            <a:spLocks noChangeAspect="1" noEditPoints="1"/>
          </p:cNvSpPr>
          <p:nvPr/>
        </p:nvSpPr>
        <p:spPr bwMode="auto">
          <a:xfrm>
            <a:off x="3976110" y="4452660"/>
            <a:ext cx="463550" cy="468313"/>
          </a:xfrm>
          <a:custGeom>
            <a:avLst/>
            <a:gdLst>
              <a:gd name="T0" fmla="*/ 0 w 457"/>
              <a:gd name="T1" fmla="*/ 229 h 458"/>
              <a:gd name="T2" fmla="*/ 457 w 457"/>
              <a:gd name="T3" fmla="*/ 229 h 458"/>
              <a:gd name="T4" fmla="*/ 229 w 457"/>
              <a:gd name="T5" fmla="*/ 9 h 458"/>
              <a:gd name="T6" fmla="*/ 229 w 457"/>
              <a:gd name="T7" fmla="*/ 449 h 458"/>
              <a:gd name="T8" fmla="*/ 229 w 457"/>
              <a:gd name="T9" fmla="*/ 9 h 458"/>
              <a:gd name="T10" fmla="*/ 302 w 457"/>
              <a:gd name="T11" fmla="*/ 224 h 458"/>
              <a:gd name="T12" fmla="*/ 237 w 457"/>
              <a:gd name="T13" fmla="*/ 170 h 458"/>
              <a:gd name="T14" fmla="*/ 230 w 457"/>
              <a:gd name="T15" fmla="*/ 218 h 458"/>
              <a:gd name="T16" fmla="*/ 230 w 457"/>
              <a:gd name="T17" fmla="*/ 242 h 458"/>
              <a:gd name="T18" fmla="*/ 230 w 457"/>
              <a:gd name="T19" fmla="*/ 218 h 458"/>
              <a:gd name="T20" fmla="*/ 234 w 457"/>
              <a:gd name="T21" fmla="*/ 260 h 458"/>
              <a:gd name="T22" fmla="*/ 241 w 457"/>
              <a:gd name="T23" fmla="*/ 254 h 458"/>
              <a:gd name="T24" fmla="*/ 220 w 457"/>
              <a:gd name="T25" fmla="*/ 260 h 458"/>
              <a:gd name="T26" fmla="*/ 226 w 457"/>
              <a:gd name="T27" fmla="*/ 380 h 458"/>
              <a:gd name="T28" fmla="*/ 200 w 457"/>
              <a:gd name="T29" fmla="*/ 234 h 458"/>
              <a:gd name="T30" fmla="*/ 206 w 457"/>
              <a:gd name="T31" fmla="*/ 241 h 458"/>
              <a:gd name="T32" fmla="*/ 200 w 457"/>
              <a:gd name="T33" fmla="*/ 219 h 458"/>
              <a:gd name="T34" fmla="*/ 80 w 457"/>
              <a:gd name="T35" fmla="*/ 226 h 458"/>
              <a:gd name="T36" fmla="*/ 226 w 457"/>
              <a:gd name="T37" fmla="*/ 200 h 458"/>
              <a:gd name="T38" fmla="*/ 220 w 457"/>
              <a:gd name="T39" fmla="*/ 206 h 458"/>
              <a:gd name="T40" fmla="*/ 241 w 457"/>
              <a:gd name="T41" fmla="*/ 200 h 458"/>
              <a:gd name="T42" fmla="*/ 234 w 457"/>
              <a:gd name="T43" fmla="*/ 79 h 458"/>
              <a:gd name="T44" fmla="*/ 261 w 457"/>
              <a:gd name="T45" fmla="*/ 226 h 458"/>
              <a:gd name="T46" fmla="*/ 255 w 457"/>
              <a:gd name="T47" fmla="*/ 219 h 458"/>
              <a:gd name="T48" fmla="*/ 261 w 457"/>
              <a:gd name="T49" fmla="*/ 241 h 458"/>
              <a:gd name="T50" fmla="*/ 381 w 457"/>
              <a:gd name="T51" fmla="*/ 234 h 458"/>
              <a:gd name="T52" fmla="*/ 429 w 457"/>
              <a:gd name="T53" fmla="*/ 226 h 458"/>
              <a:gd name="T54" fmla="*/ 234 w 457"/>
              <a:gd name="T55" fmla="*/ 67 h 458"/>
              <a:gd name="T56" fmla="*/ 226 w 457"/>
              <a:gd name="T57" fmla="*/ 31 h 458"/>
              <a:gd name="T58" fmla="*/ 68 w 457"/>
              <a:gd name="T59" fmla="*/ 226 h 458"/>
              <a:gd name="T60" fmla="*/ 32 w 457"/>
              <a:gd name="T61" fmla="*/ 234 h 458"/>
              <a:gd name="T62" fmla="*/ 226 w 457"/>
              <a:gd name="T63" fmla="*/ 392 h 458"/>
              <a:gd name="T64" fmla="*/ 234 w 457"/>
              <a:gd name="T65" fmla="*/ 428 h 458"/>
              <a:gd name="T66" fmla="*/ 393 w 457"/>
              <a:gd name="T67" fmla="*/ 234 h 458"/>
              <a:gd name="T68" fmla="*/ 429 w 457"/>
              <a:gd name="T69" fmla="*/ 226 h 458"/>
              <a:gd name="T70" fmla="*/ 159 w 457"/>
              <a:gd name="T71" fmla="*/ 236 h 458"/>
              <a:gd name="T72" fmla="*/ 224 w 457"/>
              <a:gd name="T73" fmla="*/ 289 h 458"/>
              <a:gd name="T74" fmla="*/ 237 w 457"/>
              <a:gd name="T75" fmla="*/ 301 h 458"/>
              <a:gd name="T76" fmla="*/ 290 w 457"/>
              <a:gd name="T77" fmla="*/ 236 h 458"/>
              <a:gd name="T78" fmla="*/ 237 w 457"/>
              <a:gd name="T79" fmla="*/ 301 h 458"/>
              <a:gd name="T80" fmla="*/ 159 w 457"/>
              <a:gd name="T81" fmla="*/ 224 h 458"/>
              <a:gd name="T82" fmla="*/ 224 w 457"/>
              <a:gd name="T83" fmla="*/ 17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7" h="458">
                <a:moveTo>
                  <a:pt x="229" y="0"/>
                </a:moveTo>
                <a:cubicBezTo>
                  <a:pt x="102" y="0"/>
                  <a:pt x="0" y="103"/>
                  <a:pt x="0" y="229"/>
                </a:cubicBezTo>
                <a:cubicBezTo>
                  <a:pt x="0" y="355"/>
                  <a:pt x="102" y="458"/>
                  <a:pt x="229" y="458"/>
                </a:cubicBezTo>
                <a:cubicBezTo>
                  <a:pt x="355" y="458"/>
                  <a:pt x="457" y="355"/>
                  <a:pt x="457" y="229"/>
                </a:cubicBezTo>
                <a:cubicBezTo>
                  <a:pt x="457" y="103"/>
                  <a:pt x="355" y="0"/>
                  <a:pt x="229" y="0"/>
                </a:cubicBezTo>
                <a:close/>
                <a:moveTo>
                  <a:pt x="229" y="9"/>
                </a:moveTo>
                <a:cubicBezTo>
                  <a:pt x="107" y="9"/>
                  <a:pt x="9" y="108"/>
                  <a:pt x="9" y="229"/>
                </a:cubicBezTo>
                <a:cubicBezTo>
                  <a:pt x="9" y="350"/>
                  <a:pt x="107" y="449"/>
                  <a:pt x="229" y="449"/>
                </a:cubicBezTo>
                <a:cubicBezTo>
                  <a:pt x="350" y="449"/>
                  <a:pt x="448" y="350"/>
                  <a:pt x="448" y="229"/>
                </a:cubicBezTo>
                <a:cubicBezTo>
                  <a:pt x="448" y="108"/>
                  <a:pt x="350" y="9"/>
                  <a:pt x="229" y="9"/>
                </a:cubicBezTo>
                <a:close/>
                <a:moveTo>
                  <a:pt x="290" y="224"/>
                </a:moveTo>
                <a:lnTo>
                  <a:pt x="302" y="224"/>
                </a:lnTo>
                <a:cubicBezTo>
                  <a:pt x="299" y="189"/>
                  <a:pt x="272" y="161"/>
                  <a:pt x="237" y="158"/>
                </a:cubicBezTo>
                <a:lnTo>
                  <a:pt x="237" y="170"/>
                </a:lnTo>
                <a:cubicBezTo>
                  <a:pt x="265" y="173"/>
                  <a:pt x="287" y="195"/>
                  <a:pt x="290" y="224"/>
                </a:cubicBezTo>
                <a:close/>
                <a:moveTo>
                  <a:pt x="230" y="218"/>
                </a:moveTo>
                <a:cubicBezTo>
                  <a:pt x="224" y="218"/>
                  <a:pt x="218" y="223"/>
                  <a:pt x="218" y="230"/>
                </a:cubicBezTo>
                <a:cubicBezTo>
                  <a:pt x="218" y="236"/>
                  <a:pt x="224" y="242"/>
                  <a:pt x="230" y="242"/>
                </a:cubicBezTo>
                <a:cubicBezTo>
                  <a:pt x="237" y="242"/>
                  <a:pt x="242" y="236"/>
                  <a:pt x="242" y="230"/>
                </a:cubicBezTo>
                <a:cubicBezTo>
                  <a:pt x="242" y="223"/>
                  <a:pt x="237" y="218"/>
                  <a:pt x="230" y="218"/>
                </a:cubicBezTo>
                <a:close/>
                <a:moveTo>
                  <a:pt x="234" y="380"/>
                </a:moveTo>
                <a:lnTo>
                  <a:pt x="234" y="260"/>
                </a:lnTo>
                <a:lnTo>
                  <a:pt x="241" y="260"/>
                </a:lnTo>
                <a:lnTo>
                  <a:pt x="241" y="254"/>
                </a:lnTo>
                <a:lnTo>
                  <a:pt x="220" y="254"/>
                </a:lnTo>
                <a:lnTo>
                  <a:pt x="220" y="260"/>
                </a:lnTo>
                <a:lnTo>
                  <a:pt x="226" y="260"/>
                </a:lnTo>
                <a:lnTo>
                  <a:pt x="226" y="380"/>
                </a:lnTo>
                <a:cubicBezTo>
                  <a:pt x="147" y="378"/>
                  <a:pt x="82" y="314"/>
                  <a:pt x="80" y="234"/>
                </a:cubicBezTo>
                <a:lnTo>
                  <a:pt x="200" y="234"/>
                </a:lnTo>
                <a:lnTo>
                  <a:pt x="200" y="241"/>
                </a:lnTo>
                <a:lnTo>
                  <a:pt x="206" y="241"/>
                </a:lnTo>
                <a:lnTo>
                  <a:pt x="206" y="219"/>
                </a:lnTo>
                <a:lnTo>
                  <a:pt x="200" y="219"/>
                </a:lnTo>
                <a:lnTo>
                  <a:pt x="200" y="226"/>
                </a:lnTo>
                <a:lnTo>
                  <a:pt x="80" y="226"/>
                </a:lnTo>
                <a:cubicBezTo>
                  <a:pt x="82" y="146"/>
                  <a:pt x="147" y="81"/>
                  <a:pt x="226" y="79"/>
                </a:cubicBezTo>
                <a:lnTo>
                  <a:pt x="226" y="200"/>
                </a:lnTo>
                <a:lnTo>
                  <a:pt x="220" y="200"/>
                </a:lnTo>
                <a:lnTo>
                  <a:pt x="220" y="206"/>
                </a:lnTo>
                <a:lnTo>
                  <a:pt x="241" y="206"/>
                </a:lnTo>
                <a:lnTo>
                  <a:pt x="241" y="200"/>
                </a:lnTo>
                <a:lnTo>
                  <a:pt x="234" y="200"/>
                </a:lnTo>
                <a:lnTo>
                  <a:pt x="234" y="79"/>
                </a:lnTo>
                <a:cubicBezTo>
                  <a:pt x="314" y="81"/>
                  <a:pt x="379" y="146"/>
                  <a:pt x="381" y="226"/>
                </a:cubicBezTo>
                <a:lnTo>
                  <a:pt x="261" y="226"/>
                </a:lnTo>
                <a:lnTo>
                  <a:pt x="261" y="219"/>
                </a:lnTo>
                <a:lnTo>
                  <a:pt x="255" y="219"/>
                </a:lnTo>
                <a:lnTo>
                  <a:pt x="255" y="241"/>
                </a:lnTo>
                <a:lnTo>
                  <a:pt x="261" y="241"/>
                </a:lnTo>
                <a:lnTo>
                  <a:pt x="261" y="234"/>
                </a:lnTo>
                <a:lnTo>
                  <a:pt x="381" y="234"/>
                </a:lnTo>
                <a:cubicBezTo>
                  <a:pt x="379" y="314"/>
                  <a:pt x="314" y="378"/>
                  <a:pt x="234" y="380"/>
                </a:cubicBezTo>
                <a:close/>
                <a:moveTo>
                  <a:pt x="429" y="226"/>
                </a:moveTo>
                <a:lnTo>
                  <a:pt x="393" y="226"/>
                </a:lnTo>
                <a:cubicBezTo>
                  <a:pt x="391" y="139"/>
                  <a:pt x="321" y="69"/>
                  <a:pt x="234" y="67"/>
                </a:cubicBezTo>
                <a:lnTo>
                  <a:pt x="234" y="31"/>
                </a:lnTo>
                <a:lnTo>
                  <a:pt x="226" y="31"/>
                </a:lnTo>
                <a:lnTo>
                  <a:pt x="226" y="67"/>
                </a:lnTo>
                <a:cubicBezTo>
                  <a:pt x="140" y="69"/>
                  <a:pt x="70" y="139"/>
                  <a:pt x="68" y="226"/>
                </a:cubicBezTo>
                <a:lnTo>
                  <a:pt x="32" y="226"/>
                </a:lnTo>
                <a:lnTo>
                  <a:pt x="32" y="234"/>
                </a:lnTo>
                <a:lnTo>
                  <a:pt x="68" y="234"/>
                </a:lnTo>
                <a:cubicBezTo>
                  <a:pt x="70" y="320"/>
                  <a:pt x="140" y="390"/>
                  <a:pt x="226" y="392"/>
                </a:cubicBezTo>
                <a:lnTo>
                  <a:pt x="226" y="428"/>
                </a:lnTo>
                <a:lnTo>
                  <a:pt x="234" y="428"/>
                </a:lnTo>
                <a:lnTo>
                  <a:pt x="234" y="392"/>
                </a:lnTo>
                <a:cubicBezTo>
                  <a:pt x="321" y="390"/>
                  <a:pt x="391" y="320"/>
                  <a:pt x="393" y="234"/>
                </a:cubicBezTo>
                <a:lnTo>
                  <a:pt x="429" y="234"/>
                </a:lnTo>
                <a:lnTo>
                  <a:pt x="429" y="226"/>
                </a:lnTo>
                <a:close/>
                <a:moveTo>
                  <a:pt x="171" y="236"/>
                </a:moveTo>
                <a:lnTo>
                  <a:pt x="159" y="236"/>
                </a:lnTo>
                <a:cubicBezTo>
                  <a:pt x="162" y="271"/>
                  <a:pt x="189" y="298"/>
                  <a:pt x="224" y="301"/>
                </a:cubicBezTo>
                <a:lnTo>
                  <a:pt x="224" y="289"/>
                </a:lnTo>
                <a:cubicBezTo>
                  <a:pt x="196" y="286"/>
                  <a:pt x="174" y="264"/>
                  <a:pt x="171" y="236"/>
                </a:cubicBezTo>
                <a:close/>
                <a:moveTo>
                  <a:pt x="237" y="301"/>
                </a:moveTo>
                <a:cubicBezTo>
                  <a:pt x="272" y="298"/>
                  <a:pt x="299" y="271"/>
                  <a:pt x="302" y="236"/>
                </a:cubicBezTo>
                <a:lnTo>
                  <a:pt x="290" y="236"/>
                </a:lnTo>
                <a:cubicBezTo>
                  <a:pt x="287" y="264"/>
                  <a:pt x="265" y="286"/>
                  <a:pt x="237" y="289"/>
                </a:cubicBezTo>
                <a:lnTo>
                  <a:pt x="237" y="301"/>
                </a:lnTo>
                <a:close/>
                <a:moveTo>
                  <a:pt x="224" y="158"/>
                </a:moveTo>
                <a:cubicBezTo>
                  <a:pt x="189" y="161"/>
                  <a:pt x="162" y="189"/>
                  <a:pt x="159" y="224"/>
                </a:cubicBezTo>
                <a:lnTo>
                  <a:pt x="171" y="224"/>
                </a:lnTo>
                <a:cubicBezTo>
                  <a:pt x="174" y="195"/>
                  <a:pt x="196" y="173"/>
                  <a:pt x="224" y="170"/>
                </a:cubicBezTo>
                <a:lnTo>
                  <a:pt x="224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100"/>
          </a:p>
        </p:txBody>
      </p:sp>
      <p:sp>
        <p:nvSpPr>
          <p:cNvPr id="9" name="Freeform 11"/>
          <p:cNvSpPr>
            <a:spLocks noChangeAspect="1" noEditPoints="1"/>
          </p:cNvSpPr>
          <p:nvPr/>
        </p:nvSpPr>
        <p:spPr bwMode="auto">
          <a:xfrm>
            <a:off x="5323589" y="4452660"/>
            <a:ext cx="463550" cy="468313"/>
          </a:xfrm>
          <a:custGeom>
            <a:avLst/>
            <a:gdLst>
              <a:gd name="T0" fmla="*/ 122 w 458"/>
              <a:gd name="T1" fmla="*/ 164 h 458"/>
              <a:gd name="T2" fmla="*/ 161 w 458"/>
              <a:gd name="T3" fmla="*/ 239 h 458"/>
              <a:gd name="T4" fmla="*/ 193 w 458"/>
              <a:gd name="T5" fmla="*/ 265 h 458"/>
              <a:gd name="T6" fmla="*/ 230 w 458"/>
              <a:gd name="T7" fmla="*/ 285 h 458"/>
              <a:gd name="T8" fmla="*/ 266 w 458"/>
              <a:gd name="T9" fmla="*/ 264 h 458"/>
              <a:gd name="T10" fmla="*/ 298 w 458"/>
              <a:gd name="T11" fmla="*/ 239 h 458"/>
              <a:gd name="T12" fmla="*/ 337 w 458"/>
              <a:gd name="T13" fmla="*/ 164 h 458"/>
              <a:gd name="T14" fmla="*/ 282 w 458"/>
              <a:gd name="T15" fmla="*/ 106 h 458"/>
              <a:gd name="T16" fmla="*/ 280 w 458"/>
              <a:gd name="T17" fmla="*/ 105 h 458"/>
              <a:gd name="T18" fmla="*/ 266 w 458"/>
              <a:gd name="T19" fmla="*/ 107 h 458"/>
              <a:gd name="T20" fmla="*/ 246 w 458"/>
              <a:gd name="T21" fmla="*/ 117 h 458"/>
              <a:gd name="T22" fmla="*/ 230 w 458"/>
              <a:gd name="T23" fmla="*/ 132 h 458"/>
              <a:gd name="T24" fmla="*/ 181 w 458"/>
              <a:gd name="T25" fmla="*/ 106 h 458"/>
              <a:gd name="T26" fmla="*/ 122 w 458"/>
              <a:gd name="T27" fmla="*/ 164 h 458"/>
              <a:gd name="T28" fmla="*/ 38 w 458"/>
              <a:gd name="T29" fmla="*/ 216 h 458"/>
              <a:gd name="T30" fmla="*/ 73 w 458"/>
              <a:gd name="T31" fmla="*/ 325 h 458"/>
              <a:gd name="T32" fmla="*/ 151 w 458"/>
              <a:gd name="T33" fmla="*/ 390 h 458"/>
              <a:gd name="T34" fmla="*/ 204 w 458"/>
              <a:gd name="T35" fmla="*/ 402 h 458"/>
              <a:gd name="T36" fmla="*/ 193 w 458"/>
              <a:gd name="T37" fmla="*/ 343 h 458"/>
              <a:gd name="T38" fmla="*/ 163 w 458"/>
              <a:gd name="T39" fmla="*/ 302 h 458"/>
              <a:gd name="T40" fmla="*/ 123 w 458"/>
              <a:gd name="T41" fmla="*/ 270 h 458"/>
              <a:gd name="T42" fmla="*/ 123 w 458"/>
              <a:gd name="T43" fmla="*/ 281 h 458"/>
              <a:gd name="T44" fmla="*/ 118 w 458"/>
              <a:gd name="T45" fmla="*/ 307 h 458"/>
              <a:gd name="T46" fmla="*/ 86 w 458"/>
              <a:gd name="T47" fmla="*/ 275 h 458"/>
              <a:gd name="T48" fmla="*/ 42 w 458"/>
              <a:gd name="T49" fmla="*/ 189 h 458"/>
              <a:gd name="T50" fmla="*/ 41 w 458"/>
              <a:gd name="T51" fmla="*/ 189 h 458"/>
              <a:gd name="T52" fmla="*/ 38 w 458"/>
              <a:gd name="T53" fmla="*/ 216 h 458"/>
              <a:gd name="T54" fmla="*/ 328 w 458"/>
              <a:gd name="T55" fmla="*/ 316 h 458"/>
              <a:gd name="T56" fmla="*/ 335 w 458"/>
              <a:gd name="T57" fmla="*/ 286 h 458"/>
              <a:gd name="T58" fmla="*/ 335 w 458"/>
              <a:gd name="T59" fmla="*/ 274 h 458"/>
              <a:gd name="T60" fmla="*/ 334 w 458"/>
              <a:gd name="T61" fmla="*/ 269 h 458"/>
              <a:gd name="T62" fmla="*/ 255 w 458"/>
              <a:gd name="T63" fmla="*/ 382 h 458"/>
              <a:gd name="T64" fmla="*/ 255 w 458"/>
              <a:gd name="T65" fmla="*/ 402 h 458"/>
              <a:gd name="T66" fmla="*/ 292 w 458"/>
              <a:gd name="T67" fmla="*/ 396 h 458"/>
              <a:gd name="T68" fmla="*/ 325 w 458"/>
              <a:gd name="T69" fmla="*/ 381 h 458"/>
              <a:gd name="T70" fmla="*/ 377 w 458"/>
              <a:gd name="T71" fmla="*/ 337 h 458"/>
              <a:gd name="T72" fmla="*/ 411 w 458"/>
              <a:gd name="T73" fmla="*/ 275 h 458"/>
              <a:gd name="T74" fmla="*/ 418 w 458"/>
              <a:gd name="T75" fmla="*/ 190 h 458"/>
              <a:gd name="T76" fmla="*/ 416 w 458"/>
              <a:gd name="T77" fmla="*/ 190 h 458"/>
              <a:gd name="T78" fmla="*/ 382 w 458"/>
              <a:gd name="T79" fmla="*/ 263 h 458"/>
              <a:gd name="T80" fmla="*/ 328 w 458"/>
              <a:gd name="T81" fmla="*/ 316 h 458"/>
              <a:gd name="T82" fmla="*/ 229 w 458"/>
              <a:gd name="T83" fmla="*/ 0 h 458"/>
              <a:gd name="T84" fmla="*/ 0 w 458"/>
              <a:gd name="T85" fmla="*/ 229 h 458"/>
              <a:gd name="T86" fmla="*/ 229 w 458"/>
              <a:gd name="T87" fmla="*/ 458 h 458"/>
              <a:gd name="T88" fmla="*/ 458 w 458"/>
              <a:gd name="T89" fmla="*/ 229 h 458"/>
              <a:gd name="T90" fmla="*/ 229 w 458"/>
              <a:gd name="T91" fmla="*/ 0 h 458"/>
              <a:gd name="T92" fmla="*/ 229 w 458"/>
              <a:gd name="T93" fmla="*/ 9 h 458"/>
              <a:gd name="T94" fmla="*/ 9 w 458"/>
              <a:gd name="T95" fmla="*/ 229 h 458"/>
              <a:gd name="T96" fmla="*/ 229 w 458"/>
              <a:gd name="T97" fmla="*/ 449 h 458"/>
              <a:gd name="T98" fmla="*/ 449 w 458"/>
              <a:gd name="T99" fmla="*/ 229 h 458"/>
              <a:gd name="T100" fmla="*/ 229 w 458"/>
              <a:gd name="T101" fmla="*/ 9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8" h="458">
                <a:moveTo>
                  <a:pt x="122" y="164"/>
                </a:moveTo>
                <a:cubicBezTo>
                  <a:pt x="122" y="196"/>
                  <a:pt x="145" y="223"/>
                  <a:pt x="161" y="239"/>
                </a:cubicBezTo>
                <a:cubicBezTo>
                  <a:pt x="170" y="248"/>
                  <a:pt x="183" y="258"/>
                  <a:pt x="193" y="265"/>
                </a:cubicBezTo>
                <a:cubicBezTo>
                  <a:pt x="205" y="272"/>
                  <a:pt x="219" y="278"/>
                  <a:pt x="230" y="285"/>
                </a:cubicBezTo>
                <a:cubicBezTo>
                  <a:pt x="236" y="280"/>
                  <a:pt x="256" y="271"/>
                  <a:pt x="266" y="264"/>
                </a:cubicBezTo>
                <a:cubicBezTo>
                  <a:pt x="278" y="255"/>
                  <a:pt x="287" y="250"/>
                  <a:pt x="298" y="239"/>
                </a:cubicBezTo>
                <a:cubicBezTo>
                  <a:pt x="314" y="223"/>
                  <a:pt x="337" y="195"/>
                  <a:pt x="337" y="164"/>
                </a:cubicBezTo>
                <a:cubicBezTo>
                  <a:pt x="337" y="133"/>
                  <a:pt x="312" y="106"/>
                  <a:pt x="282" y="106"/>
                </a:cubicBezTo>
                <a:lnTo>
                  <a:pt x="280" y="105"/>
                </a:lnTo>
                <a:lnTo>
                  <a:pt x="266" y="107"/>
                </a:lnTo>
                <a:cubicBezTo>
                  <a:pt x="260" y="110"/>
                  <a:pt x="253" y="111"/>
                  <a:pt x="246" y="117"/>
                </a:cubicBezTo>
                <a:cubicBezTo>
                  <a:pt x="244" y="119"/>
                  <a:pt x="230" y="132"/>
                  <a:pt x="230" y="132"/>
                </a:cubicBezTo>
                <a:cubicBezTo>
                  <a:pt x="227" y="132"/>
                  <a:pt x="210" y="106"/>
                  <a:pt x="181" y="106"/>
                </a:cubicBezTo>
                <a:cubicBezTo>
                  <a:pt x="148" y="106"/>
                  <a:pt x="122" y="131"/>
                  <a:pt x="122" y="164"/>
                </a:cubicBezTo>
                <a:close/>
                <a:moveTo>
                  <a:pt x="38" y="216"/>
                </a:moveTo>
                <a:cubicBezTo>
                  <a:pt x="35" y="256"/>
                  <a:pt x="58" y="302"/>
                  <a:pt x="73" y="325"/>
                </a:cubicBezTo>
                <a:cubicBezTo>
                  <a:pt x="92" y="354"/>
                  <a:pt x="118" y="374"/>
                  <a:pt x="151" y="390"/>
                </a:cubicBezTo>
                <a:cubicBezTo>
                  <a:pt x="156" y="392"/>
                  <a:pt x="202" y="411"/>
                  <a:pt x="204" y="402"/>
                </a:cubicBezTo>
                <a:cubicBezTo>
                  <a:pt x="208" y="383"/>
                  <a:pt x="199" y="356"/>
                  <a:pt x="193" y="343"/>
                </a:cubicBezTo>
                <a:cubicBezTo>
                  <a:pt x="186" y="328"/>
                  <a:pt x="174" y="313"/>
                  <a:pt x="163" y="302"/>
                </a:cubicBezTo>
                <a:cubicBezTo>
                  <a:pt x="157" y="296"/>
                  <a:pt x="131" y="271"/>
                  <a:pt x="123" y="270"/>
                </a:cubicBezTo>
                <a:lnTo>
                  <a:pt x="123" y="281"/>
                </a:lnTo>
                <a:cubicBezTo>
                  <a:pt x="123" y="302"/>
                  <a:pt x="142" y="328"/>
                  <a:pt x="118" y="307"/>
                </a:cubicBezTo>
                <a:cubicBezTo>
                  <a:pt x="104" y="295"/>
                  <a:pt x="97" y="288"/>
                  <a:pt x="86" y="275"/>
                </a:cubicBezTo>
                <a:cubicBezTo>
                  <a:pt x="68" y="254"/>
                  <a:pt x="49" y="219"/>
                  <a:pt x="42" y="189"/>
                </a:cubicBezTo>
                <a:lnTo>
                  <a:pt x="41" y="189"/>
                </a:lnTo>
                <a:lnTo>
                  <a:pt x="38" y="216"/>
                </a:lnTo>
                <a:close/>
                <a:moveTo>
                  <a:pt x="328" y="316"/>
                </a:moveTo>
                <a:cubicBezTo>
                  <a:pt x="328" y="309"/>
                  <a:pt x="335" y="297"/>
                  <a:pt x="335" y="286"/>
                </a:cubicBezTo>
                <a:lnTo>
                  <a:pt x="335" y="274"/>
                </a:lnTo>
                <a:cubicBezTo>
                  <a:pt x="335" y="272"/>
                  <a:pt x="335" y="272"/>
                  <a:pt x="334" y="269"/>
                </a:cubicBezTo>
                <a:cubicBezTo>
                  <a:pt x="306" y="288"/>
                  <a:pt x="255" y="337"/>
                  <a:pt x="255" y="382"/>
                </a:cubicBezTo>
                <a:lnTo>
                  <a:pt x="255" y="402"/>
                </a:lnTo>
                <a:cubicBezTo>
                  <a:pt x="255" y="409"/>
                  <a:pt x="287" y="398"/>
                  <a:pt x="292" y="396"/>
                </a:cubicBezTo>
                <a:cubicBezTo>
                  <a:pt x="305" y="391"/>
                  <a:pt x="313" y="388"/>
                  <a:pt x="325" y="381"/>
                </a:cubicBezTo>
                <a:cubicBezTo>
                  <a:pt x="344" y="370"/>
                  <a:pt x="364" y="355"/>
                  <a:pt x="377" y="337"/>
                </a:cubicBezTo>
                <a:cubicBezTo>
                  <a:pt x="390" y="319"/>
                  <a:pt x="405" y="299"/>
                  <a:pt x="411" y="275"/>
                </a:cubicBezTo>
                <a:cubicBezTo>
                  <a:pt x="417" y="250"/>
                  <a:pt x="425" y="221"/>
                  <a:pt x="418" y="190"/>
                </a:cubicBezTo>
                <a:lnTo>
                  <a:pt x="416" y="190"/>
                </a:lnTo>
                <a:cubicBezTo>
                  <a:pt x="416" y="211"/>
                  <a:pt x="392" y="249"/>
                  <a:pt x="382" y="263"/>
                </a:cubicBezTo>
                <a:cubicBezTo>
                  <a:pt x="374" y="275"/>
                  <a:pt x="341" y="312"/>
                  <a:pt x="328" y="316"/>
                </a:cubicBezTo>
                <a:close/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0" y="355"/>
                  <a:pt x="103" y="458"/>
                  <a:pt x="229" y="458"/>
                </a:cubicBezTo>
                <a:cubicBezTo>
                  <a:pt x="356" y="458"/>
                  <a:pt x="458" y="355"/>
                  <a:pt x="458" y="229"/>
                </a:cubicBezTo>
                <a:cubicBezTo>
                  <a:pt x="458" y="103"/>
                  <a:pt x="356" y="0"/>
                  <a:pt x="229" y="0"/>
                </a:cubicBezTo>
                <a:close/>
                <a:moveTo>
                  <a:pt x="229" y="9"/>
                </a:moveTo>
                <a:cubicBezTo>
                  <a:pt x="108" y="9"/>
                  <a:pt x="9" y="108"/>
                  <a:pt x="9" y="229"/>
                </a:cubicBezTo>
                <a:cubicBezTo>
                  <a:pt x="9" y="350"/>
                  <a:pt x="108" y="449"/>
                  <a:pt x="229" y="449"/>
                </a:cubicBezTo>
                <a:cubicBezTo>
                  <a:pt x="351" y="449"/>
                  <a:pt x="449" y="350"/>
                  <a:pt x="449" y="229"/>
                </a:cubicBezTo>
                <a:cubicBezTo>
                  <a:pt x="449" y="108"/>
                  <a:pt x="351" y="9"/>
                  <a:pt x="22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100"/>
          </a:p>
        </p:txBody>
      </p:sp>
      <p:sp>
        <p:nvSpPr>
          <p:cNvPr id="10" name="Freeform 12"/>
          <p:cNvSpPr>
            <a:spLocks noChangeAspect="1" noEditPoints="1"/>
          </p:cNvSpPr>
          <p:nvPr/>
        </p:nvSpPr>
        <p:spPr bwMode="auto">
          <a:xfrm>
            <a:off x="2581977" y="4452660"/>
            <a:ext cx="468312" cy="468313"/>
          </a:xfrm>
          <a:custGeom>
            <a:avLst/>
            <a:gdLst>
              <a:gd name="T0" fmla="*/ 0 w 458"/>
              <a:gd name="T1" fmla="*/ 229 h 458"/>
              <a:gd name="T2" fmla="*/ 458 w 458"/>
              <a:gd name="T3" fmla="*/ 229 h 458"/>
              <a:gd name="T4" fmla="*/ 229 w 458"/>
              <a:gd name="T5" fmla="*/ 9 h 458"/>
              <a:gd name="T6" fmla="*/ 229 w 458"/>
              <a:gd name="T7" fmla="*/ 449 h 458"/>
              <a:gd name="T8" fmla="*/ 229 w 458"/>
              <a:gd name="T9" fmla="*/ 9 h 458"/>
              <a:gd name="T10" fmla="*/ 254 w 458"/>
              <a:gd name="T11" fmla="*/ 317 h 458"/>
              <a:gd name="T12" fmla="*/ 86 w 458"/>
              <a:gd name="T13" fmla="*/ 295 h 458"/>
              <a:gd name="T14" fmla="*/ 363 w 458"/>
              <a:gd name="T15" fmla="*/ 302 h 458"/>
              <a:gd name="T16" fmla="*/ 359 w 458"/>
              <a:gd name="T17" fmla="*/ 297 h 458"/>
              <a:gd name="T18" fmla="*/ 253 w 458"/>
              <a:gd name="T19" fmla="*/ 307 h 458"/>
              <a:gd name="T20" fmla="*/ 87 w 458"/>
              <a:gd name="T21" fmla="*/ 227 h 458"/>
              <a:gd name="T22" fmla="*/ 256 w 458"/>
              <a:gd name="T23" fmla="*/ 313 h 458"/>
              <a:gd name="T24" fmla="*/ 363 w 458"/>
              <a:gd name="T25" fmla="*/ 261 h 458"/>
              <a:gd name="T26" fmla="*/ 253 w 458"/>
              <a:gd name="T27" fmla="*/ 307 h 458"/>
              <a:gd name="T28" fmla="*/ 324 w 458"/>
              <a:gd name="T29" fmla="*/ 250 h 458"/>
              <a:gd name="T30" fmla="*/ 321 w 458"/>
              <a:gd name="T31" fmla="*/ 216 h 458"/>
              <a:gd name="T32" fmla="*/ 144 w 458"/>
              <a:gd name="T33" fmla="*/ 213 h 458"/>
              <a:gd name="T34" fmla="*/ 90 w 458"/>
              <a:gd name="T35" fmla="*/ 225 h 458"/>
              <a:gd name="T36" fmla="*/ 253 w 458"/>
              <a:gd name="T37" fmla="*/ 381 h 458"/>
              <a:gd name="T38" fmla="*/ 87 w 458"/>
              <a:gd name="T39" fmla="*/ 301 h 458"/>
              <a:gd name="T40" fmla="*/ 256 w 458"/>
              <a:gd name="T41" fmla="*/ 387 h 458"/>
              <a:gd name="T42" fmla="*/ 363 w 458"/>
              <a:gd name="T43" fmla="*/ 335 h 458"/>
              <a:gd name="T44" fmla="*/ 253 w 458"/>
              <a:gd name="T45" fmla="*/ 381 h 458"/>
              <a:gd name="T46" fmla="*/ 340 w 458"/>
              <a:gd name="T47" fmla="*/ 191 h 458"/>
              <a:gd name="T48" fmla="*/ 337 w 458"/>
              <a:gd name="T49" fmla="*/ 198 h 458"/>
              <a:gd name="T50" fmla="*/ 339 w 458"/>
              <a:gd name="T51" fmla="*/ 207 h 458"/>
              <a:gd name="T52" fmla="*/ 332 w 458"/>
              <a:gd name="T53" fmla="*/ 246 h 458"/>
              <a:gd name="T54" fmla="*/ 352 w 458"/>
              <a:gd name="T55" fmla="*/ 211 h 458"/>
              <a:gd name="T56" fmla="*/ 350 w 458"/>
              <a:gd name="T57" fmla="*/ 203 h 458"/>
              <a:gd name="T58" fmla="*/ 352 w 458"/>
              <a:gd name="T59" fmla="*/ 193 h 458"/>
              <a:gd name="T60" fmla="*/ 349 w 458"/>
              <a:gd name="T61" fmla="*/ 162 h 458"/>
              <a:gd name="T62" fmla="*/ 412 w 458"/>
              <a:gd name="T63" fmla="*/ 149 h 458"/>
              <a:gd name="T64" fmla="*/ 266 w 458"/>
              <a:gd name="T65" fmla="*/ 106 h 458"/>
              <a:gd name="T66" fmla="*/ 176 w 458"/>
              <a:gd name="T67" fmla="*/ 112 h 458"/>
              <a:gd name="T68" fmla="*/ 75 w 458"/>
              <a:gd name="T69" fmla="*/ 124 h 458"/>
              <a:gd name="T70" fmla="*/ 193 w 458"/>
              <a:gd name="T71" fmla="*/ 186 h 458"/>
              <a:gd name="T72" fmla="*/ 333 w 458"/>
              <a:gd name="T73" fmla="*/ 165 h 458"/>
              <a:gd name="T74" fmla="*/ 230 w 458"/>
              <a:gd name="T75" fmla="*/ 146 h 458"/>
              <a:gd name="T76" fmla="*/ 337 w 458"/>
              <a:gd name="T77" fmla="*/ 156 h 458"/>
              <a:gd name="T78" fmla="*/ 313 w 458"/>
              <a:gd name="T79" fmla="*/ 176 h 458"/>
              <a:gd name="T80" fmla="*/ 151 w 458"/>
              <a:gd name="T81" fmla="*/ 213 h 458"/>
              <a:gd name="T82" fmla="*/ 189 w 458"/>
              <a:gd name="T83" fmla="*/ 193 h 458"/>
              <a:gd name="T84" fmla="*/ 313 w 458"/>
              <a:gd name="T85" fmla="*/ 176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8" h="458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0" y="355"/>
                  <a:pt x="103" y="458"/>
                  <a:pt x="229" y="458"/>
                </a:cubicBezTo>
                <a:cubicBezTo>
                  <a:pt x="356" y="458"/>
                  <a:pt x="458" y="355"/>
                  <a:pt x="458" y="229"/>
                </a:cubicBezTo>
                <a:cubicBezTo>
                  <a:pt x="458" y="103"/>
                  <a:pt x="356" y="0"/>
                  <a:pt x="229" y="0"/>
                </a:cubicBezTo>
                <a:close/>
                <a:moveTo>
                  <a:pt x="229" y="9"/>
                </a:moveTo>
                <a:cubicBezTo>
                  <a:pt x="108" y="9"/>
                  <a:pt x="9" y="108"/>
                  <a:pt x="9" y="229"/>
                </a:cubicBezTo>
                <a:cubicBezTo>
                  <a:pt x="9" y="350"/>
                  <a:pt x="108" y="449"/>
                  <a:pt x="229" y="449"/>
                </a:cubicBezTo>
                <a:cubicBezTo>
                  <a:pt x="351" y="449"/>
                  <a:pt x="449" y="350"/>
                  <a:pt x="449" y="229"/>
                </a:cubicBezTo>
                <a:cubicBezTo>
                  <a:pt x="449" y="108"/>
                  <a:pt x="351" y="9"/>
                  <a:pt x="229" y="9"/>
                </a:cubicBezTo>
                <a:close/>
                <a:moveTo>
                  <a:pt x="252" y="344"/>
                </a:moveTo>
                <a:cubicBezTo>
                  <a:pt x="250" y="335"/>
                  <a:pt x="250" y="326"/>
                  <a:pt x="254" y="317"/>
                </a:cubicBezTo>
                <a:lnTo>
                  <a:pt x="86" y="263"/>
                </a:lnTo>
                <a:cubicBezTo>
                  <a:pt x="80" y="272"/>
                  <a:pt x="78" y="283"/>
                  <a:pt x="86" y="295"/>
                </a:cubicBezTo>
                <a:lnTo>
                  <a:pt x="256" y="349"/>
                </a:lnTo>
                <a:lnTo>
                  <a:pt x="363" y="302"/>
                </a:lnTo>
                <a:cubicBezTo>
                  <a:pt x="366" y="301"/>
                  <a:pt x="365" y="299"/>
                  <a:pt x="362" y="298"/>
                </a:cubicBezTo>
                <a:lnTo>
                  <a:pt x="359" y="297"/>
                </a:lnTo>
                <a:lnTo>
                  <a:pt x="252" y="344"/>
                </a:lnTo>
                <a:close/>
                <a:moveTo>
                  <a:pt x="253" y="307"/>
                </a:moveTo>
                <a:cubicBezTo>
                  <a:pt x="251" y="298"/>
                  <a:pt x="250" y="289"/>
                  <a:pt x="255" y="281"/>
                </a:cubicBezTo>
                <a:lnTo>
                  <a:pt x="87" y="227"/>
                </a:lnTo>
                <a:cubicBezTo>
                  <a:pt x="80" y="235"/>
                  <a:pt x="79" y="246"/>
                  <a:pt x="86" y="258"/>
                </a:cubicBezTo>
                <a:lnTo>
                  <a:pt x="256" y="313"/>
                </a:lnTo>
                <a:lnTo>
                  <a:pt x="364" y="265"/>
                </a:lnTo>
                <a:cubicBezTo>
                  <a:pt x="367" y="264"/>
                  <a:pt x="366" y="262"/>
                  <a:pt x="363" y="261"/>
                </a:cubicBezTo>
                <a:lnTo>
                  <a:pt x="360" y="260"/>
                </a:lnTo>
                <a:lnTo>
                  <a:pt x="253" y="307"/>
                </a:lnTo>
                <a:close/>
                <a:moveTo>
                  <a:pt x="259" y="279"/>
                </a:moveTo>
                <a:lnTo>
                  <a:pt x="324" y="250"/>
                </a:lnTo>
                <a:lnTo>
                  <a:pt x="328" y="218"/>
                </a:lnTo>
                <a:lnTo>
                  <a:pt x="321" y="216"/>
                </a:lnTo>
                <a:cubicBezTo>
                  <a:pt x="317" y="243"/>
                  <a:pt x="251" y="245"/>
                  <a:pt x="232" y="245"/>
                </a:cubicBezTo>
                <a:cubicBezTo>
                  <a:pt x="213" y="245"/>
                  <a:pt x="144" y="242"/>
                  <a:pt x="144" y="213"/>
                </a:cubicBezTo>
                <a:lnTo>
                  <a:pt x="144" y="201"/>
                </a:lnTo>
                <a:lnTo>
                  <a:pt x="90" y="225"/>
                </a:lnTo>
                <a:lnTo>
                  <a:pt x="259" y="279"/>
                </a:lnTo>
                <a:close/>
                <a:moveTo>
                  <a:pt x="253" y="381"/>
                </a:moveTo>
                <a:cubicBezTo>
                  <a:pt x="251" y="372"/>
                  <a:pt x="250" y="363"/>
                  <a:pt x="255" y="355"/>
                </a:cubicBezTo>
                <a:lnTo>
                  <a:pt x="87" y="301"/>
                </a:lnTo>
                <a:cubicBezTo>
                  <a:pt x="80" y="309"/>
                  <a:pt x="79" y="320"/>
                  <a:pt x="86" y="332"/>
                </a:cubicBezTo>
                <a:lnTo>
                  <a:pt x="256" y="387"/>
                </a:lnTo>
                <a:lnTo>
                  <a:pt x="364" y="339"/>
                </a:lnTo>
                <a:cubicBezTo>
                  <a:pt x="367" y="338"/>
                  <a:pt x="366" y="336"/>
                  <a:pt x="363" y="335"/>
                </a:cubicBezTo>
                <a:lnTo>
                  <a:pt x="360" y="334"/>
                </a:lnTo>
                <a:lnTo>
                  <a:pt x="253" y="381"/>
                </a:lnTo>
                <a:close/>
                <a:moveTo>
                  <a:pt x="340" y="160"/>
                </a:moveTo>
                <a:lnTo>
                  <a:pt x="340" y="191"/>
                </a:lnTo>
                <a:cubicBezTo>
                  <a:pt x="339" y="192"/>
                  <a:pt x="338" y="192"/>
                  <a:pt x="338" y="193"/>
                </a:cubicBezTo>
                <a:lnTo>
                  <a:pt x="337" y="198"/>
                </a:lnTo>
                <a:cubicBezTo>
                  <a:pt x="337" y="200"/>
                  <a:pt x="339" y="201"/>
                  <a:pt x="339" y="203"/>
                </a:cubicBezTo>
                <a:lnTo>
                  <a:pt x="339" y="207"/>
                </a:lnTo>
                <a:cubicBezTo>
                  <a:pt x="339" y="208"/>
                  <a:pt x="337" y="209"/>
                  <a:pt x="337" y="211"/>
                </a:cubicBezTo>
                <a:lnTo>
                  <a:pt x="332" y="246"/>
                </a:lnTo>
                <a:cubicBezTo>
                  <a:pt x="334" y="250"/>
                  <a:pt x="355" y="250"/>
                  <a:pt x="357" y="246"/>
                </a:cubicBezTo>
                <a:lnTo>
                  <a:pt x="352" y="211"/>
                </a:lnTo>
                <a:cubicBezTo>
                  <a:pt x="352" y="209"/>
                  <a:pt x="350" y="208"/>
                  <a:pt x="350" y="207"/>
                </a:cubicBezTo>
                <a:lnTo>
                  <a:pt x="350" y="203"/>
                </a:lnTo>
                <a:cubicBezTo>
                  <a:pt x="350" y="201"/>
                  <a:pt x="352" y="200"/>
                  <a:pt x="352" y="198"/>
                </a:cubicBezTo>
                <a:lnTo>
                  <a:pt x="352" y="193"/>
                </a:lnTo>
                <a:cubicBezTo>
                  <a:pt x="352" y="192"/>
                  <a:pt x="350" y="192"/>
                  <a:pt x="349" y="191"/>
                </a:cubicBezTo>
                <a:cubicBezTo>
                  <a:pt x="349" y="160"/>
                  <a:pt x="349" y="196"/>
                  <a:pt x="349" y="162"/>
                </a:cubicBezTo>
                <a:lnTo>
                  <a:pt x="412" y="151"/>
                </a:lnTo>
                <a:cubicBezTo>
                  <a:pt x="414" y="151"/>
                  <a:pt x="414" y="150"/>
                  <a:pt x="412" y="149"/>
                </a:cubicBezTo>
                <a:cubicBezTo>
                  <a:pt x="382" y="140"/>
                  <a:pt x="355" y="132"/>
                  <a:pt x="329" y="125"/>
                </a:cubicBezTo>
                <a:cubicBezTo>
                  <a:pt x="307" y="118"/>
                  <a:pt x="286" y="112"/>
                  <a:pt x="266" y="106"/>
                </a:cubicBezTo>
                <a:cubicBezTo>
                  <a:pt x="263" y="105"/>
                  <a:pt x="261" y="105"/>
                  <a:pt x="257" y="105"/>
                </a:cubicBezTo>
                <a:cubicBezTo>
                  <a:pt x="232" y="108"/>
                  <a:pt x="205" y="110"/>
                  <a:pt x="176" y="112"/>
                </a:cubicBezTo>
                <a:cubicBezTo>
                  <a:pt x="145" y="115"/>
                  <a:pt x="112" y="118"/>
                  <a:pt x="76" y="121"/>
                </a:cubicBezTo>
                <a:cubicBezTo>
                  <a:pt x="73" y="121"/>
                  <a:pt x="73" y="124"/>
                  <a:pt x="75" y="124"/>
                </a:cubicBezTo>
                <a:cubicBezTo>
                  <a:pt x="90" y="132"/>
                  <a:pt x="105" y="140"/>
                  <a:pt x="122" y="149"/>
                </a:cubicBezTo>
                <a:cubicBezTo>
                  <a:pt x="143" y="160"/>
                  <a:pt x="166" y="172"/>
                  <a:pt x="193" y="186"/>
                </a:cubicBezTo>
                <a:cubicBezTo>
                  <a:pt x="195" y="187"/>
                  <a:pt x="200" y="188"/>
                  <a:pt x="204" y="187"/>
                </a:cubicBezTo>
                <a:cubicBezTo>
                  <a:pt x="247" y="180"/>
                  <a:pt x="290" y="172"/>
                  <a:pt x="333" y="165"/>
                </a:cubicBezTo>
                <a:cubicBezTo>
                  <a:pt x="333" y="163"/>
                  <a:pt x="332" y="163"/>
                  <a:pt x="330" y="162"/>
                </a:cubicBezTo>
                <a:lnTo>
                  <a:pt x="230" y="146"/>
                </a:lnTo>
                <a:cubicBezTo>
                  <a:pt x="221" y="144"/>
                  <a:pt x="223" y="138"/>
                  <a:pt x="228" y="139"/>
                </a:cubicBezTo>
                <a:lnTo>
                  <a:pt x="337" y="156"/>
                </a:lnTo>
                <a:cubicBezTo>
                  <a:pt x="339" y="157"/>
                  <a:pt x="340" y="158"/>
                  <a:pt x="340" y="160"/>
                </a:cubicBezTo>
                <a:close/>
                <a:moveTo>
                  <a:pt x="313" y="176"/>
                </a:moveTo>
                <a:lnTo>
                  <a:pt x="313" y="213"/>
                </a:lnTo>
                <a:cubicBezTo>
                  <a:pt x="313" y="245"/>
                  <a:pt x="151" y="245"/>
                  <a:pt x="151" y="213"/>
                </a:cubicBezTo>
                <a:lnTo>
                  <a:pt x="151" y="173"/>
                </a:lnTo>
                <a:cubicBezTo>
                  <a:pt x="164" y="180"/>
                  <a:pt x="177" y="186"/>
                  <a:pt x="189" y="193"/>
                </a:cubicBezTo>
                <a:cubicBezTo>
                  <a:pt x="194" y="195"/>
                  <a:pt x="200" y="195"/>
                  <a:pt x="205" y="195"/>
                </a:cubicBezTo>
                <a:cubicBezTo>
                  <a:pt x="241" y="188"/>
                  <a:pt x="277" y="182"/>
                  <a:pt x="313" y="1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100"/>
          </a:p>
        </p:txBody>
      </p:sp>
      <p:sp>
        <p:nvSpPr>
          <p:cNvPr id="11" name="TextBox 56"/>
          <p:cNvSpPr txBox="1">
            <a:spLocks noChangeArrowheads="1"/>
          </p:cNvSpPr>
          <p:nvPr/>
        </p:nvSpPr>
        <p:spPr bwMode="auto">
          <a:xfrm>
            <a:off x="3005839" y="4507252"/>
            <a:ext cx="931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57"/>
          <p:cNvSpPr txBox="1">
            <a:spLocks noChangeArrowheads="1"/>
          </p:cNvSpPr>
          <p:nvPr/>
        </p:nvSpPr>
        <p:spPr bwMode="auto">
          <a:xfrm>
            <a:off x="4382510" y="4507252"/>
            <a:ext cx="1027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8"/>
          <p:cNvSpPr txBox="1">
            <a:spLocks noChangeArrowheads="1"/>
          </p:cNvSpPr>
          <p:nvPr/>
        </p:nvSpPr>
        <p:spPr bwMode="auto">
          <a:xfrm>
            <a:off x="5742689" y="4507252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专心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Era - The Champions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31850" y="3714750"/>
            <a:ext cx="619125" cy="61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44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45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 animBg="1"/>
      <p:bldP spid="10" grpId="0" animBg="1"/>
      <p:bldP spid="11" grpId="0" autoUpdateAnimBg="0"/>
      <p:bldP spid="12" grpId="0" autoUpdateAnimBg="0"/>
      <p:bldP spid="1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 bwMode="auto">
          <a:xfrm>
            <a:off x="1022350" y="269875"/>
            <a:ext cx="4716780" cy="647065"/>
            <a:chOff x="1021967" y="269923"/>
            <a:chExt cx="3438932" cy="647920"/>
          </a:xfrm>
        </p:grpSpPr>
        <p:sp>
          <p:nvSpPr>
            <p:cNvPr id="14357" name="文本框 109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1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</a:rPr>
                <a:t>K12教育：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4358" name="文本框 110"/>
            <p:cNvSpPr txBox="1">
              <a:spLocks noChangeArrowheads="1"/>
            </p:cNvSpPr>
            <p:nvPr/>
          </p:nvSpPr>
          <p:spPr bwMode="auto">
            <a:xfrm>
              <a:off x="1042801" y="630444"/>
              <a:ext cx="3052816" cy="2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sym typeface="+mn-ea"/>
                </a:rPr>
                <a:t>民办K12教育增速快于K12教育行业整体。</a:t>
              </a:r>
              <a:endParaRPr lang="zh-CN" altLang="en-US" sz="1200" b="1" dirty="0"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6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26175" y="3867785"/>
            <a:ext cx="251904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图7：近几年K12教育市场融资情况</a:t>
            </a:r>
            <a:endParaRPr lang="zh-CN" altLang="en-US" sz="1200" b="1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-21474826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002030"/>
            <a:ext cx="5684520" cy="314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33475" y="4102735"/>
            <a:ext cx="472821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2011        2012         2013        2014         2015 </a:t>
            </a:r>
            <a:endParaRPr lang="en-US" altLang="zh-CN" sz="1200" b="1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7330" y="1320165"/>
            <a:ext cx="434340" cy="755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2465" y="1251585"/>
            <a:ext cx="2789555" cy="254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+mj-ea"/>
                <a:ea typeface="+mj-ea"/>
              </a:rPr>
              <a:t>K12教育市场规模（十亿人民币）</a:t>
            </a:r>
            <a:endParaRPr lang="zh-CN" altLang="en-US" sz="1000"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85900" y="1651635"/>
            <a:ext cx="457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55165" y="1538605"/>
            <a:ext cx="2789555" cy="254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+mj-ea"/>
                <a:ea typeface="+mj-ea"/>
              </a:rPr>
              <a:t>K12复合增长率（％)</a:t>
            </a:r>
            <a:endParaRPr lang="zh-CN" altLang="en-US" sz="1000"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MH_Other_2"/>
          <p:cNvCxnSpPr/>
          <p:nvPr>
            <p:custDataLst>
              <p:tags r:id="rId1"/>
            </p:custDataLst>
          </p:nvPr>
        </p:nvCxnSpPr>
        <p:spPr>
          <a:xfrm>
            <a:off x="0" y="2962275"/>
            <a:ext cx="9144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H_Other_11"/>
          <p:cNvSpPr/>
          <p:nvPr>
            <p:custDataLst>
              <p:tags r:id="rId2"/>
            </p:custDataLst>
          </p:nvPr>
        </p:nvSpPr>
        <p:spPr>
          <a:xfrm flipV="1">
            <a:off x="5522913" y="2873375"/>
            <a:ext cx="163512" cy="16668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1" name="MH_Other_7"/>
          <p:cNvSpPr/>
          <p:nvPr>
            <p:custDataLst>
              <p:tags r:id="rId3"/>
            </p:custDataLst>
          </p:nvPr>
        </p:nvSpPr>
        <p:spPr>
          <a:xfrm>
            <a:off x="7816850" y="2887663"/>
            <a:ext cx="165100" cy="1651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cxnSp>
        <p:nvCxnSpPr>
          <p:cNvPr id="22" name="MH_Other_8"/>
          <p:cNvCxnSpPr>
            <a:stCxn id="21" idx="0"/>
          </p:cNvCxnSpPr>
          <p:nvPr>
            <p:custDataLst>
              <p:tags r:id="rId4"/>
            </p:custDataLst>
          </p:nvPr>
        </p:nvCxnSpPr>
        <p:spPr>
          <a:xfrm flipV="1">
            <a:off x="7899400" y="2524125"/>
            <a:ext cx="0" cy="3635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 bwMode="auto">
          <a:xfrm>
            <a:off x="110490" y="1344930"/>
            <a:ext cx="2016760" cy="1057275"/>
            <a:chOff x="2747580" y="1377450"/>
            <a:chExt cx="2195512" cy="3821066"/>
          </a:xfrm>
        </p:grpSpPr>
        <p:sp>
          <p:nvSpPr>
            <p:cNvPr id="38" name="Content Placeholder 2"/>
            <p:cNvSpPr txBox="1"/>
            <p:nvPr/>
          </p:nvSpPr>
          <p:spPr>
            <a:xfrm>
              <a:off x="2747580" y="1377450"/>
              <a:ext cx="2119659" cy="7093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None/>
              </a:pPr>
              <a:r>
                <a:rPr lang="zh-CN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第一波上市高峰</a:t>
              </a:r>
              <a:endParaRPr lang="zh-CN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2006-2008 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2006-2008年上市企业主要以留学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 英语考试和职业资格考试为主 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此次高峰收益于1998年与留学考试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和职业资格考试的市场快速发展 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2009年东方纪元由于财务问题已经退市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 Light" pitchFamily="34" charset="0"/>
                <a:cs typeface="Open Sans Light" pitchFamily="34" charset="0"/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813913" y="4424622"/>
              <a:ext cx="2129179" cy="7738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algn="ctr" eaLnBrk="1" hangingPunct="1">
                <a:buNone/>
              </a:pP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2" name="MH_Other_9"/>
          <p:cNvSpPr/>
          <p:nvPr>
            <p:custDataLst>
              <p:tags r:id="rId5"/>
            </p:custDataLst>
          </p:nvPr>
        </p:nvSpPr>
        <p:spPr>
          <a:xfrm flipV="1">
            <a:off x="3284538" y="2873375"/>
            <a:ext cx="165100" cy="16668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5" name="MH_Other_3"/>
          <p:cNvSpPr/>
          <p:nvPr>
            <p:custDataLst>
              <p:tags r:id="rId6"/>
            </p:custDataLst>
          </p:nvPr>
        </p:nvSpPr>
        <p:spPr>
          <a:xfrm>
            <a:off x="993775" y="2887663"/>
            <a:ext cx="163513" cy="1651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cxnSp>
        <p:nvCxnSpPr>
          <p:cNvPr id="7" name="MH_Other_4"/>
          <p:cNvCxnSpPr>
            <a:stCxn id="5" idx="0"/>
          </p:cNvCxnSpPr>
          <p:nvPr>
            <p:custDataLst>
              <p:tags r:id="rId7"/>
            </p:custDataLst>
          </p:nvPr>
        </p:nvCxnSpPr>
        <p:spPr>
          <a:xfrm flipH="1" flipV="1">
            <a:off x="1074738" y="2524125"/>
            <a:ext cx="0" cy="3635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 bwMode="auto">
          <a:xfrm rot="0">
            <a:off x="2717165" y="3157853"/>
            <a:ext cx="1302385" cy="1281429"/>
            <a:chOff x="2938216" y="3662159"/>
            <a:chExt cx="2129183" cy="325660"/>
          </a:xfrm>
        </p:grpSpPr>
        <p:sp>
          <p:nvSpPr>
            <p:cNvPr id="17" name="Content Placeholder 2"/>
            <p:cNvSpPr txBox="1"/>
            <p:nvPr/>
          </p:nvSpPr>
          <p:spPr>
            <a:xfrm>
              <a:off x="2948057" y="3731035"/>
              <a:ext cx="2119342" cy="25678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id-ID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学大教育</a:t>
              </a:r>
              <a:endParaRPr lang="id-ID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id-ID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好宋来</a:t>
              </a:r>
              <a:endParaRPr lang="id-ID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id-ID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安博</a:t>
              </a:r>
              <a:endParaRPr lang="id-ID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id-ID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 环球雅思</a:t>
              </a:r>
              <a:endParaRPr lang="id-ID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938216" y="3662159"/>
              <a:ext cx="2129179" cy="729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id-ID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Open Sans Light" pitchFamily="34" charset="0"/>
                  <a:sym typeface="+mn-ea"/>
                </a:rPr>
                <a:t>2010-2011</a:t>
              </a:r>
              <a:endParaRPr lang="en-US" altLang="id-ID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Open Sans Light" pitchFamily="34" charset="0"/>
                <a:sym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022350" y="269875"/>
            <a:ext cx="4716780" cy="647065"/>
            <a:chOff x="1021967" y="269923"/>
            <a:chExt cx="3438932" cy="647920"/>
          </a:xfrm>
        </p:grpSpPr>
        <p:sp>
          <p:nvSpPr>
            <p:cNvPr id="16" name="文本框 109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1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</a:rPr>
                <a:t>K12教育：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110"/>
            <p:cNvSpPr txBox="1">
              <a:spLocks noChangeArrowheads="1"/>
            </p:cNvSpPr>
            <p:nvPr/>
          </p:nvSpPr>
          <p:spPr bwMode="auto">
            <a:xfrm>
              <a:off x="1042801" y="630444"/>
              <a:ext cx="3052816" cy="2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sym typeface="+mn-ea"/>
                </a:rPr>
                <a:t>A股资本化：2015年后驶入快车道</a:t>
              </a:r>
              <a:endParaRPr lang="zh-CN" altLang="en-US" sz="1200" b="1" dirty="0"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5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7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5715" y="3132456"/>
            <a:ext cx="2130425" cy="1505572"/>
            <a:chOff x="2813913" y="3566568"/>
            <a:chExt cx="2129496" cy="4247421"/>
          </a:xfrm>
        </p:grpSpPr>
        <p:sp>
          <p:nvSpPr>
            <p:cNvPr id="27" name="Content Placeholder 2"/>
            <p:cNvSpPr txBox="1"/>
            <p:nvPr/>
          </p:nvSpPr>
          <p:spPr>
            <a:xfrm>
              <a:off x="2823750" y="3566568"/>
              <a:ext cx="2119659" cy="7093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id-ID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Open Sans Light" pitchFamily="34" charset="0"/>
                </a:rPr>
                <a:t>2006-2008</a:t>
              </a:r>
              <a:endParaRPr lang="en-US" altLang="id-ID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Open Sans Light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813913" y="4424622"/>
              <a:ext cx="2129179" cy="3389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新东方</a:t>
              </a:r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eaLnBrk="1" hangingPunct="1"/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诺亚舟</a:t>
              </a:r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eaLnBrk="1" hangingPunct="1"/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正保教育; </a:t>
              </a:r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eaLnBrk="1" hangingPunct="1"/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东方纪元</a:t>
              </a:r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eaLnBrk="1" hangingPunct="1"/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弘烕教育 </a:t>
              </a:r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eaLnBrk="1" hangingPunct="1"/>
              <a:r>
                <a: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ATA </a:t>
              </a:r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9" name="MH_Other_8"/>
          <p:cNvCxnSpPr/>
          <p:nvPr>
            <p:custDataLst>
              <p:tags r:id="rId8"/>
            </p:custDataLst>
          </p:nvPr>
        </p:nvCxnSpPr>
        <p:spPr>
          <a:xfrm flipV="1">
            <a:off x="5605145" y="2524125"/>
            <a:ext cx="0" cy="3635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MH_Other_8"/>
          <p:cNvCxnSpPr/>
          <p:nvPr>
            <p:custDataLst>
              <p:tags r:id="rId9"/>
            </p:custDataLst>
          </p:nvPr>
        </p:nvCxnSpPr>
        <p:spPr>
          <a:xfrm flipV="1">
            <a:off x="3367405" y="2508885"/>
            <a:ext cx="0" cy="3635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 bwMode="auto">
          <a:xfrm>
            <a:off x="2573655" y="1341120"/>
            <a:ext cx="1638300" cy="1057275"/>
            <a:chOff x="2747580" y="1377450"/>
            <a:chExt cx="2195512" cy="3821066"/>
          </a:xfrm>
        </p:grpSpPr>
        <p:sp>
          <p:nvSpPr>
            <p:cNvPr id="32" name="Content Placeholder 2"/>
            <p:cNvSpPr txBox="1"/>
            <p:nvPr/>
          </p:nvSpPr>
          <p:spPr>
            <a:xfrm>
              <a:off x="2747580" y="1377450"/>
              <a:ext cx="2119659" cy="7093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None/>
              </a:pPr>
              <a:r>
                <a:rPr lang="zh-CN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第二波上市高峰</a:t>
              </a:r>
              <a:endParaRPr lang="zh-CN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20</a:t>
              </a:r>
              <a:r>
                <a:rPr lang="en-US" altLang="zh-CN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10-</a:t>
              </a: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20</a:t>
              </a:r>
              <a:r>
                <a:rPr lang="en-US" altLang="zh-CN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11</a:t>
              </a: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 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2010年上市企业主要以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课外辅导和英诵培训为主 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此次高峰收益于2007年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课外辅导市场离速发展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•2011年环球雅思已被收购退市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813913" y="4424622"/>
              <a:ext cx="2129179" cy="7738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algn="ctr" eaLnBrk="1" hangingPunct="1">
                <a:buNone/>
              </a:pP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 rot="0">
            <a:off x="4958715" y="3180078"/>
            <a:ext cx="1302385" cy="1281429"/>
            <a:chOff x="2938216" y="3662159"/>
            <a:chExt cx="2129183" cy="325660"/>
          </a:xfrm>
        </p:grpSpPr>
        <p:sp>
          <p:nvSpPr>
            <p:cNvPr id="35" name="Content Placeholder 2"/>
            <p:cNvSpPr txBox="1"/>
            <p:nvPr/>
          </p:nvSpPr>
          <p:spPr>
            <a:xfrm>
              <a:off x="2948057" y="3731035"/>
              <a:ext cx="2119342" cy="25678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id-ID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全通教育</a:t>
              </a:r>
              <a:endParaRPr lang="zh-CN" altLang="id-ID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id-ID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达内科技</a:t>
              </a:r>
              <a:endParaRPr lang="zh-CN" altLang="id-ID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938216" y="3662159"/>
              <a:ext cx="2129179" cy="729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id-ID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Open Sans Light" pitchFamily="34" charset="0"/>
                  <a:sym typeface="+mn-ea"/>
                </a:rPr>
                <a:t>2012-2015</a:t>
              </a:r>
              <a:endParaRPr lang="en-US" altLang="id-ID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Open Sans Light" pitchFamily="34" charset="0"/>
                <a:sym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5530215" y="1316355"/>
            <a:ext cx="2677795" cy="1057275"/>
            <a:chOff x="2747580" y="1377450"/>
            <a:chExt cx="2195512" cy="3821066"/>
          </a:xfrm>
        </p:grpSpPr>
        <p:sp>
          <p:nvSpPr>
            <p:cNvPr id="41" name="Content Placeholder 2"/>
            <p:cNvSpPr txBox="1"/>
            <p:nvPr/>
          </p:nvSpPr>
          <p:spPr>
            <a:xfrm>
              <a:off x="2747580" y="1377450"/>
              <a:ext cx="2119659" cy="7093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None/>
              </a:pPr>
              <a:r>
                <a:rPr lang="zh-CN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第三波上市高峰</a:t>
              </a:r>
              <a:endParaRPr lang="zh-CN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ctr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20</a:t>
              </a:r>
              <a:r>
                <a:rPr lang="en-US" altLang="zh-CN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16-</a:t>
              </a: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20</a:t>
              </a:r>
              <a:r>
                <a:rPr lang="en-US" altLang="zh-CN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1</a:t>
              </a:r>
              <a:r>
                <a:rPr 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8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l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•预计2016年开始会迎来在线教育上市的高蜂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l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 在线教育工具和服务的企业上市机会更多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l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•2012年在线教育开始进入快速发展阶段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l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•2014年全通教育和达内科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marL="0" indent="0" algn="l" eaLnBrk="1" hangingPunct="1">
                <a:buNone/>
              </a:pPr>
              <a:r>
                <a:rPr lang="zh-CN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技只能看做是这次离峰的前赛</a:t>
              </a: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813913" y="4424622"/>
              <a:ext cx="2129179" cy="7738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algn="ctr" eaLnBrk="1" hangingPunct="1">
                <a:buNone/>
              </a:pP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 rot="0">
            <a:off x="7257415" y="3173728"/>
            <a:ext cx="1302385" cy="1281429"/>
            <a:chOff x="2938216" y="3662159"/>
            <a:chExt cx="2129183" cy="325660"/>
          </a:xfrm>
        </p:grpSpPr>
        <p:sp>
          <p:nvSpPr>
            <p:cNvPr id="48" name="Content Placeholder 2"/>
            <p:cNvSpPr txBox="1"/>
            <p:nvPr/>
          </p:nvSpPr>
          <p:spPr>
            <a:xfrm>
              <a:off x="2948057" y="3731035"/>
              <a:ext cx="2119342" cy="25678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zh-CN" altLang="id-ID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在线教育</a:t>
              </a:r>
              <a:endParaRPr lang="zh-CN" altLang="id-ID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938216" y="3662159"/>
              <a:ext cx="2129179" cy="729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id-ID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Open Sans Light" pitchFamily="34" charset="0"/>
                  <a:sym typeface="+mn-ea"/>
                </a:rPr>
                <a:t>2015-2016</a:t>
              </a:r>
              <a:endParaRPr lang="en-US" altLang="id-ID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Open Sans Light" pitchFamily="34" charset="0"/>
                <a:sym typeface="+mn-ea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6261100" y="213360"/>
            <a:ext cx="285432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图10:中国教育相关企业上市情况</a:t>
            </a:r>
            <a:endParaRPr lang="zh-CN" altLang="en-US" sz="1200" b="1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0"/>
    </p:custData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21" grpId="0" bldLvl="0" animBg="1"/>
      <p:bldP spid="42" grpId="0" bldLvl="0" animBg="1"/>
      <p:bldP spid="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PPT\原\图片\商务男士触摸屏幕\18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5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616825" y="2251075"/>
            <a:ext cx="3175" cy="4763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3247697" y="2579257"/>
            <a:ext cx="5896301" cy="143318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2579257"/>
            <a:ext cx="3247697" cy="14331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189192" y="2669659"/>
            <a:ext cx="3641833" cy="13741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P</a:t>
            </a:r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art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263470" y="3478814"/>
            <a:ext cx="4918842" cy="32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chemeClr val="tx1"/>
                </a:solidFill>
                <a:latin typeface="+mj-ea"/>
              </a:rPr>
              <a:t>资本化空间广，课外辅导与素质教育齐飞</a:t>
            </a:r>
            <a:endParaRPr lang="zh-CN" altLang="en-US" sz="16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40524" y="2736381"/>
            <a:ext cx="5903476" cy="80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K12</a:t>
            </a:r>
            <a:r>
              <a:rPr lang="zh-CN" alt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培训</a:t>
            </a:r>
            <a:endParaRPr lang="zh-CN" altLang="en-US" sz="4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allAtOnce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Arc 324"/>
          <p:cNvSpPr/>
          <p:nvPr/>
        </p:nvSpPr>
        <p:spPr>
          <a:xfrm>
            <a:off x="3071813" y="1428750"/>
            <a:ext cx="1963737" cy="1498600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5" name="Group 343"/>
          <p:cNvGrpSpPr/>
          <p:nvPr/>
        </p:nvGrpSpPr>
        <p:grpSpPr bwMode="auto">
          <a:xfrm>
            <a:off x="4248150" y="1966912"/>
            <a:ext cx="4065270" cy="543877"/>
            <a:chOff x="4572000" y="1643056"/>
            <a:chExt cx="4064442" cy="543886"/>
          </a:xfrm>
        </p:grpSpPr>
        <p:sp>
          <p:nvSpPr>
            <p:cNvPr id="34" name="Rectangle 33"/>
            <p:cNvSpPr/>
            <p:nvPr/>
          </p:nvSpPr>
          <p:spPr>
            <a:xfrm>
              <a:off x="4572000" y="1643056"/>
              <a:ext cx="4064442" cy="319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1400" b="1" dirty="0"/>
                <a:t>K12培训的高成长主要由以下三方面的因素推动：</a:t>
              </a:r>
              <a:endParaRPr lang="zh-CN" altLang="en-US" sz="1400" b="1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4572000" y="1943098"/>
              <a:ext cx="3499725" cy="2438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000" dirty="0"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6" name="Group 344"/>
          <p:cNvGrpSpPr/>
          <p:nvPr/>
        </p:nvGrpSpPr>
        <p:grpSpPr bwMode="auto">
          <a:xfrm>
            <a:off x="4224338" y="2785428"/>
            <a:ext cx="3610610" cy="288925"/>
            <a:chOff x="4643438" y="2786064"/>
            <a:chExt cx="3610588" cy="288476"/>
          </a:xfrm>
        </p:grpSpPr>
        <p:sp>
          <p:nvSpPr>
            <p:cNvPr id="331" name="Rectangle 330"/>
            <p:cNvSpPr/>
            <p:nvPr/>
          </p:nvSpPr>
          <p:spPr>
            <a:xfrm>
              <a:off x="5072060" y="2786064"/>
              <a:ext cx="3181966" cy="2542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b="1" dirty="0">
                  <a:latin typeface="微软雅黑" panose="020B0503020204020204" pitchFamily="34" charset="-122"/>
                </a:rPr>
                <a:t>1、政策利好带来的松绑（分类管理的趋势日渐明确）</a:t>
              </a:r>
              <a:endParaRPr lang="zh-CN" altLang="en-US" sz="10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14446" name="Group 332"/>
            <p:cNvGrpSpPr/>
            <p:nvPr/>
          </p:nvGrpSpPr>
          <p:grpSpPr bwMode="auto"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7" name="Oval 326"/>
              <p:cNvSpPr/>
              <p:nvPr/>
            </p:nvSpPr>
            <p:spPr>
              <a:xfrm>
                <a:off x="4643438" y="2786064"/>
                <a:ext cx="288923" cy="2884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" name="Freeform 26"/>
              <p:cNvSpPr/>
              <p:nvPr/>
            </p:nvSpPr>
            <p:spPr bwMode="auto">
              <a:xfrm>
                <a:off x="4735512" y="2871656"/>
                <a:ext cx="114299" cy="118877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" name="Group 346"/>
          <p:cNvGrpSpPr/>
          <p:nvPr/>
        </p:nvGrpSpPr>
        <p:grpSpPr bwMode="auto">
          <a:xfrm>
            <a:off x="4224338" y="3642678"/>
            <a:ext cx="3855085" cy="288925"/>
            <a:chOff x="4643438" y="3643320"/>
            <a:chExt cx="3855717" cy="288476"/>
          </a:xfrm>
        </p:grpSpPr>
        <p:sp>
          <p:nvSpPr>
            <p:cNvPr id="336" name="Rectangle 335"/>
            <p:cNvSpPr/>
            <p:nvPr/>
          </p:nvSpPr>
          <p:spPr>
            <a:xfrm>
              <a:off x="5072133" y="3643320"/>
              <a:ext cx="3427022" cy="2542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b="1" dirty="0">
                  <a:latin typeface="微软雅黑" panose="020B0503020204020204" pitchFamily="34" charset="-122"/>
                </a:rPr>
                <a:t>3、公办学校补课限制日益加速民办K12培训市场快速成长</a:t>
              </a:r>
              <a:endParaRPr lang="zh-CN" altLang="en-US" sz="10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14442" name="Group 341"/>
            <p:cNvGrpSpPr/>
            <p:nvPr/>
          </p:nvGrpSpPr>
          <p:grpSpPr bwMode="auto">
            <a:xfrm>
              <a:off x="4643438" y="3643320"/>
              <a:ext cx="288476" cy="288476"/>
              <a:chOff x="4643438" y="3643320"/>
              <a:chExt cx="288476" cy="288476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4643438" y="3643320"/>
                <a:ext cx="288972" cy="2884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0" name="Freeform 26"/>
              <p:cNvSpPr/>
              <p:nvPr/>
            </p:nvSpPr>
            <p:spPr bwMode="auto">
              <a:xfrm>
                <a:off x="4735528" y="3728912"/>
                <a:ext cx="114319" cy="118877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32" name="Group 1346"/>
          <p:cNvGrpSpPr>
            <a:grpSpLocks noChangeAspect="1"/>
          </p:cNvGrpSpPr>
          <p:nvPr/>
        </p:nvGrpSpPr>
        <p:grpSpPr bwMode="auto">
          <a:xfrm>
            <a:off x="622300" y="1897063"/>
            <a:ext cx="2655888" cy="2635250"/>
            <a:chOff x="4722" y="1422"/>
            <a:chExt cx="650" cy="645"/>
          </a:xfrm>
        </p:grpSpPr>
        <p:sp>
          <p:nvSpPr>
            <p:cNvPr id="333" name="Oval 1347"/>
            <p:cNvSpPr>
              <a:spLocks noChangeArrowheads="1"/>
            </p:cNvSpPr>
            <p:nvPr/>
          </p:nvSpPr>
          <p:spPr bwMode="auto">
            <a:xfrm>
              <a:off x="4722" y="1426"/>
              <a:ext cx="640" cy="641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4" name="Oval 1348"/>
            <p:cNvSpPr>
              <a:spLocks noChangeArrowheads="1"/>
            </p:cNvSpPr>
            <p:nvPr/>
          </p:nvSpPr>
          <p:spPr bwMode="auto">
            <a:xfrm>
              <a:off x="4806" y="1510"/>
              <a:ext cx="472" cy="473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2" name="Freeform 1349"/>
            <p:cNvSpPr/>
            <p:nvPr/>
          </p:nvSpPr>
          <p:spPr bwMode="auto">
            <a:xfrm>
              <a:off x="5357" y="1589"/>
              <a:ext cx="15" cy="14"/>
            </a:xfrm>
            <a:custGeom>
              <a:avLst/>
              <a:gdLst>
                <a:gd name="T0" fmla="*/ 7 w 15"/>
                <a:gd name="T1" fmla="*/ 0 h 14"/>
                <a:gd name="T2" fmla="*/ 5 w 15"/>
                <a:gd name="T3" fmla="*/ 7 h 14"/>
                <a:gd name="T4" fmla="*/ 0 w 15"/>
                <a:gd name="T5" fmla="*/ 7 h 14"/>
                <a:gd name="T6" fmla="*/ 5 w 15"/>
                <a:gd name="T7" fmla="*/ 9 h 14"/>
                <a:gd name="T8" fmla="*/ 7 w 15"/>
                <a:gd name="T9" fmla="*/ 14 h 14"/>
                <a:gd name="T10" fmla="*/ 7 w 15"/>
                <a:gd name="T11" fmla="*/ 9 h 14"/>
                <a:gd name="T12" fmla="*/ 15 w 15"/>
                <a:gd name="T13" fmla="*/ 7 h 14"/>
                <a:gd name="T14" fmla="*/ 7 w 15"/>
                <a:gd name="T15" fmla="*/ 7 h 14"/>
                <a:gd name="T16" fmla="*/ 7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7" y="0"/>
                  </a:moveTo>
                  <a:lnTo>
                    <a:pt x="5" y="7"/>
                  </a:lnTo>
                  <a:lnTo>
                    <a:pt x="0" y="7"/>
                  </a:lnTo>
                  <a:lnTo>
                    <a:pt x="5" y="9"/>
                  </a:lnTo>
                  <a:lnTo>
                    <a:pt x="7" y="14"/>
                  </a:lnTo>
                  <a:lnTo>
                    <a:pt x="7" y="9"/>
                  </a:lnTo>
                  <a:lnTo>
                    <a:pt x="15" y="7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3" name="Freeform 1350"/>
            <p:cNvSpPr/>
            <p:nvPr/>
          </p:nvSpPr>
          <p:spPr bwMode="auto">
            <a:xfrm>
              <a:off x="5023" y="1543"/>
              <a:ext cx="186" cy="371"/>
            </a:xfrm>
            <a:custGeom>
              <a:avLst/>
              <a:gdLst>
                <a:gd name="T0" fmla="*/ 0 w 78"/>
                <a:gd name="T1" fmla="*/ 155 h 155"/>
                <a:gd name="T2" fmla="*/ 78 w 78"/>
                <a:gd name="T3" fmla="*/ 78 h 155"/>
                <a:gd name="T4" fmla="*/ 0 w 78"/>
                <a:gd name="T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155">
                  <a:moveTo>
                    <a:pt x="0" y="155"/>
                  </a:moveTo>
                  <a:cubicBezTo>
                    <a:pt x="43" y="155"/>
                    <a:pt x="78" y="120"/>
                    <a:pt x="78" y="78"/>
                  </a:cubicBezTo>
                  <a:cubicBezTo>
                    <a:pt x="78" y="35"/>
                    <a:pt x="43" y="0"/>
                    <a:pt x="0" y="0"/>
                  </a:cubicBezTo>
                </a:path>
              </a:pathLst>
            </a:custGeom>
            <a:solidFill>
              <a:srgbClr val="5F9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4" name="Freeform 1351"/>
            <p:cNvSpPr/>
            <p:nvPr/>
          </p:nvSpPr>
          <p:spPr bwMode="auto">
            <a:xfrm>
              <a:off x="4839" y="1543"/>
              <a:ext cx="184" cy="371"/>
            </a:xfrm>
            <a:custGeom>
              <a:avLst/>
              <a:gdLst>
                <a:gd name="T0" fmla="*/ 77 w 77"/>
                <a:gd name="T1" fmla="*/ 0 h 155"/>
                <a:gd name="T2" fmla="*/ 0 w 77"/>
                <a:gd name="T3" fmla="*/ 78 h 155"/>
                <a:gd name="T4" fmla="*/ 77 w 77"/>
                <a:gd name="T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155">
                  <a:moveTo>
                    <a:pt x="77" y="0"/>
                  </a:moveTo>
                  <a:cubicBezTo>
                    <a:pt x="34" y="0"/>
                    <a:pt x="0" y="35"/>
                    <a:pt x="0" y="78"/>
                  </a:cubicBezTo>
                  <a:cubicBezTo>
                    <a:pt x="0" y="120"/>
                    <a:pt x="34" y="155"/>
                    <a:pt x="77" y="155"/>
                  </a:cubicBezTo>
                </a:path>
              </a:pathLst>
            </a:cu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5" name="Freeform 1352"/>
            <p:cNvSpPr/>
            <p:nvPr/>
          </p:nvSpPr>
          <p:spPr bwMode="auto">
            <a:xfrm>
              <a:off x="5169" y="1780"/>
              <a:ext cx="33" cy="45"/>
            </a:xfrm>
            <a:custGeom>
              <a:avLst/>
              <a:gdLst>
                <a:gd name="T0" fmla="*/ 13 w 14"/>
                <a:gd name="T1" fmla="*/ 0 h 19"/>
                <a:gd name="T2" fmla="*/ 11 w 14"/>
                <a:gd name="T3" fmla="*/ 1 h 19"/>
                <a:gd name="T4" fmla="*/ 9 w 14"/>
                <a:gd name="T5" fmla="*/ 2 h 19"/>
                <a:gd name="T6" fmla="*/ 7 w 14"/>
                <a:gd name="T7" fmla="*/ 4 h 19"/>
                <a:gd name="T8" fmla="*/ 6 w 14"/>
                <a:gd name="T9" fmla="*/ 4 h 19"/>
                <a:gd name="T10" fmla="*/ 4 w 14"/>
                <a:gd name="T11" fmla="*/ 6 h 19"/>
                <a:gd name="T12" fmla="*/ 4 w 14"/>
                <a:gd name="T13" fmla="*/ 6 h 19"/>
                <a:gd name="T14" fmla="*/ 3 w 14"/>
                <a:gd name="T15" fmla="*/ 6 h 19"/>
                <a:gd name="T16" fmla="*/ 3 w 14"/>
                <a:gd name="T17" fmla="*/ 7 h 19"/>
                <a:gd name="T18" fmla="*/ 1 w 14"/>
                <a:gd name="T19" fmla="*/ 10 h 19"/>
                <a:gd name="T20" fmla="*/ 0 w 14"/>
                <a:gd name="T21" fmla="*/ 13 h 19"/>
                <a:gd name="T22" fmla="*/ 1 w 14"/>
                <a:gd name="T23" fmla="*/ 15 h 19"/>
                <a:gd name="T24" fmla="*/ 1 w 14"/>
                <a:gd name="T25" fmla="*/ 16 h 19"/>
                <a:gd name="T26" fmla="*/ 1 w 14"/>
                <a:gd name="T27" fmla="*/ 17 h 19"/>
                <a:gd name="T28" fmla="*/ 2 w 14"/>
                <a:gd name="T29" fmla="*/ 19 h 19"/>
                <a:gd name="T30" fmla="*/ 5 w 14"/>
                <a:gd name="T31" fmla="*/ 19 h 19"/>
                <a:gd name="T32" fmla="*/ 6 w 14"/>
                <a:gd name="T33" fmla="*/ 18 h 19"/>
                <a:gd name="T34" fmla="*/ 14 w 14"/>
                <a:gd name="T35" fmla="*/ 0 h 19"/>
                <a:gd name="T36" fmla="*/ 13 w 14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19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9" y="2"/>
                    <a:pt x="9" y="2"/>
                  </a:cubicBezTo>
                  <a:cubicBezTo>
                    <a:pt x="9" y="2"/>
                    <a:pt x="8" y="3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1" y="10"/>
                    <a:pt x="1" y="10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14"/>
                    <a:pt x="0" y="15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9"/>
                    <a:pt x="2" y="19"/>
                  </a:cubicBezTo>
                  <a:cubicBezTo>
                    <a:pt x="2" y="19"/>
                    <a:pt x="4" y="19"/>
                    <a:pt x="5" y="19"/>
                  </a:cubicBezTo>
                  <a:cubicBezTo>
                    <a:pt x="5" y="19"/>
                    <a:pt x="5" y="19"/>
                    <a:pt x="6" y="18"/>
                  </a:cubicBezTo>
                  <a:cubicBezTo>
                    <a:pt x="9" y="13"/>
                    <a:pt x="12" y="6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6" name="Freeform 1353"/>
            <p:cNvSpPr/>
            <p:nvPr/>
          </p:nvSpPr>
          <p:spPr bwMode="auto">
            <a:xfrm>
              <a:off x="4839" y="1596"/>
              <a:ext cx="119" cy="272"/>
            </a:xfrm>
            <a:custGeom>
              <a:avLst/>
              <a:gdLst>
                <a:gd name="T0" fmla="*/ 27 w 50"/>
                <a:gd name="T1" fmla="*/ 84 h 114"/>
                <a:gd name="T2" fmla="*/ 27 w 50"/>
                <a:gd name="T3" fmla="*/ 91 h 114"/>
                <a:gd name="T4" fmla="*/ 27 w 50"/>
                <a:gd name="T5" fmla="*/ 101 h 114"/>
                <a:gd name="T6" fmla="*/ 27 w 50"/>
                <a:gd name="T7" fmla="*/ 108 h 114"/>
                <a:gd name="T8" fmla="*/ 29 w 50"/>
                <a:gd name="T9" fmla="*/ 114 h 114"/>
                <a:gd name="T10" fmla="*/ 32 w 50"/>
                <a:gd name="T11" fmla="*/ 113 h 114"/>
                <a:gd name="T12" fmla="*/ 33 w 50"/>
                <a:gd name="T13" fmla="*/ 108 h 114"/>
                <a:gd name="T14" fmla="*/ 34 w 50"/>
                <a:gd name="T15" fmla="*/ 101 h 114"/>
                <a:gd name="T16" fmla="*/ 38 w 50"/>
                <a:gd name="T17" fmla="*/ 96 h 114"/>
                <a:gd name="T18" fmla="*/ 41 w 50"/>
                <a:gd name="T19" fmla="*/ 92 h 114"/>
                <a:gd name="T20" fmla="*/ 45 w 50"/>
                <a:gd name="T21" fmla="*/ 87 h 114"/>
                <a:gd name="T22" fmla="*/ 48 w 50"/>
                <a:gd name="T23" fmla="*/ 79 h 114"/>
                <a:gd name="T24" fmla="*/ 50 w 50"/>
                <a:gd name="T25" fmla="*/ 74 h 114"/>
                <a:gd name="T26" fmla="*/ 49 w 50"/>
                <a:gd name="T27" fmla="*/ 71 h 114"/>
                <a:gd name="T28" fmla="*/ 42 w 50"/>
                <a:gd name="T29" fmla="*/ 68 h 114"/>
                <a:gd name="T30" fmla="*/ 35 w 50"/>
                <a:gd name="T31" fmla="*/ 62 h 114"/>
                <a:gd name="T32" fmla="*/ 29 w 50"/>
                <a:gd name="T33" fmla="*/ 58 h 114"/>
                <a:gd name="T34" fmla="*/ 25 w 50"/>
                <a:gd name="T35" fmla="*/ 58 h 114"/>
                <a:gd name="T36" fmla="*/ 20 w 50"/>
                <a:gd name="T37" fmla="*/ 60 h 114"/>
                <a:gd name="T38" fmla="*/ 17 w 50"/>
                <a:gd name="T39" fmla="*/ 52 h 114"/>
                <a:gd name="T40" fmla="*/ 10 w 50"/>
                <a:gd name="T41" fmla="*/ 50 h 114"/>
                <a:gd name="T42" fmla="*/ 17 w 50"/>
                <a:gd name="T43" fmla="*/ 45 h 114"/>
                <a:gd name="T44" fmla="*/ 22 w 50"/>
                <a:gd name="T45" fmla="*/ 46 h 114"/>
                <a:gd name="T46" fmla="*/ 25 w 50"/>
                <a:gd name="T47" fmla="*/ 39 h 114"/>
                <a:gd name="T48" fmla="*/ 29 w 50"/>
                <a:gd name="T49" fmla="*/ 35 h 114"/>
                <a:gd name="T50" fmla="*/ 33 w 50"/>
                <a:gd name="T51" fmla="*/ 32 h 114"/>
                <a:gd name="T52" fmla="*/ 34 w 50"/>
                <a:gd name="T53" fmla="*/ 28 h 114"/>
                <a:gd name="T54" fmla="*/ 37 w 50"/>
                <a:gd name="T55" fmla="*/ 28 h 114"/>
                <a:gd name="T56" fmla="*/ 39 w 50"/>
                <a:gd name="T57" fmla="*/ 30 h 114"/>
                <a:gd name="T58" fmla="*/ 39 w 50"/>
                <a:gd name="T59" fmla="*/ 24 h 114"/>
                <a:gd name="T60" fmla="*/ 36 w 50"/>
                <a:gd name="T61" fmla="*/ 19 h 114"/>
                <a:gd name="T62" fmla="*/ 33 w 50"/>
                <a:gd name="T63" fmla="*/ 17 h 114"/>
                <a:gd name="T64" fmla="*/ 28 w 50"/>
                <a:gd name="T65" fmla="*/ 13 h 114"/>
                <a:gd name="T66" fmla="*/ 25 w 50"/>
                <a:gd name="T67" fmla="*/ 20 h 114"/>
                <a:gd name="T68" fmla="*/ 24 w 50"/>
                <a:gd name="T69" fmla="*/ 22 h 114"/>
                <a:gd name="T70" fmla="*/ 19 w 50"/>
                <a:gd name="T71" fmla="*/ 19 h 114"/>
                <a:gd name="T72" fmla="*/ 20 w 50"/>
                <a:gd name="T73" fmla="*/ 14 h 114"/>
                <a:gd name="T74" fmla="*/ 25 w 50"/>
                <a:gd name="T75" fmla="*/ 9 h 114"/>
                <a:gd name="T76" fmla="*/ 27 w 50"/>
                <a:gd name="T77" fmla="*/ 5 h 114"/>
                <a:gd name="T78" fmla="*/ 31 w 50"/>
                <a:gd name="T79" fmla="*/ 8 h 114"/>
                <a:gd name="T80" fmla="*/ 33 w 50"/>
                <a:gd name="T81" fmla="*/ 14 h 114"/>
                <a:gd name="T82" fmla="*/ 36 w 50"/>
                <a:gd name="T83" fmla="*/ 10 h 114"/>
                <a:gd name="T84" fmla="*/ 37 w 50"/>
                <a:gd name="T85" fmla="*/ 8 h 114"/>
                <a:gd name="T86" fmla="*/ 34 w 50"/>
                <a:gd name="T87" fmla="*/ 4 h 114"/>
                <a:gd name="T88" fmla="*/ 29 w 50"/>
                <a:gd name="T89" fmla="*/ 2 h 114"/>
                <a:gd name="T90" fmla="*/ 23 w 50"/>
                <a:gd name="T91" fmla="*/ 3 h 114"/>
                <a:gd name="T92" fmla="*/ 23 w 50"/>
                <a:gd name="T93" fmla="*/ 6 h 114"/>
                <a:gd name="T94" fmla="*/ 19 w 50"/>
                <a:gd name="T95" fmla="*/ 4 h 114"/>
                <a:gd name="T96" fmla="*/ 18 w 50"/>
                <a:gd name="T97" fmla="*/ 6 h 114"/>
                <a:gd name="T98" fmla="*/ 3 w 50"/>
                <a:gd name="T99" fmla="*/ 49 h 114"/>
                <a:gd name="T100" fmla="*/ 5 w 50"/>
                <a:gd name="T101" fmla="*/ 49 h 114"/>
                <a:gd name="T102" fmla="*/ 13 w 50"/>
                <a:gd name="T103" fmla="*/ 57 h 114"/>
                <a:gd name="T104" fmla="*/ 17 w 50"/>
                <a:gd name="T105" fmla="*/ 60 h 114"/>
                <a:gd name="T106" fmla="*/ 22 w 50"/>
                <a:gd name="T107" fmla="*/ 63 h 114"/>
                <a:gd name="T108" fmla="*/ 20 w 50"/>
                <a:gd name="T109" fmla="*/ 71 h 114"/>
                <a:gd name="T110" fmla="*/ 22 w 50"/>
                <a:gd name="T111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" h="114">
                  <a:moveTo>
                    <a:pt x="23" y="79"/>
                  </a:moveTo>
                  <a:cubicBezTo>
                    <a:pt x="23" y="79"/>
                    <a:pt x="25" y="80"/>
                    <a:pt x="25" y="81"/>
                  </a:cubicBezTo>
                  <a:cubicBezTo>
                    <a:pt x="26" y="81"/>
                    <a:pt x="27" y="84"/>
                    <a:pt x="27" y="84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7" y="87"/>
                    <a:pt x="27" y="88"/>
                    <a:pt x="27" y="88"/>
                  </a:cubicBezTo>
                  <a:cubicBezTo>
                    <a:pt x="27" y="88"/>
                    <a:pt x="27" y="91"/>
                    <a:pt x="27" y="91"/>
                  </a:cubicBezTo>
                  <a:cubicBezTo>
                    <a:pt x="27" y="92"/>
                    <a:pt x="26" y="95"/>
                    <a:pt x="26" y="97"/>
                  </a:cubicBezTo>
                  <a:cubicBezTo>
                    <a:pt x="26" y="98"/>
                    <a:pt x="27" y="100"/>
                    <a:pt x="27" y="100"/>
                  </a:cubicBezTo>
                  <a:cubicBezTo>
                    <a:pt x="27" y="100"/>
                    <a:pt x="27" y="101"/>
                    <a:pt x="27" y="101"/>
                  </a:cubicBezTo>
                  <a:cubicBezTo>
                    <a:pt x="27" y="101"/>
                    <a:pt x="26" y="103"/>
                    <a:pt x="26" y="103"/>
                  </a:cubicBezTo>
                  <a:cubicBezTo>
                    <a:pt x="27" y="103"/>
                    <a:pt x="26" y="104"/>
                    <a:pt x="26" y="104"/>
                  </a:cubicBezTo>
                  <a:cubicBezTo>
                    <a:pt x="26" y="105"/>
                    <a:pt x="27" y="108"/>
                    <a:pt x="27" y="108"/>
                  </a:cubicBezTo>
                  <a:cubicBezTo>
                    <a:pt x="27" y="109"/>
                    <a:pt x="28" y="111"/>
                    <a:pt x="28" y="111"/>
                  </a:cubicBezTo>
                  <a:cubicBezTo>
                    <a:pt x="28" y="112"/>
                    <a:pt x="29" y="113"/>
                    <a:pt x="29" y="113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30" y="114"/>
                    <a:pt x="30" y="114"/>
                  </a:cubicBezTo>
                  <a:cubicBezTo>
                    <a:pt x="30" y="114"/>
                    <a:pt x="32" y="114"/>
                    <a:pt x="32" y="114"/>
                  </a:cubicBezTo>
                  <a:cubicBezTo>
                    <a:pt x="33" y="114"/>
                    <a:pt x="33" y="114"/>
                    <a:pt x="32" y="113"/>
                  </a:cubicBezTo>
                  <a:cubicBezTo>
                    <a:pt x="32" y="113"/>
                    <a:pt x="32" y="112"/>
                    <a:pt x="32" y="112"/>
                  </a:cubicBezTo>
                  <a:cubicBezTo>
                    <a:pt x="31" y="112"/>
                    <a:pt x="31" y="110"/>
                    <a:pt x="31" y="110"/>
                  </a:cubicBezTo>
                  <a:cubicBezTo>
                    <a:pt x="32" y="109"/>
                    <a:pt x="33" y="109"/>
                    <a:pt x="33" y="108"/>
                  </a:cubicBezTo>
                  <a:cubicBezTo>
                    <a:pt x="33" y="108"/>
                    <a:pt x="33" y="106"/>
                    <a:pt x="33" y="106"/>
                  </a:cubicBezTo>
                  <a:cubicBezTo>
                    <a:pt x="32" y="106"/>
                    <a:pt x="33" y="104"/>
                    <a:pt x="32" y="103"/>
                  </a:cubicBezTo>
                  <a:cubicBezTo>
                    <a:pt x="32" y="103"/>
                    <a:pt x="34" y="102"/>
                    <a:pt x="34" y="101"/>
                  </a:cubicBezTo>
                  <a:cubicBezTo>
                    <a:pt x="34" y="100"/>
                    <a:pt x="36" y="100"/>
                    <a:pt x="36" y="99"/>
                  </a:cubicBezTo>
                  <a:cubicBezTo>
                    <a:pt x="37" y="99"/>
                    <a:pt x="37" y="97"/>
                    <a:pt x="37" y="97"/>
                  </a:cubicBezTo>
                  <a:cubicBezTo>
                    <a:pt x="37" y="96"/>
                    <a:pt x="38" y="96"/>
                    <a:pt x="38" y="96"/>
                  </a:cubicBezTo>
                  <a:cubicBezTo>
                    <a:pt x="39" y="96"/>
                    <a:pt x="39" y="95"/>
                    <a:pt x="39" y="95"/>
                  </a:cubicBezTo>
                  <a:cubicBezTo>
                    <a:pt x="39" y="95"/>
                    <a:pt x="40" y="95"/>
                    <a:pt x="40" y="94"/>
                  </a:cubicBezTo>
                  <a:cubicBezTo>
                    <a:pt x="40" y="94"/>
                    <a:pt x="41" y="92"/>
                    <a:pt x="41" y="92"/>
                  </a:cubicBezTo>
                  <a:cubicBezTo>
                    <a:pt x="42" y="91"/>
                    <a:pt x="42" y="90"/>
                    <a:pt x="42" y="90"/>
                  </a:cubicBezTo>
                  <a:cubicBezTo>
                    <a:pt x="42" y="89"/>
                    <a:pt x="43" y="88"/>
                    <a:pt x="43" y="88"/>
                  </a:cubicBezTo>
                  <a:cubicBezTo>
                    <a:pt x="43" y="88"/>
                    <a:pt x="45" y="87"/>
                    <a:pt x="45" y="87"/>
                  </a:cubicBezTo>
                  <a:cubicBezTo>
                    <a:pt x="46" y="87"/>
                    <a:pt x="46" y="84"/>
                    <a:pt x="46" y="83"/>
                  </a:cubicBezTo>
                  <a:cubicBezTo>
                    <a:pt x="46" y="82"/>
                    <a:pt x="47" y="80"/>
                    <a:pt x="47" y="80"/>
                  </a:cubicBezTo>
                  <a:cubicBezTo>
                    <a:pt x="47" y="80"/>
                    <a:pt x="48" y="79"/>
                    <a:pt x="48" y="79"/>
                  </a:cubicBezTo>
                  <a:cubicBezTo>
                    <a:pt x="48" y="79"/>
                    <a:pt x="48" y="78"/>
                    <a:pt x="48" y="78"/>
                  </a:cubicBezTo>
                  <a:cubicBezTo>
                    <a:pt x="49" y="77"/>
                    <a:pt x="50" y="76"/>
                    <a:pt x="50" y="76"/>
                  </a:cubicBezTo>
                  <a:cubicBezTo>
                    <a:pt x="50" y="76"/>
                    <a:pt x="50" y="75"/>
                    <a:pt x="50" y="74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2"/>
                    <a:pt x="49" y="71"/>
                    <a:pt x="49" y="71"/>
                  </a:cubicBezTo>
                  <a:cubicBezTo>
                    <a:pt x="48" y="71"/>
                    <a:pt x="47" y="70"/>
                    <a:pt x="47" y="70"/>
                  </a:cubicBezTo>
                  <a:cubicBezTo>
                    <a:pt x="46" y="70"/>
                    <a:pt x="45" y="70"/>
                    <a:pt x="44" y="70"/>
                  </a:cubicBezTo>
                  <a:cubicBezTo>
                    <a:pt x="44" y="70"/>
                    <a:pt x="43" y="69"/>
                    <a:pt x="42" y="68"/>
                  </a:cubicBezTo>
                  <a:cubicBezTo>
                    <a:pt x="42" y="68"/>
                    <a:pt x="40" y="68"/>
                    <a:pt x="40" y="68"/>
                  </a:cubicBezTo>
                  <a:cubicBezTo>
                    <a:pt x="40" y="68"/>
                    <a:pt x="40" y="66"/>
                    <a:pt x="38" y="65"/>
                  </a:cubicBezTo>
                  <a:cubicBezTo>
                    <a:pt x="37" y="64"/>
                    <a:pt x="35" y="63"/>
                    <a:pt x="35" y="62"/>
                  </a:cubicBezTo>
                  <a:cubicBezTo>
                    <a:pt x="35" y="62"/>
                    <a:pt x="33" y="60"/>
                    <a:pt x="32" y="60"/>
                  </a:cubicBezTo>
                  <a:cubicBezTo>
                    <a:pt x="32" y="60"/>
                    <a:pt x="31" y="60"/>
                    <a:pt x="30" y="60"/>
                  </a:cubicBezTo>
                  <a:cubicBezTo>
                    <a:pt x="30" y="60"/>
                    <a:pt x="30" y="59"/>
                    <a:pt x="29" y="58"/>
                  </a:cubicBezTo>
                  <a:cubicBezTo>
                    <a:pt x="29" y="58"/>
                    <a:pt x="27" y="58"/>
                    <a:pt x="27" y="58"/>
                  </a:cubicBezTo>
                  <a:cubicBezTo>
                    <a:pt x="27" y="58"/>
                    <a:pt x="26" y="58"/>
                    <a:pt x="26" y="58"/>
                  </a:cubicBezTo>
                  <a:cubicBezTo>
                    <a:pt x="26" y="58"/>
                    <a:pt x="25" y="58"/>
                    <a:pt x="25" y="58"/>
                  </a:cubicBezTo>
                  <a:cubicBezTo>
                    <a:pt x="25" y="58"/>
                    <a:pt x="24" y="60"/>
                    <a:pt x="23" y="60"/>
                  </a:cubicBezTo>
                  <a:cubicBezTo>
                    <a:pt x="23" y="61"/>
                    <a:pt x="22" y="60"/>
                    <a:pt x="22" y="60"/>
                  </a:cubicBezTo>
                  <a:cubicBezTo>
                    <a:pt x="22" y="60"/>
                    <a:pt x="20" y="60"/>
                    <a:pt x="20" y="60"/>
                  </a:cubicBezTo>
                  <a:cubicBezTo>
                    <a:pt x="20" y="60"/>
                    <a:pt x="19" y="58"/>
                    <a:pt x="19" y="58"/>
                  </a:cubicBezTo>
                  <a:cubicBezTo>
                    <a:pt x="19" y="57"/>
                    <a:pt x="18" y="55"/>
                    <a:pt x="18" y="55"/>
                  </a:cubicBezTo>
                  <a:cubicBezTo>
                    <a:pt x="17" y="55"/>
                    <a:pt x="17" y="53"/>
                    <a:pt x="17" y="52"/>
                  </a:cubicBezTo>
                  <a:cubicBezTo>
                    <a:pt x="17" y="52"/>
                    <a:pt x="15" y="51"/>
                    <a:pt x="15" y="51"/>
                  </a:cubicBezTo>
                  <a:cubicBezTo>
                    <a:pt x="15" y="51"/>
                    <a:pt x="14" y="52"/>
                    <a:pt x="13" y="52"/>
                  </a:cubicBezTo>
                  <a:cubicBezTo>
                    <a:pt x="13" y="53"/>
                    <a:pt x="10" y="52"/>
                    <a:pt x="10" y="50"/>
                  </a:cubicBezTo>
                  <a:cubicBezTo>
                    <a:pt x="11" y="48"/>
                    <a:pt x="12" y="46"/>
                    <a:pt x="13" y="45"/>
                  </a:cubicBezTo>
                  <a:cubicBezTo>
                    <a:pt x="13" y="45"/>
                    <a:pt x="15" y="45"/>
                    <a:pt x="16" y="45"/>
                  </a:cubicBezTo>
                  <a:cubicBezTo>
                    <a:pt x="16" y="46"/>
                    <a:pt x="17" y="45"/>
                    <a:pt x="17" y="45"/>
                  </a:cubicBezTo>
                  <a:cubicBezTo>
                    <a:pt x="17" y="45"/>
                    <a:pt x="19" y="45"/>
                    <a:pt x="19" y="45"/>
                  </a:cubicBezTo>
                  <a:cubicBezTo>
                    <a:pt x="20" y="46"/>
                    <a:pt x="21" y="48"/>
                    <a:pt x="21" y="48"/>
                  </a:cubicBezTo>
                  <a:cubicBezTo>
                    <a:pt x="22" y="48"/>
                    <a:pt x="22" y="47"/>
                    <a:pt x="22" y="46"/>
                  </a:cubicBezTo>
                  <a:cubicBezTo>
                    <a:pt x="22" y="46"/>
                    <a:pt x="22" y="45"/>
                    <a:pt x="22" y="45"/>
                  </a:cubicBezTo>
                  <a:cubicBezTo>
                    <a:pt x="21" y="44"/>
                    <a:pt x="22" y="42"/>
                    <a:pt x="23" y="41"/>
                  </a:cubicBezTo>
                  <a:cubicBezTo>
                    <a:pt x="24" y="41"/>
                    <a:pt x="25" y="39"/>
                    <a:pt x="25" y="39"/>
                  </a:cubicBezTo>
                  <a:cubicBezTo>
                    <a:pt x="25" y="39"/>
                    <a:pt x="26" y="39"/>
                    <a:pt x="26" y="39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6" y="36"/>
                    <a:pt x="28" y="35"/>
                    <a:pt x="29" y="35"/>
                  </a:cubicBezTo>
                  <a:cubicBezTo>
                    <a:pt x="29" y="34"/>
                    <a:pt x="29" y="33"/>
                    <a:pt x="29" y="33"/>
                  </a:cubicBezTo>
                  <a:cubicBezTo>
                    <a:pt x="29" y="33"/>
                    <a:pt x="31" y="31"/>
                    <a:pt x="31" y="31"/>
                  </a:cubicBezTo>
                  <a:cubicBezTo>
                    <a:pt x="32" y="31"/>
                    <a:pt x="33" y="32"/>
                    <a:pt x="33" y="32"/>
                  </a:cubicBezTo>
                  <a:cubicBezTo>
                    <a:pt x="33" y="32"/>
                    <a:pt x="34" y="31"/>
                    <a:pt x="34" y="31"/>
                  </a:cubicBezTo>
                  <a:cubicBezTo>
                    <a:pt x="35" y="30"/>
                    <a:pt x="34" y="29"/>
                    <a:pt x="34" y="29"/>
                  </a:cubicBezTo>
                  <a:cubicBezTo>
                    <a:pt x="34" y="29"/>
                    <a:pt x="34" y="28"/>
                    <a:pt x="34" y="28"/>
                  </a:cubicBezTo>
                  <a:cubicBezTo>
                    <a:pt x="35" y="28"/>
                    <a:pt x="35" y="27"/>
                    <a:pt x="35" y="26"/>
                  </a:cubicBezTo>
                  <a:cubicBezTo>
                    <a:pt x="35" y="26"/>
                    <a:pt x="36" y="27"/>
                    <a:pt x="37" y="26"/>
                  </a:cubicBezTo>
                  <a:cubicBezTo>
                    <a:pt x="38" y="26"/>
                    <a:pt x="37" y="27"/>
                    <a:pt x="37" y="28"/>
                  </a:cubicBezTo>
                  <a:cubicBezTo>
                    <a:pt x="36" y="29"/>
                    <a:pt x="37" y="29"/>
                    <a:pt x="38" y="29"/>
                  </a:cubicBezTo>
                  <a:cubicBezTo>
                    <a:pt x="38" y="29"/>
                    <a:pt x="38" y="30"/>
                    <a:pt x="38" y="30"/>
                  </a:cubicBezTo>
                  <a:cubicBezTo>
                    <a:pt x="38" y="30"/>
                    <a:pt x="39" y="30"/>
                    <a:pt x="39" y="30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0" y="28"/>
                    <a:pt x="39" y="28"/>
                    <a:pt x="39" y="27"/>
                  </a:cubicBezTo>
                  <a:cubicBezTo>
                    <a:pt x="39" y="27"/>
                    <a:pt x="39" y="24"/>
                    <a:pt x="39" y="24"/>
                  </a:cubicBezTo>
                  <a:cubicBezTo>
                    <a:pt x="39" y="23"/>
                    <a:pt x="38" y="22"/>
                    <a:pt x="38" y="22"/>
                  </a:cubicBezTo>
                  <a:cubicBezTo>
                    <a:pt x="37" y="22"/>
                    <a:pt x="37" y="21"/>
                    <a:pt x="37" y="21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6" y="19"/>
                    <a:pt x="35" y="18"/>
                    <a:pt x="35" y="17"/>
                  </a:cubicBezTo>
                  <a:cubicBezTo>
                    <a:pt x="34" y="16"/>
                    <a:pt x="34" y="16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2" y="17"/>
                    <a:pt x="32" y="16"/>
                    <a:pt x="32" y="15"/>
                  </a:cubicBezTo>
                  <a:cubicBezTo>
                    <a:pt x="32" y="15"/>
                    <a:pt x="30" y="14"/>
                    <a:pt x="30" y="14"/>
                  </a:cubicBezTo>
                  <a:cubicBezTo>
                    <a:pt x="30" y="14"/>
                    <a:pt x="29" y="14"/>
                    <a:pt x="28" y="13"/>
                  </a:cubicBezTo>
                  <a:cubicBezTo>
                    <a:pt x="28" y="13"/>
                    <a:pt x="27" y="13"/>
                    <a:pt x="27" y="13"/>
                  </a:cubicBezTo>
                  <a:cubicBezTo>
                    <a:pt x="27" y="13"/>
                    <a:pt x="27" y="17"/>
                    <a:pt x="27" y="18"/>
                  </a:cubicBezTo>
                  <a:cubicBezTo>
                    <a:pt x="27" y="19"/>
                    <a:pt x="26" y="20"/>
                    <a:pt x="25" y="20"/>
                  </a:cubicBezTo>
                  <a:cubicBezTo>
                    <a:pt x="25" y="20"/>
                    <a:pt x="25" y="21"/>
                    <a:pt x="26" y="21"/>
                  </a:cubicBezTo>
                  <a:cubicBezTo>
                    <a:pt x="26" y="21"/>
                    <a:pt x="25" y="22"/>
                    <a:pt x="25" y="23"/>
                  </a:cubicBezTo>
                  <a:cubicBezTo>
                    <a:pt x="25" y="23"/>
                    <a:pt x="24" y="23"/>
                    <a:pt x="24" y="22"/>
                  </a:cubicBezTo>
                  <a:cubicBezTo>
                    <a:pt x="24" y="21"/>
                    <a:pt x="23" y="20"/>
                    <a:pt x="23" y="20"/>
                  </a:cubicBezTo>
                  <a:cubicBezTo>
                    <a:pt x="23" y="21"/>
                    <a:pt x="22" y="20"/>
                    <a:pt x="22" y="20"/>
                  </a:cubicBezTo>
                  <a:cubicBezTo>
                    <a:pt x="22" y="20"/>
                    <a:pt x="20" y="19"/>
                    <a:pt x="19" y="19"/>
                  </a:cubicBezTo>
                  <a:cubicBezTo>
                    <a:pt x="19" y="19"/>
                    <a:pt x="18" y="17"/>
                    <a:pt x="18" y="17"/>
                  </a:cubicBezTo>
                  <a:cubicBezTo>
                    <a:pt x="18" y="17"/>
                    <a:pt x="18" y="16"/>
                    <a:pt x="18" y="16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0" y="14"/>
                    <a:pt x="21" y="12"/>
                    <a:pt x="22" y="12"/>
                  </a:cubicBezTo>
                  <a:cubicBezTo>
                    <a:pt x="22" y="11"/>
                    <a:pt x="23" y="11"/>
                    <a:pt x="23" y="10"/>
                  </a:cubicBezTo>
                  <a:cubicBezTo>
                    <a:pt x="22" y="10"/>
                    <a:pt x="25" y="9"/>
                    <a:pt x="25" y="9"/>
                  </a:cubicBezTo>
                  <a:cubicBezTo>
                    <a:pt x="26" y="9"/>
                    <a:pt x="26" y="7"/>
                    <a:pt x="27" y="7"/>
                  </a:cubicBezTo>
                  <a:cubicBezTo>
                    <a:pt x="27" y="6"/>
                    <a:pt x="26" y="5"/>
                    <a:pt x="26" y="5"/>
                  </a:cubicBezTo>
                  <a:cubicBezTo>
                    <a:pt x="26" y="5"/>
                    <a:pt x="27" y="5"/>
                    <a:pt x="27" y="5"/>
                  </a:cubicBezTo>
                  <a:cubicBezTo>
                    <a:pt x="28" y="6"/>
                    <a:pt x="29" y="5"/>
                    <a:pt x="29" y="5"/>
                  </a:cubicBezTo>
                  <a:cubicBezTo>
                    <a:pt x="30" y="5"/>
                    <a:pt x="31" y="6"/>
                    <a:pt x="31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1"/>
                    <a:pt x="28" y="12"/>
                    <a:pt x="29" y="12"/>
                  </a:cubicBezTo>
                  <a:cubicBezTo>
                    <a:pt x="30" y="12"/>
                    <a:pt x="33" y="13"/>
                    <a:pt x="33" y="14"/>
                  </a:cubicBezTo>
                  <a:cubicBezTo>
                    <a:pt x="34" y="14"/>
                    <a:pt x="34" y="13"/>
                    <a:pt x="35" y="12"/>
                  </a:cubicBezTo>
                  <a:cubicBezTo>
                    <a:pt x="35" y="12"/>
                    <a:pt x="35" y="10"/>
                    <a:pt x="35" y="10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6" y="11"/>
                    <a:pt x="37" y="10"/>
                    <a:pt x="37" y="10"/>
                  </a:cubicBezTo>
                  <a:cubicBezTo>
                    <a:pt x="37" y="10"/>
                    <a:pt x="37" y="9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5" y="7"/>
                    <a:pt x="35" y="7"/>
                  </a:cubicBezTo>
                  <a:cubicBezTo>
                    <a:pt x="35" y="6"/>
                    <a:pt x="35" y="6"/>
                    <a:pt x="35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3"/>
                    <a:pt x="32" y="2"/>
                    <a:pt x="31" y="2"/>
                  </a:cubicBezTo>
                  <a:cubicBezTo>
                    <a:pt x="31" y="2"/>
                    <a:pt x="29" y="2"/>
                    <a:pt x="29" y="2"/>
                  </a:cubicBezTo>
                  <a:cubicBezTo>
                    <a:pt x="28" y="2"/>
                    <a:pt x="28" y="0"/>
                    <a:pt x="27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25" y="0"/>
                    <a:pt x="23" y="2"/>
                    <a:pt x="23" y="3"/>
                  </a:cubicBezTo>
                  <a:cubicBezTo>
                    <a:pt x="23" y="4"/>
                    <a:pt x="24" y="6"/>
                    <a:pt x="24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3" y="6"/>
                    <a:pt x="22" y="5"/>
                    <a:pt x="22" y="4"/>
                  </a:cubicBezTo>
                  <a:cubicBezTo>
                    <a:pt x="22" y="4"/>
                    <a:pt x="21" y="4"/>
                    <a:pt x="20" y="3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9" y="5"/>
                    <a:pt x="19" y="6"/>
                    <a:pt x="19" y="6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8" y="18"/>
                    <a:pt x="2" y="31"/>
                    <a:pt x="0" y="47"/>
                  </a:cubicBezTo>
                  <a:cubicBezTo>
                    <a:pt x="1" y="47"/>
                    <a:pt x="1" y="48"/>
                    <a:pt x="1" y="48"/>
                  </a:cubicBezTo>
                  <a:cubicBezTo>
                    <a:pt x="1" y="49"/>
                    <a:pt x="3" y="49"/>
                    <a:pt x="3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4" y="49"/>
                    <a:pt x="5" y="49"/>
                  </a:cubicBezTo>
                  <a:cubicBezTo>
                    <a:pt x="5" y="50"/>
                    <a:pt x="5" y="53"/>
                    <a:pt x="6" y="53"/>
                  </a:cubicBezTo>
                  <a:cubicBezTo>
                    <a:pt x="6" y="54"/>
                    <a:pt x="10" y="55"/>
                    <a:pt x="11" y="56"/>
                  </a:cubicBezTo>
                  <a:cubicBezTo>
                    <a:pt x="12" y="56"/>
                    <a:pt x="13" y="57"/>
                    <a:pt x="13" y="57"/>
                  </a:cubicBezTo>
                  <a:cubicBezTo>
                    <a:pt x="14" y="58"/>
                    <a:pt x="15" y="58"/>
                    <a:pt x="15" y="58"/>
                  </a:cubicBezTo>
                  <a:cubicBezTo>
                    <a:pt x="16" y="58"/>
                    <a:pt x="16" y="59"/>
                    <a:pt x="17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9" y="61"/>
                    <a:pt x="20" y="62"/>
                  </a:cubicBezTo>
                  <a:cubicBezTo>
                    <a:pt x="20" y="62"/>
                    <a:pt x="21" y="62"/>
                    <a:pt x="21" y="62"/>
                  </a:cubicBezTo>
                  <a:cubicBezTo>
                    <a:pt x="21" y="62"/>
                    <a:pt x="22" y="63"/>
                    <a:pt x="22" y="63"/>
                  </a:cubicBezTo>
                  <a:cubicBezTo>
                    <a:pt x="22" y="64"/>
                    <a:pt x="22" y="65"/>
                    <a:pt x="22" y="65"/>
                  </a:cubicBezTo>
                  <a:cubicBezTo>
                    <a:pt x="22" y="65"/>
                    <a:pt x="21" y="67"/>
                    <a:pt x="21" y="67"/>
                  </a:cubicBezTo>
                  <a:cubicBezTo>
                    <a:pt x="21" y="68"/>
                    <a:pt x="20" y="71"/>
                    <a:pt x="20" y="71"/>
                  </a:cubicBezTo>
                  <a:cubicBezTo>
                    <a:pt x="20" y="72"/>
                    <a:pt x="21" y="73"/>
                    <a:pt x="22" y="73"/>
                  </a:cubicBezTo>
                  <a:cubicBezTo>
                    <a:pt x="22" y="73"/>
                    <a:pt x="22" y="74"/>
                    <a:pt x="22" y="74"/>
                  </a:cubicBezTo>
                  <a:cubicBezTo>
                    <a:pt x="21" y="74"/>
                    <a:pt x="21" y="77"/>
                    <a:pt x="22" y="77"/>
                  </a:cubicBezTo>
                  <a:cubicBezTo>
                    <a:pt x="23" y="77"/>
                    <a:pt x="23" y="79"/>
                    <a:pt x="23" y="79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7" name="Freeform 1354"/>
            <p:cNvSpPr/>
            <p:nvPr/>
          </p:nvSpPr>
          <p:spPr bwMode="auto">
            <a:xfrm>
              <a:off x="4915" y="1672"/>
              <a:ext cx="3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8" name="Freeform 1355"/>
            <p:cNvSpPr/>
            <p:nvPr/>
          </p:nvSpPr>
          <p:spPr bwMode="auto">
            <a:xfrm>
              <a:off x="4896" y="1567"/>
              <a:ext cx="39" cy="27"/>
            </a:xfrm>
            <a:custGeom>
              <a:avLst/>
              <a:gdLst>
                <a:gd name="T0" fmla="*/ 3 w 16"/>
                <a:gd name="T1" fmla="*/ 11 h 11"/>
                <a:gd name="T2" fmla="*/ 6 w 16"/>
                <a:gd name="T3" fmla="*/ 10 h 11"/>
                <a:gd name="T4" fmla="*/ 6 w 16"/>
                <a:gd name="T5" fmla="*/ 9 h 11"/>
                <a:gd name="T6" fmla="*/ 6 w 16"/>
                <a:gd name="T7" fmla="*/ 9 h 11"/>
                <a:gd name="T8" fmla="*/ 7 w 16"/>
                <a:gd name="T9" fmla="*/ 7 h 11"/>
                <a:gd name="T10" fmla="*/ 10 w 16"/>
                <a:gd name="T11" fmla="*/ 5 h 11"/>
                <a:gd name="T12" fmla="*/ 12 w 16"/>
                <a:gd name="T13" fmla="*/ 4 h 11"/>
                <a:gd name="T14" fmla="*/ 13 w 16"/>
                <a:gd name="T15" fmla="*/ 3 h 11"/>
                <a:gd name="T16" fmla="*/ 15 w 16"/>
                <a:gd name="T17" fmla="*/ 1 h 11"/>
                <a:gd name="T18" fmla="*/ 16 w 16"/>
                <a:gd name="T19" fmla="*/ 0 h 11"/>
                <a:gd name="T20" fmla="*/ 10 w 16"/>
                <a:gd name="T21" fmla="*/ 4 h 11"/>
                <a:gd name="T22" fmla="*/ 0 w 16"/>
                <a:gd name="T23" fmla="*/ 11 h 11"/>
                <a:gd name="T24" fmla="*/ 3 w 16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1">
                  <a:moveTo>
                    <a:pt x="3" y="11"/>
                  </a:moveTo>
                  <a:cubicBezTo>
                    <a:pt x="4" y="11"/>
                    <a:pt x="6" y="11"/>
                    <a:pt x="6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7"/>
                    <a:pt x="7" y="7"/>
                  </a:cubicBezTo>
                  <a:cubicBezTo>
                    <a:pt x="8" y="6"/>
                    <a:pt x="10" y="6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3" y="4"/>
                    <a:pt x="14" y="3"/>
                    <a:pt x="13" y="3"/>
                  </a:cubicBezTo>
                  <a:cubicBezTo>
                    <a:pt x="13" y="2"/>
                    <a:pt x="15" y="2"/>
                    <a:pt x="15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6" y="0"/>
                    <a:pt x="13" y="2"/>
                    <a:pt x="10" y="4"/>
                  </a:cubicBezTo>
                  <a:cubicBezTo>
                    <a:pt x="6" y="6"/>
                    <a:pt x="3" y="9"/>
                    <a:pt x="0" y="11"/>
                  </a:cubicBezTo>
                  <a:cubicBezTo>
                    <a:pt x="1" y="11"/>
                    <a:pt x="3" y="11"/>
                    <a:pt x="3" y="1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0" name="Freeform 1356"/>
            <p:cNvSpPr/>
            <p:nvPr/>
          </p:nvSpPr>
          <p:spPr bwMode="auto">
            <a:xfrm>
              <a:off x="4975" y="1584"/>
              <a:ext cx="222" cy="241"/>
            </a:xfrm>
            <a:custGeom>
              <a:avLst/>
              <a:gdLst>
                <a:gd name="T0" fmla="*/ 32 w 93"/>
                <a:gd name="T1" fmla="*/ 93 h 101"/>
                <a:gd name="T2" fmla="*/ 38 w 93"/>
                <a:gd name="T3" fmla="*/ 73 h 101"/>
                <a:gd name="T4" fmla="*/ 39 w 93"/>
                <a:gd name="T5" fmla="*/ 64 h 101"/>
                <a:gd name="T6" fmla="*/ 33 w 93"/>
                <a:gd name="T7" fmla="*/ 53 h 101"/>
                <a:gd name="T8" fmla="*/ 42 w 93"/>
                <a:gd name="T9" fmla="*/ 62 h 101"/>
                <a:gd name="T10" fmla="*/ 47 w 93"/>
                <a:gd name="T11" fmla="*/ 54 h 101"/>
                <a:gd name="T12" fmla="*/ 43 w 93"/>
                <a:gd name="T13" fmla="*/ 49 h 101"/>
                <a:gd name="T14" fmla="*/ 50 w 93"/>
                <a:gd name="T15" fmla="*/ 54 h 101"/>
                <a:gd name="T16" fmla="*/ 55 w 93"/>
                <a:gd name="T17" fmla="*/ 57 h 101"/>
                <a:gd name="T18" fmla="*/ 59 w 93"/>
                <a:gd name="T19" fmla="*/ 66 h 101"/>
                <a:gd name="T20" fmla="*/ 63 w 93"/>
                <a:gd name="T21" fmla="*/ 60 h 101"/>
                <a:gd name="T22" fmla="*/ 69 w 93"/>
                <a:gd name="T23" fmla="*/ 58 h 101"/>
                <a:gd name="T24" fmla="*/ 73 w 93"/>
                <a:gd name="T25" fmla="*/ 64 h 101"/>
                <a:gd name="T26" fmla="*/ 76 w 93"/>
                <a:gd name="T27" fmla="*/ 69 h 101"/>
                <a:gd name="T28" fmla="*/ 77 w 93"/>
                <a:gd name="T29" fmla="*/ 66 h 101"/>
                <a:gd name="T30" fmla="*/ 81 w 93"/>
                <a:gd name="T31" fmla="*/ 57 h 101"/>
                <a:gd name="T32" fmla="*/ 86 w 93"/>
                <a:gd name="T33" fmla="*/ 47 h 101"/>
                <a:gd name="T34" fmla="*/ 87 w 93"/>
                <a:gd name="T35" fmla="*/ 42 h 101"/>
                <a:gd name="T36" fmla="*/ 92 w 93"/>
                <a:gd name="T37" fmla="*/ 38 h 101"/>
                <a:gd name="T38" fmla="*/ 73 w 93"/>
                <a:gd name="T39" fmla="*/ 5 h 101"/>
                <a:gd name="T40" fmla="*/ 68 w 93"/>
                <a:gd name="T41" fmla="*/ 1 h 101"/>
                <a:gd name="T42" fmla="*/ 62 w 93"/>
                <a:gd name="T43" fmla="*/ 3 h 101"/>
                <a:gd name="T44" fmla="*/ 55 w 93"/>
                <a:gd name="T45" fmla="*/ 6 h 101"/>
                <a:gd name="T46" fmla="*/ 52 w 93"/>
                <a:gd name="T47" fmla="*/ 8 h 101"/>
                <a:gd name="T48" fmla="*/ 44 w 93"/>
                <a:gd name="T49" fmla="*/ 10 h 101"/>
                <a:gd name="T50" fmla="*/ 37 w 93"/>
                <a:gd name="T51" fmla="*/ 12 h 101"/>
                <a:gd name="T52" fmla="*/ 29 w 93"/>
                <a:gd name="T53" fmla="*/ 10 h 101"/>
                <a:gd name="T54" fmla="*/ 22 w 93"/>
                <a:gd name="T55" fmla="*/ 10 h 101"/>
                <a:gd name="T56" fmla="*/ 16 w 93"/>
                <a:gd name="T57" fmla="*/ 16 h 101"/>
                <a:gd name="T58" fmla="*/ 15 w 93"/>
                <a:gd name="T59" fmla="*/ 25 h 101"/>
                <a:gd name="T60" fmla="*/ 11 w 93"/>
                <a:gd name="T61" fmla="*/ 30 h 101"/>
                <a:gd name="T62" fmla="*/ 9 w 93"/>
                <a:gd name="T63" fmla="*/ 23 h 101"/>
                <a:gd name="T64" fmla="*/ 8 w 93"/>
                <a:gd name="T65" fmla="*/ 26 h 101"/>
                <a:gd name="T66" fmla="*/ 9 w 93"/>
                <a:gd name="T67" fmla="*/ 31 h 101"/>
                <a:gd name="T68" fmla="*/ 8 w 93"/>
                <a:gd name="T69" fmla="*/ 34 h 101"/>
                <a:gd name="T70" fmla="*/ 4 w 93"/>
                <a:gd name="T71" fmla="*/ 39 h 101"/>
                <a:gd name="T72" fmla="*/ 10 w 93"/>
                <a:gd name="T73" fmla="*/ 41 h 101"/>
                <a:gd name="T74" fmla="*/ 17 w 93"/>
                <a:gd name="T75" fmla="*/ 40 h 101"/>
                <a:gd name="T76" fmla="*/ 19 w 93"/>
                <a:gd name="T77" fmla="*/ 43 h 101"/>
                <a:gd name="T78" fmla="*/ 20 w 93"/>
                <a:gd name="T79" fmla="*/ 38 h 101"/>
                <a:gd name="T80" fmla="*/ 23 w 93"/>
                <a:gd name="T81" fmla="*/ 41 h 101"/>
                <a:gd name="T82" fmla="*/ 26 w 93"/>
                <a:gd name="T83" fmla="*/ 45 h 101"/>
                <a:gd name="T84" fmla="*/ 26 w 93"/>
                <a:gd name="T85" fmla="*/ 42 h 101"/>
                <a:gd name="T86" fmla="*/ 31 w 93"/>
                <a:gd name="T87" fmla="*/ 45 h 101"/>
                <a:gd name="T88" fmla="*/ 26 w 93"/>
                <a:gd name="T89" fmla="*/ 47 h 101"/>
                <a:gd name="T90" fmla="*/ 17 w 93"/>
                <a:gd name="T91" fmla="*/ 43 h 101"/>
                <a:gd name="T92" fmla="*/ 5 w 93"/>
                <a:gd name="T93" fmla="*/ 45 h 101"/>
                <a:gd name="T94" fmla="*/ 0 w 93"/>
                <a:gd name="T95" fmla="*/ 55 h 101"/>
                <a:gd name="T96" fmla="*/ 8 w 93"/>
                <a:gd name="T97" fmla="*/ 70 h 101"/>
                <a:gd name="T98" fmla="*/ 14 w 93"/>
                <a:gd name="T99" fmla="*/ 70 h 101"/>
                <a:gd name="T100" fmla="*/ 18 w 93"/>
                <a:gd name="T101" fmla="*/ 82 h 101"/>
                <a:gd name="T102" fmla="*/ 21 w 93"/>
                <a:gd name="T103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" h="101">
                  <a:moveTo>
                    <a:pt x="26" y="100"/>
                  </a:moveTo>
                  <a:cubicBezTo>
                    <a:pt x="27" y="100"/>
                    <a:pt x="29" y="97"/>
                    <a:pt x="29" y="97"/>
                  </a:cubicBezTo>
                  <a:cubicBezTo>
                    <a:pt x="30" y="96"/>
                    <a:pt x="30" y="94"/>
                    <a:pt x="31" y="94"/>
                  </a:cubicBezTo>
                  <a:cubicBezTo>
                    <a:pt x="31" y="94"/>
                    <a:pt x="31" y="93"/>
                    <a:pt x="32" y="93"/>
                  </a:cubicBezTo>
                  <a:cubicBezTo>
                    <a:pt x="32" y="93"/>
                    <a:pt x="33" y="89"/>
                    <a:pt x="34" y="88"/>
                  </a:cubicBezTo>
                  <a:cubicBezTo>
                    <a:pt x="35" y="87"/>
                    <a:pt x="36" y="82"/>
                    <a:pt x="36" y="81"/>
                  </a:cubicBezTo>
                  <a:cubicBezTo>
                    <a:pt x="36" y="79"/>
                    <a:pt x="36" y="76"/>
                    <a:pt x="37" y="75"/>
                  </a:cubicBezTo>
                  <a:cubicBezTo>
                    <a:pt x="37" y="75"/>
                    <a:pt x="38" y="73"/>
                    <a:pt x="38" y="73"/>
                  </a:cubicBezTo>
                  <a:cubicBezTo>
                    <a:pt x="39" y="73"/>
                    <a:pt x="41" y="70"/>
                    <a:pt x="41" y="69"/>
                  </a:cubicBezTo>
                  <a:cubicBezTo>
                    <a:pt x="42" y="67"/>
                    <a:pt x="43" y="65"/>
                    <a:pt x="43" y="64"/>
                  </a:cubicBezTo>
                  <a:cubicBezTo>
                    <a:pt x="42" y="64"/>
                    <a:pt x="41" y="63"/>
                    <a:pt x="41" y="64"/>
                  </a:cubicBezTo>
                  <a:cubicBezTo>
                    <a:pt x="40" y="64"/>
                    <a:pt x="39" y="64"/>
                    <a:pt x="39" y="64"/>
                  </a:cubicBezTo>
                  <a:cubicBezTo>
                    <a:pt x="38" y="64"/>
                    <a:pt x="37" y="62"/>
                    <a:pt x="36" y="61"/>
                  </a:cubicBezTo>
                  <a:cubicBezTo>
                    <a:pt x="36" y="61"/>
                    <a:pt x="35" y="58"/>
                    <a:pt x="35" y="58"/>
                  </a:cubicBezTo>
                  <a:cubicBezTo>
                    <a:pt x="35" y="57"/>
                    <a:pt x="34" y="56"/>
                    <a:pt x="33" y="55"/>
                  </a:cubicBezTo>
                  <a:cubicBezTo>
                    <a:pt x="33" y="55"/>
                    <a:pt x="33" y="54"/>
                    <a:pt x="33" y="53"/>
                  </a:cubicBezTo>
                  <a:cubicBezTo>
                    <a:pt x="33" y="53"/>
                    <a:pt x="33" y="53"/>
                    <a:pt x="33" y="54"/>
                  </a:cubicBezTo>
                  <a:cubicBezTo>
                    <a:pt x="34" y="55"/>
                    <a:pt x="35" y="57"/>
                    <a:pt x="36" y="58"/>
                  </a:cubicBezTo>
                  <a:cubicBezTo>
                    <a:pt x="36" y="59"/>
                    <a:pt x="38" y="61"/>
                    <a:pt x="38" y="62"/>
                  </a:cubicBezTo>
                  <a:cubicBezTo>
                    <a:pt x="38" y="63"/>
                    <a:pt x="41" y="62"/>
                    <a:pt x="42" y="62"/>
                  </a:cubicBezTo>
                  <a:cubicBezTo>
                    <a:pt x="43" y="61"/>
                    <a:pt x="44" y="61"/>
                    <a:pt x="44" y="60"/>
                  </a:cubicBezTo>
                  <a:cubicBezTo>
                    <a:pt x="44" y="60"/>
                    <a:pt x="46" y="59"/>
                    <a:pt x="46" y="59"/>
                  </a:cubicBezTo>
                  <a:cubicBezTo>
                    <a:pt x="47" y="59"/>
                    <a:pt x="47" y="57"/>
                    <a:pt x="48" y="57"/>
                  </a:cubicBezTo>
                  <a:cubicBezTo>
                    <a:pt x="48" y="56"/>
                    <a:pt x="47" y="55"/>
                    <a:pt x="47" y="54"/>
                  </a:cubicBezTo>
                  <a:cubicBezTo>
                    <a:pt x="47" y="54"/>
                    <a:pt x="45" y="53"/>
                    <a:pt x="45" y="53"/>
                  </a:cubicBezTo>
                  <a:cubicBezTo>
                    <a:pt x="45" y="54"/>
                    <a:pt x="44" y="52"/>
                    <a:pt x="44" y="52"/>
                  </a:cubicBezTo>
                  <a:cubicBezTo>
                    <a:pt x="43" y="51"/>
                    <a:pt x="42" y="51"/>
                    <a:pt x="42" y="50"/>
                  </a:cubicBezTo>
                  <a:cubicBezTo>
                    <a:pt x="42" y="50"/>
                    <a:pt x="42" y="49"/>
                    <a:pt x="43" y="49"/>
                  </a:cubicBezTo>
                  <a:cubicBezTo>
                    <a:pt x="43" y="49"/>
                    <a:pt x="45" y="51"/>
                    <a:pt x="46" y="51"/>
                  </a:cubicBezTo>
                  <a:cubicBezTo>
                    <a:pt x="46" y="52"/>
                    <a:pt x="47" y="54"/>
                    <a:pt x="47" y="54"/>
                  </a:cubicBezTo>
                  <a:cubicBezTo>
                    <a:pt x="47" y="54"/>
                    <a:pt x="49" y="54"/>
                    <a:pt x="49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4" y="55"/>
                    <a:pt x="54" y="55"/>
                    <a:pt x="54" y="56"/>
                  </a:cubicBezTo>
                  <a:cubicBezTo>
                    <a:pt x="54" y="56"/>
                    <a:pt x="54" y="57"/>
                    <a:pt x="55" y="57"/>
                  </a:cubicBezTo>
                  <a:cubicBezTo>
                    <a:pt x="55" y="57"/>
                    <a:pt x="55" y="58"/>
                    <a:pt x="55" y="58"/>
                  </a:cubicBezTo>
                  <a:cubicBezTo>
                    <a:pt x="56" y="59"/>
                    <a:pt x="57" y="60"/>
                    <a:pt x="57" y="61"/>
                  </a:cubicBezTo>
                  <a:cubicBezTo>
                    <a:pt x="57" y="62"/>
                    <a:pt x="58" y="64"/>
                    <a:pt x="58" y="64"/>
                  </a:cubicBezTo>
                  <a:cubicBezTo>
                    <a:pt x="58" y="64"/>
                    <a:pt x="59" y="66"/>
                    <a:pt x="59" y="66"/>
                  </a:cubicBezTo>
                  <a:cubicBezTo>
                    <a:pt x="59" y="66"/>
                    <a:pt x="59" y="67"/>
                    <a:pt x="60" y="67"/>
                  </a:cubicBezTo>
                  <a:cubicBezTo>
                    <a:pt x="60" y="67"/>
                    <a:pt x="61" y="64"/>
                    <a:pt x="61" y="63"/>
                  </a:cubicBezTo>
                  <a:cubicBezTo>
                    <a:pt x="61" y="62"/>
                    <a:pt x="62" y="61"/>
                    <a:pt x="62" y="61"/>
                  </a:cubicBezTo>
                  <a:cubicBezTo>
                    <a:pt x="62" y="61"/>
                    <a:pt x="63" y="61"/>
                    <a:pt x="63" y="60"/>
                  </a:cubicBezTo>
                  <a:cubicBezTo>
                    <a:pt x="63" y="60"/>
                    <a:pt x="64" y="60"/>
                    <a:pt x="64" y="60"/>
                  </a:cubicBezTo>
                  <a:cubicBezTo>
                    <a:pt x="64" y="60"/>
                    <a:pt x="64" y="58"/>
                    <a:pt x="65" y="58"/>
                  </a:cubicBezTo>
                  <a:cubicBezTo>
                    <a:pt x="65" y="57"/>
                    <a:pt x="66" y="56"/>
                    <a:pt x="67" y="56"/>
                  </a:cubicBezTo>
                  <a:cubicBezTo>
                    <a:pt x="67" y="56"/>
                    <a:pt x="69" y="57"/>
                    <a:pt x="69" y="58"/>
                  </a:cubicBezTo>
                  <a:cubicBezTo>
                    <a:pt x="69" y="58"/>
                    <a:pt x="69" y="59"/>
                    <a:pt x="69" y="60"/>
                  </a:cubicBezTo>
                  <a:cubicBezTo>
                    <a:pt x="69" y="60"/>
                    <a:pt x="70" y="61"/>
                    <a:pt x="71" y="61"/>
                  </a:cubicBezTo>
                  <a:cubicBezTo>
                    <a:pt x="71" y="61"/>
                    <a:pt x="72" y="62"/>
                    <a:pt x="72" y="62"/>
                  </a:cubicBezTo>
                  <a:cubicBezTo>
                    <a:pt x="72" y="62"/>
                    <a:pt x="72" y="63"/>
                    <a:pt x="73" y="64"/>
                  </a:cubicBezTo>
                  <a:cubicBezTo>
                    <a:pt x="73" y="64"/>
                    <a:pt x="73" y="65"/>
                    <a:pt x="73" y="65"/>
                  </a:cubicBezTo>
                  <a:cubicBezTo>
                    <a:pt x="72" y="66"/>
                    <a:pt x="73" y="67"/>
                    <a:pt x="73" y="67"/>
                  </a:cubicBezTo>
                  <a:cubicBezTo>
                    <a:pt x="73" y="68"/>
                    <a:pt x="75" y="70"/>
                    <a:pt x="76" y="71"/>
                  </a:cubicBezTo>
                  <a:cubicBezTo>
                    <a:pt x="76" y="71"/>
                    <a:pt x="77" y="69"/>
                    <a:pt x="76" y="69"/>
                  </a:cubicBezTo>
                  <a:cubicBezTo>
                    <a:pt x="76" y="68"/>
                    <a:pt x="75" y="67"/>
                    <a:pt x="74" y="66"/>
                  </a:cubicBezTo>
                  <a:cubicBezTo>
                    <a:pt x="74" y="66"/>
                    <a:pt x="74" y="64"/>
                    <a:pt x="74" y="64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5"/>
                    <a:pt x="77" y="65"/>
                    <a:pt x="77" y="66"/>
                  </a:cubicBezTo>
                  <a:cubicBezTo>
                    <a:pt x="77" y="66"/>
                    <a:pt x="79" y="64"/>
                    <a:pt x="80" y="63"/>
                  </a:cubicBezTo>
                  <a:cubicBezTo>
                    <a:pt x="80" y="61"/>
                    <a:pt x="81" y="59"/>
                    <a:pt x="81" y="59"/>
                  </a:cubicBezTo>
                  <a:cubicBezTo>
                    <a:pt x="81" y="58"/>
                    <a:pt x="80" y="58"/>
                    <a:pt x="80" y="58"/>
                  </a:cubicBezTo>
                  <a:cubicBezTo>
                    <a:pt x="80" y="58"/>
                    <a:pt x="81" y="57"/>
                    <a:pt x="81" y="57"/>
                  </a:cubicBezTo>
                  <a:cubicBezTo>
                    <a:pt x="82" y="57"/>
                    <a:pt x="84" y="55"/>
                    <a:pt x="84" y="54"/>
                  </a:cubicBezTo>
                  <a:cubicBezTo>
                    <a:pt x="85" y="53"/>
                    <a:pt x="86" y="52"/>
                    <a:pt x="86" y="52"/>
                  </a:cubicBezTo>
                  <a:cubicBezTo>
                    <a:pt x="86" y="52"/>
                    <a:pt x="86" y="50"/>
                    <a:pt x="87" y="49"/>
                  </a:cubicBezTo>
                  <a:cubicBezTo>
                    <a:pt x="87" y="49"/>
                    <a:pt x="86" y="47"/>
                    <a:pt x="86" y="47"/>
                  </a:cubicBezTo>
                  <a:cubicBezTo>
                    <a:pt x="86" y="46"/>
                    <a:pt x="85" y="46"/>
                    <a:pt x="85" y="45"/>
                  </a:cubicBezTo>
                  <a:cubicBezTo>
                    <a:pt x="85" y="45"/>
                    <a:pt x="85" y="44"/>
                    <a:pt x="85" y="44"/>
                  </a:cubicBezTo>
                  <a:cubicBezTo>
                    <a:pt x="85" y="43"/>
                    <a:pt x="86" y="43"/>
                    <a:pt x="86" y="43"/>
                  </a:cubicBezTo>
                  <a:cubicBezTo>
                    <a:pt x="86" y="43"/>
                    <a:pt x="87" y="42"/>
                    <a:pt x="87" y="42"/>
                  </a:cubicBezTo>
                  <a:cubicBezTo>
                    <a:pt x="87" y="41"/>
                    <a:pt x="87" y="42"/>
                    <a:pt x="87" y="42"/>
                  </a:cubicBezTo>
                  <a:cubicBezTo>
                    <a:pt x="88" y="43"/>
                    <a:pt x="88" y="45"/>
                    <a:pt x="89" y="45"/>
                  </a:cubicBezTo>
                  <a:cubicBezTo>
                    <a:pt x="89" y="45"/>
                    <a:pt x="91" y="43"/>
                    <a:pt x="91" y="41"/>
                  </a:cubicBezTo>
                  <a:cubicBezTo>
                    <a:pt x="90" y="40"/>
                    <a:pt x="91" y="38"/>
                    <a:pt x="92" y="38"/>
                  </a:cubicBezTo>
                  <a:cubicBezTo>
                    <a:pt x="92" y="38"/>
                    <a:pt x="93" y="36"/>
                    <a:pt x="93" y="36"/>
                  </a:cubicBezTo>
                  <a:cubicBezTo>
                    <a:pt x="89" y="24"/>
                    <a:pt x="83" y="1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4"/>
                    <a:pt x="72" y="4"/>
                  </a:cubicBezTo>
                  <a:cubicBezTo>
                    <a:pt x="72" y="4"/>
                    <a:pt x="72" y="3"/>
                    <a:pt x="72" y="3"/>
                  </a:cubicBezTo>
                  <a:cubicBezTo>
                    <a:pt x="71" y="3"/>
                    <a:pt x="71" y="2"/>
                    <a:pt x="70" y="1"/>
                  </a:cubicBezTo>
                  <a:cubicBezTo>
                    <a:pt x="69" y="1"/>
                    <a:pt x="69" y="1"/>
                    <a:pt x="68" y="1"/>
                  </a:cubicBezTo>
                  <a:cubicBezTo>
                    <a:pt x="68" y="1"/>
                    <a:pt x="66" y="1"/>
                    <a:pt x="66" y="1"/>
                  </a:cubicBezTo>
                  <a:cubicBezTo>
                    <a:pt x="66" y="0"/>
                    <a:pt x="65" y="1"/>
                    <a:pt x="65" y="1"/>
                  </a:cubicBezTo>
                  <a:cubicBezTo>
                    <a:pt x="65" y="2"/>
                    <a:pt x="63" y="2"/>
                    <a:pt x="63" y="2"/>
                  </a:cubicBezTo>
                  <a:cubicBezTo>
                    <a:pt x="63" y="3"/>
                    <a:pt x="62" y="3"/>
                    <a:pt x="62" y="3"/>
                  </a:cubicBezTo>
                  <a:cubicBezTo>
                    <a:pt x="62" y="2"/>
                    <a:pt x="61" y="3"/>
                    <a:pt x="60" y="3"/>
                  </a:cubicBezTo>
                  <a:cubicBezTo>
                    <a:pt x="59" y="3"/>
                    <a:pt x="58" y="4"/>
                    <a:pt x="58" y="4"/>
                  </a:cubicBezTo>
                  <a:cubicBezTo>
                    <a:pt x="57" y="4"/>
                    <a:pt x="56" y="5"/>
                    <a:pt x="56" y="5"/>
                  </a:cubicBezTo>
                  <a:cubicBezTo>
                    <a:pt x="56" y="5"/>
                    <a:pt x="55" y="6"/>
                    <a:pt x="55" y="6"/>
                  </a:cubicBezTo>
                  <a:cubicBezTo>
                    <a:pt x="55" y="6"/>
                    <a:pt x="55" y="8"/>
                    <a:pt x="55" y="8"/>
                  </a:cubicBezTo>
                  <a:cubicBezTo>
                    <a:pt x="56" y="8"/>
                    <a:pt x="55" y="8"/>
                    <a:pt x="54" y="7"/>
                  </a:cubicBezTo>
                  <a:cubicBezTo>
                    <a:pt x="54" y="7"/>
                    <a:pt x="53" y="8"/>
                    <a:pt x="53" y="8"/>
                  </a:cubicBezTo>
                  <a:cubicBezTo>
                    <a:pt x="53" y="8"/>
                    <a:pt x="52" y="8"/>
                    <a:pt x="52" y="8"/>
                  </a:cubicBezTo>
                  <a:cubicBezTo>
                    <a:pt x="52" y="7"/>
                    <a:pt x="51" y="7"/>
                    <a:pt x="51" y="7"/>
                  </a:cubicBezTo>
                  <a:cubicBezTo>
                    <a:pt x="51" y="8"/>
                    <a:pt x="50" y="7"/>
                    <a:pt x="50" y="7"/>
                  </a:cubicBezTo>
                  <a:cubicBezTo>
                    <a:pt x="49" y="7"/>
                    <a:pt x="48" y="8"/>
                    <a:pt x="47" y="9"/>
                  </a:cubicBezTo>
                  <a:cubicBezTo>
                    <a:pt x="47" y="9"/>
                    <a:pt x="44" y="10"/>
                    <a:pt x="44" y="10"/>
                  </a:cubicBezTo>
                  <a:cubicBezTo>
                    <a:pt x="43" y="9"/>
                    <a:pt x="43" y="11"/>
                    <a:pt x="43" y="11"/>
                  </a:cubicBezTo>
                  <a:cubicBezTo>
                    <a:pt x="44" y="11"/>
                    <a:pt x="42" y="11"/>
                    <a:pt x="41" y="11"/>
                  </a:cubicBezTo>
                  <a:cubicBezTo>
                    <a:pt x="41" y="11"/>
                    <a:pt x="38" y="12"/>
                    <a:pt x="38" y="12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7" y="12"/>
                    <a:pt x="36" y="11"/>
                    <a:pt x="36" y="11"/>
                  </a:cubicBezTo>
                  <a:cubicBezTo>
                    <a:pt x="35" y="11"/>
                    <a:pt x="35" y="13"/>
                    <a:pt x="34" y="13"/>
                  </a:cubicBezTo>
                  <a:cubicBezTo>
                    <a:pt x="34" y="14"/>
                    <a:pt x="33" y="12"/>
                    <a:pt x="32" y="11"/>
                  </a:cubicBezTo>
                  <a:cubicBezTo>
                    <a:pt x="31" y="11"/>
                    <a:pt x="29" y="10"/>
                    <a:pt x="29" y="10"/>
                  </a:cubicBezTo>
                  <a:cubicBezTo>
                    <a:pt x="28" y="10"/>
                    <a:pt x="27" y="9"/>
                    <a:pt x="27" y="9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3" y="9"/>
                    <a:pt x="23" y="9"/>
                  </a:cubicBezTo>
                  <a:cubicBezTo>
                    <a:pt x="22" y="10"/>
                    <a:pt x="22" y="9"/>
                    <a:pt x="22" y="10"/>
                  </a:cubicBezTo>
                  <a:cubicBezTo>
                    <a:pt x="21" y="10"/>
                    <a:pt x="20" y="11"/>
                    <a:pt x="19" y="12"/>
                  </a:cubicBezTo>
                  <a:cubicBezTo>
                    <a:pt x="19" y="12"/>
                    <a:pt x="17" y="14"/>
                    <a:pt x="17" y="15"/>
                  </a:cubicBezTo>
                  <a:cubicBezTo>
                    <a:pt x="17" y="15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4" y="18"/>
                    <a:pt x="14" y="18"/>
                  </a:cubicBezTo>
                  <a:cubicBezTo>
                    <a:pt x="13" y="19"/>
                    <a:pt x="14" y="21"/>
                    <a:pt x="14" y="22"/>
                  </a:cubicBezTo>
                  <a:cubicBezTo>
                    <a:pt x="14" y="23"/>
                    <a:pt x="14" y="24"/>
                    <a:pt x="15" y="24"/>
                  </a:cubicBezTo>
                  <a:cubicBezTo>
                    <a:pt x="15" y="24"/>
                    <a:pt x="15" y="25"/>
                    <a:pt x="15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4" y="27"/>
                    <a:pt x="14" y="27"/>
                  </a:cubicBezTo>
                  <a:cubicBezTo>
                    <a:pt x="13" y="27"/>
                    <a:pt x="13" y="28"/>
                    <a:pt x="12" y="29"/>
                  </a:cubicBezTo>
                  <a:cubicBezTo>
                    <a:pt x="12" y="29"/>
                    <a:pt x="11" y="29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8"/>
                    <a:pt x="11" y="27"/>
                    <a:pt x="11" y="27"/>
                  </a:cubicBezTo>
                  <a:cubicBezTo>
                    <a:pt x="11" y="27"/>
                    <a:pt x="11" y="25"/>
                    <a:pt x="10" y="24"/>
                  </a:cubicBezTo>
                  <a:cubicBezTo>
                    <a:pt x="10" y="24"/>
                    <a:pt x="9" y="23"/>
                    <a:pt x="9" y="23"/>
                  </a:cubicBezTo>
                  <a:cubicBezTo>
                    <a:pt x="9" y="23"/>
                    <a:pt x="9" y="22"/>
                    <a:pt x="9" y="22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7" y="22"/>
                    <a:pt x="7" y="24"/>
                    <a:pt x="7" y="25"/>
                  </a:cubicBezTo>
                  <a:cubicBezTo>
                    <a:pt x="7" y="25"/>
                    <a:pt x="8" y="26"/>
                    <a:pt x="8" y="26"/>
                  </a:cubicBezTo>
                  <a:cubicBezTo>
                    <a:pt x="8" y="26"/>
                    <a:pt x="8" y="27"/>
                    <a:pt x="8" y="27"/>
                  </a:cubicBezTo>
                  <a:cubicBezTo>
                    <a:pt x="7" y="27"/>
                    <a:pt x="7" y="29"/>
                    <a:pt x="7" y="29"/>
                  </a:cubicBezTo>
                  <a:cubicBezTo>
                    <a:pt x="7" y="30"/>
                    <a:pt x="7" y="31"/>
                    <a:pt x="7" y="31"/>
                  </a:cubicBezTo>
                  <a:cubicBezTo>
                    <a:pt x="6" y="31"/>
                    <a:pt x="8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9" y="31"/>
                    <a:pt x="8" y="32"/>
                  </a:cubicBezTo>
                  <a:cubicBezTo>
                    <a:pt x="8" y="32"/>
                    <a:pt x="7" y="33"/>
                    <a:pt x="7" y="33"/>
                  </a:cubicBezTo>
                  <a:cubicBezTo>
                    <a:pt x="7" y="33"/>
                    <a:pt x="7" y="34"/>
                    <a:pt x="8" y="34"/>
                  </a:cubicBezTo>
                  <a:cubicBezTo>
                    <a:pt x="8" y="34"/>
                    <a:pt x="9" y="35"/>
                    <a:pt x="9" y="36"/>
                  </a:cubicBezTo>
                  <a:cubicBezTo>
                    <a:pt x="9" y="36"/>
                    <a:pt x="9" y="37"/>
                    <a:pt x="9" y="37"/>
                  </a:cubicBezTo>
                  <a:cubicBezTo>
                    <a:pt x="9" y="37"/>
                    <a:pt x="7" y="37"/>
                    <a:pt x="6" y="37"/>
                  </a:cubicBezTo>
                  <a:cubicBezTo>
                    <a:pt x="5" y="37"/>
                    <a:pt x="4" y="39"/>
                    <a:pt x="4" y="39"/>
                  </a:cubicBezTo>
                  <a:cubicBezTo>
                    <a:pt x="4" y="40"/>
                    <a:pt x="4" y="42"/>
                    <a:pt x="5" y="42"/>
                  </a:cubicBezTo>
                  <a:cubicBezTo>
                    <a:pt x="5" y="43"/>
                    <a:pt x="6" y="43"/>
                    <a:pt x="7" y="43"/>
                  </a:cubicBezTo>
                  <a:cubicBezTo>
                    <a:pt x="7" y="44"/>
                    <a:pt x="8" y="43"/>
                    <a:pt x="9" y="44"/>
                  </a:cubicBezTo>
                  <a:cubicBezTo>
                    <a:pt x="9" y="44"/>
                    <a:pt x="10" y="42"/>
                    <a:pt x="10" y="41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13" y="38"/>
                    <a:pt x="15" y="38"/>
                    <a:pt x="15" y="38"/>
                  </a:cubicBezTo>
                  <a:cubicBezTo>
                    <a:pt x="16" y="37"/>
                    <a:pt x="15" y="39"/>
                    <a:pt x="15" y="40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9" y="40"/>
                    <a:pt x="19" y="40"/>
                  </a:cubicBezTo>
                  <a:cubicBezTo>
                    <a:pt x="20" y="41"/>
                    <a:pt x="20" y="42"/>
                    <a:pt x="19" y="42"/>
                  </a:cubicBezTo>
                  <a:cubicBezTo>
                    <a:pt x="19" y="42"/>
                    <a:pt x="19" y="43"/>
                    <a:pt x="19" y="43"/>
                  </a:cubicBezTo>
                  <a:cubicBezTo>
                    <a:pt x="20" y="43"/>
                    <a:pt x="20" y="42"/>
                    <a:pt x="21" y="42"/>
                  </a:cubicBezTo>
                  <a:cubicBezTo>
                    <a:pt x="21" y="41"/>
                    <a:pt x="21" y="40"/>
                    <a:pt x="21" y="40"/>
                  </a:cubicBezTo>
                  <a:cubicBezTo>
                    <a:pt x="21" y="40"/>
                    <a:pt x="21" y="40"/>
                    <a:pt x="22" y="40"/>
                  </a:cubicBezTo>
                  <a:cubicBezTo>
                    <a:pt x="22" y="40"/>
                    <a:pt x="21" y="38"/>
                    <a:pt x="20" y="38"/>
                  </a:cubicBezTo>
                  <a:cubicBezTo>
                    <a:pt x="19" y="37"/>
                    <a:pt x="20" y="37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3"/>
                    <a:pt x="23" y="43"/>
                  </a:cubicBezTo>
                  <a:cubicBezTo>
                    <a:pt x="23" y="43"/>
                    <a:pt x="24" y="44"/>
                    <a:pt x="24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5"/>
                    <a:pt x="26" y="45"/>
                  </a:cubicBezTo>
                  <a:cubicBezTo>
                    <a:pt x="26" y="45"/>
                    <a:pt x="26" y="44"/>
                    <a:pt x="26" y="44"/>
                  </a:cubicBezTo>
                  <a:cubicBezTo>
                    <a:pt x="25" y="44"/>
                    <a:pt x="25" y="42"/>
                    <a:pt x="25" y="42"/>
                  </a:cubicBezTo>
                  <a:cubicBezTo>
                    <a:pt x="25" y="41"/>
                    <a:pt x="26" y="40"/>
                    <a:pt x="26" y="40"/>
                  </a:cubicBezTo>
                  <a:cubicBezTo>
                    <a:pt x="26" y="40"/>
                    <a:pt x="26" y="42"/>
                    <a:pt x="26" y="42"/>
                  </a:cubicBezTo>
                  <a:cubicBezTo>
                    <a:pt x="26" y="42"/>
                    <a:pt x="26" y="43"/>
                    <a:pt x="26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4"/>
                    <a:pt x="31" y="44"/>
                    <a:pt x="31" y="45"/>
                  </a:cubicBezTo>
                  <a:cubicBezTo>
                    <a:pt x="31" y="45"/>
                    <a:pt x="32" y="45"/>
                    <a:pt x="32" y="45"/>
                  </a:cubicBezTo>
                  <a:cubicBezTo>
                    <a:pt x="32" y="44"/>
                    <a:pt x="32" y="45"/>
                    <a:pt x="32" y="45"/>
                  </a:cubicBezTo>
                  <a:cubicBezTo>
                    <a:pt x="32" y="45"/>
                    <a:pt x="31" y="47"/>
                    <a:pt x="31" y="47"/>
                  </a:cubicBezTo>
                  <a:cubicBezTo>
                    <a:pt x="31" y="48"/>
                    <a:pt x="28" y="47"/>
                    <a:pt x="26" y="47"/>
                  </a:cubicBezTo>
                  <a:cubicBezTo>
                    <a:pt x="25" y="47"/>
                    <a:pt x="23" y="48"/>
                    <a:pt x="23" y="48"/>
                  </a:cubicBezTo>
                  <a:cubicBezTo>
                    <a:pt x="22" y="48"/>
                    <a:pt x="20" y="47"/>
                    <a:pt x="19" y="47"/>
                  </a:cubicBezTo>
                  <a:cubicBezTo>
                    <a:pt x="18" y="46"/>
                    <a:pt x="18" y="45"/>
                    <a:pt x="17" y="44"/>
                  </a:cubicBezTo>
                  <a:cubicBezTo>
                    <a:pt x="17" y="44"/>
                    <a:pt x="17" y="44"/>
                    <a:pt x="17" y="43"/>
                  </a:cubicBezTo>
                  <a:cubicBezTo>
                    <a:pt x="17" y="43"/>
                    <a:pt x="15" y="43"/>
                    <a:pt x="14" y="43"/>
                  </a:cubicBezTo>
                  <a:cubicBezTo>
                    <a:pt x="14" y="44"/>
                    <a:pt x="10" y="44"/>
                    <a:pt x="9" y="44"/>
                  </a:cubicBezTo>
                  <a:cubicBezTo>
                    <a:pt x="9" y="45"/>
                    <a:pt x="7" y="44"/>
                    <a:pt x="7" y="44"/>
                  </a:cubicBezTo>
                  <a:cubicBezTo>
                    <a:pt x="7" y="44"/>
                    <a:pt x="6" y="45"/>
                    <a:pt x="5" y="45"/>
                  </a:cubicBezTo>
                  <a:cubicBezTo>
                    <a:pt x="5" y="46"/>
                    <a:pt x="4" y="47"/>
                    <a:pt x="4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" y="52"/>
                    <a:pt x="1" y="55"/>
                    <a:pt x="0" y="55"/>
                  </a:cubicBezTo>
                  <a:cubicBezTo>
                    <a:pt x="0" y="56"/>
                    <a:pt x="0" y="60"/>
                    <a:pt x="0" y="61"/>
                  </a:cubicBezTo>
                  <a:cubicBezTo>
                    <a:pt x="0" y="63"/>
                    <a:pt x="1" y="66"/>
                    <a:pt x="1" y="66"/>
                  </a:cubicBezTo>
                  <a:cubicBezTo>
                    <a:pt x="2" y="67"/>
                    <a:pt x="4" y="69"/>
                    <a:pt x="4" y="69"/>
                  </a:cubicBezTo>
                  <a:cubicBezTo>
                    <a:pt x="5" y="70"/>
                    <a:pt x="7" y="70"/>
                    <a:pt x="8" y="70"/>
                  </a:cubicBezTo>
                  <a:cubicBezTo>
                    <a:pt x="9" y="70"/>
                    <a:pt x="10" y="69"/>
                    <a:pt x="10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2" y="69"/>
                    <a:pt x="13" y="70"/>
                    <a:pt x="14" y="70"/>
                  </a:cubicBezTo>
                  <a:cubicBezTo>
                    <a:pt x="14" y="70"/>
                    <a:pt x="15" y="70"/>
                    <a:pt x="15" y="70"/>
                  </a:cubicBezTo>
                  <a:cubicBezTo>
                    <a:pt x="16" y="70"/>
                    <a:pt x="16" y="73"/>
                    <a:pt x="16" y="73"/>
                  </a:cubicBezTo>
                  <a:cubicBezTo>
                    <a:pt x="16" y="74"/>
                    <a:pt x="16" y="77"/>
                    <a:pt x="17" y="78"/>
                  </a:cubicBezTo>
                  <a:cubicBezTo>
                    <a:pt x="17" y="79"/>
                    <a:pt x="18" y="81"/>
                    <a:pt x="18" y="82"/>
                  </a:cubicBezTo>
                  <a:cubicBezTo>
                    <a:pt x="18" y="83"/>
                    <a:pt x="17" y="86"/>
                    <a:pt x="17" y="87"/>
                  </a:cubicBezTo>
                  <a:cubicBezTo>
                    <a:pt x="17" y="88"/>
                    <a:pt x="18" y="91"/>
                    <a:pt x="19" y="91"/>
                  </a:cubicBezTo>
                  <a:cubicBezTo>
                    <a:pt x="19" y="92"/>
                    <a:pt x="19" y="94"/>
                    <a:pt x="19" y="95"/>
                  </a:cubicBezTo>
                  <a:cubicBezTo>
                    <a:pt x="19" y="95"/>
                    <a:pt x="21" y="98"/>
                    <a:pt x="21" y="99"/>
                  </a:cubicBezTo>
                  <a:cubicBezTo>
                    <a:pt x="22" y="101"/>
                    <a:pt x="25" y="101"/>
                    <a:pt x="26" y="100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1" name="Freeform 1357"/>
            <p:cNvSpPr/>
            <p:nvPr/>
          </p:nvSpPr>
          <p:spPr bwMode="auto">
            <a:xfrm>
              <a:off x="5188" y="1730"/>
              <a:ext cx="9" cy="9"/>
            </a:xfrm>
            <a:custGeom>
              <a:avLst/>
              <a:gdLst>
                <a:gd name="T0" fmla="*/ 1 w 4"/>
                <a:gd name="T1" fmla="*/ 4 h 4"/>
                <a:gd name="T2" fmla="*/ 3 w 4"/>
                <a:gd name="T3" fmla="*/ 4 h 4"/>
                <a:gd name="T4" fmla="*/ 3 w 4"/>
                <a:gd name="T5" fmla="*/ 2 h 4"/>
                <a:gd name="T6" fmla="*/ 2 w 4"/>
                <a:gd name="T7" fmla="*/ 0 h 4"/>
                <a:gd name="T8" fmla="*/ 1 w 4"/>
                <a:gd name="T9" fmla="*/ 1 h 4"/>
                <a:gd name="T10" fmla="*/ 0 w 4"/>
                <a:gd name="T11" fmla="*/ 2 h 4"/>
                <a:gd name="T12" fmla="*/ 0 w 4"/>
                <a:gd name="T13" fmla="*/ 3 h 4"/>
                <a:gd name="T14" fmla="*/ 1 w 4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3" y="3"/>
                    <a:pt x="4" y="2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2" name="Freeform 1358"/>
            <p:cNvSpPr/>
            <p:nvPr/>
          </p:nvSpPr>
          <p:spPr bwMode="auto">
            <a:xfrm>
              <a:off x="5181" y="1756"/>
              <a:ext cx="7" cy="10"/>
            </a:xfrm>
            <a:custGeom>
              <a:avLst/>
              <a:gdLst>
                <a:gd name="T0" fmla="*/ 3 w 3"/>
                <a:gd name="T1" fmla="*/ 1 h 4"/>
                <a:gd name="T2" fmla="*/ 2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4 h 4"/>
                <a:gd name="T10" fmla="*/ 3 w 3"/>
                <a:gd name="T11" fmla="*/ 3 h 4"/>
                <a:gd name="T12" fmla="*/ 3 w 3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3" y="1"/>
                    <a:pt x="3" y="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3" name="Freeform 1359"/>
            <p:cNvSpPr/>
            <p:nvPr/>
          </p:nvSpPr>
          <p:spPr bwMode="auto">
            <a:xfrm>
              <a:off x="5166" y="1747"/>
              <a:ext cx="15" cy="19"/>
            </a:xfrm>
            <a:custGeom>
              <a:avLst/>
              <a:gdLst>
                <a:gd name="T0" fmla="*/ 6 w 6"/>
                <a:gd name="T1" fmla="*/ 4 h 8"/>
                <a:gd name="T2" fmla="*/ 6 w 6"/>
                <a:gd name="T3" fmla="*/ 1 h 8"/>
                <a:gd name="T4" fmla="*/ 5 w 6"/>
                <a:gd name="T5" fmla="*/ 0 h 8"/>
                <a:gd name="T6" fmla="*/ 1 w 6"/>
                <a:gd name="T7" fmla="*/ 4 h 8"/>
                <a:gd name="T8" fmla="*/ 0 w 6"/>
                <a:gd name="T9" fmla="*/ 7 h 8"/>
                <a:gd name="T10" fmla="*/ 3 w 6"/>
                <a:gd name="T11" fmla="*/ 8 h 8"/>
                <a:gd name="T12" fmla="*/ 4 w 6"/>
                <a:gd name="T13" fmla="*/ 8 h 8"/>
                <a:gd name="T14" fmla="*/ 4 w 6"/>
                <a:gd name="T15" fmla="*/ 8 h 8"/>
                <a:gd name="T16" fmla="*/ 5 w 6"/>
                <a:gd name="T17" fmla="*/ 6 h 8"/>
                <a:gd name="T18" fmla="*/ 6 w 6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8">
                  <a:moveTo>
                    <a:pt x="6" y="4"/>
                  </a:moveTo>
                  <a:cubicBezTo>
                    <a:pt x="6" y="3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3" y="3"/>
                    <a:pt x="1" y="4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1" y="7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5" y="7"/>
                    <a:pt x="5" y="6"/>
                  </a:cubicBezTo>
                  <a:cubicBezTo>
                    <a:pt x="6" y="5"/>
                    <a:pt x="6" y="4"/>
                    <a:pt x="6" y="4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4" name="Freeform 1360"/>
            <p:cNvSpPr/>
            <p:nvPr/>
          </p:nvSpPr>
          <p:spPr bwMode="auto">
            <a:xfrm>
              <a:off x="5159" y="1768"/>
              <a:ext cx="17" cy="7"/>
            </a:xfrm>
            <a:custGeom>
              <a:avLst/>
              <a:gdLst>
                <a:gd name="T0" fmla="*/ 2 w 7"/>
                <a:gd name="T1" fmla="*/ 1 h 3"/>
                <a:gd name="T2" fmla="*/ 0 w 7"/>
                <a:gd name="T3" fmla="*/ 1 h 3"/>
                <a:gd name="T4" fmla="*/ 5 w 7"/>
                <a:gd name="T5" fmla="*/ 2 h 3"/>
                <a:gd name="T6" fmla="*/ 7 w 7"/>
                <a:gd name="T7" fmla="*/ 2 h 3"/>
                <a:gd name="T8" fmla="*/ 2 w 7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2" y="1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0" y="1"/>
                    <a:pt x="4" y="2"/>
                    <a:pt x="5" y="2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6" y="2"/>
                    <a:pt x="3" y="1"/>
                    <a:pt x="2" y="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5" name="Freeform 1361"/>
            <p:cNvSpPr/>
            <p:nvPr/>
          </p:nvSpPr>
          <p:spPr bwMode="auto">
            <a:xfrm>
              <a:off x="5178" y="1711"/>
              <a:ext cx="5" cy="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  <a:gd name="T6" fmla="*/ 1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1" y="0"/>
                    <a:pt x="1" y="0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6" name="Freeform 1362"/>
            <p:cNvSpPr/>
            <p:nvPr/>
          </p:nvSpPr>
          <p:spPr bwMode="auto">
            <a:xfrm>
              <a:off x="5183" y="1723"/>
              <a:ext cx="5" cy="4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1" y="2"/>
                    <a:pt x="1" y="1"/>
                    <a:pt x="2" y="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7" name="Freeform 1363"/>
            <p:cNvSpPr/>
            <p:nvPr/>
          </p:nvSpPr>
          <p:spPr bwMode="auto">
            <a:xfrm>
              <a:off x="5195" y="1754"/>
              <a:ext cx="7" cy="4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1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8" name="Freeform 1364"/>
            <p:cNvSpPr/>
            <p:nvPr/>
          </p:nvSpPr>
          <p:spPr bwMode="auto">
            <a:xfrm>
              <a:off x="5192" y="1687"/>
              <a:ext cx="12" cy="12"/>
            </a:xfrm>
            <a:custGeom>
              <a:avLst/>
              <a:gdLst>
                <a:gd name="T0" fmla="*/ 1 w 5"/>
                <a:gd name="T1" fmla="*/ 2 h 5"/>
                <a:gd name="T2" fmla="*/ 0 w 5"/>
                <a:gd name="T3" fmla="*/ 3 h 5"/>
                <a:gd name="T4" fmla="*/ 0 w 5"/>
                <a:gd name="T5" fmla="*/ 3 h 5"/>
                <a:gd name="T6" fmla="*/ 0 w 5"/>
                <a:gd name="T7" fmla="*/ 5 h 5"/>
                <a:gd name="T8" fmla="*/ 2 w 5"/>
                <a:gd name="T9" fmla="*/ 4 h 5"/>
                <a:gd name="T10" fmla="*/ 3 w 5"/>
                <a:gd name="T11" fmla="*/ 3 h 5"/>
                <a:gd name="T12" fmla="*/ 5 w 5"/>
                <a:gd name="T13" fmla="*/ 3 h 5"/>
                <a:gd name="T14" fmla="*/ 5 w 5"/>
                <a:gd name="T15" fmla="*/ 2 h 5"/>
                <a:gd name="T16" fmla="*/ 4 w 5"/>
                <a:gd name="T17" fmla="*/ 0 h 5"/>
                <a:gd name="T18" fmla="*/ 3 w 5"/>
                <a:gd name="T19" fmla="*/ 0 h 5"/>
                <a:gd name="T20" fmla="*/ 1 w 5"/>
                <a:gd name="T2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5">
                  <a:moveTo>
                    <a:pt x="1" y="2"/>
                  </a:move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1"/>
                    <a:pt x="1" y="2"/>
                    <a:pt x="1" y="2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9" name="Freeform 1365"/>
            <p:cNvSpPr/>
            <p:nvPr/>
          </p:nvSpPr>
          <p:spPr bwMode="auto">
            <a:xfrm>
              <a:off x="5145" y="17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0" name="Freeform 1366"/>
            <p:cNvSpPr/>
            <p:nvPr/>
          </p:nvSpPr>
          <p:spPr bwMode="auto">
            <a:xfrm>
              <a:off x="5145" y="1747"/>
              <a:ext cx="14" cy="19"/>
            </a:xfrm>
            <a:custGeom>
              <a:avLst/>
              <a:gdLst>
                <a:gd name="T0" fmla="*/ 6 w 6"/>
                <a:gd name="T1" fmla="*/ 6 h 8"/>
                <a:gd name="T2" fmla="*/ 4 w 6"/>
                <a:gd name="T3" fmla="*/ 3 h 8"/>
                <a:gd name="T4" fmla="*/ 3 w 6"/>
                <a:gd name="T5" fmla="*/ 3 h 8"/>
                <a:gd name="T6" fmla="*/ 3 w 6"/>
                <a:gd name="T7" fmla="*/ 2 h 8"/>
                <a:gd name="T8" fmla="*/ 1 w 6"/>
                <a:gd name="T9" fmla="*/ 1 h 8"/>
                <a:gd name="T10" fmla="*/ 0 w 6"/>
                <a:gd name="T11" fmla="*/ 1 h 8"/>
                <a:gd name="T12" fmla="*/ 2 w 6"/>
                <a:gd name="T13" fmla="*/ 2 h 8"/>
                <a:gd name="T14" fmla="*/ 5 w 6"/>
                <a:gd name="T15" fmla="*/ 8 h 8"/>
                <a:gd name="T16" fmla="*/ 6 w 6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cubicBezTo>
                    <a:pt x="6" y="5"/>
                    <a:pt x="5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3" y="3"/>
                    <a:pt x="5" y="8"/>
                    <a:pt x="5" y="8"/>
                  </a:cubicBezTo>
                  <a:cubicBezTo>
                    <a:pt x="6" y="8"/>
                    <a:pt x="6" y="7"/>
                    <a:pt x="6" y="6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1" name="Freeform 1367"/>
            <p:cNvSpPr/>
            <p:nvPr/>
          </p:nvSpPr>
          <p:spPr bwMode="auto">
            <a:xfrm>
              <a:off x="5121" y="1739"/>
              <a:ext cx="5" cy="8"/>
            </a:xfrm>
            <a:custGeom>
              <a:avLst/>
              <a:gdLst>
                <a:gd name="T0" fmla="*/ 0 w 2"/>
                <a:gd name="T1" fmla="*/ 1 h 3"/>
                <a:gd name="T2" fmla="*/ 2 w 2"/>
                <a:gd name="T3" fmla="*/ 3 h 3"/>
                <a:gd name="T4" fmla="*/ 1 w 2"/>
                <a:gd name="T5" fmla="*/ 1 h 3"/>
                <a:gd name="T6" fmla="*/ 0 w 2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2"/>
                    <a:pt x="2" y="3"/>
                    <a:pt x="2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2" name="Freeform 1368"/>
            <p:cNvSpPr/>
            <p:nvPr/>
          </p:nvSpPr>
          <p:spPr bwMode="auto">
            <a:xfrm>
              <a:off x="5064" y="1780"/>
              <a:ext cx="11" cy="29"/>
            </a:xfrm>
            <a:custGeom>
              <a:avLst/>
              <a:gdLst>
                <a:gd name="T0" fmla="*/ 1 w 5"/>
                <a:gd name="T1" fmla="*/ 11 h 12"/>
                <a:gd name="T2" fmla="*/ 2 w 5"/>
                <a:gd name="T3" fmla="*/ 12 h 12"/>
                <a:gd name="T4" fmla="*/ 4 w 5"/>
                <a:gd name="T5" fmla="*/ 10 h 12"/>
                <a:gd name="T6" fmla="*/ 4 w 5"/>
                <a:gd name="T7" fmla="*/ 8 h 12"/>
                <a:gd name="T8" fmla="*/ 4 w 5"/>
                <a:gd name="T9" fmla="*/ 7 h 12"/>
                <a:gd name="T10" fmla="*/ 5 w 5"/>
                <a:gd name="T11" fmla="*/ 5 h 12"/>
                <a:gd name="T12" fmla="*/ 4 w 5"/>
                <a:gd name="T13" fmla="*/ 1 h 12"/>
                <a:gd name="T14" fmla="*/ 3 w 5"/>
                <a:gd name="T15" fmla="*/ 2 h 12"/>
                <a:gd name="T16" fmla="*/ 1 w 5"/>
                <a:gd name="T17" fmla="*/ 4 h 12"/>
                <a:gd name="T18" fmla="*/ 1 w 5"/>
                <a:gd name="T19" fmla="*/ 6 h 12"/>
                <a:gd name="T20" fmla="*/ 0 w 5"/>
                <a:gd name="T21" fmla="*/ 8 h 12"/>
                <a:gd name="T22" fmla="*/ 1 w 5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2">
                  <a:moveTo>
                    <a:pt x="1" y="11"/>
                  </a:moveTo>
                  <a:cubicBezTo>
                    <a:pt x="1" y="12"/>
                    <a:pt x="2" y="12"/>
                    <a:pt x="2" y="12"/>
                  </a:cubicBezTo>
                  <a:cubicBezTo>
                    <a:pt x="3" y="12"/>
                    <a:pt x="4" y="10"/>
                    <a:pt x="4" y="10"/>
                  </a:cubicBezTo>
                  <a:cubicBezTo>
                    <a:pt x="4" y="9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5" y="5"/>
                    <a:pt x="4" y="1"/>
                    <a:pt x="4" y="1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1" y="4"/>
                    <a:pt x="0" y="6"/>
                    <a:pt x="1" y="6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3" name="Freeform 1369"/>
            <p:cNvSpPr/>
            <p:nvPr/>
          </p:nvSpPr>
          <p:spPr bwMode="auto">
            <a:xfrm>
              <a:off x="4927" y="1856"/>
              <a:ext cx="5" cy="3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1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0" y="0"/>
                    <a:pt x="1" y="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4" name="Freeform 1370"/>
            <p:cNvSpPr/>
            <p:nvPr/>
          </p:nvSpPr>
          <p:spPr bwMode="auto">
            <a:xfrm>
              <a:off x="4920" y="1565"/>
              <a:ext cx="77" cy="69"/>
            </a:xfrm>
            <a:custGeom>
              <a:avLst/>
              <a:gdLst>
                <a:gd name="T0" fmla="*/ 32 w 32"/>
                <a:gd name="T1" fmla="*/ 3 h 29"/>
                <a:gd name="T2" fmla="*/ 30 w 32"/>
                <a:gd name="T3" fmla="*/ 3 h 29"/>
                <a:gd name="T4" fmla="*/ 28 w 32"/>
                <a:gd name="T5" fmla="*/ 3 h 29"/>
                <a:gd name="T6" fmla="*/ 28 w 32"/>
                <a:gd name="T7" fmla="*/ 1 h 29"/>
                <a:gd name="T8" fmla="*/ 28 w 32"/>
                <a:gd name="T9" fmla="*/ 0 h 29"/>
                <a:gd name="T10" fmla="*/ 25 w 32"/>
                <a:gd name="T11" fmla="*/ 0 h 29"/>
                <a:gd name="T12" fmla="*/ 23 w 32"/>
                <a:gd name="T13" fmla="*/ 0 h 29"/>
                <a:gd name="T14" fmla="*/ 20 w 32"/>
                <a:gd name="T15" fmla="*/ 0 h 29"/>
                <a:gd name="T16" fmla="*/ 15 w 32"/>
                <a:gd name="T17" fmla="*/ 0 h 29"/>
                <a:gd name="T18" fmla="*/ 14 w 32"/>
                <a:gd name="T19" fmla="*/ 2 h 29"/>
                <a:gd name="T20" fmla="*/ 11 w 32"/>
                <a:gd name="T21" fmla="*/ 2 h 29"/>
                <a:gd name="T22" fmla="*/ 5 w 32"/>
                <a:gd name="T23" fmla="*/ 4 h 29"/>
                <a:gd name="T24" fmla="*/ 3 w 32"/>
                <a:gd name="T25" fmla="*/ 6 h 29"/>
                <a:gd name="T26" fmla="*/ 2 w 32"/>
                <a:gd name="T27" fmla="*/ 7 h 29"/>
                <a:gd name="T28" fmla="*/ 0 w 32"/>
                <a:gd name="T29" fmla="*/ 8 h 29"/>
                <a:gd name="T30" fmla="*/ 0 w 32"/>
                <a:gd name="T31" fmla="*/ 9 h 29"/>
                <a:gd name="T32" fmla="*/ 1 w 32"/>
                <a:gd name="T33" fmla="*/ 9 h 29"/>
                <a:gd name="T34" fmla="*/ 3 w 32"/>
                <a:gd name="T35" fmla="*/ 9 h 29"/>
                <a:gd name="T36" fmla="*/ 1 w 32"/>
                <a:gd name="T37" fmla="*/ 10 h 29"/>
                <a:gd name="T38" fmla="*/ 2 w 32"/>
                <a:gd name="T39" fmla="*/ 11 h 29"/>
                <a:gd name="T40" fmla="*/ 4 w 32"/>
                <a:gd name="T41" fmla="*/ 11 h 29"/>
                <a:gd name="T42" fmla="*/ 6 w 32"/>
                <a:gd name="T43" fmla="*/ 12 h 29"/>
                <a:gd name="T44" fmla="*/ 7 w 32"/>
                <a:gd name="T45" fmla="*/ 14 h 29"/>
                <a:gd name="T46" fmla="*/ 7 w 32"/>
                <a:gd name="T47" fmla="*/ 16 h 29"/>
                <a:gd name="T48" fmla="*/ 9 w 32"/>
                <a:gd name="T49" fmla="*/ 16 h 29"/>
                <a:gd name="T50" fmla="*/ 8 w 32"/>
                <a:gd name="T51" fmla="*/ 17 h 29"/>
                <a:gd name="T52" fmla="*/ 9 w 32"/>
                <a:gd name="T53" fmla="*/ 19 h 29"/>
                <a:gd name="T54" fmla="*/ 9 w 32"/>
                <a:gd name="T55" fmla="*/ 20 h 29"/>
                <a:gd name="T56" fmla="*/ 8 w 32"/>
                <a:gd name="T57" fmla="*/ 21 h 29"/>
                <a:gd name="T58" fmla="*/ 10 w 32"/>
                <a:gd name="T59" fmla="*/ 26 h 29"/>
                <a:gd name="T60" fmla="*/ 11 w 32"/>
                <a:gd name="T61" fmla="*/ 29 h 29"/>
                <a:gd name="T62" fmla="*/ 12 w 32"/>
                <a:gd name="T63" fmla="*/ 29 h 29"/>
                <a:gd name="T64" fmla="*/ 13 w 32"/>
                <a:gd name="T65" fmla="*/ 29 h 29"/>
                <a:gd name="T66" fmla="*/ 14 w 32"/>
                <a:gd name="T67" fmla="*/ 27 h 29"/>
                <a:gd name="T68" fmla="*/ 16 w 32"/>
                <a:gd name="T69" fmla="*/ 23 h 29"/>
                <a:gd name="T70" fmla="*/ 18 w 32"/>
                <a:gd name="T71" fmla="*/ 23 h 29"/>
                <a:gd name="T72" fmla="*/ 19 w 32"/>
                <a:gd name="T73" fmla="*/ 22 h 29"/>
                <a:gd name="T74" fmla="*/ 22 w 32"/>
                <a:gd name="T75" fmla="*/ 21 h 29"/>
                <a:gd name="T76" fmla="*/ 24 w 32"/>
                <a:gd name="T77" fmla="*/ 18 h 29"/>
                <a:gd name="T78" fmla="*/ 23 w 32"/>
                <a:gd name="T79" fmla="*/ 18 h 29"/>
                <a:gd name="T80" fmla="*/ 23 w 32"/>
                <a:gd name="T81" fmla="*/ 17 h 29"/>
                <a:gd name="T82" fmla="*/ 25 w 32"/>
                <a:gd name="T83" fmla="*/ 17 h 29"/>
                <a:gd name="T84" fmla="*/ 26 w 32"/>
                <a:gd name="T85" fmla="*/ 16 h 29"/>
                <a:gd name="T86" fmla="*/ 26 w 32"/>
                <a:gd name="T87" fmla="*/ 16 h 29"/>
                <a:gd name="T88" fmla="*/ 26 w 32"/>
                <a:gd name="T89" fmla="*/ 15 h 29"/>
                <a:gd name="T90" fmla="*/ 28 w 32"/>
                <a:gd name="T91" fmla="*/ 12 h 29"/>
                <a:gd name="T92" fmla="*/ 29 w 32"/>
                <a:gd name="T93" fmla="*/ 10 h 29"/>
                <a:gd name="T94" fmla="*/ 28 w 32"/>
                <a:gd name="T95" fmla="*/ 8 h 29"/>
                <a:gd name="T96" fmla="*/ 29 w 32"/>
                <a:gd name="T97" fmla="*/ 8 h 29"/>
                <a:gd name="T98" fmla="*/ 29 w 32"/>
                <a:gd name="T99" fmla="*/ 6 h 29"/>
                <a:gd name="T100" fmla="*/ 30 w 32"/>
                <a:gd name="T101" fmla="*/ 5 h 29"/>
                <a:gd name="T102" fmla="*/ 32 w 32"/>
                <a:gd name="T103" fmla="*/ 4 h 29"/>
                <a:gd name="T104" fmla="*/ 32 w 32"/>
                <a:gd name="T10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29">
                  <a:moveTo>
                    <a:pt x="32" y="3"/>
                  </a:moveTo>
                  <a:cubicBezTo>
                    <a:pt x="31" y="3"/>
                    <a:pt x="30" y="3"/>
                    <a:pt x="30" y="3"/>
                  </a:cubicBezTo>
                  <a:cubicBezTo>
                    <a:pt x="30" y="3"/>
                    <a:pt x="28" y="2"/>
                    <a:pt x="28" y="3"/>
                  </a:cubicBezTo>
                  <a:cubicBezTo>
                    <a:pt x="27" y="3"/>
                    <a:pt x="28" y="1"/>
                    <a:pt x="28" y="1"/>
                  </a:cubicBezTo>
                  <a:cubicBezTo>
                    <a:pt x="29" y="1"/>
                    <a:pt x="28" y="0"/>
                    <a:pt x="28" y="0"/>
                  </a:cubicBezTo>
                  <a:cubicBezTo>
                    <a:pt x="27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5" y="2"/>
                    <a:pt x="12" y="2"/>
                    <a:pt x="11" y="2"/>
                  </a:cubicBezTo>
                  <a:cubicBezTo>
                    <a:pt x="10" y="2"/>
                    <a:pt x="6" y="3"/>
                    <a:pt x="5" y="4"/>
                  </a:cubicBezTo>
                  <a:cubicBezTo>
                    <a:pt x="4" y="5"/>
                    <a:pt x="3" y="6"/>
                    <a:pt x="3" y="6"/>
                  </a:cubicBezTo>
                  <a:cubicBezTo>
                    <a:pt x="4" y="6"/>
                    <a:pt x="3" y="7"/>
                    <a:pt x="2" y="7"/>
                  </a:cubicBezTo>
                  <a:cubicBezTo>
                    <a:pt x="2" y="7"/>
                    <a:pt x="0" y="8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1" y="8"/>
                    <a:pt x="1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2" y="10"/>
                    <a:pt x="1" y="10"/>
                  </a:cubicBezTo>
                  <a:cubicBezTo>
                    <a:pt x="1" y="10"/>
                    <a:pt x="1" y="11"/>
                    <a:pt x="2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4" y="11"/>
                    <a:pt x="5" y="11"/>
                    <a:pt x="6" y="12"/>
                  </a:cubicBezTo>
                  <a:cubicBezTo>
                    <a:pt x="7" y="12"/>
                    <a:pt x="7" y="13"/>
                    <a:pt x="7" y="14"/>
                  </a:cubicBezTo>
                  <a:cubicBezTo>
                    <a:pt x="7" y="14"/>
                    <a:pt x="7" y="15"/>
                    <a:pt x="7" y="16"/>
                  </a:cubicBezTo>
                  <a:cubicBezTo>
                    <a:pt x="7" y="16"/>
                    <a:pt x="9" y="17"/>
                    <a:pt x="9" y="16"/>
                  </a:cubicBezTo>
                  <a:cubicBezTo>
                    <a:pt x="9" y="16"/>
                    <a:pt x="9" y="17"/>
                    <a:pt x="8" y="17"/>
                  </a:cubicBezTo>
                  <a:cubicBezTo>
                    <a:pt x="8" y="17"/>
                    <a:pt x="8" y="18"/>
                    <a:pt x="9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8" y="20"/>
                    <a:pt x="9" y="21"/>
                    <a:pt x="8" y="21"/>
                  </a:cubicBezTo>
                  <a:cubicBezTo>
                    <a:pt x="8" y="22"/>
                    <a:pt x="10" y="24"/>
                    <a:pt x="10" y="26"/>
                  </a:cubicBezTo>
                  <a:cubicBezTo>
                    <a:pt x="10" y="27"/>
                    <a:pt x="10" y="29"/>
                    <a:pt x="11" y="29"/>
                  </a:cubicBezTo>
                  <a:cubicBezTo>
                    <a:pt x="11" y="29"/>
                    <a:pt x="12" y="29"/>
                    <a:pt x="12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8"/>
                    <a:pt x="14" y="28"/>
                    <a:pt x="14" y="27"/>
                  </a:cubicBezTo>
                  <a:cubicBezTo>
                    <a:pt x="15" y="27"/>
                    <a:pt x="16" y="24"/>
                    <a:pt x="16" y="23"/>
                  </a:cubicBezTo>
                  <a:cubicBezTo>
                    <a:pt x="16" y="23"/>
                    <a:pt x="17" y="23"/>
                    <a:pt x="18" y="23"/>
                  </a:cubicBezTo>
                  <a:cubicBezTo>
                    <a:pt x="18" y="23"/>
                    <a:pt x="19" y="22"/>
                    <a:pt x="19" y="22"/>
                  </a:cubicBezTo>
                  <a:cubicBezTo>
                    <a:pt x="19" y="22"/>
                    <a:pt x="21" y="21"/>
                    <a:pt x="22" y="21"/>
                  </a:cubicBezTo>
                  <a:cubicBezTo>
                    <a:pt x="22" y="20"/>
                    <a:pt x="23" y="18"/>
                    <a:pt x="24" y="18"/>
                  </a:cubicBezTo>
                  <a:cubicBezTo>
                    <a:pt x="24" y="18"/>
                    <a:pt x="23" y="18"/>
                    <a:pt x="23" y="18"/>
                  </a:cubicBezTo>
                  <a:cubicBezTo>
                    <a:pt x="22" y="17"/>
                    <a:pt x="23" y="17"/>
                    <a:pt x="23" y="17"/>
                  </a:cubicBezTo>
                  <a:cubicBezTo>
                    <a:pt x="23" y="16"/>
                    <a:pt x="24" y="17"/>
                    <a:pt x="25" y="17"/>
                  </a:cubicBezTo>
                  <a:cubicBezTo>
                    <a:pt x="26" y="17"/>
                    <a:pt x="27" y="17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7" y="15"/>
                    <a:pt x="26" y="15"/>
                  </a:cubicBezTo>
                  <a:cubicBezTo>
                    <a:pt x="26" y="15"/>
                    <a:pt x="28" y="13"/>
                    <a:pt x="28" y="12"/>
                  </a:cubicBezTo>
                  <a:cubicBezTo>
                    <a:pt x="27" y="11"/>
                    <a:pt x="28" y="10"/>
                    <a:pt x="29" y="10"/>
                  </a:cubicBezTo>
                  <a:cubicBezTo>
                    <a:pt x="29" y="10"/>
                    <a:pt x="29" y="8"/>
                    <a:pt x="28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9" y="8"/>
                    <a:pt x="29" y="6"/>
                    <a:pt x="29" y="6"/>
                  </a:cubicBezTo>
                  <a:cubicBezTo>
                    <a:pt x="29" y="6"/>
                    <a:pt x="30" y="6"/>
                    <a:pt x="30" y="5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2" y="3"/>
                    <a:pt x="32" y="3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5" name="Freeform 1371"/>
            <p:cNvSpPr/>
            <p:nvPr/>
          </p:nvSpPr>
          <p:spPr bwMode="auto">
            <a:xfrm>
              <a:off x="5011" y="1574"/>
              <a:ext cx="21" cy="17"/>
            </a:xfrm>
            <a:custGeom>
              <a:avLst/>
              <a:gdLst>
                <a:gd name="T0" fmla="*/ 4 w 9"/>
                <a:gd name="T1" fmla="*/ 0 h 7"/>
                <a:gd name="T2" fmla="*/ 2 w 9"/>
                <a:gd name="T3" fmla="*/ 1 h 7"/>
                <a:gd name="T4" fmla="*/ 1 w 9"/>
                <a:gd name="T5" fmla="*/ 1 h 7"/>
                <a:gd name="T6" fmla="*/ 0 w 9"/>
                <a:gd name="T7" fmla="*/ 3 h 7"/>
                <a:gd name="T8" fmla="*/ 1 w 9"/>
                <a:gd name="T9" fmla="*/ 4 h 7"/>
                <a:gd name="T10" fmla="*/ 3 w 9"/>
                <a:gd name="T11" fmla="*/ 4 h 7"/>
                <a:gd name="T12" fmla="*/ 3 w 9"/>
                <a:gd name="T13" fmla="*/ 5 h 7"/>
                <a:gd name="T14" fmla="*/ 3 w 9"/>
                <a:gd name="T15" fmla="*/ 6 h 7"/>
                <a:gd name="T16" fmla="*/ 4 w 9"/>
                <a:gd name="T17" fmla="*/ 7 h 7"/>
                <a:gd name="T18" fmla="*/ 6 w 9"/>
                <a:gd name="T19" fmla="*/ 5 h 7"/>
                <a:gd name="T20" fmla="*/ 8 w 9"/>
                <a:gd name="T21" fmla="*/ 5 h 7"/>
                <a:gd name="T22" fmla="*/ 8 w 9"/>
                <a:gd name="T23" fmla="*/ 3 h 7"/>
                <a:gd name="T24" fmla="*/ 6 w 9"/>
                <a:gd name="T25" fmla="*/ 2 h 7"/>
                <a:gd name="T26" fmla="*/ 5 w 9"/>
                <a:gd name="T27" fmla="*/ 2 h 7"/>
                <a:gd name="T28" fmla="*/ 4 w 9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7">
                  <a:moveTo>
                    <a:pt x="4" y="0"/>
                  </a:moveTo>
                  <a:cubicBezTo>
                    <a:pt x="3" y="0"/>
                    <a:pt x="2" y="1"/>
                    <a:pt x="2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6" y="5"/>
                    <a:pt x="7" y="5"/>
                    <a:pt x="8" y="5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2"/>
                    <a:pt x="7" y="3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0"/>
                    <a:pt x="4" y="0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6" name="Freeform 1372"/>
            <p:cNvSpPr/>
            <p:nvPr/>
          </p:nvSpPr>
          <p:spPr bwMode="auto">
            <a:xfrm>
              <a:off x="5023" y="1572"/>
              <a:ext cx="17" cy="5"/>
            </a:xfrm>
            <a:custGeom>
              <a:avLst/>
              <a:gdLst>
                <a:gd name="T0" fmla="*/ 4 w 7"/>
                <a:gd name="T1" fmla="*/ 2 h 2"/>
                <a:gd name="T2" fmla="*/ 7 w 7"/>
                <a:gd name="T3" fmla="*/ 1 h 2"/>
                <a:gd name="T4" fmla="*/ 3 w 7"/>
                <a:gd name="T5" fmla="*/ 0 h 2"/>
                <a:gd name="T6" fmla="*/ 0 w 7"/>
                <a:gd name="T7" fmla="*/ 1 h 2"/>
                <a:gd name="T8" fmla="*/ 4 w 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4" y="2"/>
                  </a:moveTo>
                  <a:cubicBezTo>
                    <a:pt x="6" y="2"/>
                    <a:pt x="7" y="2"/>
                    <a:pt x="7" y="1"/>
                  </a:cubicBezTo>
                  <a:cubicBezTo>
                    <a:pt x="7" y="1"/>
                    <a:pt x="4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3" y="2"/>
                    <a:pt x="4" y="2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7" name="Freeform 1373"/>
            <p:cNvSpPr/>
            <p:nvPr/>
          </p:nvSpPr>
          <p:spPr bwMode="auto">
            <a:xfrm>
              <a:off x="4985" y="1646"/>
              <a:ext cx="4" cy="7"/>
            </a:xfrm>
            <a:custGeom>
              <a:avLst/>
              <a:gdLst>
                <a:gd name="T0" fmla="*/ 0 w 2"/>
                <a:gd name="T1" fmla="*/ 1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1 w 2"/>
                <a:gd name="T9" fmla="*/ 0 h 3"/>
                <a:gd name="T10" fmla="*/ 0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8" name="Freeform 1374"/>
            <p:cNvSpPr/>
            <p:nvPr/>
          </p:nvSpPr>
          <p:spPr bwMode="auto">
            <a:xfrm>
              <a:off x="4980" y="1615"/>
              <a:ext cx="14" cy="10"/>
            </a:xfrm>
            <a:custGeom>
              <a:avLst/>
              <a:gdLst>
                <a:gd name="T0" fmla="*/ 6 w 6"/>
                <a:gd name="T1" fmla="*/ 1 h 4"/>
                <a:gd name="T2" fmla="*/ 3 w 6"/>
                <a:gd name="T3" fmla="*/ 1 h 4"/>
                <a:gd name="T4" fmla="*/ 1 w 6"/>
                <a:gd name="T5" fmla="*/ 0 h 4"/>
                <a:gd name="T6" fmla="*/ 1 w 6"/>
                <a:gd name="T7" fmla="*/ 1 h 4"/>
                <a:gd name="T8" fmla="*/ 1 w 6"/>
                <a:gd name="T9" fmla="*/ 2 h 4"/>
                <a:gd name="T10" fmla="*/ 1 w 6"/>
                <a:gd name="T11" fmla="*/ 3 h 4"/>
                <a:gd name="T12" fmla="*/ 2 w 6"/>
                <a:gd name="T13" fmla="*/ 4 h 4"/>
                <a:gd name="T14" fmla="*/ 3 w 6"/>
                <a:gd name="T15" fmla="*/ 4 h 4"/>
                <a:gd name="T16" fmla="*/ 5 w 6"/>
                <a:gd name="T17" fmla="*/ 4 h 4"/>
                <a:gd name="T18" fmla="*/ 6 w 6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">
                  <a:moveTo>
                    <a:pt x="6" y="1"/>
                  </a:moveTo>
                  <a:cubicBezTo>
                    <a:pt x="6" y="1"/>
                    <a:pt x="4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2"/>
                    <a:pt x="6" y="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9" name="Freeform 1375"/>
            <p:cNvSpPr/>
            <p:nvPr/>
          </p:nvSpPr>
          <p:spPr bwMode="auto">
            <a:xfrm>
              <a:off x="5068" y="1586"/>
              <a:ext cx="19" cy="22"/>
            </a:xfrm>
            <a:custGeom>
              <a:avLst/>
              <a:gdLst>
                <a:gd name="T0" fmla="*/ 5 w 8"/>
                <a:gd name="T1" fmla="*/ 3 h 9"/>
                <a:gd name="T2" fmla="*/ 8 w 8"/>
                <a:gd name="T3" fmla="*/ 1 h 9"/>
                <a:gd name="T4" fmla="*/ 8 w 8"/>
                <a:gd name="T5" fmla="*/ 0 h 9"/>
                <a:gd name="T6" fmla="*/ 7 w 8"/>
                <a:gd name="T7" fmla="*/ 1 h 9"/>
                <a:gd name="T8" fmla="*/ 3 w 8"/>
                <a:gd name="T9" fmla="*/ 2 h 9"/>
                <a:gd name="T10" fmla="*/ 1 w 8"/>
                <a:gd name="T11" fmla="*/ 3 h 9"/>
                <a:gd name="T12" fmla="*/ 0 w 8"/>
                <a:gd name="T13" fmla="*/ 7 h 9"/>
                <a:gd name="T14" fmla="*/ 1 w 8"/>
                <a:gd name="T15" fmla="*/ 9 h 9"/>
                <a:gd name="T16" fmla="*/ 3 w 8"/>
                <a:gd name="T17" fmla="*/ 9 h 9"/>
                <a:gd name="T18" fmla="*/ 2 w 8"/>
                <a:gd name="T19" fmla="*/ 6 h 9"/>
                <a:gd name="T20" fmla="*/ 5 w 8"/>
                <a:gd name="T2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5" y="3"/>
                  </a:moveTo>
                  <a:cubicBezTo>
                    <a:pt x="5" y="3"/>
                    <a:pt x="8" y="2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4" y="2"/>
                    <a:pt x="3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"/>
                    <a:pt x="1" y="8"/>
                    <a:pt x="1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3" y="9"/>
                    <a:pt x="2" y="7"/>
                    <a:pt x="2" y="6"/>
                  </a:cubicBezTo>
                  <a:cubicBezTo>
                    <a:pt x="2" y="5"/>
                    <a:pt x="4" y="4"/>
                    <a:pt x="5" y="3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0" name="Freeform 1376"/>
            <p:cNvSpPr/>
            <p:nvPr/>
          </p:nvSpPr>
          <p:spPr bwMode="auto">
            <a:xfrm>
              <a:off x="5073" y="1572"/>
              <a:ext cx="5" cy="7"/>
            </a:xfrm>
            <a:custGeom>
              <a:avLst/>
              <a:gdLst>
                <a:gd name="T0" fmla="*/ 0 w 2"/>
                <a:gd name="T1" fmla="*/ 2 h 3"/>
                <a:gd name="T2" fmla="*/ 2 w 2"/>
                <a:gd name="T3" fmla="*/ 2 h 3"/>
                <a:gd name="T4" fmla="*/ 0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1" y="3"/>
                    <a:pt x="1" y="2"/>
                    <a:pt x="2" y="2"/>
                  </a:cubicBezTo>
                  <a:cubicBezTo>
                    <a:pt x="2" y="0"/>
                    <a:pt x="0" y="1"/>
                    <a:pt x="0" y="2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1" name="Freeform 1377"/>
            <p:cNvSpPr/>
            <p:nvPr/>
          </p:nvSpPr>
          <p:spPr bwMode="auto">
            <a:xfrm>
              <a:off x="5116" y="1577"/>
              <a:ext cx="10" cy="2"/>
            </a:xfrm>
            <a:custGeom>
              <a:avLst/>
              <a:gdLst>
                <a:gd name="T0" fmla="*/ 0 w 4"/>
                <a:gd name="T1" fmla="*/ 1 h 1"/>
                <a:gd name="T2" fmla="*/ 3 w 4"/>
                <a:gd name="T3" fmla="*/ 1 h 1"/>
                <a:gd name="T4" fmla="*/ 2 w 4"/>
                <a:gd name="T5" fmla="*/ 0 h 1"/>
                <a:gd name="T6" fmla="*/ 0 w 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0"/>
                    <a:pt x="0" y="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2" name="Freeform 1378"/>
            <p:cNvSpPr/>
            <p:nvPr/>
          </p:nvSpPr>
          <p:spPr bwMode="auto">
            <a:xfrm>
              <a:off x="4894" y="1622"/>
              <a:ext cx="7" cy="5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2 h 2"/>
                <a:gd name="T4" fmla="*/ 2 w 3"/>
                <a:gd name="T5" fmla="*/ 1 h 2"/>
                <a:gd name="T6" fmla="*/ 3 w 3"/>
                <a:gd name="T7" fmla="*/ 1 h 2"/>
                <a:gd name="T8" fmla="*/ 1 w 3"/>
                <a:gd name="T9" fmla="*/ 0 h 2"/>
                <a:gd name="T10" fmla="*/ 0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2" y="0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3" name="Freeform 1379"/>
            <p:cNvSpPr/>
            <p:nvPr/>
          </p:nvSpPr>
          <p:spPr bwMode="auto">
            <a:xfrm>
              <a:off x="4908" y="1723"/>
              <a:ext cx="5" cy="2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4" name="Freeform 1380"/>
            <p:cNvSpPr/>
            <p:nvPr/>
          </p:nvSpPr>
          <p:spPr bwMode="auto">
            <a:xfrm>
              <a:off x="4884" y="1715"/>
              <a:ext cx="22" cy="10"/>
            </a:xfrm>
            <a:custGeom>
              <a:avLst/>
              <a:gdLst>
                <a:gd name="T0" fmla="*/ 5 w 9"/>
                <a:gd name="T1" fmla="*/ 2 h 4"/>
                <a:gd name="T2" fmla="*/ 6 w 9"/>
                <a:gd name="T3" fmla="*/ 3 h 4"/>
                <a:gd name="T4" fmla="*/ 8 w 9"/>
                <a:gd name="T5" fmla="*/ 4 h 4"/>
                <a:gd name="T6" fmla="*/ 9 w 9"/>
                <a:gd name="T7" fmla="*/ 4 h 4"/>
                <a:gd name="T8" fmla="*/ 8 w 9"/>
                <a:gd name="T9" fmla="*/ 2 h 4"/>
                <a:gd name="T10" fmla="*/ 6 w 9"/>
                <a:gd name="T11" fmla="*/ 1 h 4"/>
                <a:gd name="T12" fmla="*/ 5 w 9"/>
                <a:gd name="T13" fmla="*/ 0 h 4"/>
                <a:gd name="T14" fmla="*/ 2 w 9"/>
                <a:gd name="T15" fmla="*/ 0 h 4"/>
                <a:gd name="T16" fmla="*/ 0 w 9"/>
                <a:gd name="T17" fmla="*/ 1 h 4"/>
                <a:gd name="T18" fmla="*/ 1 w 9"/>
                <a:gd name="T19" fmla="*/ 1 h 4"/>
                <a:gd name="T20" fmla="*/ 4 w 9"/>
                <a:gd name="T21" fmla="*/ 2 h 4"/>
                <a:gd name="T22" fmla="*/ 5 w 9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4">
                  <a:moveTo>
                    <a:pt x="5" y="2"/>
                  </a:moveTo>
                  <a:cubicBezTo>
                    <a:pt x="6" y="2"/>
                    <a:pt x="6" y="3"/>
                    <a:pt x="6" y="3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2"/>
                    <a:pt x="8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1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5" name="Freeform 1381"/>
            <p:cNvSpPr/>
            <p:nvPr/>
          </p:nvSpPr>
          <p:spPr bwMode="auto">
            <a:xfrm>
              <a:off x="4892" y="1725"/>
              <a:ext cx="4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6" name="Freeform 1382"/>
            <p:cNvSpPr/>
            <p:nvPr/>
          </p:nvSpPr>
          <p:spPr bwMode="auto">
            <a:xfrm>
              <a:off x="4892" y="171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7" name="Freeform 1383"/>
            <p:cNvSpPr/>
            <p:nvPr/>
          </p:nvSpPr>
          <p:spPr bwMode="auto">
            <a:xfrm>
              <a:off x="4896" y="1711"/>
              <a:ext cx="3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8" name="Freeform 1384"/>
            <p:cNvSpPr/>
            <p:nvPr/>
          </p:nvSpPr>
          <p:spPr bwMode="auto">
            <a:xfrm>
              <a:off x="4901" y="1713"/>
              <a:ext cx="3" cy="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1 h 2"/>
                <a:gd name="T8" fmla="*/ 0 w 1"/>
                <a:gd name="T9" fmla="*/ 2 h 2"/>
                <a:gd name="T10" fmla="*/ 1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9" name="Freeform 1385"/>
            <p:cNvSpPr/>
            <p:nvPr/>
          </p:nvSpPr>
          <p:spPr bwMode="auto">
            <a:xfrm>
              <a:off x="5197" y="1758"/>
              <a:ext cx="10" cy="8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1 h 3"/>
                <a:gd name="T4" fmla="*/ 1 w 4"/>
                <a:gd name="T5" fmla="*/ 1 h 3"/>
                <a:gd name="T6" fmla="*/ 1 w 4"/>
                <a:gd name="T7" fmla="*/ 2 h 3"/>
                <a:gd name="T8" fmla="*/ 3 w 4"/>
                <a:gd name="T9" fmla="*/ 3 h 3"/>
                <a:gd name="T10" fmla="*/ 4 w 4"/>
                <a:gd name="T11" fmla="*/ 0 h 3"/>
                <a:gd name="T12" fmla="*/ 3 w 4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3" y="3"/>
                  </a:cubicBezTo>
                  <a:cubicBezTo>
                    <a:pt x="3" y="2"/>
                    <a:pt x="3" y="1"/>
                    <a:pt x="4" y="0"/>
                  </a:cubicBezTo>
                  <a:cubicBezTo>
                    <a:pt x="3" y="0"/>
                    <a:pt x="3" y="1"/>
                    <a:pt x="3" y="1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0" name="Freeform 1386"/>
            <p:cNvSpPr/>
            <p:nvPr/>
          </p:nvSpPr>
          <p:spPr bwMode="auto">
            <a:xfrm>
              <a:off x="4839" y="1596"/>
              <a:ext cx="119" cy="272"/>
            </a:xfrm>
            <a:custGeom>
              <a:avLst/>
              <a:gdLst>
                <a:gd name="T0" fmla="*/ 27 w 50"/>
                <a:gd name="T1" fmla="*/ 84 h 114"/>
                <a:gd name="T2" fmla="*/ 27 w 50"/>
                <a:gd name="T3" fmla="*/ 91 h 114"/>
                <a:gd name="T4" fmla="*/ 27 w 50"/>
                <a:gd name="T5" fmla="*/ 101 h 114"/>
                <a:gd name="T6" fmla="*/ 27 w 50"/>
                <a:gd name="T7" fmla="*/ 108 h 114"/>
                <a:gd name="T8" fmla="*/ 29 w 50"/>
                <a:gd name="T9" fmla="*/ 114 h 114"/>
                <a:gd name="T10" fmla="*/ 32 w 50"/>
                <a:gd name="T11" fmla="*/ 113 h 114"/>
                <a:gd name="T12" fmla="*/ 33 w 50"/>
                <a:gd name="T13" fmla="*/ 108 h 114"/>
                <a:gd name="T14" fmla="*/ 34 w 50"/>
                <a:gd name="T15" fmla="*/ 101 h 114"/>
                <a:gd name="T16" fmla="*/ 38 w 50"/>
                <a:gd name="T17" fmla="*/ 96 h 114"/>
                <a:gd name="T18" fmla="*/ 41 w 50"/>
                <a:gd name="T19" fmla="*/ 92 h 114"/>
                <a:gd name="T20" fmla="*/ 45 w 50"/>
                <a:gd name="T21" fmla="*/ 87 h 114"/>
                <a:gd name="T22" fmla="*/ 48 w 50"/>
                <a:gd name="T23" fmla="*/ 79 h 114"/>
                <a:gd name="T24" fmla="*/ 50 w 50"/>
                <a:gd name="T25" fmla="*/ 74 h 114"/>
                <a:gd name="T26" fmla="*/ 49 w 50"/>
                <a:gd name="T27" fmla="*/ 71 h 114"/>
                <a:gd name="T28" fmla="*/ 42 w 50"/>
                <a:gd name="T29" fmla="*/ 68 h 114"/>
                <a:gd name="T30" fmla="*/ 35 w 50"/>
                <a:gd name="T31" fmla="*/ 62 h 114"/>
                <a:gd name="T32" fmla="*/ 29 w 50"/>
                <a:gd name="T33" fmla="*/ 58 h 114"/>
                <a:gd name="T34" fmla="*/ 25 w 50"/>
                <a:gd name="T35" fmla="*/ 58 h 114"/>
                <a:gd name="T36" fmla="*/ 20 w 50"/>
                <a:gd name="T37" fmla="*/ 60 h 114"/>
                <a:gd name="T38" fmla="*/ 17 w 50"/>
                <a:gd name="T39" fmla="*/ 52 h 114"/>
                <a:gd name="T40" fmla="*/ 10 w 50"/>
                <a:gd name="T41" fmla="*/ 50 h 114"/>
                <a:gd name="T42" fmla="*/ 17 w 50"/>
                <a:gd name="T43" fmla="*/ 45 h 114"/>
                <a:gd name="T44" fmla="*/ 22 w 50"/>
                <a:gd name="T45" fmla="*/ 46 h 114"/>
                <a:gd name="T46" fmla="*/ 25 w 50"/>
                <a:gd name="T47" fmla="*/ 39 h 114"/>
                <a:gd name="T48" fmla="*/ 29 w 50"/>
                <a:gd name="T49" fmla="*/ 35 h 114"/>
                <a:gd name="T50" fmla="*/ 33 w 50"/>
                <a:gd name="T51" fmla="*/ 32 h 114"/>
                <a:gd name="T52" fmla="*/ 34 w 50"/>
                <a:gd name="T53" fmla="*/ 28 h 114"/>
                <a:gd name="T54" fmla="*/ 37 w 50"/>
                <a:gd name="T55" fmla="*/ 28 h 114"/>
                <a:gd name="T56" fmla="*/ 39 w 50"/>
                <a:gd name="T57" fmla="*/ 30 h 114"/>
                <a:gd name="T58" fmla="*/ 39 w 50"/>
                <a:gd name="T59" fmla="*/ 24 h 114"/>
                <a:gd name="T60" fmla="*/ 36 w 50"/>
                <a:gd name="T61" fmla="*/ 19 h 114"/>
                <a:gd name="T62" fmla="*/ 33 w 50"/>
                <a:gd name="T63" fmla="*/ 17 h 114"/>
                <a:gd name="T64" fmla="*/ 28 w 50"/>
                <a:gd name="T65" fmla="*/ 13 h 114"/>
                <a:gd name="T66" fmla="*/ 25 w 50"/>
                <a:gd name="T67" fmla="*/ 20 h 114"/>
                <a:gd name="T68" fmla="*/ 24 w 50"/>
                <a:gd name="T69" fmla="*/ 22 h 114"/>
                <a:gd name="T70" fmla="*/ 19 w 50"/>
                <a:gd name="T71" fmla="*/ 19 h 114"/>
                <a:gd name="T72" fmla="*/ 20 w 50"/>
                <a:gd name="T73" fmla="*/ 14 h 114"/>
                <a:gd name="T74" fmla="*/ 25 w 50"/>
                <a:gd name="T75" fmla="*/ 9 h 114"/>
                <a:gd name="T76" fmla="*/ 27 w 50"/>
                <a:gd name="T77" fmla="*/ 5 h 114"/>
                <a:gd name="T78" fmla="*/ 31 w 50"/>
                <a:gd name="T79" fmla="*/ 8 h 114"/>
                <a:gd name="T80" fmla="*/ 33 w 50"/>
                <a:gd name="T81" fmla="*/ 14 h 114"/>
                <a:gd name="T82" fmla="*/ 36 w 50"/>
                <a:gd name="T83" fmla="*/ 10 h 114"/>
                <a:gd name="T84" fmla="*/ 37 w 50"/>
                <a:gd name="T85" fmla="*/ 8 h 114"/>
                <a:gd name="T86" fmla="*/ 34 w 50"/>
                <a:gd name="T87" fmla="*/ 4 h 114"/>
                <a:gd name="T88" fmla="*/ 29 w 50"/>
                <a:gd name="T89" fmla="*/ 2 h 114"/>
                <a:gd name="T90" fmla="*/ 23 w 50"/>
                <a:gd name="T91" fmla="*/ 3 h 114"/>
                <a:gd name="T92" fmla="*/ 23 w 50"/>
                <a:gd name="T93" fmla="*/ 6 h 114"/>
                <a:gd name="T94" fmla="*/ 19 w 50"/>
                <a:gd name="T95" fmla="*/ 4 h 114"/>
                <a:gd name="T96" fmla="*/ 18 w 50"/>
                <a:gd name="T97" fmla="*/ 6 h 114"/>
                <a:gd name="T98" fmla="*/ 15 w 50"/>
                <a:gd name="T99" fmla="*/ 10 h 114"/>
                <a:gd name="T100" fmla="*/ 11 w 50"/>
                <a:gd name="T101" fmla="*/ 15 h 114"/>
                <a:gd name="T102" fmla="*/ 9 w 50"/>
                <a:gd name="T103" fmla="*/ 20 h 114"/>
                <a:gd name="T104" fmla="*/ 6 w 50"/>
                <a:gd name="T105" fmla="*/ 25 h 114"/>
                <a:gd name="T106" fmla="*/ 4 w 50"/>
                <a:gd name="T107" fmla="*/ 30 h 114"/>
                <a:gd name="T108" fmla="*/ 2 w 50"/>
                <a:gd name="T109" fmla="*/ 39 h 114"/>
                <a:gd name="T110" fmla="*/ 1 w 50"/>
                <a:gd name="T111" fmla="*/ 48 h 114"/>
                <a:gd name="T112" fmla="*/ 3 w 50"/>
                <a:gd name="T113" fmla="*/ 47 h 114"/>
                <a:gd name="T114" fmla="*/ 11 w 50"/>
                <a:gd name="T115" fmla="*/ 56 h 114"/>
                <a:gd name="T116" fmla="*/ 17 w 50"/>
                <a:gd name="T117" fmla="*/ 59 h 114"/>
                <a:gd name="T118" fmla="*/ 21 w 50"/>
                <a:gd name="T119" fmla="*/ 62 h 114"/>
                <a:gd name="T120" fmla="*/ 21 w 50"/>
                <a:gd name="T121" fmla="*/ 67 h 114"/>
                <a:gd name="T122" fmla="*/ 22 w 50"/>
                <a:gd name="T123" fmla="*/ 7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" h="114">
                  <a:moveTo>
                    <a:pt x="23" y="79"/>
                  </a:moveTo>
                  <a:cubicBezTo>
                    <a:pt x="23" y="79"/>
                    <a:pt x="25" y="80"/>
                    <a:pt x="25" y="81"/>
                  </a:cubicBezTo>
                  <a:cubicBezTo>
                    <a:pt x="26" y="81"/>
                    <a:pt x="27" y="84"/>
                    <a:pt x="27" y="84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7" y="87"/>
                    <a:pt x="27" y="88"/>
                    <a:pt x="27" y="88"/>
                  </a:cubicBezTo>
                  <a:cubicBezTo>
                    <a:pt x="27" y="88"/>
                    <a:pt x="27" y="91"/>
                    <a:pt x="27" y="91"/>
                  </a:cubicBezTo>
                  <a:cubicBezTo>
                    <a:pt x="27" y="92"/>
                    <a:pt x="26" y="95"/>
                    <a:pt x="26" y="97"/>
                  </a:cubicBezTo>
                  <a:cubicBezTo>
                    <a:pt x="26" y="98"/>
                    <a:pt x="27" y="100"/>
                    <a:pt x="27" y="100"/>
                  </a:cubicBezTo>
                  <a:cubicBezTo>
                    <a:pt x="27" y="100"/>
                    <a:pt x="27" y="101"/>
                    <a:pt x="27" y="101"/>
                  </a:cubicBezTo>
                  <a:cubicBezTo>
                    <a:pt x="27" y="101"/>
                    <a:pt x="26" y="103"/>
                    <a:pt x="26" y="103"/>
                  </a:cubicBezTo>
                  <a:cubicBezTo>
                    <a:pt x="27" y="103"/>
                    <a:pt x="26" y="104"/>
                    <a:pt x="26" y="104"/>
                  </a:cubicBezTo>
                  <a:cubicBezTo>
                    <a:pt x="26" y="105"/>
                    <a:pt x="27" y="108"/>
                    <a:pt x="27" y="108"/>
                  </a:cubicBezTo>
                  <a:cubicBezTo>
                    <a:pt x="27" y="109"/>
                    <a:pt x="28" y="111"/>
                    <a:pt x="28" y="111"/>
                  </a:cubicBezTo>
                  <a:cubicBezTo>
                    <a:pt x="28" y="112"/>
                    <a:pt x="29" y="113"/>
                    <a:pt x="29" y="113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30" y="114"/>
                    <a:pt x="30" y="114"/>
                  </a:cubicBezTo>
                  <a:cubicBezTo>
                    <a:pt x="30" y="114"/>
                    <a:pt x="32" y="114"/>
                    <a:pt x="32" y="114"/>
                  </a:cubicBezTo>
                  <a:cubicBezTo>
                    <a:pt x="33" y="114"/>
                    <a:pt x="33" y="114"/>
                    <a:pt x="32" y="113"/>
                  </a:cubicBezTo>
                  <a:cubicBezTo>
                    <a:pt x="32" y="113"/>
                    <a:pt x="32" y="112"/>
                    <a:pt x="32" y="112"/>
                  </a:cubicBezTo>
                  <a:cubicBezTo>
                    <a:pt x="31" y="112"/>
                    <a:pt x="31" y="110"/>
                    <a:pt x="31" y="110"/>
                  </a:cubicBezTo>
                  <a:cubicBezTo>
                    <a:pt x="32" y="109"/>
                    <a:pt x="33" y="109"/>
                    <a:pt x="33" y="108"/>
                  </a:cubicBezTo>
                  <a:cubicBezTo>
                    <a:pt x="33" y="108"/>
                    <a:pt x="33" y="106"/>
                    <a:pt x="33" y="106"/>
                  </a:cubicBezTo>
                  <a:cubicBezTo>
                    <a:pt x="32" y="106"/>
                    <a:pt x="33" y="104"/>
                    <a:pt x="32" y="103"/>
                  </a:cubicBezTo>
                  <a:cubicBezTo>
                    <a:pt x="32" y="103"/>
                    <a:pt x="34" y="102"/>
                    <a:pt x="34" y="101"/>
                  </a:cubicBezTo>
                  <a:cubicBezTo>
                    <a:pt x="34" y="100"/>
                    <a:pt x="36" y="100"/>
                    <a:pt x="36" y="99"/>
                  </a:cubicBezTo>
                  <a:cubicBezTo>
                    <a:pt x="37" y="99"/>
                    <a:pt x="37" y="97"/>
                    <a:pt x="37" y="97"/>
                  </a:cubicBezTo>
                  <a:cubicBezTo>
                    <a:pt x="37" y="96"/>
                    <a:pt x="38" y="96"/>
                    <a:pt x="38" y="96"/>
                  </a:cubicBezTo>
                  <a:cubicBezTo>
                    <a:pt x="39" y="96"/>
                    <a:pt x="39" y="95"/>
                    <a:pt x="39" y="95"/>
                  </a:cubicBezTo>
                  <a:cubicBezTo>
                    <a:pt x="39" y="95"/>
                    <a:pt x="40" y="95"/>
                    <a:pt x="40" y="94"/>
                  </a:cubicBezTo>
                  <a:cubicBezTo>
                    <a:pt x="40" y="94"/>
                    <a:pt x="41" y="92"/>
                    <a:pt x="41" y="92"/>
                  </a:cubicBezTo>
                  <a:cubicBezTo>
                    <a:pt x="42" y="91"/>
                    <a:pt x="42" y="90"/>
                    <a:pt x="42" y="90"/>
                  </a:cubicBezTo>
                  <a:cubicBezTo>
                    <a:pt x="42" y="89"/>
                    <a:pt x="43" y="88"/>
                    <a:pt x="43" y="88"/>
                  </a:cubicBezTo>
                  <a:cubicBezTo>
                    <a:pt x="43" y="88"/>
                    <a:pt x="45" y="87"/>
                    <a:pt x="45" y="87"/>
                  </a:cubicBezTo>
                  <a:cubicBezTo>
                    <a:pt x="46" y="87"/>
                    <a:pt x="46" y="84"/>
                    <a:pt x="46" y="83"/>
                  </a:cubicBezTo>
                  <a:cubicBezTo>
                    <a:pt x="46" y="82"/>
                    <a:pt x="47" y="80"/>
                    <a:pt x="47" y="80"/>
                  </a:cubicBezTo>
                  <a:cubicBezTo>
                    <a:pt x="47" y="80"/>
                    <a:pt x="48" y="79"/>
                    <a:pt x="48" y="79"/>
                  </a:cubicBezTo>
                  <a:cubicBezTo>
                    <a:pt x="48" y="79"/>
                    <a:pt x="48" y="78"/>
                    <a:pt x="48" y="78"/>
                  </a:cubicBezTo>
                  <a:cubicBezTo>
                    <a:pt x="49" y="77"/>
                    <a:pt x="50" y="76"/>
                    <a:pt x="50" y="76"/>
                  </a:cubicBezTo>
                  <a:cubicBezTo>
                    <a:pt x="50" y="76"/>
                    <a:pt x="50" y="75"/>
                    <a:pt x="50" y="74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2"/>
                    <a:pt x="49" y="71"/>
                    <a:pt x="49" y="71"/>
                  </a:cubicBezTo>
                  <a:cubicBezTo>
                    <a:pt x="48" y="71"/>
                    <a:pt x="47" y="70"/>
                    <a:pt x="47" y="70"/>
                  </a:cubicBezTo>
                  <a:cubicBezTo>
                    <a:pt x="46" y="70"/>
                    <a:pt x="45" y="70"/>
                    <a:pt x="44" y="70"/>
                  </a:cubicBezTo>
                  <a:cubicBezTo>
                    <a:pt x="44" y="70"/>
                    <a:pt x="43" y="69"/>
                    <a:pt x="42" y="68"/>
                  </a:cubicBezTo>
                  <a:cubicBezTo>
                    <a:pt x="42" y="68"/>
                    <a:pt x="40" y="68"/>
                    <a:pt x="40" y="68"/>
                  </a:cubicBezTo>
                  <a:cubicBezTo>
                    <a:pt x="40" y="68"/>
                    <a:pt x="40" y="66"/>
                    <a:pt x="38" y="65"/>
                  </a:cubicBezTo>
                  <a:cubicBezTo>
                    <a:pt x="37" y="64"/>
                    <a:pt x="35" y="63"/>
                    <a:pt x="35" y="62"/>
                  </a:cubicBezTo>
                  <a:cubicBezTo>
                    <a:pt x="35" y="62"/>
                    <a:pt x="33" y="60"/>
                    <a:pt x="32" y="60"/>
                  </a:cubicBezTo>
                  <a:cubicBezTo>
                    <a:pt x="32" y="60"/>
                    <a:pt x="31" y="60"/>
                    <a:pt x="30" y="60"/>
                  </a:cubicBezTo>
                  <a:cubicBezTo>
                    <a:pt x="30" y="60"/>
                    <a:pt x="30" y="59"/>
                    <a:pt x="29" y="58"/>
                  </a:cubicBezTo>
                  <a:cubicBezTo>
                    <a:pt x="29" y="58"/>
                    <a:pt x="27" y="58"/>
                    <a:pt x="27" y="58"/>
                  </a:cubicBezTo>
                  <a:cubicBezTo>
                    <a:pt x="27" y="58"/>
                    <a:pt x="26" y="58"/>
                    <a:pt x="26" y="58"/>
                  </a:cubicBezTo>
                  <a:cubicBezTo>
                    <a:pt x="26" y="58"/>
                    <a:pt x="25" y="58"/>
                    <a:pt x="25" y="58"/>
                  </a:cubicBezTo>
                  <a:cubicBezTo>
                    <a:pt x="25" y="58"/>
                    <a:pt x="24" y="60"/>
                    <a:pt x="23" y="60"/>
                  </a:cubicBezTo>
                  <a:cubicBezTo>
                    <a:pt x="23" y="61"/>
                    <a:pt x="22" y="60"/>
                    <a:pt x="22" y="60"/>
                  </a:cubicBezTo>
                  <a:cubicBezTo>
                    <a:pt x="22" y="60"/>
                    <a:pt x="20" y="60"/>
                    <a:pt x="20" y="60"/>
                  </a:cubicBezTo>
                  <a:cubicBezTo>
                    <a:pt x="20" y="60"/>
                    <a:pt x="19" y="58"/>
                    <a:pt x="19" y="58"/>
                  </a:cubicBezTo>
                  <a:cubicBezTo>
                    <a:pt x="19" y="57"/>
                    <a:pt x="18" y="55"/>
                    <a:pt x="18" y="55"/>
                  </a:cubicBezTo>
                  <a:cubicBezTo>
                    <a:pt x="17" y="55"/>
                    <a:pt x="17" y="53"/>
                    <a:pt x="17" y="52"/>
                  </a:cubicBezTo>
                  <a:cubicBezTo>
                    <a:pt x="17" y="52"/>
                    <a:pt x="15" y="51"/>
                    <a:pt x="15" y="51"/>
                  </a:cubicBezTo>
                  <a:cubicBezTo>
                    <a:pt x="15" y="51"/>
                    <a:pt x="14" y="52"/>
                    <a:pt x="13" y="52"/>
                  </a:cubicBezTo>
                  <a:cubicBezTo>
                    <a:pt x="13" y="53"/>
                    <a:pt x="10" y="52"/>
                    <a:pt x="10" y="50"/>
                  </a:cubicBezTo>
                  <a:cubicBezTo>
                    <a:pt x="11" y="48"/>
                    <a:pt x="12" y="46"/>
                    <a:pt x="13" y="45"/>
                  </a:cubicBezTo>
                  <a:cubicBezTo>
                    <a:pt x="13" y="45"/>
                    <a:pt x="15" y="45"/>
                    <a:pt x="16" y="45"/>
                  </a:cubicBezTo>
                  <a:cubicBezTo>
                    <a:pt x="16" y="46"/>
                    <a:pt x="17" y="45"/>
                    <a:pt x="17" y="45"/>
                  </a:cubicBezTo>
                  <a:cubicBezTo>
                    <a:pt x="17" y="45"/>
                    <a:pt x="19" y="45"/>
                    <a:pt x="19" y="45"/>
                  </a:cubicBezTo>
                  <a:cubicBezTo>
                    <a:pt x="20" y="46"/>
                    <a:pt x="21" y="48"/>
                    <a:pt x="21" y="48"/>
                  </a:cubicBezTo>
                  <a:cubicBezTo>
                    <a:pt x="22" y="48"/>
                    <a:pt x="22" y="47"/>
                    <a:pt x="22" y="46"/>
                  </a:cubicBezTo>
                  <a:cubicBezTo>
                    <a:pt x="22" y="46"/>
                    <a:pt x="22" y="45"/>
                    <a:pt x="22" y="45"/>
                  </a:cubicBezTo>
                  <a:cubicBezTo>
                    <a:pt x="21" y="44"/>
                    <a:pt x="22" y="42"/>
                    <a:pt x="23" y="41"/>
                  </a:cubicBezTo>
                  <a:cubicBezTo>
                    <a:pt x="24" y="41"/>
                    <a:pt x="25" y="39"/>
                    <a:pt x="25" y="39"/>
                  </a:cubicBezTo>
                  <a:cubicBezTo>
                    <a:pt x="25" y="39"/>
                    <a:pt x="26" y="39"/>
                    <a:pt x="26" y="39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6" y="36"/>
                    <a:pt x="28" y="35"/>
                    <a:pt x="29" y="35"/>
                  </a:cubicBezTo>
                  <a:cubicBezTo>
                    <a:pt x="29" y="34"/>
                    <a:pt x="29" y="33"/>
                    <a:pt x="29" y="33"/>
                  </a:cubicBezTo>
                  <a:cubicBezTo>
                    <a:pt x="29" y="33"/>
                    <a:pt x="31" y="31"/>
                    <a:pt x="31" y="31"/>
                  </a:cubicBezTo>
                  <a:cubicBezTo>
                    <a:pt x="32" y="31"/>
                    <a:pt x="33" y="32"/>
                    <a:pt x="33" y="32"/>
                  </a:cubicBezTo>
                  <a:cubicBezTo>
                    <a:pt x="33" y="32"/>
                    <a:pt x="34" y="31"/>
                    <a:pt x="34" y="31"/>
                  </a:cubicBezTo>
                  <a:cubicBezTo>
                    <a:pt x="35" y="30"/>
                    <a:pt x="34" y="29"/>
                    <a:pt x="34" y="29"/>
                  </a:cubicBezTo>
                  <a:cubicBezTo>
                    <a:pt x="34" y="29"/>
                    <a:pt x="34" y="28"/>
                    <a:pt x="34" y="28"/>
                  </a:cubicBezTo>
                  <a:cubicBezTo>
                    <a:pt x="35" y="28"/>
                    <a:pt x="35" y="27"/>
                    <a:pt x="35" y="26"/>
                  </a:cubicBezTo>
                  <a:cubicBezTo>
                    <a:pt x="35" y="26"/>
                    <a:pt x="36" y="27"/>
                    <a:pt x="37" y="26"/>
                  </a:cubicBezTo>
                  <a:cubicBezTo>
                    <a:pt x="38" y="26"/>
                    <a:pt x="37" y="27"/>
                    <a:pt x="37" y="28"/>
                  </a:cubicBezTo>
                  <a:cubicBezTo>
                    <a:pt x="36" y="29"/>
                    <a:pt x="37" y="29"/>
                    <a:pt x="38" y="29"/>
                  </a:cubicBezTo>
                  <a:cubicBezTo>
                    <a:pt x="38" y="29"/>
                    <a:pt x="38" y="30"/>
                    <a:pt x="38" y="30"/>
                  </a:cubicBezTo>
                  <a:cubicBezTo>
                    <a:pt x="38" y="30"/>
                    <a:pt x="39" y="30"/>
                    <a:pt x="39" y="30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0" y="28"/>
                    <a:pt x="39" y="28"/>
                    <a:pt x="39" y="27"/>
                  </a:cubicBezTo>
                  <a:cubicBezTo>
                    <a:pt x="39" y="27"/>
                    <a:pt x="39" y="24"/>
                    <a:pt x="39" y="24"/>
                  </a:cubicBezTo>
                  <a:cubicBezTo>
                    <a:pt x="39" y="23"/>
                    <a:pt x="38" y="22"/>
                    <a:pt x="38" y="22"/>
                  </a:cubicBezTo>
                  <a:cubicBezTo>
                    <a:pt x="37" y="22"/>
                    <a:pt x="37" y="21"/>
                    <a:pt x="37" y="21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6" y="19"/>
                    <a:pt x="35" y="18"/>
                    <a:pt x="35" y="17"/>
                  </a:cubicBezTo>
                  <a:cubicBezTo>
                    <a:pt x="34" y="16"/>
                    <a:pt x="34" y="16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2" y="17"/>
                    <a:pt x="32" y="16"/>
                    <a:pt x="32" y="15"/>
                  </a:cubicBezTo>
                  <a:cubicBezTo>
                    <a:pt x="32" y="15"/>
                    <a:pt x="30" y="14"/>
                    <a:pt x="30" y="14"/>
                  </a:cubicBezTo>
                  <a:cubicBezTo>
                    <a:pt x="30" y="14"/>
                    <a:pt x="29" y="14"/>
                    <a:pt x="28" y="13"/>
                  </a:cubicBezTo>
                  <a:cubicBezTo>
                    <a:pt x="28" y="13"/>
                    <a:pt x="27" y="13"/>
                    <a:pt x="27" y="13"/>
                  </a:cubicBezTo>
                  <a:cubicBezTo>
                    <a:pt x="27" y="13"/>
                    <a:pt x="27" y="17"/>
                    <a:pt x="27" y="18"/>
                  </a:cubicBezTo>
                  <a:cubicBezTo>
                    <a:pt x="27" y="19"/>
                    <a:pt x="26" y="20"/>
                    <a:pt x="25" y="20"/>
                  </a:cubicBezTo>
                  <a:cubicBezTo>
                    <a:pt x="25" y="20"/>
                    <a:pt x="25" y="21"/>
                    <a:pt x="26" y="21"/>
                  </a:cubicBezTo>
                  <a:cubicBezTo>
                    <a:pt x="26" y="21"/>
                    <a:pt x="25" y="22"/>
                    <a:pt x="25" y="23"/>
                  </a:cubicBezTo>
                  <a:cubicBezTo>
                    <a:pt x="25" y="23"/>
                    <a:pt x="24" y="23"/>
                    <a:pt x="24" y="22"/>
                  </a:cubicBezTo>
                  <a:cubicBezTo>
                    <a:pt x="24" y="21"/>
                    <a:pt x="23" y="20"/>
                    <a:pt x="23" y="20"/>
                  </a:cubicBezTo>
                  <a:cubicBezTo>
                    <a:pt x="23" y="21"/>
                    <a:pt x="22" y="20"/>
                    <a:pt x="22" y="20"/>
                  </a:cubicBezTo>
                  <a:cubicBezTo>
                    <a:pt x="22" y="20"/>
                    <a:pt x="20" y="19"/>
                    <a:pt x="19" y="19"/>
                  </a:cubicBezTo>
                  <a:cubicBezTo>
                    <a:pt x="19" y="19"/>
                    <a:pt x="18" y="17"/>
                    <a:pt x="18" y="17"/>
                  </a:cubicBezTo>
                  <a:cubicBezTo>
                    <a:pt x="18" y="17"/>
                    <a:pt x="18" y="16"/>
                    <a:pt x="18" y="16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0" y="14"/>
                    <a:pt x="21" y="12"/>
                    <a:pt x="22" y="12"/>
                  </a:cubicBezTo>
                  <a:cubicBezTo>
                    <a:pt x="22" y="11"/>
                    <a:pt x="23" y="11"/>
                    <a:pt x="23" y="10"/>
                  </a:cubicBezTo>
                  <a:cubicBezTo>
                    <a:pt x="22" y="10"/>
                    <a:pt x="25" y="9"/>
                    <a:pt x="25" y="9"/>
                  </a:cubicBezTo>
                  <a:cubicBezTo>
                    <a:pt x="26" y="9"/>
                    <a:pt x="26" y="7"/>
                    <a:pt x="27" y="7"/>
                  </a:cubicBezTo>
                  <a:cubicBezTo>
                    <a:pt x="27" y="6"/>
                    <a:pt x="26" y="5"/>
                    <a:pt x="26" y="5"/>
                  </a:cubicBezTo>
                  <a:cubicBezTo>
                    <a:pt x="26" y="5"/>
                    <a:pt x="27" y="5"/>
                    <a:pt x="27" y="5"/>
                  </a:cubicBezTo>
                  <a:cubicBezTo>
                    <a:pt x="28" y="6"/>
                    <a:pt x="29" y="5"/>
                    <a:pt x="29" y="5"/>
                  </a:cubicBezTo>
                  <a:cubicBezTo>
                    <a:pt x="30" y="5"/>
                    <a:pt x="31" y="6"/>
                    <a:pt x="31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1"/>
                    <a:pt x="28" y="12"/>
                    <a:pt x="29" y="12"/>
                  </a:cubicBezTo>
                  <a:cubicBezTo>
                    <a:pt x="30" y="12"/>
                    <a:pt x="33" y="13"/>
                    <a:pt x="33" y="14"/>
                  </a:cubicBezTo>
                  <a:cubicBezTo>
                    <a:pt x="34" y="14"/>
                    <a:pt x="34" y="13"/>
                    <a:pt x="35" y="12"/>
                  </a:cubicBezTo>
                  <a:cubicBezTo>
                    <a:pt x="35" y="12"/>
                    <a:pt x="35" y="10"/>
                    <a:pt x="35" y="10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6" y="11"/>
                    <a:pt x="37" y="10"/>
                    <a:pt x="37" y="10"/>
                  </a:cubicBezTo>
                  <a:cubicBezTo>
                    <a:pt x="37" y="10"/>
                    <a:pt x="37" y="9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5" y="7"/>
                    <a:pt x="35" y="7"/>
                  </a:cubicBezTo>
                  <a:cubicBezTo>
                    <a:pt x="35" y="6"/>
                    <a:pt x="35" y="6"/>
                    <a:pt x="35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3"/>
                    <a:pt x="32" y="2"/>
                    <a:pt x="31" y="2"/>
                  </a:cubicBezTo>
                  <a:cubicBezTo>
                    <a:pt x="31" y="2"/>
                    <a:pt x="29" y="2"/>
                    <a:pt x="29" y="2"/>
                  </a:cubicBezTo>
                  <a:cubicBezTo>
                    <a:pt x="28" y="2"/>
                    <a:pt x="28" y="0"/>
                    <a:pt x="27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25" y="0"/>
                    <a:pt x="23" y="2"/>
                    <a:pt x="23" y="3"/>
                  </a:cubicBezTo>
                  <a:cubicBezTo>
                    <a:pt x="23" y="4"/>
                    <a:pt x="24" y="6"/>
                    <a:pt x="24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3" y="6"/>
                    <a:pt x="22" y="5"/>
                    <a:pt x="22" y="4"/>
                  </a:cubicBezTo>
                  <a:cubicBezTo>
                    <a:pt x="22" y="4"/>
                    <a:pt x="21" y="4"/>
                    <a:pt x="20" y="3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9" y="5"/>
                    <a:pt x="19" y="6"/>
                    <a:pt x="19" y="6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8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15" y="9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3"/>
                    <a:pt x="12" y="13"/>
                  </a:cubicBezTo>
                  <a:cubicBezTo>
                    <a:pt x="12" y="14"/>
                    <a:pt x="12" y="15"/>
                    <a:pt x="11" y="15"/>
                  </a:cubicBezTo>
                  <a:cubicBezTo>
                    <a:pt x="11" y="16"/>
                    <a:pt x="11" y="16"/>
                    <a:pt x="10" y="17"/>
                  </a:cubicBezTo>
                  <a:cubicBezTo>
                    <a:pt x="10" y="17"/>
                    <a:pt x="10" y="18"/>
                    <a:pt x="10" y="18"/>
                  </a:cubicBezTo>
                  <a:cubicBezTo>
                    <a:pt x="9" y="19"/>
                    <a:pt x="9" y="19"/>
                    <a:pt x="9" y="20"/>
                  </a:cubicBezTo>
                  <a:cubicBezTo>
                    <a:pt x="9" y="20"/>
                    <a:pt x="8" y="20"/>
                    <a:pt x="8" y="21"/>
                  </a:cubicBezTo>
                  <a:cubicBezTo>
                    <a:pt x="7" y="22"/>
                    <a:pt x="7" y="23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5" y="27"/>
                  </a:cubicBezTo>
                  <a:cubicBezTo>
                    <a:pt x="5" y="27"/>
                    <a:pt x="5" y="28"/>
                    <a:pt x="5" y="28"/>
                  </a:cubicBezTo>
                  <a:cubicBezTo>
                    <a:pt x="5" y="29"/>
                    <a:pt x="4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3"/>
                    <a:pt x="2" y="35"/>
                    <a:pt x="2" y="38"/>
                  </a:cubicBezTo>
                  <a:cubicBezTo>
                    <a:pt x="2" y="38"/>
                    <a:pt x="2" y="38"/>
                    <a:pt x="2" y="39"/>
                  </a:cubicBezTo>
                  <a:cubicBezTo>
                    <a:pt x="1" y="41"/>
                    <a:pt x="1" y="44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1" y="48"/>
                    <a:pt x="1" y="48"/>
                  </a:cubicBezTo>
                  <a:cubicBezTo>
                    <a:pt x="1" y="49"/>
                    <a:pt x="3" y="49"/>
                    <a:pt x="3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4" y="49"/>
                    <a:pt x="5" y="49"/>
                  </a:cubicBezTo>
                  <a:cubicBezTo>
                    <a:pt x="5" y="50"/>
                    <a:pt x="5" y="53"/>
                    <a:pt x="6" y="53"/>
                  </a:cubicBezTo>
                  <a:cubicBezTo>
                    <a:pt x="6" y="54"/>
                    <a:pt x="10" y="55"/>
                    <a:pt x="11" y="56"/>
                  </a:cubicBezTo>
                  <a:cubicBezTo>
                    <a:pt x="12" y="56"/>
                    <a:pt x="13" y="57"/>
                    <a:pt x="13" y="57"/>
                  </a:cubicBezTo>
                  <a:cubicBezTo>
                    <a:pt x="14" y="58"/>
                    <a:pt x="15" y="58"/>
                    <a:pt x="15" y="58"/>
                  </a:cubicBezTo>
                  <a:cubicBezTo>
                    <a:pt x="16" y="58"/>
                    <a:pt x="16" y="59"/>
                    <a:pt x="17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9" y="61"/>
                    <a:pt x="20" y="62"/>
                  </a:cubicBezTo>
                  <a:cubicBezTo>
                    <a:pt x="20" y="62"/>
                    <a:pt x="21" y="62"/>
                    <a:pt x="21" y="62"/>
                  </a:cubicBezTo>
                  <a:cubicBezTo>
                    <a:pt x="21" y="62"/>
                    <a:pt x="22" y="63"/>
                    <a:pt x="22" y="63"/>
                  </a:cubicBezTo>
                  <a:cubicBezTo>
                    <a:pt x="22" y="64"/>
                    <a:pt x="22" y="65"/>
                    <a:pt x="22" y="65"/>
                  </a:cubicBezTo>
                  <a:cubicBezTo>
                    <a:pt x="22" y="65"/>
                    <a:pt x="21" y="67"/>
                    <a:pt x="21" y="67"/>
                  </a:cubicBezTo>
                  <a:cubicBezTo>
                    <a:pt x="21" y="68"/>
                    <a:pt x="20" y="71"/>
                    <a:pt x="20" y="71"/>
                  </a:cubicBezTo>
                  <a:cubicBezTo>
                    <a:pt x="20" y="72"/>
                    <a:pt x="21" y="73"/>
                    <a:pt x="22" y="73"/>
                  </a:cubicBezTo>
                  <a:cubicBezTo>
                    <a:pt x="22" y="73"/>
                    <a:pt x="22" y="74"/>
                    <a:pt x="22" y="74"/>
                  </a:cubicBezTo>
                  <a:cubicBezTo>
                    <a:pt x="21" y="74"/>
                    <a:pt x="21" y="77"/>
                    <a:pt x="22" y="77"/>
                  </a:cubicBezTo>
                  <a:cubicBezTo>
                    <a:pt x="23" y="77"/>
                    <a:pt x="23" y="79"/>
                    <a:pt x="23" y="79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1" name="Line 1387"/>
            <p:cNvSpPr>
              <a:spLocks noChangeShapeType="1"/>
            </p:cNvSpPr>
            <p:nvPr/>
          </p:nvSpPr>
          <p:spPr bwMode="auto">
            <a:xfrm>
              <a:off x="4918" y="167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2" name="Line 1388"/>
            <p:cNvSpPr>
              <a:spLocks noChangeShapeType="1"/>
            </p:cNvSpPr>
            <p:nvPr/>
          </p:nvSpPr>
          <p:spPr bwMode="auto">
            <a:xfrm>
              <a:off x="4918" y="167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3" name="Freeform 1389"/>
            <p:cNvSpPr/>
            <p:nvPr/>
          </p:nvSpPr>
          <p:spPr bwMode="auto">
            <a:xfrm>
              <a:off x="4896" y="1567"/>
              <a:ext cx="39" cy="27"/>
            </a:xfrm>
            <a:custGeom>
              <a:avLst/>
              <a:gdLst>
                <a:gd name="T0" fmla="*/ 3 w 16"/>
                <a:gd name="T1" fmla="*/ 11 h 11"/>
                <a:gd name="T2" fmla="*/ 6 w 16"/>
                <a:gd name="T3" fmla="*/ 10 h 11"/>
                <a:gd name="T4" fmla="*/ 6 w 16"/>
                <a:gd name="T5" fmla="*/ 9 h 11"/>
                <a:gd name="T6" fmla="*/ 6 w 16"/>
                <a:gd name="T7" fmla="*/ 9 h 11"/>
                <a:gd name="T8" fmla="*/ 7 w 16"/>
                <a:gd name="T9" fmla="*/ 7 h 11"/>
                <a:gd name="T10" fmla="*/ 10 w 16"/>
                <a:gd name="T11" fmla="*/ 5 h 11"/>
                <a:gd name="T12" fmla="*/ 12 w 16"/>
                <a:gd name="T13" fmla="*/ 4 h 11"/>
                <a:gd name="T14" fmla="*/ 13 w 16"/>
                <a:gd name="T15" fmla="*/ 3 h 11"/>
                <a:gd name="T16" fmla="*/ 15 w 16"/>
                <a:gd name="T17" fmla="*/ 1 h 11"/>
                <a:gd name="T18" fmla="*/ 16 w 16"/>
                <a:gd name="T19" fmla="*/ 0 h 11"/>
                <a:gd name="T20" fmla="*/ 10 w 16"/>
                <a:gd name="T21" fmla="*/ 4 h 11"/>
                <a:gd name="T22" fmla="*/ 10 w 16"/>
                <a:gd name="T23" fmla="*/ 4 h 11"/>
                <a:gd name="T24" fmla="*/ 7 w 16"/>
                <a:gd name="T25" fmla="*/ 6 h 11"/>
                <a:gd name="T26" fmla="*/ 6 w 16"/>
                <a:gd name="T27" fmla="*/ 7 h 11"/>
                <a:gd name="T28" fmla="*/ 5 w 16"/>
                <a:gd name="T29" fmla="*/ 7 h 11"/>
                <a:gd name="T30" fmla="*/ 3 w 16"/>
                <a:gd name="T31" fmla="*/ 9 h 11"/>
                <a:gd name="T32" fmla="*/ 2 w 16"/>
                <a:gd name="T33" fmla="*/ 9 h 11"/>
                <a:gd name="T34" fmla="*/ 0 w 16"/>
                <a:gd name="T35" fmla="*/ 11 h 11"/>
                <a:gd name="T36" fmla="*/ 3 w 16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11">
                  <a:moveTo>
                    <a:pt x="3" y="11"/>
                  </a:moveTo>
                  <a:cubicBezTo>
                    <a:pt x="4" y="11"/>
                    <a:pt x="6" y="11"/>
                    <a:pt x="6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7"/>
                    <a:pt x="7" y="7"/>
                  </a:cubicBezTo>
                  <a:cubicBezTo>
                    <a:pt x="8" y="6"/>
                    <a:pt x="10" y="6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3" y="4"/>
                    <a:pt x="14" y="3"/>
                    <a:pt x="13" y="3"/>
                  </a:cubicBezTo>
                  <a:cubicBezTo>
                    <a:pt x="13" y="2"/>
                    <a:pt x="15" y="2"/>
                    <a:pt x="15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6" y="0"/>
                    <a:pt x="13" y="2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8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10"/>
                    <a:pt x="1" y="11"/>
                    <a:pt x="0" y="11"/>
                  </a:cubicBezTo>
                  <a:cubicBezTo>
                    <a:pt x="1" y="11"/>
                    <a:pt x="3" y="11"/>
                    <a:pt x="3" y="11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4" name="Freeform 1390"/>
            <p:cNvSpPr/>
            <p:nvPr/>
          </p:nvSpPr>
          <p:spPr bwMode="auto">
            <a:xfrm>
              <a:off x="4985" y="1610"/>
              <a:ext cx="38" cy="79"/>
            </a:xfrm>
            <a:custGeom>
              <a:avLst/>
              <a:gdLst>
                <a:gd name="T0" fmla="*/ 15 w 16"/>
                <a:gd name="T1" fmla="*/ 31 h 33"/>
                <a:gd name="T2" fmla="*/ 15 w 16"/>
                <a:gd name="T3" fmla="*/ 32 h 33"/>
                <a:gd name="T4" fmla="*/ 16 w 16"/>
                <a:gd name="T5" fmla="*/ 31 h 33"/>
                <a:gd name="T6" fmla="*/ 16 w 16"/>
                <a:gd name="T7" fmla="*/ 27 h 33"/>
                <a:gd name="T8" fmla="*/ 16 w 16"/>
                <a:gd name="T9" fmla="*/ 27 h 33"/>
                <a:gd name="T10" fmla="*/ 16 w 16"/>
                <a:gd name="T11" fmla="*/ 26 h 33"/>
                <a:gd name="T12" fmla="*/ 16 w 16"/>
                <a:gd name="T13" fmla="*/ 0 h 33"/>
                <a:gd name="T14" fmla="*/ 15 w 16"/>
                <a:gd name="T15" fmla="*/ 1 h 33"/>
                <a:gd name="T16" fmla="*/ 13 w 16"/>
                <a:gd name="T17" fmla="*/ 4 h 33"/>
                <a:gd name="T18" fmla="*/ 12 w 16"/>
                <a:gd name="T19" fmla="*/ 5 h 33"/>
                <a:gd name="T20" fmla="*/ 12 w 16"/>
                <a:gd name="T21" fmla="*/ 5 h 33"/>
                <a:gd name="T22" fmla="*/ 10 w 16"/>
                <a:gd name="T23" fmla="*/ 7 h 33"/>
                <a:gd name="T24" fmla="*/ 10 w 16"/>
                <a:gd name="T25" fmla="*/ 11 h 33"/>
                <a:gd name="T26" fmla="*/ 11 w 16"/>
                <a:gd name="T27" fmla="*/ 13 h 33"/>
                <a:gd name="T28" fmla="*/ 11 w 16"/>
                <a:gd name="T29" fmla="*/ 14 h 33"/>
                <a:gd name="T30" fmla="*/ 11 w 16"/>
                <a:gd name="T31" fmla="*/ 15 h 33"/>
                <a:gd name="T32" fmla="*/ 10 w 16"/>
                <a:gd name="T33" fmla="*/ 16 h 33"/>
                <a:gd name="T34" fmla="*/ 8 w 16"/>
                <a:gd name="T35" fmla="*/ 18 h 33"/>
                <a:gd name="T36" fmla="*/ 7 w 16"/>
                <a:gd name="T37" fmla="*/ 19 h 33"/>
                <a:gd name="T38" fmla="*/ 7 w 16"/>
                <a:gd name="T39" fmla="*/ 18 h 33"/>
                <a:gd name="T40" fmla="*/ 7 w 16"/>
                <a:gd name="T41" fmla="*/ 16 h 33"/>
                <a:gd name="T42" fmla="*/ 6 w 16"/>
                <a:gd name="T43" fmla="*/ 13 h 33"/>
                <a:gd name="T44" fmla="*/ 5 w 16"/>
                <a:gd name="T45" fmla="*/ 12 h 33"/>
                <a:gd name="T46" fmla="*/ 5 w 16"/>
                <a:gd name="T47" fmla="*/ 11 h 33"/>
                <a:gd name="T48" fmla="*/ 4 w 16"/>
                <a:gd name="T49" fmla="*/ 11 h 33"/>
                <a:gd name="T50" fmla="*/ 3 w 16"/>
                <a:gd name="T51" fmla="*/ 14 h 33"/>
                <a:gd name="T52" fmla="*/ 4 w 16"/>
                <a:gd name="T53" fmla="*/ 15 h 33"/>
                <a:gd name="T54" fmla="*/ 4 w 16"/>
                <a:gd name="T55" fmla="*/ 16 h 33"/>
                <a:gd name="T56" fmla="*/ 3 w 16"/>
                <a:gd name="T57" fmla="*/ 18 h 33"/>
                <a:gd name="T58" fmla="*/ 3 w 16"/>
                <a:gd name="T59" fmla="*/ 20 h 33"/>
                <a:gd name="T60" fmla="*/ 5 w 16"/>
                <a:gd name="T61" fmla="*/ 20 h 33"/>
                <a:gd name="T62" fmla="*/ 6 w 16"/>
                <a:gd name="T63" fmla="*/ 20 h 33"/>
                <a:gd name="T64" fmla="*/ 4 w 16"/>
                <a:gd name="T65" fmla="*/ 21 h 33"/>
                <a:gd name="T66" fmla="*/ 3 w 16"/>
                <a:gd name="T67" fmla="*/ 22 h 33"/>
                <a:gd name="T68" fmla="*/ 4 w 16"/>
                <a:gd name="T69" fmla="*/ 23 h 33"/>
                <a:gd name="T70" fmla="*/ 5 w 16"/>
                <a:gd name="T71" fmla="*/ 25 h 33"/>
                <a:gd name="T72" fmla="*/ 5 w 16"/>
                <a:gd name="T73" fmla="*/ 26 h 33"/>
                <a:gd name="T74" fmla="*/ 2 w 16"/>
                <a:gd name="T75" fmla="*/ 26 h 33"/>
                <a:gd name="T76" fmla="*/ 0 w 16"/>
                <a:gd name="T77" fmla="*/ 28 h 33"/>
                <a:gd name="T78" fmla="*/ 1 w 16"/>
                <a:gd name="T79" fmla="*/ 31 h 33"/>
                <a:gd name="T80" fmla="*/ 3 w 16"/>
                <a:gd name="T81" fmla="*/ 32 h 33"/>
                <a:gd name="T82" fmla="*/ 5 w 16"/>
                <a:gd name="T83" fmla="*/ 33 h 33"/>
                <a:gd name="T84" fmla="*/ 6 w 16"/>
                <a:gd name="T85" fmla="*/ 30 h 33"/>
                <a:gd name="T86" fmla="*/ 9 w 16"/>
                <a:gd name="T87" fmla="*/ 27 h 33"/>
                <a:gd name="T88" fmla="*/ 11 w 16"/>
                <a:gd name="T89" fmla="*/ 27 h 33"/>
                <a:gd name="T90" fmla="*/ 11 w 16"/>
                <a:gd name="T91" fmla="*/ 29 h 33"/>
                <a:gd name="T92" fmla="*/ 13 w 16"/>
                <a:gd name="T93" fmla="*/ 29 h 33"/>
                <a:gd name="T94" fmla="*/ 13 w 16"/>
                <a:gd name="T95" fmla="*/ 28 h 33"/>
                <a:gd name="T96" fmla="*/ 15 w 16"/>
                <a:gd name="T97" fmla="*/ 29 h 33"/>
                <a:gd name="T98" fmla="*/ 15 w 16"/>
                <a:gd name="T9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33">
                  <a:moveTo>
                    <a:pt x="15" y="31"/>
                  </a:moveTo>
                  <a:cubicBezTo>
                    <a:pt x="15" y="31"/>
                    <a:pt x="15" y="32"/>
                    <a:pt x="15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13" y="3"/>
                    <a:pt x="13" y="4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0" y="7"/>
                    <a:pt x="10" y="7"/>
                  </a:cubicBezTo>
                  <a:cubicBezTo>
                    <a:pt x="9" y="8"/>
                    <a:pt x="10" y="10"/>
                    <a:pt x="10" y="11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6"/>
                    <a:pt x="10" y="16"/>
                  </a:cubicBezTo>
                  <a:cubicBezTo>
                    <a:pt x="9" y="16"/>
                    <a:pt x="9" y="17"/>
                    <a:pt x="8" y="18"/>
                  </a:cubicBezTo>
                  <a:cubicBezTo>
                    <a:pt x="8" y="18"/>
                    <a:pt x="7" y="18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6"/>
                    <a:pt x="7" y="16"/>
                  </a:cubicBezTo>
                  <a:cubicBezTo>
                    <a:pt x="7" y="16"/>
                    <a:pt x="7" y="14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5" y="11"/>
                    <a:pt x="4" y="10"/>
                    <a:pt x="4" y="11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3" y="14"/>
                    <a:pt x="4" y="15"/>
                    <a:pt x="4" y="15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3" y="16"/>
                    <a:pt x="3" y="18"/>
                    <a:pt x="3" y="18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2" y="20"/>
                    <a:pt x="4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5" y="20"/>
                    <a:pt x="4" y="21"/>
                  </a:cubicBezTo>
                  <a:cubicBezTo>
                    <a:pt x="4" y="21"/>
                    <a:pt x="3" y="22"/>
                    <a:pt x="3" y="22"/>
                  </a:cubicBezTo>
                  <a:cubicBezTo>
                    <a:pt x="3" y="22"/>
                    <a:pt x="3" y="23"/>
                    <a:pt x="4" y="23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5"/>
                    <a:pt x="5" y="26"/>
                    <a:pt x="5" y="26"/>
                  </a:cubicBezTo>
                  <a:cubicBezTo>
                    <a:pt x="5" y="26"/>
                    <a:pt x="3" y="26"/>
                    <a:pt x="2" y="26"/>
                  </a:cubicBezTo>
                  <a:cubicBezTo>
                    <a:pt x="1" y="26"/>
                    <a:pt x="0" y="28"/>
                    <a:pt x="0" y="28"/>
                  </a:cubicBezTo>
                  <a:cubicBezTo>
                    <a:pt x="0" y="29"/>
                    <a:pt x="0" y="31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3" y="33"/>
                    <a:pt x="4" y="32"/>
                    <a:pt x="5" y="33"/>
                  </a:cubicBezTo>
                  <a:cubicBezTo>
                    <a:pt x="5" y="33"/>
                    <a:pt x="6" y="31"/>
                    <a:pt x="6" y="30"/>
                  </a:cubicBezTo>
                  <a:cubicBezTo>
                    <a:pt x="7" y="29"/>
                    <a:pt x="8" y="28"/>
                    <a:pt x="9" y="27"/>
                  </a:cubicBezTo>
                  <a:cubicBezTo>
                    <a:pt x="9" y="27"/>
                    <a:pt x="11" y="27"/>
                    <a:pt x="11" y="27"/>
                  </a:cubicBezTo>
                  <a:cubicBezTo>
                    <a:pt x="12" y="26"/>
                    <a:pt x="11" y="28"/>
                    <a:pt x="11" y="29"/>
                  </a:cubicBezTo>
                  <a:cubicBezTo>
                    <a:pt x="12" y="30"/>
                    <a:pt x="13" y="30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5" y="29"/>
                    <a:pt x="15" y="29"/>
                  </a:cubicBezTo>
                  <a:cubicBezTo>
                    <a:pt x="16" y="30"/>
                    <a:pt x="16" y="31"/>
                    <a:pt x="15" y="31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5" name="Freeform 1391"/>
            <p:cNvSpPr/>
            <p:nvPr/>
          </p:nvSpPr>
          <p:spPr bwMode="auto">
            <a:xfrm>
              <a:off x="4975" y="1687"/>
              <a:ext cx="48" cy="129"/>
            </a:xfrm>
            <a:custGeom>
              <a:avLst/>
              <a:gdLst>
                <a:gd name="T0" fmla="*/ 20 w 20"/>
                <a:gd name="T1" fmla="*/ 4 h 54"/>
                <a:gd name="T2" fmla="*/ 19 w 20"/>
                <a:gd name="T3" fmla="*/ 4 h 54"/>
                <a:gd name="T4" fmla="*/ 17 w 20"/>
                <a:gd name="T5" fmla="*/ 1 h 54"/>
                <a:gd name="T6" fmla="*/ 17 w 20"/>
                <a:gd name="T7" fmla="*/ 0 h 54"/>
                <a:gd name="T8" fmla="*/ 14 w 20"/>
                <a:gd name="T9" fmla="*/ 0 h 54"/>
                <a:gd name="T10" fmla="*/ 9 w 20"/>
                <a:gd name="T11" fmla="*/ 1 h 54"/>
                <a:gd name="T12" fmla="*/ 7 w 20"/>
                <a:gd name="T13" fmla="*/ 1 h 54"/>
                <a:gd name="T14" fmla="*/ 5 w 20"/>
                <a:gd name="T15" fmla="*/ 2 h 54"/>
                <a:gd name="T16" fmla="*/ 4 w 20"/>
                <a:gd name="T17" fmla="*/ 6 h 54"/>
                <a:gd name="T18" fmla="*/ 3 w 20"/>
                <a:gd name="T19" fmla="*/ 7 h 54"/>
                <a:gd name="T20" fmla="*/ 3 w 20"/>
                <a:gd name="T21" fmla="*/ 8 h 54"/>
                <a:gd name="T22" fmla="*/ 0 w 20"/>
                <a:gd name="T23" fmla="*/ 12 h 54"/>
                <a:gd name="T24" fmla="*/ 0 w 20"/>
                <a:gd name="T25" fmla="*/ 18 h 54"/>
                <a:gd name="T26" fmla="*/ 1 w 20"/>
                <a:gd name="T27" fmla="*/ 23 h 54"/>
                <a:gd name="T28" fmla="*/ 4 w 20"/>
                <a:gd name="T29" fmla="*/ 26 h 54"/>
                <a:gd name="T30" fmla="*/ 8 w 20"/>
                <a:gd name="T31" fmla="*/ 27 h 54"/>
                <a:gd name="T32" fmla="*/ 10 w 20"/>
                <a:gd name="T33" fmla="*/ 25 h 54"/>
                <a:gd name="T34" fmla="*/ 11 w 20"/>
                <a:gd name="T35" fmla="*/ 25 h 54"/>
                <a:gd name="T36" fmla="*/ 11 w 20"/>
                <a:gd name="T37" fmla="*/ 26 h 54"/>
                <a:gd name="T38" fmla="*/ 14 w 20"/>
                <a:gd name="T39" fmla="*/ 27 h 54"/>
                <a:gd name="T40" fmla="*/ 15 w 20"/>
                <a:gd name="T41" fmla="*/ 27 h 54"/>
                <a:gd name="T42" fmla="*/ 16 w 20"/>
                <a:gd name="T43" fmla="*/ 30 h 54"/>
                <a:gd name="T44" fmla="*/ 17 w 20"/>
                <a:gd name="T45" fmla="*/ 35 h 54"/>
                <a:gd name="T46" fmla="*/ 18 w 20"/>
                <a:gd name="T47" fmla="*/ 39 h 54"/>
                <a:gd name="T48" fmla="*/ 17 w 20"/>
                <a:gd name="T49" fmla="*/ 44 h 54"/>
                <a:gd name="T50" fmla="*/ 19 w 20"/>
                <a:gd name="T51" fmla="*/ 48 h 54"/>
                <a:gd name="T52" fmla="*/ 19 w 20"/>
                <a:gd name="T53" fmla="*/ 52 h 54"/>
                <a:gd name="T54" fmla="*/ 20 w 20"/>
                <a:gd name="T55" fmla="*/ 54 h 54"/>
                <a:gd name="T56" fmla="*/ 20 w 20"/>
                <a:gd name="T57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54">
                  <a:moveTo>
                    <a:pt x="20" y="4"/>
                  </a:moveTo>
                  <a:cubicBezTo>
                    <a:pt x="20" y="4"/>
                    <a:pt x="20" y="4"/>
                    <a:pt x="19" y="4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1"/>
                    <a:pt x="17" y="1"/>
                    <a:pt x="17" y="0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4" y="1"/>
                    <a:pt x="10" y="1"/>
                    <a:pt x="9" y="1"/>
                  </a:cubicBezTo>
                  <a:cubicBezTo>
                    <a:pt x="9" y="2"/>
                    <a:pt x="7" y="1"/>
                    <a:pt x="7" y="1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5" y="3"/>
                    <a:pt x="4" y="4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1" y="12"/>
                    <a:pt x="0" y="12"/>
                  </a:cubicBezTo>
                  <a:cubicBezTo>
                    <a:pt x="0" y="13"/>
                    <a:pt x="0" y="17"/>
                    <a:pt x="0" y="18"/>
                  </a:cubicBezTo>
                  <a:cubicBezTo>
                    <a:pt x="0" y="20"/>
                    <a:pt x="1" y="23"/>
                    <a:pt x="1" y="23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5" y="27"/>
                    <a:pt x="7" y="27"/>
                    <a:pt x="8" y="27"/>
                  </a:cubicBezTo>
                  <a:cubicBezTo>
                    <a:pt x="9" y="27"/>
                    <a:pt x="10" y="26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3" y="27"/>
                    <a:pt x="14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6" y="27"/>
                    <a:pt x="16" y="30"/>
                    <a:pt x="16" y="30"/>
                  </a:cubicBezTo>
                  <a:cubicBezTo>
                    <a:pt x="15" y="31"/>
                    <a:pt x="16" y="34"/>
                    <a:pt x="17" y="35"/>
                  </a:cubicBezTo>
                  <a:cubicBezTo>
                    <a:pt x="17" y="36"/>
                    <a:pt x="18" y="38"/>
                    <a:pt x="18" y="39"/>
                  </a:cubicBezTo>
                  <a:cubicBezTo>
                    <a:pt x="18" y="40"/>
                    <a:pt x="17" y="43"/>
                    <a:pt x="17" y="44"/>
                  </a:cubicBezTo>
                  <a:cubicBezTo>
                    <a:pt x="17" y="45"/>
                    <a:pt x="18" y="48"/>
                    <a:pt x="19" y="48"/>
                  </a:cubicBezTo>
                  <a:cubicBezTo>
                    <a:pt x="19" y="49"/>
                    <a:pt x="19" y="51"/>
                    <a:pt x="19" y="52"/>
                  </a:cubicBezTo>
                  <a:cubicBezTo>
                    <a:pt x="19" y="52"/>
                    <a:pt x="20" y="53"/>
                    <a:pt x="20" y="54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6" name="Freeform 1392"/>
            <p:cNvSpPr/>
            <p:nvPr/>
          </p:nvSpPr>
          <p:spPr bwMode="auto">
            <a:xfrm>
              <a:off x="4927" y="1856"/>
              <a:ext cx="5" cy="3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1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0" y="0"/>
                    <a:pt x="1" y="1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7" name="Freeform 1393"/>
            <p:cNvSpPr/>
            <p:nvPr/>
          </p:nvSpPr>
          <p:spPr bwMode="auto">
            <a:xfrm>
              <a:off x="4920" y="1565"/>
              <a:ext cx="77" cy="69"/>
            </a:xfrm>
            <a:custGeom>
              <a:avLst/>
              <a:gdLst>
                <a:gd name="T0" fmla="*/ 25 w 32"/>
                <a:gd name="T1" fmla="*/ 17 h 29"/>
                <a:gd name="T2" fmla="*/ 26 w 32"/>
                <a:gd name="T3" fmla="*/ 16 h 29"/>
                <a:gd name="T4" fmla="*/ 26 w 32"/>
                <a:gd name="T5" fmla="*/ 16 h 29"/>
                <a:gd name="T6" fmla="*/ 26 w 32"/>
                <a:gd name="T7" fmla="*/ 15 h 29"/>
                <a:gd name="T8" fmla="*/ 28 w 32"/>
                <a:gd name="T9" fmla="*/ 12 h 29"/>
                <a:gd name="T10" fmla="*/ 29 w 32"/>
                <a:gd name="T11" fmla="*/ 10 h 29"/>
                <a:gd name="T12" fmla="*/ 28 w 32"/>
                <a:gd name="T13" fmla="*/ 8 h 29"/>
                <a:gd name="T14" fmla="*/ 29 w 32"/>
                <a:gd name="T15" fmla="*/ 8 h 29"/>
                <a:gd name="T16" fmla="*/ 29 w 32"/>
                <a:gd name="T17" fmla="*/ 6 h 29"/>
                <a:gd name="T18" fmla="*/ 30 w 32"/>
                <a:gd name="T19" fmla="*/ 5 h 29"/>
                <a:gd name="T20" fmla="*/ 32 w 32"/>
                <a:gd name="T21" fmla="*/ 4 h 29"/>
                <a:gd name="T22" fmla="*/ 32 w 32"/>
                <a:gd name="T23" fmla="*/ 3 h 29"/>
                <a:gd name="T24" fmla="*/ 30 w 32"/>
                <a:gd name="T25" fmla="*/ 3 h 29"/>
                <a:gd name="T26" fmla="*/ 28 w 32"/>
                <a:gd name="T27" fmla="*/ 3 h 29"/>
                <a:gd name="T28" fmla="*/ 28 w 32"/>
                <a:gd name="T29" fmla="*/ 1 h 29"/>
                <a:gd name="T30" fmla="*/ 28 w 32"/>
                <a:gd name="T31" fmla="*/ 0 h 29"/>
                <a:gd name="T32" fmla="*/ 25 w 32"/>
                <a:gd name="T33" fmla="*/ 0 h 29"/>
                <a:gd name="T34" fmla="*/ 23 w 32"/>
                <a:gd name="T35" fmla="*/ 0 h 29"/>
                <a:gd name="T36" fmla="*/ 20 w 32"/>
                <a:gd name="T37" fmla="*/ 0 h 29"/>
                <a:gd name="T38" fmla="*/ 15 w 32"/>
                <a:gd name="T39" fmla="*/ 0 h 29"/>
                <a:gd name="T40" fmla="*/ 14 w 32"/>
                <a:gd name="T41" fmla="*/ 2 h 29"/>
                <a:gd name="T42" fmla="*/ 11 w 32"/>
                <a:gd name="T43" fmla="*/ 2 h 29"/>
                <a:gd name="T44" fmla="*/ 5 w 32"/>
                <a:gd name="T45" fmla="*/ 4 h 29"/>
                <a:gd name="T46" fmla="*/ 3 w 32"/>
                <a:gd name="T47" fmla="*/ 6 h 29"/>
                <a:gd name="T48" fmla="*/ 2 w 32"/>
                <a:gd name="T49" fmla="*/ 7 h 29"/>
                <a:gd name="T50" fmla="*/ 0 w 32"/>
                <a:gd name="T51" fmla="*/ 8 h 29"/>
                <a:gd name="T52" fmla="*/ 0 w 32"/>
                <a:gd name="T53" fmla="*/ 9 h 29"/>
                <a:gd name="T54" fmla="*/ 1 w 32"/>
                <a:gd name="T55" fmla="*/ 9 h 29"/>
                <a:gd name="T56" fmla="*/ 3 w 32"/>
                <a:gd name="T57" fmla="*/ 9 h 29"/>
                <a:gd name="T58" fmla="*/ 1 w 32"/>
                <a:gd name="T59" fmla="*/ 10 h 29"/>
                <a:gd name="T60" fmla="*/ 2 w 32"/>
                <a:gd name="T61" fmla="*/ 11 h 29"/>
                <a:gd name="T62" fmla="*/ 4 w 32"/>
                <a:gd name="T63" fmla="*/ 11 h 29"/>
                <a:gd name="T64" fmla="*/ 6 w 32"/>
                <a:gd name="T65" fmla="*/ 12 h 29"/>
                <a:gd name="T66" fmla="*/ 7 w 32"/>
                <a:gd name="T67" fmla="*/ 14 h 29"/>
                <a:gd name="T68" fmla="*/ 7 w 32"/>
                <a:gd name="T69" fmla="*/ 16 h 29"/>
                <a:gd name="T70" fmla="*/ 9 w 32"/>
                <a:gd name="T71" fmla="*/ 16 h 29"/>
                <a:gd name="T72" fmla="*/ 8 w 32"/>
                <a:gd name="T73" fmla="*/ 17 h 29"/>
                <a:gd name="T74" fmla="*/ 9 w 32"/>
                <a:gd name="T75" fmla="*/ 19 h 29"/>
                <a:gd name="T76" fmla="*/ 9 w 32"/>
                <a:gd name="T77" fmla="*/ 20 h 29"/>
                <a:gd name="T78" fmla="*/ 8 w 32"/>
                <a:gd name="T79" fmla="*/ 21 h 29"/>
                <a:gd name="T80" fmla="*/ 10 w 32"/>
                <a:gd name="T81" fmla="*/ 26 h 29"/>
                <a:gd name="T82" fmla="*/ 11 w 32"/>
                <a:gd name="T83" fmla="*/ 29 h 29"/>
                <a:gd name="T84" fmla="*/ 12 w 32"/>
                <a:gd name="T85" fmla="*/ 29 h 29"/>
                <a:gd name="T86" fmla="*/ 13 w 32"/>
                <a:gd name="T87" fmla="*/ 29 h 29"/>
                <a:gd name="T88" fmla="*/ 14 w 32"/>
                <a:gd name="T89" fmla="*/ 27 h 29"/>
                <a:gd name="T90" fmla="*/ 16 w 32"/>
                <a:gd name="T91" fmla="*/ 23 h 29"/>
                <a:gd name="T92" fmla="*/ 18 w 32"/>
                <a:gd name="T93" fmla="*/ 23 h 29"/>
                <a:gd name="T94" fmla="*/ 19 w 32"/>
                <a:gd name="T95" fmla="*/ 22 h 29"/>
                <a:gd name="T96" fmla="*/ 22 w 32"/>
                <a:gd name="T97" fmla="*/ 21 h 29"/>
                <a:gd name="T98" fmla="*/ 24 w 32"/>
                <a:gd name="T99" fmla="*/ 18 h 29"/>
                <a:gd name="T100" fmla="*/ 23 w 32"/>
                <a:gd name="T101" fmla="*/ 18 h 29"/>
                <a:gd name="T102" fmla="*/ 23 w 32"/>
                <a:gd name="T103" fmla="*/ 17 h 29"/>
                <a:gd name="T104" fmla="*/ 25 w 32"/>
                <a:gd name="T10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29">
                  <a:moveTo>
                    <a:pt x="25" y="17"/>
                  </a:moveTo>
                  <a:cubicBezTo>
                    <a:pt x="26" y="17"/>
                    <a:pt x="27" y="17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7" y="15"/>
                    <a:pt x="26" y="15"/>
                  </a:cubicBezTo>
                  <a:cubicBezTo>
                    <a:pt x="26" y="15"/>
                    <a:pt x="28" y="13"/>
                    <a:pt x="28" y="12"/>
                  </a:cubicBezTo>
                  <a:cubicBezTo>
                    <a:pt x="27" y="11"/>
                    <a:pt x="28" y="10"/>
                    <a:pt x="29" y="10"/>
                  </a:cubicBezTo>
                  <a:cubicBezTo>
                    <a:pt x="29" y="10"/>
                    <a:pt x="29" y="8"/>
                    <a:pt x="28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9" y="8"/>
                    <a:pt x="29" y="6"/>
                    <a:pt x="29" y="6"/>
                  </a:cubicBezTo>
                  <a:cubicBezTo>
                    <a:pt x="29" y="6"/>
                    <a:pt x="30" y="6"/>
                    <a:pt x="30" y="5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2" y="3"/>
                    <a:pt x="32" y="3"/>
                  </a:cubicBezTo>
                  <a:cubicBezTo>
                    <a:pt x="31" y="3"/>
                    <a:pt x="30" y="3"/>
                    <a:pt x="30" y="3"/>
                  </a:cubicBezTo>
                  <a:cubicBezTo>
                    <a:pt x="30" y="3"/>
                    <a:pt x="28" y="2"/>
                    <a:pt x="28" y="3"/>
                  </a:cubicBezTo>
                  <a:cubicBezTo>
                    <a:pt x="27" y="3"/>
                    <a:pt x="28" y="1"/>
                    <a:pt x="28" y="1"/>
                  </a:cubicBezTo>
                  <a:cubicBezTo>
                    <a:pt x="29" y="1"/>
                    <a:pt x="28" y="0"/>
                    <a:pt x="28" y="0"/>
                  </a:cubicBezTo>
                  <a:cubicBezTo>
                    <a:pt x="27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5" y="2"/>
                    <a:pt x="12" y="2"/>
                    <a:pt x="11" y="2"/>
                  </a:cubicBezTo>
                  <a:cubicBezTo>
                    <a:pt x="10" y="2"/>
                    <a:pt x="6" y="3"/>
                    <a:pt x="5" y="4"/>
                  </a:cubicBezTo>
                  <a:cubicBezTo>
                    <a:pt x="4" y="5"/>
                    <a:pt x="3" y="6"/>
                    <a:pt x="3" y="6"/>
                  </a:cubicBezTo>
                  <a:cubicBezTo>
                    <a:pt x="4" y="6"/>
                    <a:pt x="3" y="7"/>
                    <a:pt x="2" y="7"/>
                  </a:cubicBezTo>
                  <a:cubicBezTo>
                    <a:pt x="2" y="7"/>
                    <a:pt x="0" y="8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1" y="8"/>
                    <a:pt x="1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2" y="10"/>
                    <a:pt x="1" y="10"/>
                  </a:cubicBezTo>
                  <a:cubicBezTo>
                    <a:pt x="1" y="10"/>
                    <a:pt x="1" y="11"/>
                    <a:pt x="2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4" y="11"/>
                    <a:pt x="5" y="11"/>
                    <a:pt x="6" y="12"/>
                  </a:cubicBezTo>
                  <a:cubicBezTo>
                    <a:pt x="7" y="12"/>
                    <a:pt x="7" y="13"/>
                    <a:pt x="7" y="14"/>
                  </a:cubicBezTo>
                  <a:cubicBezTo>
                    <a:pt x="7" y="14"/>
                    <a:pt x="7" y="15"/>
                    <a:pt x="7" y="16"/>
                  </a:cubicBezTo>
                  <a:cubicBezTo>
                    <a:pt x="7" y="16"/>
                    <a:pt x="9" y="17"/>
                    <a:pt x="9" y="16"/>
                  </a:cubicBezTo>
                  <a:cubicBezTo>
                    <a:pt x="9" y="16"/>
                    <a:pt x="9" y="17"/>
                    <a:pt x="8" y="17"/>
                  </a:cubicBezTo>
                  <a:cubicBezTo>
                    <a:pt x="8" y="17"/>
                    <a:pt x="8" y="18"/>
                    <a:pt x="9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8" y="20"/>
                    <a:pt x="9" y="21"/>
                    <a:pt x="8" y="21"/>
                  </a:cubicBezTo>
                  <a:cubicBezTo>
                    <a:pt x="8" y="22"/>
                    <a:pt x="10" y="24"/>
                    <a:pt x="10" y="26"/>
                  </a:cubicBezTo>
                  <a:cubicBezTo>
                    <a:pt x="10" y="27"/>
                    <a:pt x="10" y="29"/>
                    <a:pt x="11" y="29"/>
                  </a:cubicBezTo>
                  <a:cubicBezTo>
                    <a:pt x="11" y="29"/>
                    <a:pt x="12" y="29"/>
                    <a:pt x="12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8"/>
                    <a:pt x="14" y="28"/>
                    <a:pt x="14" y="27"/>
                  </a:cubicBezTo>
                  <a:cubicBezTo>
                    <a:pt x="15" y="27"/>
                    <a:pt x="16" y="24"/>
                    <a:pt x="16" y="23"/>
                  </a:cubicBezTo>
                  <a:cubicBezTo>
                    <a:pt x="16" y="23"/>
                    <a:pt x="17" y="23"/>
                    <a:pt x="18" y="23"/>
                  </a:cubicBezTo>
                  <a:cubicBezTo>
                    <a:pt x="18" y="23"/>
                    <a:pt x="19" y="22"/>
                    <a:pt x="19" y="22"/>
                  </a:cubicBezTo>
                  <a:cubicBezTo>
                    <a:pt x="19" y="22"/>
                    <a:pt x="21" y="21"/>
                    <a:pt x="22" y="21"/>
                  </a:cubicBezTo>
                  <a:cubicBezTo>
                    <a:pt x="22" y="20"/>
                    <a:pt x="23" y="18"/>
                    <a:pt x="24" y="18"/>
                  </a:cubicBezTo>
                  <a:cubicBezTo>
                    <a:pt x="24" y="18"/>
                    <a:pt x="23" y="18"/>
                    <a:pt x="23" y="18"/>
                  </a:cubicBezTo>
                  <a:cubicBezTo>
                    <a:pt x="22" y="17"/>
                    <a:pt x="23" y="17"/>
                    <a:pt x="23" y="17"/>
                  </a:cubicBezTo>
                  <a:cubicBezTo>
                    <a:pt x="23" y="16"/>
                    <a:pt x="24" y="17"/>
                    <a:pt x="25" y="17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8" name="Freeform 1394"/>
            <p:cNvSpPr/>
            <p:nvPr/>
          </p:nvSpPr>
          <p:spPr bwMode="auto">
            <a:xfrm>
              <a:off x="5011" y="1574"/>
              <a:ext cx="12" cy="17"/>
            </a:xfrm>
            <a:custGeom>
              <a:avLst/>
              <a:gdLst>
                <a:gd name="T0" fmla="*/ 4 w 5"/>
                <a:gd name="T1" fmla="*/ 0 h 7"/>
                <a:gd name="T2" fmla="*/ 2 w 5"/>
                <a:gd name="T3" fmla="*/ 1 h 7"/>
                <a:gd name="T4" fmla="*/ 1 w 5"/>
                <a:gd name="T5" fmla="*/ 1 h 7"/>
                <a:gd name="T6" fmla="*/ 0 w 5"/>
                <a:gd name="T7" fmla="*/ 3 h 7"/>
                <a:gd name="T8" fmla="*/ 1 w 5"/>
                <a:gd name="T9" fmla="*/ 4 h 7"/>
                <a:gd name="T10" fmla="*/ 3 w 5"/>
                <a:gd name="T11" fmla="*/ 4 h 7"/>
                <a:gd name="T12" fmla="*/ 3 w 5"/>
                <a:gd name="T13" fmla="*/ 5 h 7"/>
                <a:gd name="T14" fmla="*/ 3 w 5"/>
                <a:gd name="T15" fmla="*/ 6 h 7"/>
                <a:gd name="T16" fmla="*/ 4 w 5"/>
                <a:gd name="T17" fmla="*/ 7 h 7"/>
                <a:gd name="T18" fmla="*/ 5 w 5"/>
                <a:gd name="T19" fmla="*/ 7 h 7"/>
                <a:gd name="T20" fmla="*/ 5 w 5"/>
                <a:gd name="T21" fmla="*/ 2 h 7"/>
                <a:gd name="T22" fmla="*/ 5 w 5"/>
                <a:gd name="T23" fmla="*/ 2 h 7"/>
                <a:gd name="T24" fmla="*/ 4 w 5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7">
                  <a:moveTo>
                    <a:pt x="4" y="0"/>
                  </a:moveTo>
                  <a:cubicBezTo>
                    <a:pt x="3" y="0"/>
                    <a:pt x="2" y="1"/>
                    <a:pt x="2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0"/>
                    <a:pt x="4" y="0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9" name="Freeform 1395"/>
            <p:cNvSpPr/>
            <p:nvPr/>
          </p:nvSpPr>
          <p:spPr bwMode="auto">
            <a:xfrm>
              <a:off x="4985" y="1646"/>
              <a:ext cx="4" cy="7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2 h 3"/>
                <a:gd name="T4" fmla="*/ 1 w 2"/>
                <a:gd name="T5" fmla="*/ 0 h 3"/>
                <a:gd name="T6" fmla="*/ 0 w 2"/>
                <a:gd name="T7" fmla="*/ 1 h 3"/>
                <a:gd name="T8" fmla="*/ 0 w 2"/>
                <a:gd name="T9" fmla="*/ 2 h 3"/>
                <a:gd name="T10" fmla="*/ 2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0" name="Freeform 1396"/>
            <p:cNvSpPr/>
            <p:nvPr/>
          </p:nvSpPr>
          <p:spPr bwMode="auto">
            <a:xfrm>
              <a:off x="4980" y="1615"/>
              <a:ext cx="14" cy="10"/>
            </a:xfrm>
            <a:custGeom>
              <a:avLst/>
              <a:gdLst>
                <a:gd name="T0" fmla="*/ 2 w 6"/>
                <a:gd name="T1" fmla="*/ 4 h 4"/>
                <a:gd name="T2" fmla="*/ 3 w 6"/>
                <a:gd name="T3" fmla="*/ 4 h 4"/>
                <a:gd name="T4" fmla="*/ 5 w 6"/>
                <a:gd name="T5" fmla="*/ 4 h 4"/>
                <a:gd name="T6" fmla="*/ 6 w 6"/>
                <a:gd name="T7" fmla="*/ 1 h 4"/>
                <a:gd name="T8" fmla="*/ 3 w 6"/>
                <a:gd name="T9" fmla="*/ 1 h 4"/>
                <a:gd name="T10" fmla="*/ 1 w 6"/>
                <a:gd name="T11" fmla="*/ 0 h 4"/>
                <a:gd name="T12" fmla="*/ 1 w 6"/>
                <a:gd name="T13" fmla="*/ 1 h 4"/>
                <a:gd name="T14" fmla="*/ 1 w 6"/>
                <a:gd name="T15" fmla="*/ 2 h 4"/>
                <a:gd name="T16" fmla="*/ 1 w 6"/>
                <a:gd name="T17" fmla="*/ 3 h 4"/>
                <a:gd name="T18" fmla="*/ 2 w 6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4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3"/>
                    <a:pt x="2" y="4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1" name="Freeform 1397"/>
            <p:cNvSpPr/>
            <p:nvPr/>
          </p:nvSpPr>
          <p:spPr bwMode="auto">
            <a:xfrm>
              <a:off x="4894" y="1622"/>
              <a:ext cx="7" cy="5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2 h 2"/>
                <a:gd name="T4" fmla="*/ 2 w 3"/>
                <a:gd name="T5" fmla="*/ 1 h 2"/>
                <a:gd name="T6" fmla="*/ 3 w 3"/>
                <a:gd name="T7" fmla="*/ 1 h 2"/>
                <a:gd name="T8" fmla="*/ 1 w 3"/>
                <a:gd name="T9" fmla="*/ 0 h 2"/>
                <a:gd name="T10" fmla="*/ 0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2" y="0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2" name="Freeform 1398"/>
            <p:cNvSpPr/>
            <p:nvPr/>
          </p:nvSpPr>
          <p:spPr bwMode="auto">
            <a:xfrm>
              <a:off x="4908" y="1723"/>
              <a:ext cx="5" cy="2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3" name="Freeform 1399"/>
            <p:cNvSpPr/>
            <p:nvPr/>
          </p:nvSpPr>
          <p:spPr bwMode="auto">
            <a:xfrm>
              <a:off x="4884" y="1715"/>
              <a:ext cx="22" cy="10"/>
            </a:xfrm>
            <a:custGeom>
              <a:avLst/>
              <a:gdLst>
                <a:gd name="T0" fmla="*/ 5 w 9"/>
                <a:gd name="T1" fmla="*/ 2 h 4"/>
                <a:gd name="T2" fmla="*/ 6 w 9"/>
                <a:gd name="T3" fmla="*/ 3 h 4"/>
                <a:gd name="T4" fmla="*/ 8 w 9"/>
                <a:gd name="T5" fmla="*/ 4 h 4"/>
                <a:gd name="T6" fmla="*/ 9 w 9"/>
                <a:gd name="T7" fmla="*/ 4 h 4"/>
                <a:gd name="T8" fmla="*/ 8 w 9"/>
                <a:gd name="T9" fmla="*/ 2 h 4"/>
                <a:gd name="T10" fmla="*/ 6 w 9"/>
                <a:gd name="T11" fmla="*/ 1 h 4"/>
                <a:gd name="T12" fmla="*/ 5 w 9"/>
                <a:gd name="T13" fmla="*/ 0 h 4"/>
                <a:gd name="T14" fmla="*/ 2 w 9"/>
                <a:gd name="T15" fmla="*/ 0 h 4"/>
                <a:gd name="T16" fmla="*/ 0 w 9"/>
                <a:gd name="T17" fmla="*/ 1 h 4"/>
                <a:gd name="T18" fmla="*/ 1 w 9"/>
                <a:gd name="T19" fmla="*/ 1 h 4"/>
                <a:gd name="T20" fmla="*/ 4 w 9"/>
                <a:gd name="T21" fmla="*/ 2 h 4"/>
                <a:gd name="T22" fmla="*/ 5 w 9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4">
                  <a:moveTo>
                    <a:pt x="5" y="2"/>
                  </a:moveTo>
                  <a:cubicBezTo>
                    <a:pt x="6" y="2"/>
                    <a:pt x="6" y="3"/>
                    <a:pt x="6" y="3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2"/>
                    <a:pt x="8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1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4" name="Freeform 1400"/>
            <p:cNvSpPr/>
            <p:nvPr/>
          </p:nvSpPr>
          <p:spPr bwMode="auto">
            <a:xfrm>
              <a:off x="4892" y="1725"/>
              <a:ext cx="4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5" name="Freeform 1401"/>
            <p:cNvSpPr/>
            <p:nvPr/>
          </p:nvSpPr>
          <p:spPr bwMode="auto">
            <a:xfrm>
              <a:off x="4892" y="171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6" name="Freeform 1402"/>
            <p:cNvSpPr/>
            <p:nvPr/>
          </p:nvSpPr>
          <p:spPr bwMode="auto">
            <a:xfrm>
              <a:off x="4896" y="1711"/>
              <a:ext cx="3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7" name="Freeform 1403"/>
            <p:cNvSpPr/>
            <p:nvPr/>
          </p:nvSpPr>
          <p:spPr bwMode="auto">
            <a:xfrm>
              <a:off x="4901" y="1713"/>
              <a:ext cx="3" cy="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1 h 2"/>
                <a:gd name="T8" fmla="*/ 0 w 1"/>
                <a:gd name="T9" fmla="*/ 2 h 2"/>
                <a:gd name="T10" fmla="*/ 1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8" name="Freeform 1404"/>
            <p:cNvSpPr/>
            <p:nvPr/>
          </p:nvSpPr>
          <p:spPr bwMode="auto">
            <a:xfrm>
              <a:off x="4908" y="1589"/>
              <a:ext cx="3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9" name="Freeform 1405"/>
            <p:cNvSpPr/>
            <p:nvPr/>
          </p:nvSpPr>
          <p:spPr bwMode="auto">
            <a:xfrm>
              <a:off x="4930" y="1651"/>
              <a:ext cx="2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0" y="0"/>
                  </a:cubicBezTo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0" name="Freeform 1406"/>
            <p:cNvSpPr/>
            <p:nvPr/>
          </p:nvSpPr>
          <p:spPr bwMode="auto">
            <a:xfrm>
              <a:off x="4779" y="1589"/>
              <a:ext cx="478" cy="330"/>
            </a:xfrm>
            <a:custGeom>
              <a:avLst/>
              <a:gdLst>
                <a:gd name="T0" fmla="*/ 30 w 200"/>
                <a:gd name="T1" fmla="*/ 129 h 138"/>
                <a:gd name="T2" fmla="*/ 9 w 200"/>
                <a:gd name="T3" fmla="*/ 121 h 138"/>
                <a:gd name="T4" fmla="*/ 24 w 200"/>
                <a:gd name="T5" fmla="*/ 63 h 138"/>
                <a:gd name="T6" fmla="*/ 25 w 200"/>
                <a:gd name="T7" fmla="*/ 62 h 138"/>
                <a:gd name="T8" fmla="*/ 25 w 200"/>
                <a:gd name="T9" fmla="*/ 64 h 138"/>
                <a:gd name="T10" fmla="*/ 10 w 200"/>
                <a:gd name="T11" fmla="*/ 120 h 138"/>
                <a:gd name="T12" fmla="*/ 124 w 200"/>
                <a:gd name="T13" fmla="*/ 83 h 138"/>
                <a:gd name="T14" fmla="*/ 199 w 200"/>
                <a:gd name="T15" fmla="*/ 0 h 138"/>
                <a:gd name="T16" fmla="*/ 200 w 200"/>
                <a:gd name="T17" fmla="*/ 0 h 138"/>
                <a:gd name="T18" fmla="*/ 200 w 200"/>
                <a:gd name="T19" fmla="*/ 1 h 138"/>
                <a:gd name="T20" fmla="*/ 125 w 200"/>
                <a:gd name="T21" fmla="*/ 84 h 138"/>
                <a:gd name="T22" fmla="*/ 30 w 200"/>
                <a:gd name="T23" fmla="*/ 12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38">
                  <a:moveTo>
                    <a:pt x="30" y="129"/>
                  </a:moveTo>
                  <a:cubicBezTo>
                    <a:pt x="20" y="129"/>
                    <a:pt x="13" y="126"/>
                    <a:pt x="9" y="121"/>
                  </a:cubicBezTo>
                  <a:cubicBezTo>
                    <a:pt x="0" y="110"/>
                    <a:pt x="5" y="88"/>
                    <a:pt x="24" y="63"/>
                  </a:cubicBezTo>
                  <a:cubicBezTo>
                    <a:pt x="24" y="62"/>
                    <a:pt x="24" y="62"/>
                    <a:pt x="25" y="62"/>
                  </a:cubicBezTo>
                  <a:cubicBezTo>
                    <a:pt x="25" y="63"/>
                    <a:pt x="25" y="63"/>
                    <a:pt x="25" y="64"/>
                  </a:cubicBezTo>
                  <a:cubicBezTo>
                    <a:pt x="7" y="88"/>
                    <a:pt x="1" y="109"/>
                    <a:pt x="10" y="120"/>
                  </a:cubicBezTo>
                  <a:cubicBezTo>
                    <a:pt x="25" y="138"/>
                    <a:pt x="76" y="122"/>
                    <a:pt x="124" y="83"/>
                  </a:cubicBezTo>
                  <a:cubicBezTo>
                    <a:pt x="162" y="53"/>
                    <a:pt x="185" y="21"/>
                    <a:pt x="199" y="0"/>
                  </a:cubicBezTo>
                  <a:cubicBezTo>
                    <a:pt x="199" y="0"/>
                    <a:pt x="200" y="0"/>
                    <a:pt x="200" y="0"/>
                  </a:cubicBezTo>
                  <a:cubicBezTo>
                    <a:pt x="200" y="0"/>
                    <a:pt x="200" y="1"/>
                    <a:pt x="200" y="1"/>
                  </a:cubicBezTo>
                  <a:cubicBezTo>
                    <a:pt x="187" y="22"/>
                    <a:pt x="163" y="54"/>
                    <a:pt x="125" y="84"/>
                  </a:cubicBezTo>
                  <a:cubicBezTo>
                    <a:pt x="90" y="112"/>
                    <a:pt x="53" y="129"/>
                    <a:pt x="30" y="129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1" name="Freeform 1407"/>
            <p:cNvSpPr/>
            <p:nvPr/>
          </p:nvSpPr>
          <p:spPr bwMode="auto">
            <a:xfrm>
              <a:off x="4796" y="1577"/>
              <a:ext cx="432" cy="318"/>
            </a:xfrm>
            <a:custGeom>
              <a:avLst/>
              <a:gdLst>
                <a:gd name="T0" fmla="*/ 23 w 181"/>
                <a:gd name="T1" fmla="*/ 125 h 133"/>
                <a:gd name="T2" fmla="*/ 7 w 181"/>
                <a:gd name="T3" fmla="*/ 119 h 133"/>
                <a:gd name="T4" fmla="*/ 17 w 181"/>
                <a:gd name="T5" fmla="*/ 72 h 133"/>
                <a:gd name="T6" fmla="*/ 18 w 181"/>
                <a:gd name="T7" fmla="*/ 72 h 133"/>
                <a:gd name="T8" fmla="*/ 18 w 181"/>
                <a:gd name="T9" fmla="*/ 72 h 133"/>
                <a:gd name="T10" fmla="*/ 8 w 181"/>
                <a:gd name="T11" fmla="*/ 118 h 133"/>
                <a:gd name="T12" fmla="*/ 113 w 181"/>
                <a:gd name="T13" fmla="*/ 76 h 133"/>
                <a:gd name="T14" fmla="*/ 179 w 181"/>
                <a:gd name="T15" fmla="*/ 0 h 133"/>
                <a:gd name="T16" fmla="*/ 180 w 181"/>
                <a:gd name="T17" fmla="*/ 0 h 133"/>
                <a:gd name="T18" fmla="*/ 181 w 181"/>
                <a:gd name="T19" fmla="*/ 1 h 133"/>
                <a:gd name="T20" fmla="*/ 114 w 181"/>
                <a:gd name="T21" fmla="*/ 77 h 133"/>
                <a:gd name="T22" fmla="*/ 23 w 181"/>
                <a:gd name="T23" fmla="*/ 12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" h="133">
                  <a:moveTo>
                    <a:pt x="23" y="125"/>
                  </a:moveTo>
                  <a:cubicBezTo>
                    <a:pt x="16" y="125"/>
                    <a:pt x="11" y="123"/>
                    <a:pt x="7" y="119"/>
                  </a:cubicBezTo>
                  <a:cubicBezTo>
                    <a:pt x="0" y="111"/>
                    <a:pt x="4" y="93"/>
                    <a:pt x="17" y="72"/>
                  </a:cubicBezTo>
                  <a:cubicBezTo>
                    <a:pt x="17" y="71"/>
                    <a:pt x="18" y="71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5" y="93"/>
                    <a:pt x="2" y="110"/>
                    <a:pt x="8" y="118"/>
                  </a:cubicBezTo>
                  <a:cubicBezTo>
                    <a:pt x="22" y="133"/>
                    <a:pt x="69" y="115"/>
                    <a:pt x="113" y="76"/>
                  </a:cubicBezTo>
                  <a:cubicBezTo>
                    <a:pt x="146" y="47"/>
                    <a:pt x="167" y="19"/>
                    <a:pt x="179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1" y="0"/>
                    <a:pt x="181" y="1"/>
                    <a:pt x="181" y="1"/>
                  </a:cubicBezTo>
                  <a:cubicBezTo>
                    <a:pt x="168" y="20"/>
                    <a:pt x="147" y="48"/>
                    <a:pt x="114" y="77"/>
                  </a:cubicBezTo>
                  <a:cubicBezTo>
                    <a:pt x="80" y="107"/>
                    <a:pt x="44" y="125"/>
                    <a:pt x="23" y="125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2" name="Freeform 1408"/>
            <p:cNvSpPr/>
            <p:nvPr/>
          </p:nvSpPr>
          <p:spPr bwMode="auto">
            <a:xfrm>
              <a:off x="5190" y="1512"/>
              <a:ext cx="119" cy="113"/>
            </a:xfrm>
            <a:custGeom>
              <a:avLst/>
              <a:gdLst>
                <a:gd name="T0" fmla="*/ 27 w 50"/>
                <a:gd name="T1" fmla="*/ 22 h 47"/>
                <a:gd name="T2" fmla="*/ 36 w 50"/>
                <a:gd name="T3" fmla="*/ 47 h 47"/>
                <a:gd name="T4" fmla="*/ 42 w 50"/>
                <a:gd name="T5" fmla="*/ 41 h 47"/>
                <a:gd name="T6" fmla="*/ 37 w 50"/>
                <a:gd name="T7" fmla="*/ 8 h 47"/>
                <a:gd name="T8" fmla="*/ 4 w 50"/>
                <a:gd name="T9" fmla="*/ 13 h 47"/>
                <a:gd name="T10" fmla="*/ 0 w 50"/>
                <a:gd name="T11" fmla="*/ 21 h 47"/>
                <a:gd name="T12" fmla="*/ 27 w 50"/>
                <a:gd name="T13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7">
                  <a:moveTo>
                    <a:pt x="27" y="22"/>
                  </a:moveTo>
                  <a:cubicBezTo>
                    <a:pt x="35" y="27"/>
                    <a:pt x="38" y="37"/>
                    <a:pt x="36" y="47"/>
                  </a:cubicBezTo>
                  <a:cubicBezTo>
                    <a:pt x="38" y="45"/>
                    <a:pt x="41" y="43"/>
                    <a:pt x="42" y="41"/>
                  </a:cubicBezTo>
                  <a:cubicBezTo>
                    <a:pt x="50" y="30"/>
                    <a:pt x="47" y="15"/>
                    <a:pt x="37" y="8"/>
                  </a:cubicBezTo>
                  <a:cubicBezTo>
                    <a:pt x="26" y="0"/>
                    <a:pt x="12" y="3"/>
                    <a:pt x="4" y="13"/>
                  </a:cubicBezTo>
                  <a:cubicBezTo>
                    <a:pt x="2" y="16"/>
                    <a:pt x="1" y="18"/>
                    <a:pt x="0" y="21"/>
                  </a:cubicBezTo>
                  <a:cubicBezTo>
                    <a:pt x="8" y="16"/>
                    <a:pt x="19" y="16"/>
                    <a:pt x="27" y="22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3" name="Freeform 1409"/>
            <p:cNvSpPr/>
            <p:nvPr/>
          </p:nvSpPr>
          <p:spPr bwMode="auto">
            <a:xfrm>
              <a:off x="5264" y="1541"/>
              <a:ext cx="43" cy="84"/>
            </a:xfrm>
            <a:custGeom>
              <a:avLst/>
              <a:gdLst>
                <a:gd name="T0" fmla="*/ 10 w 18"/>
                <a:gd name="T1" fmla="*/ 0 h 35"/>
                <a:gd name="T2" fmla="*/ 0 w 18"/>
                <a:gd name="T3" fmla="*/ 14 h 35"/>
                <a:gd name="T4" fmla="*/ 5 w 18"/>
                <a:gd name="T5" fmla="*/ 35 h 35"/>
                <a:gd name="T6" fmla="*/ 11 w 18"/>
                <a:gd name="T7" fmla="*/ 29 h 35"/>
                <a:gd name="T8" fmla="*/ 10 w 1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5">
                  <a:moveTo>
                    <a:pt x="1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5" y="20"/>
                    <a:pt x="7" y="27"/>
                    <a:pt x="5" y="35"/>
                  </a:cubicBezTo>
                  <a:cubicBezTo>
                    <a:pt x="7" y="33"/>
                    <a:pt x="10" y="31"/>
                    <a:pt x="11" y="29"/>
                  </a:cubicBezTo>
                  <a:cubicBezTo>
                    <a:pt x="18" y="20"/>
                    <a:pt x="17" y="8"/>
                    <a:pt x="10" y="0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4" name="Freeform 1410"/>
            <p:cNvSpPr/>
            <p:nvPr/>
          </p:nvSpPr>
          <p:spPr bwMode="auto">
            <a:xfrm>
              <a:off x="5233" y="1438"/>
              <a:ext cx="117" cy="146"/>
            </a:xfrm>
            <a:custGeom>
              <a:avLst/>
              <a:gdLst>
                <a:gd name="T0" fmla="*/ 7 w 49"/>
                <a:gd name="T1" fmla="*/ 55 h 61"/>
                <a:gd name="T2" fmla="*/ 13 w 49"/>
                <a:gd name="T3" fmla="*/ 61 h 61"/>
                <a:gd name="T4" fmla="*/ 35 w 49"/>
                <a:gd name="T5" fmla="*/ 41 h 61"/>
                <a:gd name="T6" fmla="*/ 47 w 49"/>
                <a:gd name="T7" fmla="*/ 0 h 61"/>
                <a:gd name="T8" fmla="*/ 11 w 49"/>
                <a:gd name="T9" fmla="*/ 24 h 61"/>
                <a:gd name="T10" fmla="*/ 0 w 49"/>
                <a:gd name="T11" fmla="*/ 51 h 61"/>
                <a:gd name="T12" fmla="*/ 7 w 49"/>
                <a:gd name="T13" fmla="*/ 5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1">
                  <a:moveTo>
                    <a:pt x="7" y="55"/>
                  </a:moveTo>
                  <a:cubicBezTo>
                    <a:pt x="10" y="57"/>
                    <a:pt x="12" y="59"/>
                    <a:pt x="13" y="61"/>
                  </a:cubicBezTo>
                  <a:cubicBezTo>
                    <a:pt x="21" y="57"/>
                    <a:pt x="29" y="50"/>
                    <a:pt x="35" y="41"/>
                  </a:cubicBezTo>
                  <a:cubicBezTo>
                    <a:pt x="45" y="27"/>
                    <a:pt x="49" y="11"/>
                    <a:pt x="47" y="0"/>
                  </a:cubicBezTo>
                  <a:cubicBezTo>
                    <a:pt x="35" y="1"/>
                    <a:pt x="22" y="10"/>
                    <a:pt x="11" y="24"/>
                  </a:cubicBezTo>
                  <a:cubicBezTo>
                    <a:pt x="5" y="33"/>
                    <a:pt x="1" y="43"/>
                    <a:pt x="0" y="51"/>
                  </a:cubicBezTo>
                  <a:cubicBezTo>
                    <a:pt x="2" y="52"/>
                    <a:pt x="5" y="53"/>
                    <a:pt x="7" y="55"/>
                  </a:cubicBezTo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5" name="Freeform 1411"/>
            <p:cNvSpPr/>
            <p:nvPr/>
          </p:nvSpPr>
          <p:spPr bwMode="auto">
            <a:xfrm>
              <a:off x="5250" y="1438"/>
              <a:ext cx="100" cy="146"/>
            </a:xfrm>
            <a:custGeom>
              <a:avLst/>
              <a:gdLst>
                <a:gd name="T0" fmla="*/ 40 w 42"/>
                <a:gd name="T1" fmla="*/ 0 h 61"/>
                <a:gd name="T2" fmla="*/ 40 w 42"/>
                <a:gd name="T3" fmla="*/ 0 h 61"/>
                <a:gd name="T4" fmla="*/ 0 w 42"/>
                <a:gd name="T5" fmla="*/ 55 h 61"/>
                <a:gd name="T6" fmla="*/ 0 w 42"/>
                <a:gd name="T7" fmla="*/ 55 h 61"/>
                <a:gd name="T8" fmla="*/ 6 w 42"/>
                <a:gd name="T9" fmla="*/ 61 h 61"/>
                <a:gd name="T10" fmla="*/ 28 w 42"/>
                <a:gd name="T11" fmla="*/ 41 h 61"/>
                <a:gd name="T12" fmla="*/ 40 w 4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1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" y="57"/>
                    <a:pt x="5" y="59"/>
                    <a:pt x="6" y="61"/>
                  </a:cubicBezTo>
                  <a:cubicBezTo>
                    <a:pt x="14" y="57"/>
                    <a:pt x="22" y="50"/>
                    <a:pt x="28" y="41"/>
                  </a:cubicBezTo>
                  <a:cubicBezTo>
                    <a:pt x="38" y="27"/>
                    <a:pt x="42" y="11"/>
                    <a:pt x="40" y="0"/>
                  </a:cubicBezTo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6" name="Freeform 1412"/>
            <p:cNvSpPr/>
            <p:nvPr/>
          </p:nvSpPr>
          <p:spPr bwMode="auto">
            <a:xfrm>
              <a:off x="5300" y="1438"/>
              <a:ext cx="48" cy="48"/>
            </a:xfrm>
            <a:custGeom>
              <a:avLst/>
              <a:gdLst>
                <a:gd name="T0" fmla="*/ 9 w 20"/>
                <a:gd name="T1" fmla="*/ 13 h 20"/>
                <a:gd name="T2" fmla="*/ 18 w 20"/>
                <a:gd name="T3" fmla="*/ 20 h 20"/>
                <a:gd name="T4" fmla="*/ 19 w 20"/>
                <a:gd name="T5" fmla="*/ 0 h 20"/>
                <a:gd name="T6" fmla="*/ 0 w 20"/>
                <a:gd name="T7" fmla="*/ 7 h 20"/>
                <a:gd name="T8" fmla="*/ 9 w 20"/>
                <a:gd name="T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9" y="13"/>
                  </a:moveTo>
                  <a:cubicBezTo>
                    <a:pt x="12" y="15"/>
                    <a:pt x="15" y="18"/>
                    <a:pt x="18" y="20"/>
                  </a:cubicBezTo>
                  <a:cubicBezTo>
                    <a:pt x="20" y="12"/>
                    <a:pt x="20" y="5"/>
                    <a:pt x="19" y="0"/>
                  </a:cubicBezTo>
                  <a:cubicBezTo>
                    <a:pt x="13" y="0"/>
                    <a:pt x="6" y="3"/>
                    <a:pt x="0" y="7"/>
                  </a:cubicBezTo>
                  <a:cubicBezTo>
                    <a:pt x="3" y="9"/>
                    <a:pt x="6" y="11"/>
                    <a:pt x="9" y="13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7" name="Freeform 1413"/>
            <p:cNvSpPr/>
            <p:nvPr/>
          </p:nvSpPr>
          <p:spPr bwMode="auto">
            <a:xfrm>
              <a:off x="5321" y="1438"/>
              <a:ext cx="27" cy="48"/>
            </a:xfrm>
            <a:custGeom>
              <a:avLst/>
              <a:gdLst>
                <a:gd name="T0" fmla="*/ 10 w 11"/>
                <a:gd name="T1" fmla="*/ 0 h 20"/>
                <a:gd name="T2" fmla="*/ 0 w 11"/>
                <a:gd name="T3" fmla="*/ 13 h 20"/>
                <a:gd name="T4" fmla="*/ 0 w 11"/>
                <a:gd name="T5" fmla="*/ 13 h 20"/>
                <a:gd name="T6" fmla="*/ 9 w 11"/>
                <a:gd name="T7" fmla="*/ 20 h 20"/>
                <a:gd name="T8" fmla="*/ 10 w 11"/>
                <a:gd name="T9" fmla="*/ 0 h 20"/>
                <a:gd name="T10" fmla="*/ 10 w 1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0">
                  <a:moveTo>
                    <a:pt x="1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5"/>
                    <a:pt x="6" y="18"/>
                    <a:pt x="9" y="20"/>
                  </a:cubicBezTo>
                  <a:cubicBezTo>
                    <a:pt x="11" y="12"/>
                    <a:pt x="11" y="5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8" name="Freeform 1414"/>
            <p:cNvSpPr/>
            <p:nvPr/>
          </p:nvSpPr>
          <p:spPr bwMode="auto">
            <a:xfrm>
              <a:off x="5233" y="1529"/>
              <a:ext cx="48" cy="65"/>
            </a:xfrm>
            <a:custGeom>
              <a:avLst/>
              <a:gdLst>
                <a:gd name="T0" fmla="*/ 20 w 20"/>
                <a:gd name="T1" fmla="*/ 0 h 27"/>
                <a:gd name="T2" fmla="*/ 7 w 20"/>
                <a:gd name="T3" fmla="*/ 11 h 27"/>
                <a:gd name="T4" fmla="*/ 0 w 20"/>
                <a:gd name="T5" fmla="*/ 27 h 27"/>
                <a:gd name="T6" fmla="*/ 12 w 20"/>
                <a:gd name="T7" fmla="*/ 15 h 27"/>
                <a:gd name="T8" fmla="*/ 20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20" y="0"/>
                  </a:moveTo>
                  <a:cubicBezTo>
                    <a:pt x="16" y="1"/>
                    <a:pt x="12" y="5"/>
                    <a:pt x="7" y="11"/>
                  </a:cubicBezTo>
                  <a:cubicBezTo>
                    <a:pt x="3" y="17"/>
                    <a:pt x="1" y="23"/>
                    <a:pt x="0" y="27"/>
                  </a:cubicBezTo>
                  <a:cubicBezTo>
                    <a:pt x="4" y="25"/>
                    <a:pt x="8" y="21"/>
                    <a:pt x="12" y="15"/>
                  </a:cubicBezTo>
                  <a:cubicBezTo>
                    <a:pt x="17" y="9"/>
                    <a:pt x="19" y="3"/>
                    <a:pt x="20" y="0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9" name="Freeform 1415"/>
            <p:cNvSpPr/>
            <p:nvPr/>
          </p:nvSpPr>
          <p:spPr bwMode="auto">
            <a:xfrm>
              <a:off x="5233" y="1529"/>
              <a:ext cx="48" cy="65"/>
            </a:xfrm>
            <a:custGeom>
              <a:avLst/>
              <a:gdLst>
                <a:gd name="T0" fmla="*/ 19 w 20"/>
                <a:gd name="T1" fmla="*/ 0 h 27"/>
                <a:gd name="T2" fmla="*/ 0 w 20"/>
                <a:gd name="T3" fmla="*/ 27 h 27"/>
                <a:gd name="T4" fmla="*/ 0 w 20"/>
                <a:gd name="T5" fmla="*/ 27 h 27"/>
                <a:gd name="T6" fmla="*/ 12 w 20"/>
                <a:gd name="T7" fmla="*/ 15 h 27"/>
                <a:gd name="T8" fmla="*/ 20 w 20"/>
                <a:gd name="T9" fmla="*/ 0 h 27"/>
                <a:gd name="T10" fmla="*/ 19 w 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7">
                  <a:moveTo>
                    <a:pt x="19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5"/>
                    <a:pt x="8" y="21"/>
                    <a:pt x="12" y="15"/>
                  </a:cubicBezTo>
                  <a:cubicBezTo>
                    <a:pt x="17" y="9"/>
                    <a:pt x="19" y="3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0" name="Freeform 1416"/>
            <p:cNvSpPr/>
            <p:nvPr/>
          </p:nvSpPr>
          <p:spPr bwMode="auto">
            <a:xfrm>
              <a:off x="5278" y="1479"/>
              <a:ext cx="43" cy="43"/>
            </a:xfrm>
            <a:custGeom>
              <a:avLst/>
              <a:gdLst>
                <a:gd name="T0" fmla="*/ 4 w 18"/>
                <a:gd name="T1" fmla="*/ 16 h 18"/>
                <a:gd name="T2" fmla="*/ 2 w 18"/>
                <a:gd name="T3" fmla="*/ 4 h 18"/>
                <a:gd name="T4" fmla="*/ 14 w 18"/>
                <a:gd name="T5" fmla="*/ 2 h 18"/>
                <a:gd name="T6" fmla="*/ 16 w 18"/>
                <a:gd name="T7" fmla="*/ 14 h 18"/>
                <a:gd name="T8" fmla="*/ 4 w 18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4" y="16"/>
                  </a:moveTo>
                  <a:cubicBezTo>
                    <a:pt x="1" y="13"/>
                    <a:pt x="0" y="8"/>
                    <a:pt x="2" y="4"/>
                  </a:cubicBezTo>
                  <a:cubicBezTo>
                    <a:pt x="5" y="0"/>
                    <a:pt x="10" y="0"/>
                    <a:pt x="14" y="2"/>
                  </a:cubicBezTo>
                  <a:cubicBezTo>
                    <a:pt x="17" y="5"/>
                    <a:pt x="18" y="10"/>
                    <a:pt x="16" y="14"/>
                  </a:cubicBezTo>
                  <a:cubicBezTo>
                    <a:pt x="13" y="17"/>
                    <a:pt x="8" y="18"/>
                    <a:pt x="4" y="16"/>
                  </a:cubicBezTo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1" name="Freeform 1417"/>
            <p:cNvSpPr/>
            <p:nvPr/>
          </p:nvSpPr>
          <p:spPr bwMode="auto">
            <a:xfrm>
              <a:off x="5286" y="1484"/>
              <a:ext cx="28" cy="31"/>
            </a:xfrm>
            <a:custGeom>
              <a:avLst/>
              <a:gdLst>
                <a:gd name="T0" fmla="*/ 9 w 12"/>
                <a:gd name="T1" fmla="*/ 2 h 13"/>
                <a:gd name="T2" fmla="*/ 1 w 12"/>
                <a:gd name="T3" fmla="*/ 4 h 13"/>
                <a:gd name="T4" fmla="*/ 3 w 12"/>
                <a:gd name="T5" fmla="*/ 11 h 13"/>
                <a:gd name="T6" fmla="*/ 11 w 12"/>
                <a:gd name="T7" fmla="*/ 10 h 13"/>
                <a:gd name="T8" fmla="*/ 9 w 12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9" y="2"/>
                  </a:moveTo>
                  <a:cubicBezTo>
                    <a:pt x="7" y="0"/>
                    <a:pt x="3" y="1"/>
                    <a:pt x="1" y="4"/>
                  </a:cubicBezTo>
                  <a:cubicBezTo>
                    <a:pt x="0" y="6"/>
                    <a:pt x="0" y="10"/>
                    <a:pt x="3" y="11"/>
                  </a:cubicBezTo>
                  <a:cubicBezTo>
                    <a:pt x="5" y="13"/>
                    <a:pt x="9" y="13"/>
                    <a:pt x="11" y="10"/>
                  </a:cubicBezTo>
                  <a:cubicBezTo>
                    <a:pt x="12" y="8"/>
                    <a:pt x="12" y="4"/>
                    <a:pt x="9" y="2"/>
                  </a:cubicBezTo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2" name="Freeform 1418"/>
            <p:cNvSpPr/>
            <p:nvPr/>
          </p:nvSpPr>
          <p:spPr bwMode="auto">
            <a:xfrm>
              <a:off x="5288" y="1484"/>
              <a:ext cx="33" cy="38"/>
            </a:xfrm>
            <a:custGeom>
              <a:avLst/>
              <a:gdLst>
                <a:gd name="T0" fmla="*/ 10 w 14"/>
                <a:gd name="T1" fmla="*/ 0 h 16"/>
                <a:gd name="T2" fmla="*/ 10 w 14"/>
                <a:gd name="T3" fmla="*/ 0 h 16"/>
                <a:gd name="T4" fmla="*/ 8 w 14"/>
                <a:gd name="T5" fmla="*/ 2 h 16"/>
                <a:gd name="T6" fmla="*/ 8 w 14"/>
                <a:gd name="T7" fmla="*/ 2 h 16"/>
                <a:gd name="T8" fmla="*/ 10 w 14"/>
                <a:gd name="T9" fmla="*/ 10 h 16"/>
                <a:gd name="T10" fmla="*/ 2 w 14"/>
                <a:gd name="T11" fmla="*/ 11 h 16"/>
                <a:gd name="T12" fmla="*/ 2 w 14"/>
                <a:gd name="T13" fmla="*/ 11 h 16"/>
                <a:gd name="T14" fmla="*/ 0 w 14"/>
                <a:gd name="T15" fmla="*/ 13 h 16"/>
                <a:gd name="T16" fmla="*/ 0 w 14"/>
                <a:gd name="T17" fmla="*/ 14 h 16"/>
                <a:gd name="T18" fmla="*/ 12 w 14"/>
                <a:gd name="T19" fmla="*/ 12 h 16"/>
                <a:gd name="T20" fmla="*/ 10 w 14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6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1" y="4"/>
                    <a:pt x="11" y="8"/>
                    <a:pt x="10" y="10"/>
                  </a:cubicBezTo>
                  <a:cubicBezTo>
                    <a:pt x="8" y="13"/>
                    <a:pt x="4" y="13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4" y="16"/>
                    <a:pt x="9" y="15"/>
                    <a:pt x="12" y="12"/>
                  </a:cubicBezTo>
                  <a:cubicBezTo>
                    <a:pt x="14" y="8"/>
                    <a:pt x="13" y="3"/>
                    <a:pt x="10" y="0"/>
                  </a:cubicBezTo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3" name="Freeform 1419"/>
            <p:cNvSpPr/>
            <p:nvPr/>
          </p:nvSpPr>
          <p:spPr bwMode="auto">
            <a:xfrm>
              <a:off x="5293" y="1488"/>
              <a:ext cx="21" cy="27"/>
            </a:xfrm>
            <a:custGeom>
              <a:avLst/>
              <a:gdLst>
                <a:gd name="T0" fmla="*/ 8 w 9"/>
                <a:gd name="T1" fmla="*/ 8 h 11"/>
                <a:gd name="T2" fmla="*/ 6 w 9"/>
                <a:gd name="T3" fmla="*/ 0 h 11"/>
                <a:gd name="T4" fmla="*/ 6 w 9"/>
                <a:gd name="T5" fmla="*/ 0 h 11"/>
                <a:gd name="T6" fmla="*/ 0 w 9"/>
                <a:gd name="T7" fmla="*/ 9 h 11"/>
                <a:gd name="T8" fmla="*/ 0 w 9"/>
                <a:gd name="T9" fmla="*/ 9 h 11"/>
                <a:gd name="T10" fmla="*/ 8 w 9"/>
                <a:gd name="T1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1">
                  <a:moveTo>
                    <a:pt x="8" y="8"/>
                  </a:moveTo>
                  <a:cubicBezTo>
                    <a:pt x="9" y="6"/>
                    <a:pt x="9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1"/>
                    <a:pt x="6" y="11"/>
                    <a:pt x="8" y="8"/>
                  </a:cubicBezTo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4" name="Freeform 1420"/>
            <p:cNvSpPr/>
            <p:nvPr/>
          </p:nvSpPr>
          <p:spPr bwMode="auto">
            <a:xfrm>
              <a:off x="5090" y="1462"/>
              <a:ext cx="33" cy="34"/>
            </a:xfrm>
            <a:custGeom>
              <a:avLst/>
              <a:gdLst>
                <a:gd name="T0" fmla="*/ 16 w 33"/>
                <a:gd name="T1" fmla="*/ 0 h 34"/>
                <a:gd name="T2" fmla="*/ 14 w 33"/>
                <a:gd name="T3" fmla="*/ 15 h 34"/>
                <a:gd name="T4" fmla="*/ 0 w 33"/>
                <a:gd name="T5" fmla="*/ 17 h 34"/>
                <a:gd name="T6" fmla="*/ 14 w 33"/>
                <a:gd name="T7" fmla="*/ 19 h 34"/>
                <a:gd name="T8" fmla="*/ 16 w 33"/>
                <a:gd name="T9" fmla="*/ 34 h 34"/>
                <a:gd name="T10" fmla="*/ 19 w 33"/>
                <a:gd name="T11" fmla="*/ 19 h 34"/>
                <a:gd name="T12" fmla="*/ 33 w 33"/>
                <a:gd name="T13" fmla="*/ 17 h 34"/>
                <a:gd name="T14" fmla="*/ 19 w 33"/>
                <a:gd name="T15" fmla="*/ 15 h 34"/>
                <a:gd name="T16" fmla="*/ 16 w 33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4">
                  <a:moveTo>
                    <a:pt x="16" y="0"/>
                  </a:moveTo>
                  <a:lnTo>
                    <a:pt x="14" y="15"/>
                  </a:lnTo>
                  <a:lnTo>
                    <a:pt x="0" y="17"/>
                  </a:lnTo>
                  <a:lnTo>
                    <a:pt x="14" y="19"/>
                  </a:lnTo>
                  <a:lnTo>
                    <a:pt x="16" y="34"/>
                  </a:lnTo>
                  <a:lnTo>
                    <a:pt x="19" y="19"/>
                  </a:lnTo>
                  <a:lnTo>
                    <a:pt x="33" y="17"/>
                  </a:lnTo>
                  <a:lnTo>
                    <a:pt x="19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5" name="Freeform 1421"/>
            <p:cNvSpPr/>
            <p:nvPr/>
          </p:nvSpPr>
          <p:spPr bwMode="auto">
            <a:xfrm>
              <a:off x="4803" y="1563"/>
              <a:ext cx="34" cy="33"/>
            </a:xfrm>
            <a:custGeom>
              <a:avLst/>
              <a:gdLst>
                <a:gd name="T0" fmla="*/ 17 w 34"/>
                <a:gd name="T1" fmla="*/ 0 h 33"/>
                <a:gd name="T2" fmla="*/ 15 w 34"/>
                <a:gd name="T3" fmla="*/ 14 h 33"/>
                <a:gd name="T4" fmla="*/ 0 w 34"/>
                <a:gd name="T5" fmla="*/ 16 h 33"/>
                <a:gd name="T6" fmla="*/ 15 w 34"/>
                <a:gd name="T7" fmla="*/ 19 h 33"/>
                <a:gd name="T8" fmla="*/ 17 w 34"/>
                <a:gd name="T9" fmla="*/ 33 h 33"/>
                <a:gd name="T10" fmla="*/ 19 w 34"/>
                <a:gd name="T11" fmla="*/ 19 h 33"/>
                <a:gd name="T12" fmla="*/ 34 w 34"/>
                <a:gd name="T13" fmla="*/ 16 h 33"/>
                <a:gd name="T14" fmla="*/ 19 w 34"/>
                <a:gd name="T15" fmla="*/ 14 h 33"/>
                <a:gd name="T16" fmla="*/ 17 w 3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33">
                  <a:moveTo>
                    <a:pt x="17" y="0"/>
                  </a:moveTo>
                  <a:lnTo>
                    <a:pt x="15" y="14"/>
                  </a:lnTo>
                  <a:lnTo>
                    <a:pt x="0" y="16"/>
                  </a:lnTo>
                  <a:lnTo>
                    <a:pt x="15" y="19"/>
                  </a:lnTo>
                  <a:lnTo>
                    <a:pt x="17" y="33"/>
                  </a:lnTo>
                  <a:lnTo>
                    <a:pt x="19" y="19"/>
                  </a:lnTo>
                  <a:lnTo>
                    <a:pt x="34" y="16"/>
                  </a:lnTo>
                  <a:lnTo>
                    <a:pt x="19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6" name="Freeform 1422"/>
            <p:cNvSpPr/>
            <p:nvPr/>
          </p:nvSpPr>
          <p:spPr bwMode="auto">
            <a:xfrm>
              <a:off x="5161" y="1465"/>
              <a:ext cx="17" cy="16"/>
            </a:xfrm>
            <a:custGeom>
              <a:avLst/>
              <a:gdLst>
                <a:gd name="T0" fmla="*/ 10 w 17"/>
                <a:gd name="T1" fmla="*/ 0 h 16"/>
                <a:gd name="T2" fmla="*/ 8 w 17"/>
                <a:gd name="T3" fmla="*/ 7 h 16"/>
                <a:gd name="T4" fmla="*/ 0 w 17"/>
                <a:gd name="T5" fmla="*/ 9 h 16"/>
                <a:gd name="T6" fmla="*/ 8 w 17"/>
                <a:gd name="T7" fmla="*/ 9 h 16"/>
                <a:gd name="T8" fmla="*/ 10 w 17"/>
                <a:gd name="T9" fmla="*/ 16 h 16"/>
                <a:gd name="T10" fmla="*/ 10 w 17"/>
                <a:gd name="T11" fmla="*/ 9 h 16"/>
                <a:gd name="T12" fmla="*/ 17 w 17"/>
                <a:gd name="T13" fmla="*/ 9 h 16"/>
                <a:gd name="T14" fmla="*/ 10 w 17"/>
                <a:gd name="T15" fmla="*/ 7 h 16"/>
                <a:gd name="T16" fmla="*/ 10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0" y="0"/>
                  </a:moveTo>
                  <a:lnTo>
                    <a:pt x="8" y="7"/>
                  </a:lnTo>
                  <a:lnTo>
                    <a:pt x="0" y="9"/>
                  </a:lnTo>
                  <a:lnTo>
                    <a:pt x="8" y="9"/>
                  </a:lnTo>
                  <a:lnTo>
                    <a:pt x="10" y="16"/>
                  </a:lnTo>
                  <a:lnTo>
                    <a:pt x="10" y="9"/>
                  </a:lnTo>
                  <a:lnTo>
                    <a:pt x="17" y="9"/>
                  </a:lnTo>
                  <a:lnTo>
                    <a:pt x="10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7" name="Freeform 1423"/>
            <p:cNvSpPr/>
            <p:nvPr/>
          </p:nvSpPr>
          <p:spPr bwMode="auto">
            <a:xfrm>
              <a:off x="5298" y="1687"/>
              <a:ext cx="33" cy="33"/>
            </a:xfrm>
            <a:custGeom>
              <a:avLst/>
              <a:gdLst>
                <a:gd name="T0" fmla="*/ 16 w 33"/>
                <a:gd name="T1" fmla="*/ 0 h 33"/>
                <a:gd name="T2" fmla="*/ 14 w 33"/>
                <a:gd name="T3" fmla="*/ 14 h 33"/>
                <a:gd name="T4" fmla="*/ 0 w 33"/>
                <a:gd name="T5" fmla="*/ 17 h 33"/>
                <a:gd name="T6" fmla="*/ 14 w 33"/>
                <a:gd name="T7" fmla="*/ 19 h 33"/>
                <a:gd name="T8" fmla="*/ 16 w 33"/>
                <a:gd name="T9" fmla="*/ 33 h 33"/>
                <a:gd name="T10" fmla="*/ 19 w 33"/>
                <a:gd name="T11" fmla="*/ 19 h 33"/>
                <a:gd name="T12" fmla="*/ 33 w 33"/>
                <a:gd name="T13" fmla="*/ 17 h 33"/>
                <a:gd name="T14" fmla="*/ 19 w 33"/>
                <a:gd name="T15" fmla="*/ 14 h 33"/>
                <a:gd name="T16" fmla="*/ 16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14" y="14"/>
                  </a:lnTo>
                  <a:lnTo>
                    <a:pt x="0" y="17"/>
                  </a:lnTo>
                  <a:lnTo>
                    <a:pt x="14" y="19"/>
                  </a:lnTo>
                  <a:lnTo>
                    <a:pt x="16" y="33"/>
                  </a:lnTo>
                  <a:lnTo>
                    <a:pt x="19" y="19"/>
                  </a:lnTo>
                  <a:lnTo>
                    <a:pt x="33" y="17"/>
                  </a:lnTo>
                  <a:lnTo>
                    <a:pt x="19" y="1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8" name="Freeform 1424"/>
            <p:cNvSpPr/>
            <p:nvPr/>
          </p:nvSpPr>
          <p:spPr bwMode="auto">
            <a:xfrm>
              <a:off x="5226" y="1778"/>
              <a:ext cx="17" cy="16"/>
            </a:xfrm>
            <a:custGeom>
              <a:avLst/>
              <a:gdLst>
                <a:gd name="T0" fmla="*/ 7 w 17"/>
                <a:gd name="T1" fmla="*/ 0 h 16"/>
                <a:gd name="T2" fmla="*/ 7 w 17"/>
                <a:gd name="T3" fmla="*/ 7 h 16"/>
                <a:gd name="T4" fmla="*/ 0 w 17"/>
                <a:gd name="T5" fmla="*/ 7 h 16"/>
                <a:gd name="T6" fmla="*/ 7 w 17"/>
                <a:gd name="T7" fmla="*/ 9 h 16"/>
                <a:gd name="T8" fmla="*/ 7 w 17"/>
                <a:gd name="T9" fmla="*/ 16 h 16"/>
                <a:gd name="T10" fmla="*/ 9 w 17"/>
                <a:gd name="T11" fmla="*/ 9 h 16"/>
                <a:gd name="T12" fmla="*/ 17 w 17"/>
                <a:gd name="T13" fmla="*/ 7 h 16"/>
                <a:gd name="T14" fmla="*/ 9 w 17"/>
                <a:gd name="T15" fmla="*/ 7 h 16"/>
                <a:gd name="T16" fmla="*/ 7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7" y="0"/>
                  </a:moveTo>
                  <a:lnTo>
                    <a:pt x="7" y="7"/>
                  </a:lnTo>
                  <a:lnTo>
                    <a:pt x="0" y="7"/>
                  </a:lnTo>
                  <a:lnTo>
                    <a:pt x="7" y="9"/>
                  </a:lnTo>
                  <a:lnTo>
                    <a:pt x="7" y="16"/>
                  </a:lnTo>
                  <a:lnTo>
                    <a:pt x="9" y="9"/>
                  </a:lnTo>
                  <a:lnTo>
                    <a:pt x="17" y="7"/>
                  </a:lnTo>
                  <a:lnTo>
                    <a:pt x="9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9" name="Freeform 1425"/>
            <p:cNvSpPr/>
            <p:nvPr/>
          </p:nvSpPr>
          <p:spPr bwMode="auto">
            <a:xfrm>
              <a:off x="4760" y="1670"/>
              <a:ext cx="19" cy="19"/>
            </a:xfrm>
            <a:custGeom>
              <a:avLst/>
              <a:gdLst>
                <a:gd name="T0" fmla="*/ 10 w 19"/>
                <a:gd name="T1" fmla="*/ 0 h 19"/>
                <a:gd name="T2" fmla="*/ 7 w 19"/>
                <a:gd name="T3" fmla="*/ 7 h 19"/>
                <a:gd name="T4" fmla="*/ 0 w 19"/>
                <a:gd name="T5" fmla="*/ 10 h 19"/>
                <a:gd name="T6" fmla="*/ 7 w 19"/>
                <a:gd name="T7" fmla="*/ 10 h 19"/>
                <a:gd name="T8" fmla="*/ 10 w 19"/>
                <a:gd name="T9" fmla="*/ 19 h 19"/>
                <a:gd name="T10" fmla="*/ 10 w 19"/>
                <a:gd name="T11" fmla="*/ 10 h 19"/>
                <a:gd name="T12" fmla="*/ 19 w 19"/>
                <a:gd name="T13" fmla="*/ 10 h 19"/>
                <a:gd name="T14" fmla="*/ 10 w 19"/>
                <a:gd name="T15" fmla="*/ 7 h 19"/>
                <a:gd name="T16" fmla="*/ 10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7" y="7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10" y="19"/>
                  </a:lnTo>
                  <a:lnTo>
                    <a:pt x="10" y="10"/>
                  </a:lnTo>
                  <a:lnTo>
                    <a:pt x="19" y="10"/>
                  </a:lnTo>
                  <a:lnTo>
                    <a:pt x="10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0" name="Freeform 1426"/>
            <p:cNvSpPr/>
            <p:nvPr/>
          </p:nvSpPr>
          <p:spPr bwMode="auto">
            <a:xfrm>
              <a:off x="5252" y="1885"/>
              <a:ext cx="34" cy="34"/>
            </a:xfrm>
            <a:custGeom>
              <a:avLst/>
              <a:gdLst>
                <a:gd name="T0" fmla="*/ 17 w 34"/>
                <a:gd name="T1" fmla="*/ 0 h 34"/>
                <a:gd name="T2" fmla="*/ 14 w 34"/>
                <a:gd name="T3" fmla="*/ 14 h 34"/>
                <a:gd name="T4" fmla="*/ 0 w 34"/>
                <a:gd name="T5" fmla="*/ 17 h 34"/>
                <a:gd name="T6" fmla="*/ 14 w 34"/>
                <a:gd name="T7" fmla="*/ 19 h 34"/>
                <a:gd name="T8" fmla="*/ 17 w 34"/>
                <a:gd name="T9" fmla="*/ 34 h 34"/>
                <a:gd name="T10" fmla="*/ 19 w 34"/>
                <a:gd name="T11" fmla="*/ 19 h 34"/>
                <a:gd name="T12" fmla="*/ 34 w 34"/>
                <a:gd name="T13" fmla="*/ 17 h 34"/>
                <a:gd name="T14" fmla="*/ 19 w 34"/>
                <a:gd name="T15" fmla="*/ 14 h 34"/>
                <a:gd name="T16" fmla="*/ 17 w 3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lnTo>
                    <a:pt x="14" y="14"/>
                  </a:lnTo>
                  <a:lnTo>
                    <a:pt x="0" y="17"/>
                  </a:lnTo>
                  <a:lnTo>
                    <a:pt x="14" y="19"/>
                  </a:lnTo>
                  <a:lnTo>
                    <a:pt x="17" y="34"/>
                  </a:lnTo>
                  <a:lnTo>
                    <a:pt x="19" y="19"/>
                  </a:lnTo>
                  <a:lnTo>
                    <a:pt x="34" y="17"/>
                  </a:lnTo>
                  <a:lnTo>
                    <a:pt x="19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1" name="Freeform 1427"/>
            <p:cNvSpPr/>
            <p:nvPr/>
          </p:nvSpPr>
          <p:spPr bwMode="auto">
            <a:xfrm>
              <a:off x="4861" y="1422"/>
              <a:ext cx="33" cy="33"/>
            </a:xfrm>
            <a:custGeom>
              <a:avLst/>
              <a:gdLst>
                <a:gd name="T0" fmla="*/ 16 w 33"/>
                <a:gd name="T1" fmla="*/ 0 h 33"/>
                <a:gd name="T2" fmla="*/ 14 w 33"/>
                <a:gd name="T3" fmla="*/ 14 h 33"/>
                <a:gd name="T4" fmla="*/ 0 w 33"/>
                <a:gd name="T5" fmla="*/ 16 h 33"/>
                <a:gd name="T6" fmla="*/ 14 w 33"/>
                <a:gd name="T7" fmla="*/ 19 h 33"/>
                <a:gd name="T8" fmla="*/ 16 w 33"/>
                <a:gd name="T9" fmla="*/ 33 h 33"/>
                <a:gd name="T10" fmla="*/ 19 w 33"/>
                <a:gd name="T11" fmla="*/ 19 h 33"/>
                <a:gd name="T12" fmla="*/ 33 w 33"/>
                <a:gd name="T13" fmla="*/ 16 h 33"/>
                <a:gd name="T14" fmla="*/ 19 w 33"/>
                <a:gd name="T15" fmla="*/ 14 h 33"/>
                <a:gd name="T16" fmla="*/ 16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14" y="14"/>
                  </a:lnTo>
                  <a:lnTo>
                    <a:pt x="0" y="16"/>
                  </a:lnTo>
                  <a:lnTo>
                    <a:pt x="14" y="19"/>
                  </a:lnTo>
                  <a:lnTo>
                    <a:pt x="16" y="33"/>
                  </a:lnTo>
                  <a:lnTo>
                    <a:pt x="19" y="19"/>
                  </a:lnTo>
                  <a:lnTo>
                    <a:pt x="33" y="16"/>
                  </a:lnTo>
                  <a:lnTo>
                    <a:pt x="19" y="1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2" name="Freeform 1428"/>
            <p:cNvSpPr/>
            <p:nvPr/>
          </p:nvSpPr>
          <p:spPr bwMode="auto">
            <a:xfrm>
              <a:off x="4935" y="1486"/>
              <a:ext cx="16" cy="17"/>
            </a:xfrm>
            <a:custGeom>
              <a:avLst/>
              <a:gdLst>
                <a:gd name="T0" fmla="*/ 7 w 16"/>
                <a:gd name="T1" fmla="*/ 0 h 17"/>
                <a:gd name="T2" fmla="*/ 7 w 16"/>
                <a:gd name="T3" fmla="*/ 7 h 17"/>
                <a:gd name="T4" fmla="*/ 0 w 16"/>
                <a:gd name="T5" fmla="*/ 10 h 17"/>
                <a:gd name="T6" fmla="*/ 7 w 16"/>
                <a:gd name="T7" fmla="*/ 10 h 17"/>
                <a:gd name="T8" fmla="*/ 7 w 16"/>
                <a:gd name="T9" fmla="*/ 17 h 17"/>
                <a:gd name="T10" fmla="*/ 9 w 16"/>
                <a:gd name="T11" fmla="*/ 10 h 17"/>
                <a:gd name="T12" fmla="*/ 16 w 16"/>
                <a:gd name="T13" fmla="*/ 10 h 17"/>
                <a:gd name="T14" fmla="*/ 9 w 16"/>
                <a:gd name="T15" fmla="*/ 7 h 17"/>
                <a:gd name="T16" fmla="*/ 7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7" y="0"/>
                  </a:moveTo>
                  <a:lnTo>
                    <a:pt x="7" y="7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7" y="17"/>
                  </a:lnTo>
                  <a:lnTo>
                    <a:pt x="9" y="10"/>
                  </a:lnTo>
                  <a:lnTo>
                    <a:pt x="16" y="10"/>
                  </a:lnTo>
                  <a:lnTo>
                    <a:pt x="9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2350" y="393700"/>
            <a:ext cx="3438525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K12培训：增长潜力最大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grpSp>
        <p:nvGrpSpPr>
          <p:cNvPr id="115" name="Group 344"/>
          <p:cNvGrpSpPr/>
          <p:nvPr/>
        </p:nvGrpSpPr>
        <p:grpSpPr bwMode="auto">
          <a:xfrm>
            <a:off x="4224338" y="3214053"/>
            <a:ext cx="4587240" cy="288925"/>
            <a:chOff x="4643438" y="2786064"/>
            <a:chExt cx="4588211" cy="288476"/>
          </a:xfrm>
        </p:grpSpPr>
        <p:sp>
          <p:nvSpPr>
            <p:cNvPr id="116" name="Rectangle 330"/>
            <p:cNvSpPr/>
            <p:nvPr/>
          </p:nvSpPr>
          <p:spPr>
            <a:xfrm>
              <a:off x="5072154" y="2786064"/>
              <a:ext cx="4159495" cy="2542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b="1" dirty="0">
                  <a:latin typeface="微软雅黑" panose="020B0503020204020204" pitchFamily="34" charset="-122"/>
                </a:rPr>
                <a:t>2、教育水平相对更高的70后、80后乃至90后逐步成长为家庭的主力军</a:t>
              </a:r>
              <a:endParaRPr lang="zh-CN" altLang="en-US" sz="10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14352" name="Group 332"/>
            <p:cNvGrpSpPr/>
            <p:nvPr/>
          </p:nvGrpSpPr>
          <p:grpSpPr bwMode="auto"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118" name="Oval 326"/>
              <p:cNvSpPr/>
              <p:nvPr/>
            </p:nvSpPr>
            <p:spPr>
              <a:xfrm>
                <a:off x="4643438" y="2786064"/>
                <a:ext cx="288986" cy="28847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Freeform 26"/>
              <p:cNvSpPr/>
              <p:nvPr/>
            </p:nvSpPr>
            <p:spPr bwMode="auto">
              <a:xfrm>
                <a:off x="4735532" y="2871656"/>
                <a:ext cx="114324" cy="118877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3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 bwMode="auto">
          <a:xfrm>
            <a:off x="1022350" y="269875"/>
            <a:ext cx="4878070" cy="679450"/>
            <a:chOff x="1021967" y="269923"/>
            <a:chExt cx="3556526" cy="680348"/>
          </a:xfrm>
        </p:grpSpPr>
        <p:sp>
          <p:nvSpPr>
            <p:cNvPr id="14357" name="文本框 109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1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</a:rPr>
                <a:t>K12培训：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4358" name="文本框 110"/>
            <p:cNvSpPr txBox="1">
              <a:spLocks noChangeArrowheads="1"/>
            </p:cNvSpPr>
            <p:nvPr/>
          </p:nvSpPr>
          <p:spPr bwMode="auto">
            <a:xfrm>
              <a:off x="1042801" y="630444"/>
              <a:ext cx="3535692" cy="31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sym typeface="+mn-ea"/>
                </a:rPr>
                <a:t>崛起的70s80s90s家庭带来消费升级，补课限制加速成长</a:t>
              </a:r>
              <a:endParaRPr lang="zh-CN" altLang="en-US" sz="1400" b="1" dirty="0"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43230" y="4592955"/>
            <a:ext cx="417893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图11：教育各板块2020展望：K12培训的增长潜力最大</a:t>
            </a:r>
            <a:endParaRPr lang="zh-CN" altLang="en-US" sz="1000" b="1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9870" y="1527175"/>
            <a:ext cx="152400" cy="152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33220" y="1479550"/>
            <a:ext cx="58991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楷体" panose="02010609060101010101" charset="-122"/>
                <a:ea typeface="楷体" panose="02010609060101010101" charset="-122"/>
              </a:rPr>
              <a:t>2020</a:t>
            </a:r>
            <a:endParaRPr lang="en-US" altLang="zh-CN" sz="10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3" name="图片 -2147482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1388745"/>
            <a:ext cx="8544560" cy="3058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/>
        </p:nvSpPr>
        <p:spPr>
          <a:xfrm>
            <a:off x="1623695" y="1431925"/>
            <a:ext cx="152400" cy="152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66570" y="1393825"/>
            <a:ext cx="58991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楷体" panose="02010609060101010101" charset="-122"/>
                <a:ea typeface="楷体" panose="02010609060101010101" charset="-122"/>
              </a:rPr>
              <a:t>2015</a:t>
            </a:r>
            <a:endParaRPr lang="en-US" altLang="zh-CN" sz="1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26870" y="1654175"/>
            <a:ext cx="152400" cy="152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60220" y="1606550"/>
            <a:ext cx="58991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楷体" panose="02010609060101010101" charset="-122"/>
                <a:ea typeface="楷体" panose="02010609060101010101" charset="-122"/>
              </a:rPr>
              <a:t>2020</a:t>
            </a:r>
            <a:endParaRPr lang="en-US" altLang="zh-CN" sz="1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61915" y="1431925"/>
            <a:ext cx="152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52820" y="1430020"/>
            <a:ext cx="152400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33260" y="1420495"/>
            <a:ext cx="152400" cy="152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851400" y="4142740"/>
            <a:ext cx="415036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zh-CN" altLang="en-US" sz="1000" b="1">
                <a:solidFill>
                  <a:schemeClr val="bg2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一线城市             二线城市             三线城市 </a:t>
            </a:r>
            <a:endParaRPr lang="zh-CN" altLang="en-US" sz="1000" b="1">
              <a:solidFill>
                <a:schemeClr val="bg2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3165" y="4592955"/>
            <a:ext cx="399859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图12： —二线城市选择课外辅导和素质教育的明显较高，超过 60%</a:t>
            </a:r>
            <a:endParaRPr lang="zh-CN" altLang="en-US" sz="1000" b="1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52720" y="1409700"/>
            <a:ext cx="829310" cy="222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线下课外辅导</a:t>
            </a:r>
            <a:endParaRPr lang="zh-CN" altLang="en-US" sz="800"/>
          </a:p>
        </p:txBody>
      </p:sp>
      <p:sp>
        <p:nvSpPr>
          <p:cNvPr id="52" name="文本框 51"/>
          <p:cNvSpPr txBox="1"/>
          <p:nvPr/>
        </p:nvSpPr>
        <p:spPr>
          <a:xfrm>
            <a:off x="6138545" y="1395095"/>
            <a:ext cx="934085" cy="222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素质教育兴趣班</a:t>
            </a:r>
            <a:endParaRPr lang="zh-CN" altLang="en-US" sz="800"/>
          </a:p>
        </p:txBody>
      </p:sp>
      <p:sp>
        <p:nvSpPr>
          <p:cNvPr id="53" name="文本框 52"/>
          <p:cNvSpPr txBox="1"/>
          <p:nvPr/>
        </p:nvSpPr>
        <p:spPr>
          <a:xfrm flipH="1">
            <a:off x="7123430" y="1394460"/>
            <a:ext cx="817880" cy="34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素学习类图书</a:t>
            </a:r>
            <a:endParaRPr lang="zh-CN" altLang="en-US" sz="800"/>
          </a:p>
          <a:p>
            <a:r>
              <a:rPr lang="zh-CN" altLang="en-US" sz="800"/>
              <a:t>音响产品</a:t>
            </a:r>
            <a:endParaRPr lang="zh-CN" altLang="en-US" sz="800"/>
          </a:p>
        </p:txBody>
      </p:sp>
      <p:sp>
        <p:nvSpPr>
          <p:cNvPr id="54" name="矩形 53"/>
          <p:cNvSpPr/>
          <p:nvPr/>
        </p:nvSpPr>
        <p:spPr>
          <a:xfrm>
            <a:off x="7912735" y="1422400"/>
            <a:ext cx="152400" cy="15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 flipH="1">
            <a:off x="8002905" y="1388110"/>
            <a:ext cx="817880" cy="222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在线教育产品</a:t>
            </a:r>
            <a:endParaRPr lang="zh-CN" altLang="en-US" sz="800"/>
          </a:p>
        </p:txBody>
      </p:sp>
      <p:sp>
        <p:nvSpPr>
          <p:cNvPr id="56" name="矩形 55"/>
          <p:cNvSpPr/>
          <p:nvPr/>
        </p:nvSpPr>
        <p:spPr>
          <a:xfrm>
            <a:off x="7912735" y="1749425"/>
            <a:ext cx="152400" cy="152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998460" y="1736725"/>
            <a:ext cx="829310" cy="222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其他</a:t>
            </a:r>
            <a:endParaRPr lang="zh-CN" altLang="en-US" sz="800"/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12190" y="316230"/>
            <a:ext cx="5831840" cy="6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</a:t>
            </a:r>
            <a:endParaRPr lang="zh-CN" altLang="en-US" sz="2000" b="1" dirty="0">
              <a:latin typeface="微软雅黑" panose="020B0503020204020204" pitchFamily="34" charset="-122"/>
            </a:endParaRPr>
          </a:p>
          <a:p>
            <a:pPr eaLnBrk="1" hangingPunct="1"/>
            <a:endParaRPr lang="zh-CN" altLang="en-US" sz="16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2190" y="625475"/>
            <a:ext cx="536067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公办学校补课限制日益加速民办</a:t>
            </a:r>
            <a:r>
              <a:rPr lang="en-US" altLang="zh-CN" sz="1600" b="1"/>
              <a:t>K12</a:t>
            </a:r>
            <a:r>
              <a:rPr lang="zh-CN" altLang="en-US" sz="1600" b="1"/>
              <a:t>培训市场快速增长</a:t>
            </a:r>
            <a:endParaRPr lang="zh-CN" altLang="en-US" sz="1600" b="1"/>
          </a:p>
        </p:txBody>
      </p:sp>
      <p:pic>
        <p:nvPicPr>
          <p:cNvPr id="6" name="图片 5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" y="1054735"/>
            <a:ext cx="8604250" cy="26200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2880" y="3752215"/>
            <a:ext cx="8778240" cy="1201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从K12培训市场的构成来看，如表4，一般由三部分构成：一是公立教育机构自办的培训辅导（老师 补课），二是零星分布的个人家教市场，三是民办K12培训机构。公立教育机构尤其是品牌公立教育机构由于师资水平相对较高，对学生情况也较 为了解，因此其培训质量相对较有保证，是民办K12培训机构的主要对手。但是， 在倡导教育的公平性以及打击公立学校乱收费的情况下，目前对公立学校补课的 限制日益严格（如表5)，其中一二线城市尤为突出，在个体的差异化和升学选拔 性考试的客观压力下，倒逼民办K12教育培训市场的快速发展；另一方面，限制 公立教师补课还可能导致限制教师收入，导致部分优秀教师的流失，侧面也推动了 民办教育培训的发展。</a:t>
            </a:r>
            <a:endParaRPr lang="zh-CN" altLang="en-US" sz="1200"/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 bwMode="auto">
          <a:xfrm>
            <a:off x="1012190" y="316230"/>
            <a:ext cx="6358890" cy="1070610"/>
            <a:chOff x="1272433" y="-55627"/>
            <a:chExt cx="4636169" cy="1072025"/>
          </a:xfrm>
        </p:grpSpPr>
        <p:sp>
          <p:nvSpPr>
            <p:cNvPr id="14357" name="文本框 109"/>
            <p:cNvSpPr txBox="1">
              <a:spLocks noChangeArrowheads="1"/>
            </p:cNvSpPr>
            <p:nvPr/>
          </p:nvSpPr>
          <p:spPr bwMode="auto">
            <a:xfrm>
              <a:off x="1272433" y="-55627"/>
              <a:ext cx="3438932" cy="66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</a:rPr>
                <a:t>K12培训：</a:t>
              </a:r>
              <a:r>
                <a:rPr lang="zh-CN" altLang="en-US" sz="1600" b="1" dirty="0">
                  <a:latin typeface="微软雅黑" panose="020B0503020204020204" pitchFamily="34" charset="-122"/>
                  <a:sym typeface="+mn-ea"/>
                </a:rPr>
                <a:t>跨板块比较，A股资本化空间最广阔</a:t>
              </a:r>
              <a:endParaRPr lang="zh-CN" altLang="en-US" sz="1600" b="1" dirty="0">
                <a:latin typeface="微软雅黑" panose="020B0503020204020204" pitchFamily="34" charset="-122"/>
                <a:sym typeface="+mn-ea"/>
              </a:endParaRPr>
            </a:p>
            <a:p>
              <a:pPr eaLnBrk="1" hangingPunct="1"/>
              <a:endParaRPr lang="zh-CN" altLang="en-US" sz="1600" b="1" dirty="0">
                <a:latin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358" name="文本框 110"/>
            <p:cNvSpPr txBox="1">
              <a:spLocks noChangeArrowheads="1"/>
            </p:cNvSpPr>
            <p:nvPr/>
          </p:nvSpPr>
          <p:spPr bwMode="auto">
            <a:xfrm>
              <a:off x="1272433" y="362755"/>
              <a:ext cx="4636169" cy="653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sym typeface="+mn-ea"/>
                </a:rPr>
                <a:t>K12培训：增长潜力最大。参考德勤的分析，从未来的展望来看，K12教育培训 市场在整个教育市场的占比有望从2015年的11.43%增长至2020年的17.43%， 在各个教育子板块中增长幅度最大，增长潜力相对最大。</a:t>
              </a:r>
              <a:endParaRPr lang="zh-CN" altLang="en-US" sz="1200" b="1" dirty="0"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4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455420"/>
            <a:ext cx="8916035" cy="351917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12190" y="3162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K12培训：课外辅导与素质教育齐飞</a:t>
            </a:r>
            <a:endParaRPr lang="zh-CN" altLang="en-US" sz="16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5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190" y="734060"/>
            <a:ext cx="7075170" cy="1201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具体对于民办K12教育培训机构而言，从内容来看，我们可以把K12教育培训划 分为课外辅导和素质教育两个方面。其中，在选拔性的升学考试压力下，选择课外 辅导的比例仍然相对最高，2016年达到76.3%，在2015年60.9%的水平上进一 步提升；而素质教育兴趣班相对次之，2016年达到62.8%，但较2015年的53.8% 仍有提升。需要说明的是，一般而言，对于低年级儿童，家长一般会在课外辅导的 同时兼顾素质教育，但是对于高年级儿童，由于升学压力存在，除了少数兴趣特 别浓厚或确有特长的儿童以外，多数则逐渐转向主要以课外辅导为主。</a:t>
            </a:r>
            <a:endParaRPr lang="zh-CN" altLang="en-US" sz="1200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2118360"/>
            <a:ext cx="4326255" cy="2396490"/>
          </a:xfrm>
          <a:prstGeom prst="rect">
            <a:avLst/>
          </a:prstGeom>
        </p:spPr>
      </p:pic>
      <p:pic>
        <p:nvPicPr>
          <p:cNvPr id="2" name="图片 1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65" y="2118360"/>
            <a:ext cx="4664075" cy="253809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12190" y="3162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K12培训：分散格局下龙头初现</a:t>
            </a:r>
            <a:endParaRPr lang="zh-CN" altLang="en-US" sz="16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06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" y="3982720"/>
            <a:ext cx="8983980" cy="101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早期参考艾瑞数据的统计，2009年课外辅导行业排名前十的公司没有一家营收超 过整个课外辅导市场总营收的1%。学大教育和学而思2009年的营收占整个行业 市场份额0.26%、0.24%,非常低。经过近些年的发展，目前K12课外辅导市场 目前逐步涌现了新东方优能中学、好未来、学大教育、龙文教育、昂立教育、高思 教育、佳一教育等行业龙头（表6)，其中好未来、新东方优能中学和学大教育位 列K12教辅市场前三曱。但上述前三曱的市场份额也并不高，我们估算分别为1.05%、1.01%和0.81%。 不过，这一市场份额较此前2009年的市场集中度已有明显提升。总体而言，K12 课外辅导市场整体仍然较为分散，但龙头地位也开始初步显现。 </a:t>
            </a:r>
            <a:endParaRPr lang="zh-CN" altLang="en-US" sz="1200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729615"/>
            <a:ext cx="6444615" cy="325310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K12培训：龙头分析</a:t>
            </a:r>
            <a:endParaRPr lang="zh-CN" altLang="en-US" sz="16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07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720090"/>
            <a:ext cx="7613650" cy="3268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8430" y="3897630"/>
            <a:ext cx="8467725" cy="102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 sz="1200"/>
              <a:t>由于K12教育的重要性（不可逆），父母在给子女选择K12课外辅导机构时非常注 意学校的品牌、师资情况、学科的丰富性、地理位置和价格。其中品牌和培训质量 是家长考虑的首要因素。因此品牌优势突出、口碑较好的K12课外辅导机构影响 力也将日渐突出。如图14所示，2015年相比 2014年，几家龙头好未来、新东方和学大教育的收入增长绝对额也相对较高。换 言之，龙头的市场地位开始逐步确立并提升。</a:t>
            </a:r>
            <a:endParaRPr lang="zh-CN" altLang="en-US" sz="1200"/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PPT\原\图片\商务男士触摸屏幕\20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" r="26380"/>
          <a:stretch>
            <a:fillRect/>
          </a:stretch>
        </p:blipFill>
        <p:spPr bwMode="auto">
          <a:xfrm>
            <a:off x="2412185" y="-11265"/>
            <a:ext cx="6731815" cy="51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剪去单角的矩形 75"/>
          <p:cNvSpPr/>
          <p:nvPr/>
        </p:nvSpPr>
        <p:spPr>
          <a:xfrm flipV="1">
            <a:off x="-713106" y="-8090"/>
            <a:ext cx="9144001" cy="5169780"/>
          </a:xfrm>
          <a:prstGeom prst="snip1Rect">
            <a:avLst>
              <a:gd name="adj" fmla="val 19900"/>
            </a:avLst>
          </a:prstGeom>
          <a:solidFill>
            <a:schemeClr val="bg1">
              <a:lumMod val="85000"/>
              <a:alpha val="3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梯形 1"/>
          <p:cNvSpPr/>
          <p:nvPr/>
        </p:nvSpPr>
        <p:spPr>
          <a:xfrm>
            <a:off x="-3701" y="-4915"/>
            <a:ext cx="5577184" cy="5166095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-1" fmla="*/ 0 w 7859210"/>
              <a:gd name="connsiteY0-2" fmla="*/ 6858000 h 6858000"/>
              <a:gd name="connsiteX1-3" fmla="*/ 13022 w 7859210"/>
              <a:gd name="connsiteY1-4" fmla="*/ 11575 h 6858000"/>
              <a:gd name="connsiteX2-5" fmla="*/ 6144710 w 7859210"/>
              <a:gd name="connsiteY2-6" fmla="*/ 0 h 6858000"/>
              <a:gd name="connsiteX3-7" fmla="*/ 7859210 w 7859210"/>
              <a:gd name="connsiteY3-8" fmla="*/ 6858000 h 6858000"/>
              <a:gd name="connsiteX4-9" fmla="*/ 0 w 7859210"/>
              <a:gd name="connsiteY4-10" fmla="*/ 6858000 h 6858000"/>
              <a:gd name="connsiteX0-11" fmla="*/ 0 w 7859210"/>
              <a:gd name="connsiteY0-12" fmla="*/ 6858000 h 6858000"/>
              <a:gd name="connsiteX1-13" fmla="*/ 13022 w 7859210"/>
              <a:gd name="connsiteY1-14" fmla="*/ 11575 h 6858000"/>
              <a:gd name="connsiteX2-15" fmla="*/ 4663150 w 7859210"/>
              <a:gd name="connsiteY2-16" fmla="*/ 0 h 6858000"/>
              <a:gd name="connsiteX3-17" fmla="*/ 7859210 w 7859210"/>
              <a:gd name="connsiteY3-18" fmla="*/ 6858000 h 6858000"/>
              <a:gd name="connsiteX4-19" fmla="*/ 0 w 7859210"/>
              <a:gd name="connsiteY4-20" fmla="*/ 6858000 h 6858000"/>
              <a:gd name="connsiteX0-21" fmla="*/ 0 w 9711159"/>
              <a:gd name="connsiteY0-22" fmla="*/ 6858000 h 6858000"/>
              <a:gd name="connsiteX1-23" fmla="*/ 13022 w 9711159"/>
              <a:gd name="connsiteY1-24" fmla="*/ 11575 h 6858000"/>
              <a:gd name="connsiteX2-25" fmla="*/ 4663150 w 9711159"/>
              <a:gd name="connsiteY2-26" fmla="*/ 0 h 6858000"/>
              <a:gd name="connsiteX3-27" fmla="*/ 9711159 w 9711159"/>
              <a:gd name="connsiteY3-28" fmla="*/ 6858000 h 6858000"/>
              <a:gd name="connsiteX4-29" fmla="*/ 0 w 9711159"/>
              <a:gd name="connsiteY4-3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711159" h="6858000">
                <a:moveTo>
                  <a:pt x="0" y="6858000"/>
                </a:moveTo>
                <a:cubicBezTo>
                  <a:pt x="4341" y="4575858"/>
                  <a:pt x="8681" y="2293717"/>
                  <a:pt x="13022" y="11575"/>
                </a:cubicBezTo>
                <a:lnTo>
                  <a:pt x="4663150" y="0"/>
                </a:lnTo>
                <a:lnTo>
                  <a:pt x="971115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03378" y="1569439"/>
            <a:ext cx="2591607" cy="460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K12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教育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79" name="文本框 8"/>
          <p:cNvSpPr txBox="1"/>
          <p:nvPr/>
        </p:nvSpPr>
        <p:spPr>
          <a:xfrm>
            <a:off x="811113" y="2078229"/>
            <a:ext cx="582932" cy="1084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338006" y="2482539"/>
            <a:ext cx="2697955" cy="460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+mn-ea"/>
              </a:rPr>
              <a:t>K12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+mn-ea"/>
              </a:rPr>
              <a:t>培训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81" name="文本框 19"/>
          <p:cNvSpPr txBox="1"/>
          <p:nvPr/>
        </p:nvSpPr>
        <p:spPr>
          <a:xfrm>
            <a:off x="254925" y="1138582"/>
            <a:ext cx="582932" cy="1084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2" name="文本框 22"/>
          <p:cNvSpPr txBox="1"/>
          <p:nvPr/>
        </p:nvSpPr>
        <p:spPr>
          <a:xfrm>
            <a:off x="1367301" y="3014591"/>
            <a:ext cx="582932" cy="1084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68805" y="3392170"/>
            <a:ext cx="3366135" cy="460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+mn-ea"/>
              </a:rPr>
              <a:t>K12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+mn-ea"/>
              </a:rPr>
              <a:t>运营模式分析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84" name="文本框 20"/>
          <p:cNvSpPr txBox="1"/>
          <p:nvPr/>
        </p:nvSpPr>
        <p:spPr>
          <a:xfrm>
            <a:off x="1923488" y="3875080"/>
            <a:ext cx="582932" cy="1084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r>
            <a:endParaRPr lang="zh-CN" altLang="en-US" sz="6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482812" y="4273596"/>
            <a:ext cx="2751333" cy="460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+mn-ea"/>
              </a:rPr>
              <a:t>K12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+mn-ea"/>
              </a:rPr>
              <a:t>之素质教育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86" name="直角三角形 85"/>
          <p:cNvSpPr/>
          <p:nvPr/>
        </p:nvSpPr>
        <p:spPr>
          <a:xfrm flipH="1">
            <a:off x="8277956" y="4285512"/>
            <a:ext cx="857988" cy="857988"/>
          </a:xfrm>
          <a:prstGeom prst="rtTriangl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5"/>
          <p:cNvSpPr txBox="1"/>
          <p:nvPr/>
        </p:nvSpPr>
        <p:spPr>
          <a:xfrm>
            <a:off x="-4042" y="225225"/>
            <a:ext cx="2686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目录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88" name="文本框 1"/>
          <p:cNvSpPr txBox="1"/>
          <p:nvPr/>
        </p:nvSpPr>
        <p:spPr>
          <a:xfrm>
            <a:off x="756962" y="904129"/>
            <a:ext cx="12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7" grpId="0"/>
      <p:bldP spid="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PPT\原\图片\商务男士触摸屏幕\18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5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616825" y="2251075"/>
            <a:ext cx="3175" cy="4763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3247697" y="2579257"/>
            <a:ext cx="5896301" cy="143318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2579257"/>
            <a:ext cx="3247697" cy="14331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189192" y="2669659"/>
            <a:ext cx="3641833" cy="13741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P</a:t>
            </a:r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art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567000" y="3465479"/>
            <a:ext cx="4918842" cy="32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chemeClr val="tx1"/>
                </a:solidFill>
                <a:latin typeface="+mj-ea"/>
              </a:rPr>
              <a:t>最理想的商业模式</a:t>
            </a:r>
            <a:endParaRPr lang="zh-CN" altLang="en-US" sz="16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40524" y="2736381"/>
            <a:ext cx="5903476" cy="80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K12</a:t>
            </a:r>
            <a:r>
              <a:rPr lang="zh-CN" alt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运营模式</a:t>
            </a:r>
            <a:endParaRPr lang="zh-CN" altLang="en-US" sz="4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allAtOnce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K12培训：运营模式</a:t>
            </a:r>
            <a:endParaRPr lang="zh-CN" altLang="en-US" sz="16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290" y="789305"/>
            <a:ext cx="869569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000"/>
              <a:t>从企业的角度，要追求盈利成长，最理想的商业模式为行业好+盈利能力强+模式 可复制。但对于K12教育培训机构而言，由于在教育培训中教师对培训质量的影 响非常关键，因此往往会对老师较为依赖。但由于行业进入门槛低，好的老师非常 容易自己自主创业，容易流失，不仅留住成本较高，影响盈利，而且教师流动影响 培训品质和口碑。并且，如果教育培训机构对名师较为依赖，则外延扩张容易受个 体差异的影响，难以较快标准化复制扩张。因此，对于K12教育培训机构而言， 要追求较快的盈利成长，需要追求商业与教育共赢，往往需要探索一种培训模式 既可以保障培训品质，又可以降低对老师尤其是名师的过度依赖，或者得以形成 对老师的强大黏性，降低其流动性。目前，在K12课外辅导领域，三大龙头好未来、新东方和学大教育由于三大龙头起家模式不同，创始人背景差异，在发展中为了摆脱对名师的依赖，克服教师经常 流失的困扰，各自摸索了适合自己的成长模式，并采取了与之配套的授课模式，后 续也在资本的支持下开始快速扩张。三种模式各有优劣（见下表)。</a:t>
            </a:r>
            <a:endParaRPr lang="zh-CN" altLang="en-US" sz="1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" y="2550160"/>
            <a:ext cx="9104630" cy="259016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121285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K12培训：核心运营模式</a:t>
            </a:r>
            <a:r>
              <a:rPr lang="en-US" altLang="zh-CN" sz="2000" b="1" dirty="0">
                <a:latin typeface="微软雅黑" panose="020B0503020204020204" pitchFamily="34" charset="-122"/>
              </a:rPr>
              <a:t>PK</a:t>
            </a:r>
            <a:endParaRPr lang="en-US" altLang="zh-CN" sz="20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91440" y="7080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140" y="686435"/>
            <a:ext cx="8609965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如何降低对教师的依赖或形成对教师的强大黏性？好未来（学而思，XES.)最早起家于奥数班，其创始人是张邦鑫本身是在做数学家教中发现商机，2003年就读研究生期间与同学合伙创办奥数网，两年后正式将机构取名为学而思，专门从事中小学课外辅导培训。2010年10月美国纽交所上市。其发展呈现以下几个阶段：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231140" y="1943735"/>
            <a:ext cx="846201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/>
              <a:t>1.</a:t>
            </a:r>
            <a:r>
              <a:rPr lang="zh-CN" altLang="en-US" sz="1200"/>
              <a:t>重教研，打造系统化教材题库体系JCS智能教学管理系统，带来金字塔式的发展结构。为了降低对名师的依赖，学而思最早在发展中重点培养一支优秀 的教研团队（目前扩展到300人，由知名高校的优秀毕业生和拥有多年一线 教学经验的资深教师组成)，打造具有核心竞争力、系统化、多层次分级管理 的教材题库体系-ICS智能教学管理系统。教材系统性有效地保障了培训的系 统性和质量，尤其对于应试提分效果显著，口碑影响力强，并避免了教师波 动带来的影响；因此，学而思模式的优势在于续班能力强，其异地扩张时往 往初始规模不大，并从低年级招生为主，打好基础做好口碑，但单个分校的 后续增长潜力较大，呈现金字塔式的发展结构，且进入壁垒相对较高（积累 系统化的优秀教材题库体系需要时间和充足的师资人脉积累）。学而思这种模 式最初成功主要依靠理科尤其奥数上的优势（理科本质上较容易通过系统化 的教材题库培训提升）迅速占领市场，但在高考和文科教学上相对偏弱（前 者需要综合素质强的名师，后者难以通过教材题库方式整理汇总）。不过，上 市后，公司通过对部分顶尖的教师给予股份，留住部分核心名师，弥补其在 高考和语文英语上的短板。</a:t>
            </a:r>
            <a:endParaRPr lang="zh-CN" altLang="en-US" sz="1200"/>
          </a:p>
          <a:p>
            <a:endParaRPr lang="zh-CN" altLang="en-US" sz="1200"/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K12培训：核心运营模式</a:t>
            </a:r>
            <a:r>
              <a:rPr lang="en-US" altLang="zh-CN" sz="2000" b="1" dirty="0">
                <a:latin typeface="微软雅黑" panose="020B0503020204020204" pitchFamily="34" charset="-122"/>
              </a:rPr>
              <a:t>PK</a:t>
            </a:r>
            <a:endParaRPr lang="en-US" altLang="zh-CN" sz="20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640" y="806450"/>
            <a:ext cx="8046720" cy="2613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400"/>
              <a:t>2.</a:t>
            </a:r>
            <a:r>
              <a:rPr lang="zh-CN" altLang="en-US" sz="1400"/>
              <a:t>依托金字塔学生结构，圈优生，开展竞争培优模式。随后，学而思依托其金字塔式的庞大学生基础和从低往高续班积累的模式，研发出竞争培优的模式，将 学生进行动态分层调整，每学期根据考试情况竞争排名分层(基础班、提高班、 尖子班、超常班、尖端班)，通过竞争调动学生积极性，并积极招徕优秀学生， 通过分层管理因材施教，最终优中选优，树立品牌。比如2010年，北京市重 点82%来自学而思学员；2012年，深圳学而思初三学生考入深圳四大名校的 比例是63%。</a:t>
            </a:r>
            <a:endParaRPr lang="zh-CN" altLang="en-US" sz="1400"/>
          </a:p>
          <a:p>
            <a:pPr>
              <a:lnSpc>
                <a:spcPct val="120000"/>
              </a:lnSpc>
            </a:pPr>
            <a:endParaRPr lang="zh-CN" altLang="en-US" sz="1200"/>
          </a:p>
          <a:p>
            <a:pPr>
              <a:lnSpc>
                <a:spcPct val="120000"/>
              </a:lnSpc>
            </a:pPr>
            <a:r>
              <a:rPr lang="en-US" altLang="zh-CN" sz="1400"/>
              <a:t>3.</a:t>
            </a:r>
            <a:r>
              <a:rPr lang="zh-CN" altLang="en-US" sz="1400"/>
              <a:t>全方位教育板块布局依托先发优势和上市后资本支持，公司还积极外延扩张， 通过自建和收购等方式多元化布局。尤其是2013年更名好未来后，集团多品 牌战略格局正式形成，囊括了学而思理科、乐加乐英语、东学堂语文、爱智康、 学而思网校、摩比思维馆、家长帮等七大子品牌，全方位谋求发展。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080" y="3270250"/>
            <a:ext cx="3985895" cy="176593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K12培训：核心运营模式</a:t>
            </a:r>
            <a:r>
              <a:rPr lang="en-US" altLang="zh-CN" sz="2000" b="1" dirty="0">
                <a:latin typeface="微软雅黑" panose="020B0503020204020204" pitchFamily="34" charset="-122"/>
              </a:rPr>
              <a:t>PK</a:t>
            </a:r>
            <a:endParaRPr lang="en-US" altLang="zh-CN" sz="20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50" y="965835"/>
            <a:ext cx="8549005" cy="3416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4.</a:t>
            </a:r>
            <a:r>
              <a:rPr lang="zh-CN" altLang="en-US"/>
              <a:t>未来，从应试到综合发展。客观而言，应试一直都是K12课辅机构的核心目 标，能够很好地应试是培训机构培训质量最好的体现，也是吸引家长愿意付费参与的核心原因。目前，学而思在足够的师资和优生资源支持下，开始强 调“激发兴趣、培养习惯，塑造品格，在原有全方位教学生材体系和培优模 式提分基础上开始注重学生兴趣、习惯和品格等的培养，从应试到综合发展， 使之逐步发展成国内综合实力最强的K12教学培训机构。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5.</a:t>
            </a:r>
            <a:r>
              <a:rPr lang="zh-CN" altLang="en-US"/>
              <a:t>积极布局在线教育，推出海绵直播、双师课堂等模式，通过与二三四线城市 教育局合作的形式，在保障品质的基础上通过线上线下互补的形式，加速其 在二三线城市的渗透。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6.</a:t>
            </a:r>
            <a:r>
              <a:rPr lang="zh-CN" altLang="en-US"/>
              <a:t>根据好未来截至2016年5月31日的2017财年一季度财务报告，净收入同 比增幅50.8%，总学生数同比增长56.8%。但归母净利润却比去年同期有所 下滑，为1320万美元，同比降幅30.2%，利润率同比下降30%。主要是由 于好未来高速扩张带来的人工、租金成本增长短期内影响了利润增速。本季 公司在5个城市设立的47个教学中心，比上一财季净增32个（不考虑励步 国际儿童教育，则净增26个），而2016整个财年，其教学中心在不计励步的 情况下净增长数为33个，扩张有所加快，但仍以一二线城市为主。此外，好 未来在2017财年一季度首次对高一新生推低价课，进一步夯实高中教学基础。</a:t>
            </a:r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K12培训：核心运营模式</a:t>
            </a:r>
            <a:r>
              <a:rPr lang="en-US" altLang="zh-CN" sz="2000" b="1" dirty="0">
                <a:latin typeface="微软雅黑" panose="020B0503020204020204" pitchFamily="34" charset="-122"/>
              </a:rPr>
              <a:t>PK</a:t>
            </a:r>
            <a:endParaRPr lang="en-US" altLang="zh-CN" sz="20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815" y="1028700"/>
            <a:ext cx="8549005" cy="2766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新东方（优能中学，EDU)最早起家于英语培训班，主要依托新东方大品牌大集 团优势向K12领域积极延伸。新东方创始人俞敏洪本身具有突出的教学感染力。 在发展中，新东方优能中学沿袭了新东方的名师培养体系，一是通过大平台大班模 式（甚至几百人）保障教师高收入（教师单干难以持续有效获得这么多学生，收入 不一定更高），强化教师黏性；二是强调细分领域专精，比如专精于英语听说读写 某一个板块，降低老师流失单干风险。这种模式主要依托新东方的大品牌大平台模 式支持，进入壁垒也相对较高。在外延扩张时，新东方优能中学主要是凭借新东方 的品牌，辅以较大的营销推广，往往选择以高考应试进行切入，高薪聘请高考经验 丰富的名师，确保升学率，做口碑，大班授课，迅速打开市场，初期扩张速度快。 但名师大班模式向低年级纵深相对比较难，分校领导也不愿意花太多精力和投入在 低年级培育上（收费更低，最优秀的师资往往重点投入高三，也不会投入低年级）， 因此呈现倒金字塔的结构，单个分校后续增长能力相对较弱。</a:t>
            </a:r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K12培训：核心运营模式</a:t>
            </a:r>
            <a:r>
              <a:rPr lang="en-US" altLang="zh-CN" sz="2000" b="1" dirty="0">
                <a:latin typeface="微软雅黑" panose="020B0503020204020204" pitchFamily="34" charset="-122"/>
              </a:rPr>
              <a:t>PK</a:t>
            </a:r>
            <a:endParaRPr lang="en-US" altLang="zh-CN" sz="20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06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3016250"/>
            <a:ext cx="6630035" cy="20377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0" y="720090"/>
            <a:ext cx="6270625" cy="218694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K12培训：核心运营模式</a:t>
            </a:r>
            <a:r>
              <a:rPr lang="en-US" altLang="zh-CN" sz="2000" b="1" dirty="0">
                <a:latin typeface="微软雅黑" panose="020B0503020204020204" pitchFamily="34" charset="-122"/>
              </a:rPr>
              <a:t>PK</a:t>
            </a:r>
            <a:endParaRPr lang="en-US" altLang="zh-CN" sz="20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07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2156460"/>
            <a:ext cx="8961755" cy="2362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4310" y="897255"/>
            <a:ext cx="8275320" cy="1180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b="1"/>
              <a:t>总体而言，大班教学对老师的要求高，需要名师支持，但大班模式对老师的收入保 障较高，新东方优能中学的名师教学模式下以大班模式为主；小班模式相对居中， 通过对学员分层管理，实现教学进度和效果保障，性价比也相对较高，好未来（学 而思）、高思教育等均以小班模式为主；一对一模式相对灵活，最有针对性，也便 于扩张，但教学效果的检验需要时间，其成本较高，学大教育、龙文教育的模式以 一对一为主。综合来看，目前主流K12课外辅导机构的教学授课方式如下表所示。</a:t>
            </a:r>
            <a:endParaRPr lang="zh-CN" altLang="en-US" b="1"/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K12培训：核心运营模式</a:t>
            </a:r>
            <a:r>
              <a:rPr lang="en-US" altLang="zh-CN" sz="2000" b="1" dirty="0">
                <a:latin typeface="微软雅黑" panose="020B0503020204020204" pitchFamily="34" charset="-122"/>
              </a:rPr>
              <a:t>PK</a:t>
            </a:r>
            <a:endParaRPr lang="en-US" altLang="zh-CN" sz="20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08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398270"/>
            <a:ext cx="6523990" cy="3495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5695" y="619760"/>
            <a:ext cx="7614920" cy="778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授课模式PK大班模式VS小班模式VS —对一 VS在线教学</a:t>
            </a:r>
            <a:endParaRPr lang="zh-CN" altLang="en-US" b="1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总体来看，不同教学授课模式的比较如下表所示。参考德勤咨询《2014年中国教 育多元化发展报告》，我国K12培训以小班授课为主（57%)，以一对一授课为辅 (31%)。</a:t>
            </a:r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K12培训：核心运营模式</a:t>
            </a:r>
            <a:r>
              <a:rPr lang="en-US" altLang="zh-CN" sz="2000" b="1" dirty="0">
                <a:latin typeface="微软雅黑" panose="020B0503020204020204" pitchFamily="34" charset="-122"/>
              </a:rPr>
              <a:t>PK</a:t>
            </a:r>
            <a:endParaRPr lang="en-US" altLang="zh-CN" sz="20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08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3620" y="537210"/>
            <a:ext cx="8151495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/>
              <a:t>从盈利能力来看，几家代表龙头的盈利能力比较如下图所示。一般而言，盈利能力 大班&gt;小班&gt;1对1。新东方优能中学2016年财年（截止2016年5月31日）凭借 大班模式净利率高达26%，处于最高水平。以精品小班模式为主的好未来盈利能 力也较为强劲，2015年毛利率超51%，净利率达16.59% (扣除政府补助后仍有 12%+)；区域龙头昂立教育2014-2015年净利率在8-10%左右，表现也较为突出；</a:t>
            </a:r>
            <a:r>
              <a:rPr lang="zh-CN" altLang="en-US" sz="1400"/>
              <a:t> </a:t>
            </a:r>
            <a:endParaRPr lang="zh-CN" altLang="en-US" sz="140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690" y="1844040"/>
            <a:ext cx="5779770" cy="325247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MH_Other_2"/>
          <p:cNvCxnSpPr/>
          <p:nvPr>
            <p:custDataLst>
              <p:tags r:id="rId1"/>
            </p:custDataLst>
          </p:nvPr>
        </p:nvCxnSpPr>
        <p:spPr>
          <a:xfrm>
            <a:off x="0" y="2962275"/>
            <a:ext cx="9144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H_Other_11"/>
          <p:cNvSpPr/>
          <p:nvPr>
            <p:custDataLst>
              <p:tags r:id="rId2"/>
            </p:custDataLst>
          </p:nvPr>
        </p:nvSpPr>
        <p:spPr>
          <a:xfrm flipV="1">
            <a:off x="6275388" y="2873375"/>
            <a:ext cx="163512" cy="16668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cxnSp>
        <p:nvCxnSpPr>
          <p:cNvPr id="51" name="MH_Other_12"/>
          <p:cNvCxnSpPr>
            <a:stCxn id="50" idx="0"/>
          </p:cNvCxnSpPr>
          <p:nvPr>
            <p:custDataLst>
              <p:tags r:id="rId3"/>
            </p:custDataLst>
          </p:nvPr>
        </p:nvCxnSpPr>
        <p:spPr>
          <a:xfrm flipH="1">
            <a:off x="6357620" y="3040063"/>
            <a:ext cx="0" cy="3635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Other_7"/>
          <p:cNvSpPr/>
          <p:nvPr>
            <p:custDataLst>
              <p:tags r:id="rId4"/>
            </p:custDataLst>
          </p:nvPr>
        </p:nvSpPr>
        <p:spPr>
          <a:xfrm>
            <a:off x="7816850" y="2887663"/>
            <a:ext cx="165100" cy="1651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cxnSp>
        <p:nvCxnSpPr>
          <p:cNvPr id="22" name="MH_Other_8"/>
          <p:cNvCxnSpPr>
            <a:stCxn id="21" idx="0"/>
          </p:cNvCxnSpPr>
          <p:nvPr>
            <p:custDataLst>
              <p:tags r:id="rId5"/>
            </p:custDataLst>
          </p:nvPr>
        </p:nvCxnSpPr>
        <p:spPr>
          <a:xfrm flipV="1">
            <a:off x="7899400" y="2524125"/>
            <a:ext cx="0" cy="3635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 bwMode="auto">
          <a:xfrm>
            <a:off x="-17145" y="1898650"/>
            <a:ext cx="2130425" cy="514973"/>
            <a:chOff x="2813913" y="3781536"/>
            <a:chExt cx="2129496" cy="1452808"/>
          </a:xfrm>
        </p:grpSpPr>
        <p:sp>
          <p:nvSpPr>
            <p:cNvPr id="38" name="Content Placeholder 2"/>
            <p:cNvSpPr txBox="1"/>
            <p:nvPr/>
          </p:nvSpPr>
          <p:spPr>
            <a:xfrm>
              <a:off x="2823750" y="3781536"/>
              <a:ext cx="2119659" cy="7093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id-ID" altLang="zh-CN" sz="1000" b="1" dirty="0">
                <a:solidFill>
                  <a:schemeClr val="tx1"/>
                </a:solidFill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813913" y="4424622"/>
              <a:ext cx="2129179" cy="809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200" b="1" dirty="0"/>
                <a:t>关键结论与投资建议</a:t>
              </a:r>
              <a:endParaRPr lang="zh-CN" altLang="en-US" sz="1200" b="1" dirty="0"/>
            </a:p>
          </p:txBody>
        </p:sp>
      </p:grpSp>
      <p:sp>
        <p:nvSpPr>
          <p:cNvPr id="11" name="MH_Other_5"/>
          <p:cNvSpPr/>
          <p:nvPr>
            <p:custDataLst>
              <p:tags r:id="rId6"/>
            </p:custDataLst>
          </p:nvPr>
        </p:nvSpPr>
        <p:spPr>
          <a:xfrm>
            <a:off x="4465638" y="2887663"/>
            <a:ext cx="165100" cy="1651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cxnSp>
        <p:nvCxnSpPr>
          <p:cNvPr id="12" name="MH_Other_6"/>
          <p:cNvCxnSpPr>
            <a:stCxn id="11" idx="0"/>
          </p:cNvCxnSpPr>
          <p:nvPr>
            <p:custDataLst>
              <p:tags r:id="rId7"/>
            </p:custDataLst>
          </p:nvPr>
        </p:nvCxnSpPr>
        <p:spPr>
          <a:xfrm flipV="1">
            <a:off x="4548188" y="2524125"/>
            <a:ext cx="0" cy="3635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_9"/>
          <p:cNvSpPr/>
          <p:nvPr>
            <p:custDataLst>
              <p:tags r:id="rId8"/>
            </p:custDataLst>
          </p:nvPr>
        </p:nvSpPr>
        <p:spPr>
          <a:xfrm flipV="1">
            <a:off x="2617788" y="2873375"/>
            <a:ext cx="165100" cy="16668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5" name="MH_Other_3"/>
          <p:cNvSpPr/>
          <p:nvPr>
            <p:custDataLst>
              <p:tags r:id="rId9"/>
            </p:custDataLst>
          </p:nvPr>
        </p:nvSpPr>
        <p:spPr>
          <a:xfrm>
            <a:off x="993775" y="2887663"/>
            <a:ext cx="163513" cy="1651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cxnSp>
        <p:nvCxnSpPr>
          <p:cNvPr id="7" name="MH_Other_4"/>
          <p:cNvCxnSpPr>
            <a:stCxn id="5" idx="0"/>
          </p:cNvCxnSpPr>
          <p:nvPr>
            <p:custDataLst>
              <p:tags r:id="rId10"/>
            </p:custDataLst>
          </p:nvPr>
        </p:nvCxnSpPr>
        <p:spPr>
          <a:xfrm flipH="1" flipV="1">
            <a:off x="1074738" y="2524125"/>
            <a:ext cx="0" cy="3635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文本框 34"/>
          <p:cNvSpPr txBox="1">
            <a:spLocks noChangeArrowheads="1"/>
          </p:cNvSpPr>
          <p:nvPr/>
        </p:nvSpPr>
        <p:spPr bwMode="auto">
          <a:xfrm>
            <a:off x="1022350" y="374650"/>
            <a:ext cx="4760595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微软雅黑" panose="020B0503020204020204" pitchFamily="34" charset="-122"/>
              </a:rPr>
              <a:t>投资摘要</a:t>
            </a:r>
            <a:endParaRPr lang="zh-CN" altLang="en-US" sz="2000" b="1" dirty="0" smtClean="0">
              <a:latin typeface="微软雅黑" panose="020B0503020204020204" pitchFamily="34" charset="-122"/>
            </a:endParaRPr>
          </a:p>
        </p:txBody>
      </p:sp>
      <p:sp>
        <p:nvSpPr>
          <p:cNvPr id="13342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" name="MH_Other_12"/>
          <p:cNvCxnSpPr/>
          <p:nvPr>
            <p:custDataLst>
              <p:tags r:id="rId11"/>
            </p:custDataLst>
          </p:nvPr>
        </p:nvCxnSpPr>
        <p:spPr>
          <a:xfrm flipH="1">
            <a:off x="2700655" y="3046413"/>
            <a:ext cx="0" cy="3635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 bwMode="auto">
          <a:xfrm>
            <a:off x="3415030" y="1882775"/>
            <a:ext cx="2186940" cy="526453"/>
            <a:chOff x="2752672" y="3720600"/>
            <a:chExt cx="2185978" cy="2173225"/>
          </a:xfrm>
        </p:grpSpPr>
        <p:sp>
          <p:nvSpPr>
            <p:cNvPr id="8" name="Content Placeholder 2"/>
            <p:cNvSpPr txBox="1"/>
            <p:nvPr/>
          </p:nvSpPr>
          <p:spPr>
            <a:xfrm>
              <a:off x="2752672" y="3720600"/>
              <a:ext cx="2119659" cy="7093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id-ID" altLang="zh-CN" sz="1000" b="1" dirty="0">
                <a:solidFill>
                  <a:schemeClr val="tx1"/>
                </a:solidFill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09471" y="4708991"/>
              <a:ext cx="2129179" cy="11848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200" b="1" dirty="0"/>
                <a:t>与市场预期不同之处</a:t>
              </a:r>
              <a:endParaRPr lang="zh-CN" altLang="en-US" sz="1200" b="1" dirty="0"/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6751955" y="1237844"/>
            <a:ext cx="2203768" cy="1195151"/>
            <a:chOff x="2823750" y="3781536"/>
            <a:chExt cx="2202479" cy="1194686"/>
          </a:xfrm>
        </p:grpSpPr>
        <p:sp>
          <p:nvSpPr>
            <p:cNvPr id="13" name="Content Placeholder 2"/>
            <p:cNvSpPr txBox="1"/>
            <p:nvPr/>
          </p:nvSpPr>
          <p:spPr>
            <a:xfrm>
              <a:off x="2823750" y="3781536"/>
              <a:ext cx="2119659" cy="7093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id-ID" altLang="zh-CN" sz="1000" b="1" dirty="0">
                <a:solidFill>
                  <a:schemeClr val="tx1"/>
                </a:solidFill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97050" y="4689314"/>
              <a:ext cx="2129179" cy="2869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200" b="1" dirty="0"/>
                <a:t>核心假设或逻辑的主要风险</a:t>
              </a:r>
              <a:endParaRPr lang="zh-CN" altLang="en-US" sz="1200" b="1" dirty="0"/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 rot="0">
            <a:off x="1383345" y="3426949"/>
            <a:ext cx="2396493" cy="287020"/>
            <a:chOff x="2823750" y="3780823"/>
            <a:chExt cx="2395447" cy="1403117"/>
          </a:xfrm>
        </p:grpSpPr>
        <p:sp>
          <p:nvSpPr>
            <p:cNvPr id="17" name="Content Placeholder 2"/>
            <p:cNvSpPr txBox="1"/>
            <p:nvPr/>
          </p:nvSpPr>
          <p:spPr>
            <a:xfrm>
              <a:off x="2823750" y="3781536"/>
              <a:ext cx="2119659" cy="7093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id-ID" altLang="zh-CN" sz="1000" dirty="0">
                <a:solidFill>
                  <a:schemeClr val="tx1"/>
                </a:solidFill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090018" y="3780823"/>
              <a:ext cx="2129179" cy="14031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200" b="1" dirty="0"/>
                <a:t>核心假设或逻辑</a:t>
              </a:r>
              <a:endParaRPr lang="zh-CN" altLang="en-US" sz="1200" b="1" dirty="0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319393" y="3429243"/>
            <a:ext cx="2373632" cy="287020"/>
            <a:chOff x="2556849" y="5999797"/>
            <a:chExt cx="2372596" cy="2581612"/>
          </a:xfrm>
        </p:grpSpPr>
        <p:sp>
          <p:nvSpPr>
            <p:cNvPr id="23" name="Content Placeholder 2"/>
            <p:cNvSpPr txBox="1"/>
            <p:nvPr/>
          </p:nvSpPr>
          <p:spPr>
            <a:xfrm>
              <a:off x="2809786" y="6277475"/>
              <a:ext cx="2119659" cy="7093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68516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id-ID" altLang="zh-CN" sz="1000" b="1" dirty="0">
                <a:solidFill>
                  <a:schemeClr val="tx1"/>
                </a:solidFill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556849" y="5999797"/>
              <a:ext cx="2129179" cy="25816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200" b="1" dirty="0"/>
                <a:t>股价变化的催化因素</a:t>
              </a:r>
              <a:endParaRPr lang="zh-CN" altLang="en-US" sz="1200" b="1" dirty="0"/>
            </a:p>
          </p:txBody>
        </p:sp>
      </p:grpSp>
    </p:spTree>
    <p:custDataLst>
      <p:tags r:id="rId12"/>
    </p:custData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21" grpId="0" bldLvl="0" animBg="1"/>
      <p:bldP spid="11" grpId="0" bldLvl="0" animBg="1"/>
      <p:bldP spid="42" grpId="0" bldLvl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K12培训：核心运营模式</a:t>
            </a:r>
            <a:r>
              <a:rPr lang="en-US" altLang="zh-CN" sz="2000" b="1" dirty="0">
                <a:latin typeface="微软雅黑" panose="020B0503020204020204" pitchFamily="34" charset="-122"/>
              </a:rPr>
              <a:t>PK</a:t>
            </a:r>
            <a:endParaRPr lang="en-US" altLang="zh-CN" sz="20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09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200" y="1017270"/>
            <a:ext cx="8334375" cy="3416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400">
                <a:sym typeface="+mn-ea"/>
              </a:rPr>
              <a:t>龙文教育2014、2015年净利率分别为5.60%、13.73% ( 15年净利率提高有关闭盈利欠佳网点的因素）。学大教育的盈利能力则相对平平，这与一对一授课模式本 身成本相对较高有关（2014年一对一的销售收入占到总收入的86.7%，而小班组 仅占到总收入的6.75%)。2014年，学大教育还出现了亏损，一方面是由于互联网 业务、“e学大”等新产品战略投入较大，另一方面也是与原有业务转型、销售政 策调整有关（收入出现下滑3%)此外，佳一教育净利率较高，我们认为主要与 规模较小，聚集优势领域，辅以其他高毛利的教育咨询等业务，且补贴影响相对较 大等因素相关。</a:t>
            </a:r>
            <a:endParaRPr lang="zh-CN" altLang="en-US" sz="1400"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160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400">
                <a:sym typeface="+mn-ea"/>
              </a:rPr>
              <a:t>综合来看，大班授课模式盈利能力最强，但一般依赖于大平台模式，对名师的依赖 较强，目前主要是新东方优能中学采取这种模式。而精品小班模式一般性价比较高，盈利能力相对较强，其代表龙头学而思的盈利能力在上述几家课辅龙头中排名领先。 一对一授课模式的盈利能力相对较弱</a:t>
            </a:r>
            <a:endParaRPr lang="zh-CN" altLang="en-US" sz="1400"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K12培训：核心运营模式</a:t>
            </a:r>
            <a:r>
              <a:rPr lang="en-US" altLang="zh-CN" sz="2000" b="1" dirty="0">
                <a:latin typeface="微软雅黑" panose="020B0503020204020204" pitchFamily="34" charset="-122"/>
              </a:rPr>
              <a:t>PK</a:t>
            </a:r>
            <a:endParaRPr lang="en-US" altLang="zh-CN" sz="20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10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810" y="551180"/>
            <a:ext cx="8882380" cy="1181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跨区域扩张：全国龙头VS区域龙头目前，新东方、好未来（学而思）和学大教育属于全国性的K12课辅龙头，昂立 教育（上海)、邦德教育（深圳）等属于区域性为主的K12培训龙头，而龙文教育 等最早是北京起家，最早系区域K12培训龙头，此后积极追求全国一线城市扩张 (结合表9、表10)。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1806575"/>
            <a:ext cx="6685915" cy="2409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5275" y="4302125"/>
            <a:ext cx="8392795" cy="731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总体而言，区域龙头一般通过深耕当地市场，通过一定时间的积累，在区域口碑和 门店布局上具有相对优势，而全国龙头依托品牌等优势，在重点一二线城市及部分 三四线城市积极扩张。</a:t>
            </a:r>
            <a:endParaRPr lang="zh-CN" altLang="en-US" sz="1400"/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</a:t>
            </a:r>
            <a:r>
              <a:rPr sz="2000" b="1" dirty="0">
                <a:latin typeface="微软雅黑" panose="020B0503020204020204" pitchFamily="34" charset="-122"/>
              </a:rPr>
              <a:t>课外辅导龙头积极布局</a:t>
            </a:r>
            <a:endParaRPr sz="2000" b="1" dirty="0">
              <a:latin typeface="微软雅黑" panose="020B0503020204020204" pitchFamily="34" charset="-122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11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600" y="903605"/>
            <a:ext cx="7157085" cy="89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2016年，“加快推进教育信息化”和“优质教育资源共享”成为K12领域的政策 重点。结合前文分析，2015年我国小学中学在校生有1.80亿人。2015年第1季度，中国K12互联网教育市场活跃用户规模达到1280.13万人，仅占全国学龄人 口的7.11%，在线渗透率较低，未来拥有较大发展空间。参考下图，未来在线K12 市场未来有望保持20-30%的较快增长。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1801495"/>
            <a:ext cx="6504940" cy="323786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</a:t>
            </a:r>
            <a:r>
              <a:rPr sz="2000" b="1" dirty="0">
                <a:latin typeface="微软雅黑" panose="020B0503020204020204" pitchFamily="34" charset="-122"/>
              </a:rPr>
              <a:t>课外辅导龙头积极布局</a:t>
            </a:r>
            <a:endParaRPr sz="2000" b="1" dirty="0">
              <a:latin typeface="微软雅黑" panose="020B0503020204020204" pitchFamily="34" charset="-122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12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3620" y="720090"/>
            <a:ext cx="7708900" cy="1492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在这种情况下，各家K12培训龙头也积极布局，如下表所示。其中新东方优能中 学主要以集团在线教育平台一一新东方网的形式实现布局（2016年7月挂牌新三 板），且今年7月27日宣布成立东方优播，专注于K12在线教育业务，将新东方 的K12业务在三四线城市以虚拟课堂的方式做进一步拓展。好未来一直以来都积</a:t>
            </a:r>
            <a:endParaRPr lang="zh-CN" altLang="en-US"/>
          </a:p>
          <a:p>
            <a:r>
              <a:rPr lang="zh-CN" altLang="en-US"/>
              <a:t>极重视线上布局，2003年就尝试奥数网，2009年推出学而思网校，2010年e度 教育网上线,今年开始推进录播课程向直播课程的转换,加速对三四线城市的渗透。 学大教育和龙文教育则拟通过上市后资本的支持，进一步加速线上布局。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2212340"/>
            <a:ext cx="7738745" cy="285686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09"/>
          <p:cNvSpPr txBox="1">
            <a:spLocks noChangeArrowheads="1"/>
          </p:cNvSpPr>
          <p:nvPr/>
        </p:nvSpPr>
        <p:spPr bwMode="auto">
          <a:xfrm>
            <a:off x="1023620" y="201930"/>
            <a:ext cx="58318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K12培训：</a:t>
            </a:r>
            <a:r>
              <a:rPr sz="2000" b="1" dirty="0">
                <a:latin typeface="微软雅黑" panose="020B0503020204020204" pitchFamily="34" charset="-122"/>
              </a:rPr>
              <a:t>课外辅导龙头积极布局</a:t>
            </a:r>
            <a:endParaRPr sz="2000" b="1" dirty="0">
              <a:latin typeface="微软雅黑" panose="020B0503020204020204" pitchFamily="34" charset="-122"/>
            </a:endParaRPr>
          </a:p>
        </p:txBody>
      </p: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11430" y="2016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13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3620" y="619760"/>
            <a:ext cx="6928485" cy="3017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600"/>
              <a:t>客观而言，由于在线教育需要对K12学生拥有较高的学习自理能力，用户获取成 本不低，同时虽然准入门槛较低，但核心资源获取仍然不易（线下课辅机构龙头相 对占优），加之目前保障培训质量，在教学形式与师生互动上仍然处于探索阶段， 所以目前在线教育对K12课辅龙头的贡献并不高。以学而思为例，2015年及今年 一季度网课收入仅占其总收入的4%，今年一季度增长50%，但在线的注册人数已 占总注册人数的20%。</a:t>
            </a:r>
            <a:endParaRPr lang="zh-CN" altLang="en-US" sz="1600"/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PPT\原\图片\商务男士触摸屏幕\18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5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616825" y="2251075"/>
            <a:ext cx="3175" cy="4763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3247697" y="2579257"/>
            <a:ext cx="5896301" cy="143318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2579257"/>
            <a:ext cx="3247697" cy="14331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189192" y="2669659"/>
            <a:ext cx="3641833" cy="13741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P</a:t>
            </a:r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art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04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263470" y="3478814"/>
            <a:ext cx="4918842" cy="32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1"/>
                </a:solidFill>
                <a:latin typeface="+mj-ea"/>
              </a:rPr>
              <a:t>重视度提升，机器人培训兴起</a:t>
            </a:r>
            <a:endParaRPr lang="zh-CN" altLang="en-US" sz="16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40524" y="2736381"/>
            <a:ext cx="5903476" cy="80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K12</a:t>
            </a:r>
            <a:r>
              <a:rPr lang="zh-CN" altLang="en-US" sz="4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培训之素质教育</a:t>
            </a:r>
            <a:endParaRPr lang="zh-CN" altLang="en-US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allAtOnce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1" name="文本框 390"/>
          <p:cNvSpPr txBox="1">
            <a:spLocks noChangeArrowheads="1"/>
          </p:cNvSpPr>
          <p:nvPr/>
        </p:nvSpPr>
        <p:spPr bwMode="auto">
          <a:xfrm>
            <a:off x="1021715" y="368935"/>
            <a:ext cx="614426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panose="020B0503020204020204" pitchFamily="34" charset="-122"/>
              </a:rPr>
              <a:t>K12</a:t>
            </a:r>
            <a:r>
              <a:rPr lang="zh-CN" altLang="en-US" sz="2000" b="1" dirty="0">
                <a:latin typeface="微软雅黑" panose="020B0503020204020204" pitchFamily="34" charset="-122"/>
              </a:rPr>
              <a:t>培训之素质教育：重视度提升，机器人培训兴起。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391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590" y="908685"/>
            <a:ext cx="6366510" cy="1492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我们主要以STEAM教育为例分析各国素质教育的情况。STEAM教育是美国政府 </a:t>
            </a:r>
            <a:endParaRPr lang="zh-CN" altLang="en-US"/>
          </a:p>
          <a:p>
            <a:r>
              <a:rPr lang="zh-CN" altLang="en-US"/>
              <a:t>提出的教育倡议,是科学（Science)技术（Technology)、工程（Engineering )、 人文（Arts)、数学（Mathematics)的缩写，随后，在原有四科的基础上加入了</a:t>
            </a:r>
            <a:endParaRPr lang="zh-CN" altLang="en-US"/>
          </a:p>
          <a:p>
            <a:r>
              <a:rPr lang="zh-CN" altLang="en-US"/>
              <a:t>Art (艺术）学科。STEAM教育是目前世界各个国家中在极力推行的教育理念， 即推崇以培养孩子的探索和创新能力为主导，让“创造思维”与“创新能力”取代 传统的课堂式学习，并注重与前沿技术的相互结合，包括3D打印技术、VR技术 等，让科技成为创新教育的推动力。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0590" y="2492375"/>
            <a:ext cx="6366510" cy="251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国际借鉴：高度重视K12阶段STEAM教育，机器人培训新兴公司兴起</a:t>
            </a:r>
            <a:endParaRPr lang="zh-CN" altLang="en-US" sz="1400" b="1"/>
          </a:p>
          <a:p>
            <a:pPr>
              <a:lnSpc>
                <a:spcPct val="150000"/>
              </a:lnSpc>
            </a:pPr>
            <a:r>
              <a:rPr lang="zh-CN" altLang="en-US" sz="1400" b="1"/>
              <a:t>美国：</a:t>
            </a:r>
            <a:r>
              <a:rPr lang="zh-CN" altLang="en-US"/>
              <a:t>政府高度重视STEAM教育，政策全方位支持。美国将“培养所有学生的 STEAM素养”视为中小学阶段的STEAM教育目标之一，在中小学阶段成立了遍 布全美的以STEAM为核心的学校。在法规政策方面，美国自1986年推出STEAM 教育后，此后一直积极推进，2012年为在美国大学取得STEM学科博士以及硕士 学位的外国毕业生发出5.5万张绿卡，为上述毕业生留在美国定居、工作和创业提 供方便，并于2014年提出了《STEAM人才培育国家整合策略》，预计投入4.5亿 美元建设中小学STEAM教育，2015年《2015STEAM教育法案》正式生效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1" name="文本框 390"/>
          <p:cNvSpPr txBox="1">
            <a:spLocks noChangeArrowheads="1"/>
          </p:cNvSpPr>
          <p:nvPr/>
        </p:nvSpPr>
        <p:spPr bwMode="auto">
          <a:xfrm>
            <a:off x="1021715" y="368935"/>
            <a:ext cx="614426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panose="020B0503020204020204" pitchFamily="34" charset="-122"/>
              </a:rPr>
              <a:t>K12</a:t>
            </a:r>
            <a:r>
              <a:rPr lang="zh-CN" altLang="en-US" sz="2000" b="1" dirty="0">
                <a:latin typeface="微软雅黑" panose="020B0503020204020204" pitchFamily="34" charset="-122"/>
              </a:rPr>
              <a:t>培训之素质教育：重视度提升，机器人培训兴起。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391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170" y="1183005"/>
            <a:ext cx="6983730" cy="1492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英国：STEAM教育已经渗透在中小学阶段的日常教育之中。英国从小学至初—— 以贯之9门基础课程：艺术与设计、公民、计算、设计与技术、外语、地理、历史、 音乐和体育。且英国政府支持开展一系列项目、行动、计划，如国家科学工程大赛、 STEAMNET等，将艺术家、企业与社会、学校联动起来，形成互动圈，极大地推 动了社会对创造力培养的意识。并且，英国教育部长指出，未来几年编程将在 STEAM教育领域中扮演重要角色，将主要资源和精力向STEAM编程化方向倾斜 是未来英国发展创客教育的重要方向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2170" y="2560955"/>
            <a:ext cx="6366510" cy="1492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日本：侧重于STEAM教育的机器人教育。为了达到设定的中小学阶段STEAM教</a:t>
            </a:r>
            <a:endParaRPr lang="zh-CN" altLang="en-US"/>
          </a:p>
          <a:p>
            <a:r>
              <a:rPr lang="zh-CN" altLang="en-US"/>
              <a:t>育目标，日本通过加强中小学阶段STEAM学科的课时和内容，设立STEAM精英 教育专项基金，加快STEAM教育的教师队伍建设及支持和鼓励女性投身STEAM 教育及STEAM相关职业这四方面着手努力。其中，日本是世界上机器人教育和机 器人产业发展水平最高的国家之一，日本不仅在中小学教学大纲中加入了机器人相 关课程，而且在大学设立有机器人研究专业。几乎每所大学都拥有高水平的机器人 研究会，并定期举办机器人设计、制作竞赛，鼓励和促进机器人产品、机器人技术 的不断发展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170" y="4167505"/>
            <a:ext cx="6248400" cy="699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从公司的角度，近几年STEAM教育中的新兴成长公司（较受一级市场关注）主要 集中在机器人培训、游戏科技等方面，如下表所示。总体而言，STEAM教育公司 中，机器人培训方面的公司成为关注的重点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1" name="文本框 390"/>
          <p:cNvSpPr txBox="1">
            <a:spLocks noChangeArrowheads="1"/>
          </p:cNvSpPr>
          <p:nvPr/>
        </p:nvSpPr>
        <p:spPr bwMode="auto">
          <a:xfrm>
            <a:off x="1021715" y="368935"/>
            <a:ext cx="614426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panose="020B0503020204020204" pitchFamily="34" charset="-122"/>
              </a:rPr>
              <a:t>K12</a:t>
            </a:r>
            <a:r>
              <a:rPr lang="zh-CN" altLang="en-US" sz="2000" b="1" dirty="0">
                <a:latin typeface="微软雅黑" panose="020B0503020204020204" pitchFamily="34" charset="-122"/>
              </a:rPr>
              <a:t>培训之素质教育：重视度提升，机器人培训兴起。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391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1715" y="839470"/>
            <a:ext cx="7356475" cy="1600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我国STEAM教育政策关注度提升，内容分散，机器人培训快速兴起</a:t>
            </a:r>
            <a:endParaRPr lang="zh-CN" altLang="en-US" sz="1400" b="1"/>
          </a:p>
          <a:p>
            <a:pPr>
              <a:lnSpc>
                <a:spcPct val="150000"/>
              </a:lnSpc>
            </a:pPr>
            <a:r>
              <a:rPr lang="zh-CN" altLang="en-US"/>
              <a:t>近几年，伴随高考改革，素质教育理念的逐步倡导，STEAM教育的关注度持续提 升，政府政策也大力支持。从下表20可以看出，近几年对STEAM教育的重视和 提倡明显强化。尤其2016年6月《教育信息化“十三五”规划》中明确提出了</a:t>
            </a:r>
            <a:r>
              <a:rPr lang="zh-CN" altLang="en-US" b="1"/>
              <a:t> STEM教育发展方向，要求有条件的地区要积极探索信息技术在“众创空间”、跨 学科学习(STEM教育 &gt;、创客教育等新的教育模式中的应用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2439670"/>
            <a:ext cx="7032625" cy="2665730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1" name="文本框 390"/>
          <p:cNvSpPr txBox="1">
            <a:spLocks noChangeArrowheads="1"/>
          </p:cNvSpPr>
          <p:nvPr/>
        </p:nvSpPr>
        <p:spPr bwMode="auto">
          <a:xfrm>
            <a:off x="1021715" y="368935"/>
            <a:ext cx="614426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panose="020B0503020204020204" pitchFamily="34" charset="-122"/>
              </a:rPr>
              <a:t>K12</a:t>
            </a:r>
            <a:r>
              <a:rPr lang="zh-CN" altLang="en-US" sz="2000" b="1" dirty="0">
                <a:latin typeface="微软雅黑" panose="020B0503020204020204" pitchFamily="34" charset="-122"/>
              </a:rPr>
              <a:t>培训之素质教育：重视度提升，机器人培训兴起。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391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6010" y="839470"/>
            <a:ext cx="703135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在国内，青少年</a:t>
            </a:r>
            <a:r>
              <a:rPr lang="zh-CN" altLang="en-US" sz="1400" b="1"/>
              <a:t>艺术教育培训</a:t>
            </a:r>
            <a:r>
              <a:rPr lang="zh-CN" altLang="en-US" sz="1400"/>
              <a:t>（美术、音乐、舞蹈、甚至近两年兴起的国学等方面） 由来已久，2015年市场规模已经达到490亿元，近五年年均复合增长30%+，市 场整体保持快速增长。《中国少儿艺术培训行业现状研究分析及发展趋势预测报告 (2015年）》预计我国每年参加各类艺术培训的青少年儿童将超过1亿人次，市场 潜力较大。但由于准入门槛低，市场相对较为分散。以苏州为例，苏州有2/3的艺 术教育机构为民办机构和个人家教式培训。公办教育机构，如少年宫或社区街道活 动中心、行业协会开办的培训机构等占33.32%；民办教育机构与教育咨询机构占 45.02%；个人家教式的培训占21.74%。同时，市场定价等也相对混乱。整体而言， 由于准入门槛低，教师水平良莠不齐，学生的个性化差异较大，商业模式的标准化 难度较大，目前仍处于持续挖掘中，从我们所掌握的情况来看，尚没有特别突出的 龙头出现</a:t>
            </a:r>
            <a:endParaRPr lang="zh-CN" altLang="en-US" sz="140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PPT\原\图片\商务男士触摸屏幕\18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5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616825" y="2251075"/>
            <a:ext cx="3175" cy="4763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3247697" y="2579257"/>
            <a:ext cx="5896301" cy="143318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2579257"/>
            <a:ext cx="3247697" cy="14331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189192" y="2669659"/>
            <a:ext cx="3641833" cy="130035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P</a:t>
            </a:r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art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263470" y="3478814"/>
            <a:ext cx="4918842" cy="32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chemeClr val="tx1"/>
                </a:solidFill>
                <a:latin typeface="+mj-ea"/>
              </a:rPr>
              <a:t>大市场高增长，政策利好加速资本化</a:t>
            </a:r>
            <a:endParaRPr lang="zh-CN" altLang="en-US" sz="16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40524" y="2736381"/>
            <a:ext cx="5903476" cy="80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K12</a:t>
            </a:r>
            <a:r>
              <a:rPr lang="zh-CN" alt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教育</a:t>
            </a:r>
            <a:endParaRPr lang="zh-CN" altLang="en-US" sz="4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allAtOnce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1" name="文本框 390"/>
          <p:cNvSpPr txBox="1">
            <a:spLocks noChangeArrowheads="1"/>
          </p:cNvSpPr>
          <p:nvPr/>
        </p:nvSpPr>
        <p:spPr bwMode="auto">
          <a:xfrm>
            <a:off x="1021715" y="368935"/>
            <a:ext cx="614426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panose="020B0503020204020204" pitchFamily="34" charset="-122"/>
              </a:rPr>
              <a:t>K12</a:t>
            </a:r>
            <a:r>
              <a:rPr lang="zh-CN" altLang="en-US" sz="2000" b="1" dirty="0">
                <a:latin typeface="微软雅黑" panose="020B0503020204020204" pitchFamily="34" charset="-122"/>
              </a:rPr>
              <a:t>培训之素质教育：重视度提升，机器人培训兴起。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391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5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235" y="965200"/>
            <a:ext cx="8757285" cy="3657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/>
              <a:t>虽然K12体育课早已普及，但近几年体育培训重要性开始逐步上升，培养学生终 身体育能力的必要性开始逐步为部分家长所接受，K12体育专业培训开始逐步兴起 的，但整体目前还处于相对比较初步探索的阶段，民办专业K12体育培训机构相 对不多，且规模也较小，整体市场仍较为分散。标准化复制和持续成长的盈利模式 仍然是其未来成长需要解决的主要问题。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 b="1"/>
              <a:t>机器人培训：快速兴起。</a:t>
            </a:r>
            <a:r>
              <a:rPr lang="zh-CN" altLang="en-US" sz="1200"/>
              <a:t>由于机器人培训可以有效地与最新科技结合，锻炼学生的 逻辑思维能力、动手能力、创造性和合作精神，近几年快速兴起。一些二三线城市 学校也积极推广机器人教育进课堂，鼓励学生学习机器人,并推行一定的奖励措施。 北京海淀区公布的小升初特长生招生计划中是16所招收科技特长生的学校中，有 15所均显示招收“机器人”专业。目前国内外机器人大赛也如火如荼。如APRC 亚太青少年机器人竞赛、WRO国际奥林匹克机器人大赛、WER世界教育机器人 大赛、中国青少年机器人竞赛、全国青少年电子信息与智能控制大赛、“乐博杯”国 际机器人IROC大赛等。此前，部分省市还出台了机器人科技比赛加分政策。P随着 2014年，国务院发布《关于深化考试招生制度改革的实施意见》推进考试制度改 革，多数地区已经逐步减少和规范考试加分项目，“科技”加分已在多省取消，但 是，考试制度改革也减轻了学生升学压力，更多学生凭着自己的精力和热情参与了 机器人学习。利用课余时间参加机器人培训的学生也越来越多，据南京日报报道， 仅去年，南京市就有60多所学校290只队伍，涵盖小学、初中、高中学生参与市 机器人大赛。机器人之火热可见一斑。</a:t>
            </a:r>
            <a:endParaRPr lang="zh-CN" altLang="en-US" sz="1200"/>
          </a:p>
          <a:p>
            <a:pPr>
              <a:lnSpc>
                <a:spcPct val="150000"/>
              </a:lnSpc>
            </a:pPr>
            <a:endParaRPr lang="zh-CN" altLang="en-US" sz="120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1" name="文本框 390"/>
          <p:cNvSpPr txBox="1">
            <a:spLocks noChangeArrowheads="1"/>
          </p:cNvSpPr>
          <p:nvPr/>
        </p:nvSpPr>
        <p:spPr bwMode="auto">
          <a:xfrm>
            <a:off x="1021715" y="368935"/>
            <a:ext cx="614426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panose="020B0503020204020204" pitchFamily="34" charset="-122"/>
              </a:rPr>
              <a:t>K12</a:t>
            </a:r>
            <a:r>
              <a:rPr lang="zh-CN" altLang="en-US" sz="2000" b="1" dirty="0">
                <a:latin typeface="微软雅黑" panose="020B0503020204020204" pitchFamily="34" charset="-122"/>
              </a:rPr>
              <a:t>培训之素质教育：重视度提升，机器人培训兴起。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391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06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235" y="965200"/>
            <a:ext cx="8757285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sym typeface="+mn-ea"/>
              </a:rPr>
              <a:t>模式可以复制扩张，盈利成长值得期待。</a:t>
            </a:r>
            <a:r>
              <a:rPr lang="zh-CN" altLang="en-US" sz="1200">
                <a:sym typeface="+mn-ea"/>
              </a:rPr>
              <a:t>从商业模式的角度，机器人教育存在2B (为公立机构提供教具和售后服务等）和2C (为学生提供机器人培训辅导）两种 模式。并且，依托机器人培训教具和教学体系，机器人培训对师资的要求相对不高， 并可以依托其教学教具体系进行扩张，相比艺术教育等存在一定标准化的可能，成 长潜力较大。从收益的角度，机器人培训可以从教具和教学双重收费，且机器人培 训本身收费也不低，盈利增长点也较为可观。近儿年，国内机器人培训机构快速增 长。2015年，国内机器人培训学校达到7200家，而2016年目前已经估计达到 12000家，增长迅猛。</a:t>
            </a:r>
            <a:endParaRPr lang="zh-CN" altLang="en-US" sz="1200"/>
          </a:p>
          <a:p>
            <a:pPr>
              <a:lnSpc>
                <a:spcPct val="150000"/>
              </a:lnSpc>
            </a:pPr>
            <a:endParaRPr lang="zh-CN" altLang="en-US" sz="1200"/>
          </a:p>
          <a:p>
            <a:endParaRPr lang="zh-CN" altLang="en-US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" y="2428875"/>
            <a:ext cx="8510905" cy="2523490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1" name="文本框 390"/>
          <p:cNvSpPr txBox="1">
            <a:spLocks noChangeArrowheads="1"/>
          </p:cNvSpPr>
          <p:nvPr/>
        </p:nvSpPr>
        <p:spPr bwMode="auto">
          <a:xfrm>
            <a:off x="1021715" y="368935"/>
            <a:ext cx="614426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微软雅黑" panose="020B0503020204020204" pitchFamily="34" charset="-122"/>
              </a:rPr>
              <a:t>K12</a:t>
            </a:r>
            <a:r>
              <a:rPr lang="zh-CN" altLang="en-US" sz="2000" b="1" dirty="0">
                <a:latin typeface="微软雅黑" panose="020B0503020204020204" pitchFamily="34" charset="-122"/>
              </a:rPr>
              <a:t>培训之素质教育：重视度提升，机器人培训兴起。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391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07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2665" y="918845"/>
            <a:ext cx="7138035" cy="1371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目前国内的机器人教育企业可以分为三种流派：乐高系、韩国系和中国系（参考乐 博乐博机器人董事长侯景刚的分析），如下表所示。总体来看，目前国内机器人教 育企业仍然主要以乐高系和韩国系为主，中国系的产品和课程整体较乐高系和韩国 系偏弱，但也不乏中鸣这样的优秀企业。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" y="2503170"/>
            <a:ext cx="8169275" cy="1576705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PPT\原\图片\商务男士触摸屏幕\18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5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2579257"/>
            <a:ext cx="9144000" cy="14331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75"/>
          <p:cNvSpPr txBox="1">
            <a:spLocks noChangeArrowheads="1"/>
          </p:cNvSpPr>
          <p:nvPr/>
        </p:nvSpPr>
        <p:spPr bwMode="auto">
          <a:xfrm>
            <a:off x="0" y="2629747"/>
            <a:ext cx="9144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汇报完毕  感谢聆听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3" name="Rectangle 3"/>
          <p:cNvSpPr txBox="1">
            <a:spLocks noChangeArrowheads="1"/>
          </p:cNvSpPr>
          <p:nvPr/>
        </p:nvSpPr>
        <p:spPr bwMode="auto">
          <a:xfrm>
            <a:off x="1004957" y="3667575"/>
            <a:ext cx="7145511" cy="32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00B0F0"/>
                </a:solidFill>
                <a:latin typeface="+mj-ea"/>
              </a:rPr>
              <a:t>适用于</a:t>
            </a:r>
            <a:r>
              <a:rPr lang="en-US" altLang="zh-CN" sz="1400" b="1" dirty="0" smtClean="0">
                <a:solidFill>
                  <a:srgbClr val="00B0F0"/>
                </a:solidFill>
                <a:latin typeface="+mj-ea"/>
              </a:rPr>
              <a:t>【</a:t>
            </a:r>
            <a:r>
              <a:rPr lang="zh-CN" altLang="en-US" sz="1400" b="1" dirty="0" smtClean="0">
                <a:solidFill>
                  <a:srgbClr val="00B0F0"/>
                </a:solidFill>
                <a:latin typeface="+mj-ea"/>
              </a:rPr>
              <a:t>项目计划书</a:t>
            </a:r>
            <a:r>
              <a:rPr lang="en-US" altLang="zh-CN" sz="1400" b="1" dirty="0" smtClean="0">
                <a:solidFill>
                  <a:srgbClr val="00B0F0"/>
                </a:solidFill>
                <a:latin typeface="+mj-ea"/>
              </a:rPr>
              <a:t>/</a:t>
            </a:r>
            <a:r>
              <a:rPr lang="zh-CN" altLang="en-US" sz="1400" b="1" dirty="0" smtClean="0">
                <a:solidFill>
                  <a:srgbClr val="00B0F0"/>
                </a:solidFill>
                <a:latin typeface="+mj-ea"/>
              </a:rPr>
              <a:t>融资策划书</a:t>
            </a:r>
            <a:r>
              <a:rPr lang="en-US" altLang="zh-CN" sz="1400" b="1" dirty="0" smtClean="0">
                <a:solidFill>
                  <a:srgbClr val="00B0F0"/>
                </a:solidFill>
                <a:latin typeface="+mj-ea"/>
              </a:rPr>
              <a:t>/</a:t>
            </a:r>
            <a:r>
              <a:rPr lang="zh-CN" altLang="en-US" sz="1400" b="1" dirty="0" smtClean="0">
                <a:solidFill>
                  <a:srgbClr val="00B0F0"/>
                </a:solidFill>
                <a:latin typeface="+mj-ea"/>
              </a:rPr>
              <a:t>项目推介会</a:t>
            </a:r>
            <a:r>
              <a:rPr lang="en-US" altLang="zh-CN" sz="1400" b="1" dirty="0" smtClean="0">
                <a:solidFill>
                  <a:srgbClr val="00B0F0"/>
                </a:solidFill>
                <a:latin typeface="+mj-ea"/>
              </a:rPr>
              <a:t>/</a:t>
            </a:r>
            <a:r>
              <a:rPr lang="zh-CN" altLang="en-US" sz="1400" b="1" dirty="0" smtClean="0">
                <a:solidFill>
                  <a:srgbClr val="00B0F0"/>
                </a:solidFill>
                <a:latin typeface="+mj-ea"/>
              </a:rPr>
              <a:t>推介推广类</a:t>
            </a:r>
            <a:r>
              <a:rPr lang="en-US" altLang="zh-CN" sz="1400" b="1" dirty="0" smtClean="0">
                <a:solidFill>
                  <a:srgbClr val="00B0F0"/>
                </a:solidFill>
                <a:latin typeface="+mj-ea"/>
              </a:rPr>
              <a:t>】</a:t>
            </a:r>
            <a:endParaRPr lang="zh-CN" altLang="en-US" sz="1400" b="1" dirty="0">
              <a:solidFill>
                <a:srgbClr val="00B0F0"/>
              </a:solidFill>
              <a:latin typeface="+mj-ea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897591" y="4062208"/>
            <a:ext cx="647700" cy="261937"/>
            <a:chOff x="4784896" y="2650322"/>
            <a:chExt cx="648000" cy="261610"/>
          </a:xfrm>
        </p:grpSpPr>
        <p:sp>
          <p:nvSpPr>
            <p:cNvPr id="15" name="圆角矩形 14"/>
            <p:cNvSpPr/>
            <p:nvPr/>
          </p:nvSpPr>
          <p:spPr>
            <a:xfrm>
              <a:off x="4784896" y="2655078"/>
              <a:ext cx="648000" cy="252098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6" name="文本框 47"/>
            <p:cNvSpPr txBox="1">
              <a:spLocks noChangeArrowheads="1"/>
            </p:cNvSpPr>
            <p:nvPr/>
          </p:nvSpPr>
          <p:spPr bwMode="auto">
            <a:xfrm>
              <a:off x="4803679" y="2650322"/>
              <a:ext cx="627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chemeClr val="bg1"/>
                  </a:solidFill>
                </a:rPr>
                <a:t>微网站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938991" y="4062208"/>
            <a:ext cx="1058863" cy="261937"/>
            <a:chOff x="5826219" y="2643393"/>
            <a:chExt cx="1059492" cy="261610"/>
          </a:xfrm>
        </p:grpSpPr>
        <p:sp>
          <p:nvSpPr>
            <p:cNvPr id="18" name="圆角矩形 17"/>
            <p:cNvSpPr/>
            <p:nvPr/>
          </p:nvSpPr>
          <p:spPr>
            <a:xfrm>
              <a:off x="5826219" y="2648149"/>
              <a:ext cx="1043608" cy="252098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9" name="文本框 1294"/>
            <p:cNvSpPr txBox="1">
              <a:spLocks noChangeArrowheads="1"/>
            </p:cNvSpPr>
            <p:nvPr/>
          </p:nvSpPr>
          <p:spPr bwMode="auto">
            <a:xfrm>
              <a:off x="5845003" y="2643393"/>
              <a:ext cx="104070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chemeClr val="bg1"/>
                  </a:solidFill>
                </a:rPr>
                <a:t>微信电商平台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3358216" y="4062208"/>
            <a:ext cx="827088" cy="261937"/>
            <a:chOff x="7244758" y="2637321"/>
            <a:chExt cx="828000" cy="261610"/>
          </a:xfrm>
        </p:grpSpPr>
        <p:sp>
          <p:nvSpPr>
            <p:cNvPr id="21" name="圆角矩形 20"/>
            <p:cNvSpPr/>
            <p:nvPr/>
          </p:nvSpPr>
          <p:spPr>
            <a:xfrm>
              <a:off x="7244758" y="2642077"/>
              <a:ext cx="828000" cy="252098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2" name="文本框 1296"/>
            <p:cNvSpPr txBox="1">
              <a:spLocks noChangeArrowheads="1"/>
            </p:cNvSpPr>
            <p:nvPr/>
          </p:nvSpPr>
          <p:spPr bwMode="auto">
            <a:xfrm>
              <a:off x="7280758" y="2637321"/>
              <a:ext cx="7560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chemeClr val="bg1"/>
                  </a:solidFill>
                </a:rPr>
                <a:t>运营策划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7148520" y="4062208"/>
            <a:ext cx="1060450" cy="261937"/>
            <a:chOff x="5831509" y="3854414"/>
            <a:chExt cx="1059492" cy="261610"/>
          </a:xfrm>
        </p:grpSpPr>
        <p:sp>
          <p:nvSpPr>
            <p:cNvPr id="24" name="圆角矩形 23"/>
            <p:cNvSpPr/>
            <p:nvPr/>
          </p:nvSpPr>
          <p:spPr>
            <a:xfrm>
              <a:off x="5831509" y="3859170"/>
              <a:ext cx="1043631" cy="252098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文本框 1298"/>
            <p:cNvSpPr txBox="1">
              <a:spLocks noChangeArrowheads="1"/>
            </p:cNvSpPr>
            <p:nvPr/>
          </p:nvSpPr>
          <p:spPr bwMode="auto">
            <a:xfrm>
              <a:off x="5850293" y="3854414"/>
              <a:ext cx="104070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chemeClr val="bg1"/>
                  </a:solidFill>
                </a:rPr>
                <a:t>移动客户端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4591704" y="4062208"/>
            <a:ext cx="828675" cy="261937"/>
            <a:chOff x="5294697" y="3267110"/>
            <a:chExt cx="828000" cy="261610"/>
          </a:xfrm>
        </p:grpSpPr>
        <p:sp>
          <p:nvSpPr>
            <p:cNvPr id="27" name="圆角矩形 26"/>
            <p:cNvSpPr/>
            <p:nvPr/>
          </p:nvSpPr>
          <p:spPr>
            <a:xfrm>
              <a:off x="5294697" y="3271866"/>
              <a:ext cx="828000" cy="252098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8" name="文本框 1300"/>
            <p:cNvSpPr txBox="1">
              <a:spLocks noChangeArrowheads="1"/>
            </p:cNvSpPr>
            <p:nvPr/>
          </p:nvSpPr>
          <p:spPr bwMode="auto">
            <a:xfrm>
              <a:off x="5330697" y="3267110"/>
              <a:ext cx="7560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chemeClr val="bg1"/>
                  </a:solidFill>
                </a:rPr>
                <a:t>营销推广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5942666" y="4062208"/>
            <a:ext cx="828675" cy="261937"/>
            <a:chOff x="6645516" y="3260181"/>
            <a:chExt cx="828000" cy="261610"/>
          </a:xfrm>
        </p:grpSpPr>
        <p:sp>
          <p:nvSpPr>
            <p:cNvPr id="30" name="圆角矩形 29"/>
            <p:cNvSpPr/>
            <p:nvPr/>
          </p:nvSpPr>
          <p:spPr>
            <a:xfrm>
              <a:off x="6645516" y="3264937"/>
              <a:ext cx="828000" cy="252098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1" name="文本框 1302"/>
            <p:cNvSpPr txBox="1">
              <a:spLocks noChangeArrowheads="1"/>
            </p:cNvSpPr>
            <p:nvPr/>
          </p:nvSpPr>
          <p:spPr bwMode="auto">
            <a:xfrm>
              <a:off x="6681516" y="3260181"/>
              <a:ext cx="7560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chemeClr val="bg1"/>
                  </a:solidFill>
                </a:rPr>
                <a:t>品牌价值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32" name="任意多边形 31"/>
          <p:cNvSpPr/>
          <p:nvPr/>
        </p:nvSpPr>
        <p:spPr>
          <a:xfrm>
            <a:off x="7616825" y="2251075"/>
            <a:ext cx="3175" cy="4763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圆角矩形 2"/>
          <p:cNvSpPr/>
          <p:nvPr/>
        </p:nvSpPr>
        <p:spPr>
          <a:xfrm>
            <a:off x="3692930" y="1010649"/>
            <a:ext cx="2170906" cy="1101929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LOGO</a:t>
            </a:r>
            <a:endParaRPr lang="zh-CN" altLang="en-US" sz="4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49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849"/>
                            </p:stCondLst>
                            <p:childTnLst>
                              <p:par>
                                <p:cTn id="1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49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 bwMode="auto">
          <a:xfrm>
            <a:off x="1033780" y="192405"/>
            <a:ext cx="4716780" cy="647065"/>
            <a:chOff x="1021967" y="269923"/>
            <a:chExt cx="3438932" cy="647920"/>
          </a:xfrm>
        </p:grpSpPr>
        <p:sp>
          <p:nvSpPr>
            <p:cNvPr id="14357" name="文本框 109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1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</a:rPr>
                <a:t>K12教育：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4358" name="文本框 110"/>
            <p:cNvSpPr txBox="1">
              <a:spLocks noChangeArrowheads="1"/>
            </p:cNvSpPr>
            <p:nvPr/>
          </p:nvSpPr>
          <p:spPr bwMode="auto">
            <a:xfrm>
              <a:off x="1042801" y="630444"/>
              <a:ext cx="3052816" cy="2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sym typeface="+mn-ea"/>
                </a:rPr>
                <a:t>万亿市场行业空间广阔，刚需性决定弱周期下增速有支撑</a:t>
              </a:r>
              <a:endParaRPr lang="zh-CN" altLang="en-US" sz="1200" b="1" dirty="0"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232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377190" y="15544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478145" y="1337310"/>
            <a:ext cx="3468370" cy="3017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根据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《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Dotum" panose="020B0600000101010101" charset="-127"/>
              </a:rPr>
              <a:t>2015</a:t>
            </a:r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年全国教育事业发展统计公报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》</a:t>
            </a:r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，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Dotum" panose="020B0600000101010101" charset="-127"/>
              </a:rPr>
              <a:t>2015</a:t>
            </a:r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年处 于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Dotum" panose="020B0600000101010101" charset="-127"/>
              </a:rPr>
              <a:t>K12</a:t>
            </a:r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教育阶段（普通小学、普通初中、普通高中）的在校生约有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Dotum" panose="020B0600000101010101" charset="-127"/>
              </a:rPr>
              <a:t>1.8</a:t>
            </a:r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亿人，目 标客群庞大。</a:t>
            </a:r>
            <a:endParaRPr lang="zh-CN" altLang="en-US" sz="1200" b="1" u="none">
              <a:solidFill>
                <a:srgbClr val="000000"/>
              </a:solidFill>
              <a:highlight>
                <a:srgbClr val="FFFFFF"/>
              </a:highlight>
              <a:latin typeface="楷体" panose="02010609060101010101" charset="-122"/>
              <a:ea typeface="楷体" panose="02010609060101010101" charset="-122"/>
              <a:cs typeface="MingLiU" panose="02020509000000000000" charset="-120"/>
            </a:endParaRPr>
          </a:p>
          <a:p>
            <a:pPr marL="0" indent="0" algn="l"/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并且，参考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Dotum" panose="020B0600000101010101" charset="-127"/>
              </a:rPr>
              <a:t>Frost &amp; Sullivan</a:t>
            </a:r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的统计，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Dotum" panose="020B0600000101010101" charset="-127"/>
              </a:rPr>
              <a:t>2014</a:t>
            </a:r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年，国内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Dotum" panose="020B0600000101010101" charset="-127"/>
              </a:rPr>
              <a:t>K12</a:t>
            </a:r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教育市场 规模已经达到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Dotum" panose="020B0600000101010101" charset="-127"/>
              </a:rPr>
              <a:t>19946</a:t>
            </a:r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亿元，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Dotum" panose="020B0600000101010101" charset="-127"/>
              </a:rPr>
              <a:t>2015</a:t>
            </a:r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年我们预计超过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Dotum" panose="020B0600000101010101" charset="-127"/>
              </a:rPr>
              <a:t>2</a:t>
            </a:r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万亿元，市场空间巨大。刚需属性下行业增速有支撑。国人重教自古如是，在独生子女或全面二胎政策下， 优生优育的深入人心强化居民的教育消费倾向，教育支出也成为我国居民的刚需性 支出。如下图所示，参考</a:t>
            </a:r>
            <a:r>
              <a:rPr lang="en-US" altLang="zh-CN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Dotum" panose="020B0600000101010101" charset="-127"/>
              </a:rPr>
              <a:t>Emerging strategy</a:t>
            </a:r>
            <a:r>
              <a:rPr lang="zh-CN" alt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  <a:cs typeface="MingLiU" panose="02020509000000000000" charset="-120"/>
              </a:rPr>
              <a:t>，即使与文化背景类似，同样高度重 视儿女教育投入的日本和韩国相比，中国家庭收入中用于教育的比例仍然更高，显 示出中国父母对教育支出的偏向，进一步印证了教育支出的刚性特征。</a:t>
            </a:r>
            <a:endParaRPr lang="zh-CN" altLang="en-US" sz="1200" b="1" u="none">
              <a:solidFill>
                <a:srgbClr val="000000"/>
              </a:solidFill>
              <a:highlight>
                <a:srgbClr val="FFFFFF"/>
              </a:highlight>
              <a:latin typeface="楷体" panose="02010609060101010101" charset="-122"/>
              <a:ea typeface="楷体" panose="02010609060101010101" charset="-122"/>
              <a:cs typeface="MingLiU" panose="02020509000000000000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4440" y="2977515"/>
            <a:ext cx="49149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C000"/>
                </a:solidFill>
                <a:latin typeface="楷体" panose="02010609060101010101" charset="-122"/>
                <a:ea typeface="楷体" panose="02010609060101010101" charset="-122"/>
              </a:rPr>
              <a:t>30%</a:t>
            </a:r>
            <a:endParaRPr lang="en-US" altLang="zh-CN" b="1">
              <a:solidFill>
                <a:srgbClr val="FFC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73020" y="3298825"/>
            <a:ext cx="49149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C000"/>
                </a:solidFill>
                <a:latin typeface="楷体" panose="02010609060101010101" charset="-122"/>
                <a:ea typeface="楷体" panose="02010609060101010101" charset="-122"/>
              </a:rPr>
              <a:t>22%</a:t>
            </a:r>
            <a:endParaRPr lang="en-US" altLang="zh-CN" b="1">
              <a:solidFill>
                <a:srgbClr val="FFC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10330" y="3641725"/>
            <a:ext cx="49149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C000"/>
                </a:solidFill>
                <a:latin typeface="楷体" panose="02010609060101010101" charset="-122"/>
                <a:ea typeface="楷体" panose="02010609060101010101" charset="-122"/>
              </a:rPr>
              <a:t>10%</a:t>
            </a:r>
            <a:endParaRPr lang="en-US" altLang="zh-CN" b="1">
              <a:solidFill>
                <a:srgbClr val="FFC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1500" y="4451985"/>
            <a:ext cx="477774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图1: 14年，中国家庭收入教育支出占比达30%高于日韩	</a:t>
            </a:r>
            <a:endParaRPr lang="zh-CN" altLang="en-US" b="1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 bwMode="auto">
          <a:xfrm>
            <a:off x="1022350" y="269875"/>
            <a:ext cx="4716780" cy="647065"/>
            <a:chOff x="1021967" y="269923"/>
            <a:chExt cx="3438932" cy="647920"/>
          </a:xfrm>
        </p:grpSpPr>
        <p:sp>
          <p:nvSpPr>
            <p:cNvPr id="14357" name="文本框 109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1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微软雅黑" panose="020B0503020204020204" pitchFamily="34" charset="-122"/>
                </a:rPr>
                <a:t>K</a:t>
              </a:r>
              <a:r>
                <a:rPr lang="zh-CN" altLang="en-US" sz="2000" b="1" dirty="0">
                  <a:latin typeface="微软雅黑" panose="020B0503020204020204" pitchFamily="34" charset="-122"/>
                </a:rPr>
                <a:t>12教育：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4358" name="文本框 110"/>
            <p:cNvSpPr txBox="1">
              <a:spLocks noChangeArrowheads="1"/>
            </p:cNvSpPr>
            <p:nvPr/>
          </p:nvSpPr>
          <p:spPr bwMode="auto">
            <a:xfrm>
              <a:off x="1042801" y="630444"/>
              <a:ext cx="3052816" cy="2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sym typeface="+mn-ea"/>
                </a:rPr>
                <a:t>万亿市场行业空间广阔，刚需性决定弱周期下增速有支撑</a:t>
              </a:r>
              <a:endParaRPr lang="zh-CN" altLang="en-US" sz="1200" b="1" dirty="0"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73742858" name="图片 10737428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90" y="2214880"/>
            <a:ext cx="4017645" cy="195389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/>
        </p:nvCxnSpPr>
        <p:spPr>
          <a:xfrm flipV="1">
            <a:off x="855345" y="4186555"/>
            <a:ext cx="4240530" cy="228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5660" y="1614805"/>
            <a:ext cx="0" cy="2686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95875" y="1546225"/>
            <a:ext cx="0" cy="2686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3875" y="3980815"/>
            <a:ext cx="33147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43535" y="1867535"/>
            <a:ext cx="640715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2500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flipV="1">
            <a:off x="5135245" y="3977005"/>
            <a:ext cx="25908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42900" y="2260600"/>
            <a:ext cx="64135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2000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2105" y="2682875"/>
            <a:ext cx="857885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150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09575" y="3565525"/>
            <a:ext cx="44577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500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7820" y="3104515"/>
            <a:ext cx="75438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050155" y="2767330"/>
            <a:ext cx="48006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100955" y="3018155"/>
            <a:ext cx="33147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112385" y="3263900"/>
            <a:ext cx="33147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110480" y="3496310"/>
            <a:ext cx="33147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123815" y="3740785"/>
            <a:ext cx="33147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039995" y="2053590"/>
            <a:ext cx="51816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043805" y="2297430"/>
            <a:ext cx="56007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052695" y="2541270"/>
            <a:ext cx="44323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032375" y="1809750"/>
            <a:ext cx="51816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48690" y="4246245"/>
            <a:ext cx="421767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2009      2010      2011       2012       2013       2014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497330" y="1320165"/>
            <a:ext cx="434340" cy="755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942465" y="1251585"/>
            <a:ext cx="2789555" cy="254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+mj-ea"/>
                <a:ea typeface="+mj-ea"/>
              </a:rPr>
              <a:t>K12教育市场规模（十亿人民币）</a:t>
            </a:r>
            <a:endParaRPr lang="zh-CN" altLang="en-US" sz="1000"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485900" y="1651635"/>
            <a:ext cx="457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955165" y="1538605"/>
            <a:ext cx="2789555" cy="254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+mj-ea"/>
                <a:ea typeface="+mj-ea"/>
              </a:rPr>
              <a:t>K12复合增长率（％)</a:t>
            </a:r>
            <a:endParaRPr lang="zh-CN" altLang="en-US" sz="1000">
              <a:latin typeface="+mj-ea"/>
              <a:ea typeface="+mj-ea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474470" y="1914525"/>
            <a:ext cx="48006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956435" y="1814195"/>
            <a:ext cx="2789555" cy="254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+mj-ea"/>
                <a:ea typeface="+mj-ea"/>
              </a:rPr>
              <a:t>GDP增长率（％)</a:t>
            </a:r>
            <a:endParaRPr lang="zh-CN" altLang="en-US" sz="1000">
              <a:latin typeface="+mj-ea"/>
              <a:ea typeface="+mj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82980" y="4600575"/>
            <a:ext cx="3361055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图2:我国K12教育市场增长快于GDP增速</a:t>
            </a:r>
            <a:endParaRPr lang="zh-CN" altLang="en-US" b="1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83580" y="1530985"/>
            <a:ext cx="3253105" cy="2560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14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</a:rPr>
              <a:t>鉴于此，教育支出整体受经济周期波动影响较小，在经济下行背景下，教育支出作 为刚性支出，仍然有望保持持续较快增长。尤其考虑到，K12教育作为基础教育， 是个人成才最核心的阶段，不可能重来，因而往往成为居民教育支出的重中之重， 刚需特征极为显著。</a:t>
            </a:r>
            <a:endParaRPr sz="1200" b="1" u="none">
              <a:solidFill>
                <a:srgbClr val="000000"/>
              </a:solidFill>
              <a:highlight>
                <a:srgbClr val="FFFFFF"/>
              </a:highlight>
              <a:latin typeface="楷体" panose="02010609060101010101" charset="-122"/>
              <a:ea typeface="楷体" panose="02010609060101010101" charset="-122"/>
            </a:endParaRPr>
          </a:p>
          <a:p>
            <a:pPr marL="0" indent="0" algn="l"/>
            <a:endParaRPr sz="1400" b="1" u="none">
              <a:solidFill>
                <a:srgbClr val="000000"/>
              </a:solidFill>
              <a:highlight>
                <a:srgbClr val="FFFFFF"/>
              </a:highlight>
              <a:latin typeface="楷体" panose="02010609060101010101" charset="-122"/>
              <a:ea typeface="楷体" panose="02010609060101010101" charset="-122"/>
            </a:endParaRPr>
          </a:p>
          <a:p>
            <a:pPr marL="0" indent="0" algn="l"/>
            <a:r>
              <a:rPr sz="12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</a:rPr>
              <a:t>    如上图所示，根据Frost &amp; Sullivan的报告数据，2009-2014 年，中国K12教育行业保持16.70%的年均复合增速，明显高于同期GDP的增速， 增速具有良好支撑，弱经济周期特征显著</a:t>
            </a:r>
            <a:r>
              <a:rPr sz="1400" b="1" u="none">
                <a:solidFill>
                  <a:srgbClr val="000000"/>
                </a:solidFill>
                <a:highlight>
                  <a:srgbClr val="FFFFFF"/>
                </a:highlight>
                <a:latin typeface="楷体" panose="02010609060101010101" charset="-122"/>
                <a:ea typeface="楷体" panose="02010609060101010101" charset="-122"/>
              </a:rPr>
              <a:t>。</a:t>
            </a:r>
            <a:endParaRPr sz="1400" b="1" u="none">
              <a:solidFill>
                <a:srgbClr val="000000"/>
              </a:solidFill>
              <a:highlight>
                <a:srgbClr val="FFFFFF"/>
              </a:highligh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 bwMode="auto">
          <a:xfrm>
            <a:off x="1022350" y="269875"/>
            <a:ext cx="4716780" cy="647065"/>
            <a:chOff x="1021967" y="269923"/>
            <a:chExt cx="3438932" cy="647920"/>
          </a:xfrm>
        </p:grpSpPr>
        <p:sp>
          <p:nvSpPr>
            <p:cNvPr id="14357" name="文本框 109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1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</a:rPr>
                <a:t>K12教育：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4358" name="文本框 110"/>
            <p:cNvSpPr txBox="1">
              <a:spLocks noChangeArrowheads="1"/>
            </p:cNvSpPr>
            <p:nvPr/>
          </p:nvSpPr>
          <p:spPr bwMode="auto">
            <a:xfrm>
              <a:off x="1042801" y="630444"/>
              <a:ext cx="3052816" cy="2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sym typeface="+mn-ea"/>
                </a:rPr>
                <a:t>民办K12教育增速快于K12教育行业整体。</a:t>
              </a:r>
              <a:endParaRPr lang="zh-CN" altLang="en-US" sz="1200" b="1" dirty="0"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640" y="1983740"/>
            <a:ext cx="8564880" cy="2490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" name="文本框 36"/>
          <p:cNvSpPr txBox="1"/>
          <p:nvPr/>
        </p:nvSpPr>
        <p:spPr>
          <a:xfrm>
            <a:off x="891540" y="4589145"/>
            <a:ext cx="3361055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图3：公立教育的缺口日益显著</a:t>
            </a:r>
            <a:endParaRPr lang="zh-CN" altLang="en-US" b="1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7840" y="4600575"/>
            <a:ext cx="3361055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图4：民办K12教育的渗透率逐步提升</a:t>
            </a:r>
            <a:endParaRPr lang="zh-CN" altLang="en-US" b="1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6290" y="885825"/>
            <a:ext cx="450469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民办教育渗透率逐步提升。</a:t>
            </a:r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0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根据Frost &amp; Sullivan的 报告数据，</a:t>
            </a:r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0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以在校生总数估计，民办学校在基础教育行业的渗透率</a:t>
            </a:r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0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由2009年的11.2% 上升至2013年的16.3%，2017年有望突破21%。</a:t>
            </a:r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0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鉴于此，民办K12教育培训的 行业增速还明显高于K12基础教育的整体增速，进一步支撑行业成长。</a:t>
            </a:r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 bwMode="auto">
          <a:xfrm>
            <a:off x="1022350" y="269875"/>
            <a:ext cx="4716780" cy="647065"/>
            <a:chOff x="1021967" y="269923"/>
            <a:chExt cx="3438932" cy="647920"/>
          </a:xfrm>
        </p:grpSpPr>
        <p:sp>
          <p:nvSpPr>
            <p:cNvPr id="14357" name="文本框 109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1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</a:rPr>
                <a:t>K12教育：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4358" name="文本框 110"/>
            <p:cNvSpPr txBox="1">
              <a:spLocks noChangeArrowheads="1"/>
            </p:cNvSpPr>
            <p:nvPr/>
          </p:nvSpPr>
          <p:spPr bwMode="auto">
            <a:xfrm>
              <a:off x="1042801" y="630444"/>
              <a:ext cx="3052816" cy="2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sym typeface="+mn-ea"/>
                </a:rPr>
                <a:t>民办K12教育增速快于K12教育行业整体。</a:t>
              </a:r>
              <a:endParaRPr lang="zh-CN" altLang="en-US" sz="1200" b="1" dirty="0"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4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9220" y="4434205"/>
            <a:ext cx="6487160" cy="289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图5： 2015年，学校数、招生人数和在枚生人数对比，民办机构整体高于行业平均。</a:t>
            </a:r>
            <a:endParaRPr lang="zh-CN" altLang="en-US" b="1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9130" y="1154430"/>
            <a:ext cx="316039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互联网技术更新进一步加速民办K12教育市场的发展。大数据、云计算、移动互联等技术的兴起，人工智能等的推广，直播等各种新模式的运用，可以有效地实现 因材施教和个性化的培训服务。加速教育信息化也成为K12的政策重点。</a:t>
            </a:r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0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并且， 教育类平台运营商也有助于校内外教师资源和学生资源更好地对接，减少信息不对 称，推动教育020生态圈的蓬勃兴起。</a:t>
            </a:r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0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与此同时，资本对K12线上教育的关注度 也快速提升（见下图，近几年K12线上教育融资快速增长），也在一定程度上进一 步加速整个K12教育市场的发展。</a:t>
            </a:r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0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而民办K12机构由于其运营机制的灵活，往往率先在K12线上教育市场布局谋求发展，从而可以更好地受益于技术更新带来的</a:t>
            </a:r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0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红利。</a:t>
            </a:r>
            <a:endParaRPr lang="zh-CN" altLang="en-US" sz="10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-21474826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" y="1198245"/>
            <a:ext cx="4859020" cy="2980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 bwMode="auto">
          <a:xfrm>
            <a:off x="1022350" y="269875"/>
            <a:ext cx="4716780" cy="647065"/>
            <a:chOff x="1021967" y="269923"/>
            <a:chExt cx="3438932" cy="647920"/>
          </a:xfrm>
        </p:grpSpPr>
        <p:sp>
          <p:nvSpPr>
            <p:cNvPr id="14357" name="文本框 109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1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</a:rPr>
                <a:t>K12教育：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4358" name="文本框 110"/>
            <p:cNvSpPr txBox="1">
              <a:spLocks noChangeArrowheads="1"/>
            </p:cNvSpPr>
            <p:nvPr/>
          </p:nvSpPr>
          <p:spPr bwMode="auto">
            <a:xfrm>
              <a:off x="1042801" y="630444"/>
              <a:ext cx="3052816" cy="2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sym typeface="+mn-ea"/>
                </a:rPr>
                <a:t>民办K12教育增速快于K12教育行业整体。</a:t>
              </a:r>
              <a:endParaRPr lang="zh-CN" altLang="en-US" sz="1200" b="1" dirty="0">
                <a:latin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7" name="文本框 57"/>
          <p:cNvSpPr txBox="1">
            <a:spLocks noChangeArrowheads="1"/>
          </p:cNvSpPr>
          <p:nvPr/>
        </p:nvSpPr>
        <p:spPr bwMode="auto">
          <a:xfrm>
            <a:off x="0" y="315913"/>
            <a:ext cx="852281" cy="518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5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1665" y="1127125"/>
            <a:ext cx="648716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2015年K12在线教育O2O项目</a:t>
            </a:r>
            <a:endParaRPr lang="zh-CN" altLang="en-US" sz="1400" b="1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621665" y="1557655"/>
          <a:ext cx="8004810" cy="32639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465"/>
                <a:gridCol w="1110615"/>
                <a:gridCol w="1510665"/>
                <a:gridCol w="779145"/>
                <a:gridCol w="1500505"/>
                <a:gridCol w="2304415"/>
              </a:tblGrid>
              <a:tr h="2921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>
                          <a:highlight>
                            <a:srgbClr val="FFFFFF"/>
                          </a:highlight>
                        </a:rPr>
                        <a:t>分类</a:t>
                      </a:r>
                      <a:endParaRPr lang="zh-CN" altLang="en-US" sz="1400" u="none">
                        <a:highlight>
                          <a:srgbClr val="FFFFFF"/>
                        </a:highlight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>
                          <a:highlight>
                            <a:srgbClr val="FFFFFF"/>
                          </a:highlight>
                        </a:rPr>
                        <a:t>时间</a:t>
                      </a:r>
                      <a:endParaRPr lang="zh-CN" altLang="en-US" sz="1400" u="none">
                        <a:highlight>
                          <a:srgbClr val="FFFFFF"/>
                        </a:highlight>
                      </a:endParaRPr>
                    </a:p>
                  </a:txBody>
                  <a:tcPr marL="139700" marR="0" marT="0" marB="0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>
                          <a:highlight>
                            <a:srgbClr val="FFFFFF"/>
                          </a:highlight>
                        </a:rPr>
                        <a:t>公司</a:t>
                      </a:r>
                      <a:endParaRPr lang="zh-CN" altLang="en-US" sz="1400" u="none">
                        <a:highlight>
                          <a:srgbClr val="FFFFFF"/>
                        </a:highlight>
                      </a:endParaRPr>
                    </a:p>
                  </a:txBody>
                  <a:tcPr marL="139700" marR="0" marT="0" marB="0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>
                          <a:highlight>
                            <a:srgbClr val="FFFFFF"/>
                          </a:highlight>
                        </a:rPr>
                        <a:t>轮次</a:t>
                      </a:r>
                      <a:endParaRPr lang="zh-CN" altLang="en-US" sz="1400" u="none">
                        <a:highlight>
                          <a:srgbClr val="FFFFFF"/>
                        </a:highlight>
                      </a:endParaRPr>
                    </a:p>
                  </a:txBody>
                  <a:tcPr marL="152400" marR="0" marT="0" marB="0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>
                          <a:highlight>
                            <a:srgbClr val="FFFFFF"/>
                          </a:highlight>
                        </a:rPr>
                        <a:t>金额</a:t>
                      </a:r>
                      <a:endParaRPr lang="zh-CN" altLang="en-US" sz="1400" u="none">
                        <a:highlight>
                          <a:srgbClr val="FFFFFF"/>
                        </a:highlight>
                      </a:endParaRPr>
                    </a:p>
                  </a:txBody>
                  <a:tcPr marL="266700" marR="139700" marT="0" marB="0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>
                          <a:highlight>
                            <a:srgbClr val="FFFFFF"/>
                          </a:highlight>
                        </a:rPr>
                        <a:t>投资者</a:t>
                      </a:r>
                      <a:endParaRPr lang="zh-CN" altLang="en-US" sz="1400" u="none">
                        <a:highlight>
                          <a:srgbClr val="FFFFFF"/>
                        </a:highlight>
                      </a:endParaRPr>
                    </a:p>
                  </a:txBody>
                  <a:tcPr marL="266700" marR="0" marT="0" marB="0" vert="horz" anchor="t"/>
                </a:tc>
              </a:tr>
              <a:tr h="297180">
                <a:tc rowSpan="6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课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辅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培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训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2015.3.29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老师来了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A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轮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508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200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万美元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266700" marR="13970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未透露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25400" marR="0" marT="0" marB="0" vert="horz" anchor="t"/>
                </a:tc>
              </a:tr>
              <a:tr h="297180">
                <a:tc vMerge="1"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2015.3.30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跟谁学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A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轮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508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5000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万美元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266700" marR="13970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高榕资本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/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深圳启赋资本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25400" marR="0" marT="0" marB="0" vert="horz" anchor="t"/>
                </a:tc>
              </a:tr>
              <a:tr h="297180">
                <a:tc vMerge="1"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2015.6.26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轻轻家教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C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轮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508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1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亿美元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266700" marR="13970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红杉资本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/DG/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好未来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25400" marR="0" marT="0" marB="0" vert="horz" anchor="t"/>
                </a:tc>
              </a:tr>
              <a:tr h="297180">
                <a:tc vMerge="1"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2015.7.22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疯狂老师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B+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轮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508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2400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万美元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266700" marR="13970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分享资本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/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鲲翎资本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25400" marR="0" marT="0" marB="0" vert="horz" anchor="t"/>
                </a:tc>
              </a:tr>
              <a:tr h="297180">
                <a:tc vMerge="1"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2015.7.24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请他教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A+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轮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50800" marR="0" marT="0" marB="0" vert="horz" anchor="t"/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8600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万人民              币盈信资本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/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梅花创投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/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纽信创投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76200" marR="0" marT="0" marB="0" vert="horz" anchor="t"/>
                </a:tc>
                <a:tc hMerge="1">
                  <a:tcPr/>
                </a:tc>
              </a:tr>
              <a:tr h="297180">
                <a:tc vMerge="1"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2015.8.19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38100" marR="0" marT="0" marB="0" vert="horz" anchor="t"/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老师好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■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师全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A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轮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38100" marR="0" marT="0" marB="0" vert="horz" anchor="t"/>
                </a:tc>
                <a:tc hMerge="1"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未透露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762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58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同城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25400" marR="0" marT="0" marB="0" vert="horz" anchor="t"/>
                </a:tc>
              </a:tr>
              <a:tr h="29718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素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质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教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2015.4.30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学音悦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A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轮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50800" marR="0" marT="0" marB="0" vert="horz" anchor="t"/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3000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万人民币           胡海泉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76200" marR="0" marT="0" marB="0" vert="horz" anchor="t"/>
                </a:tc>
                <a:tc hMerge="1">
                  <a:tcPr/>
                </a:tc>
              </a:tr>
              <a:tr h="297180">
                <a:tc vMerge="1"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2015.6.11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星空琴行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C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轮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508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2000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万美元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762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嘉御基金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/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顺为基金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/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蓝驰创投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266700" marR="0" marT="0" marB="0" vert="horz" anchor="t"/>
                </a:tc>
              </a:tr>
              <a:tr h="297180">
                <a:tc vMerge="1"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2015.6.16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尚课无忧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381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天使轮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50800" marR="0" marT="0" marB="0" vert="horz" anchor="t"/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数千万人民币             未透露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76200" marR="0" marT="0" marB="0" vert="horz" anchor="t"/>
                </a:tc>
                <a:tc hMerge="1">
                  <a:tcPr/>
                </a:tc>
              </a:tr>
              <a:tr h="297180">
                <a:tc vMerge="1">
                  <a:tcPr/>
                </a:tc>
                <a:tc grid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2015.12.14       歌者盟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38100" marR="0" marT="0" marB="0" vert="horz" anchor="t"/>
                </a:tc>
                <a:tc hMerge="1">
                  <a:tcPr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 Narrow" panose="020B0606020202030204" pitchFamily="34" charset="0"/>
                        </a:rPr>
                        <a:t>Pre-A</a:t>
                      </a:r>
                      <a:endParaRPr lang="en-US" altLang="zh-CN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 Narrow" panose="020B0606020202030204" pitchFamily="34" charset="0"/>
                      </a:endParaRPr>
                    </a:p>
                  </a:txBody>
                  <a:tcPr marL="508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数千万人民币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76200" marR="0" marT="0" marB="0" vert="horz" anchor="t"/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MingLiU" panose="02020509000000000000" charset="-120"/>
                        </a:rPr>
                        <a:t>灏蓝资本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MingLiU" panose="02020509000000000000" charset="-120"/>
                      </a:endParaRPr>
                    </a:p>
                  </a:txBody>
                  <a:tcPr marL="25400" marR="0" marT="0" marB="0" vert="horz" anchor="t"/>
                </a:tc>
              </a:tr>
            </a:tbl>
          </a:graphicData>
        </a:graphic>
      </p:graphicFrame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0820163733"/>
  <p:tag name="MH_LIBRARY" val="GRAPHIC"/>
  <p:tag name="MH_TYPE" val="Other"/>
  <p:tag name="MH_ORDER" val="2"/>
</p:tagLst>
</file>

<file path=ppt/tags/tag10.xml><?xml version="1.0" encoding="utf-8"?>
<p:tagLst xmlns:p="http://schemas.openxmlformats.org/presentationml/2006/main">
  <p:tag name="MH" val="20150820163733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50820163733"/>
  <p:tag name="MH_LIBRARY" val="GRAPHIC"/>
  <p:tag name="MH_TYPE" val="Other"/>
  <p:tag name="MH_ORDER" val="12"/>
</p:tagLst>
</file>

<file path=ppt/tags/tag12.xml><?xml version="1.0" encoding="utf-8"?>
<p:tagLst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13.xml><?xml version="1.0" encoding="utf-8"?>
<p:tagLst xmlns:p="http://schemas.openxmlformats.org/presentationml/2006/main">
  <p:tag name="MH" val="20150820163733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50820163733"/>
  <p:tag name="MH_LIBRARY" val="GRAPHIC"/>
  <p:tag name="MH_TYPE" val="Other"/>
  <p:tag name="MH_ORDER" val="11"/>
</p:tagLst>
</file>

<file path=ppt/tags/tag15.xml><?xml version="1.0" encoding="utf-8"?>
<p:tagLst xmlns:p="http://schemas.openxmlformats.org/presentationml/2006/main">
  <p:tag name="MH" val="20150820163733"/>
  <p:tag name="MH_LIBRARY" val="GRAPHIC"/>
  <p:tag name="MH_TYPE" val="Other"/>
  <p:tag name="MH_ORDER" val="7"/>
</p:tagLst>
</file>

<file path=ppt/tags/tag16.xml><?xml version="1.0" encoding="utf-8"?>
<p:tagLst xmlns:p="http://schemas.openxmlformats.org/presentationml/2006/main">
  <p:tag name="MH" val="20150820163733"/>
  <p:tag name="MH_LIBRARY" val="GRAPHIC"/>
  <p:tag name="MH_TYPE" val="Other"/>
  <p:tag name="MH_ORDER" val="8"/>
</p:tagLst>
</file>

<file path=ppt/tags/tag17.xml><?xml version="1.0" encoding="utf-8"?>
<p:tagLst xmlns:p="http://schemas.openxmlformats.org/presentationml/2006/main">
  <p:tag name="MH" val="20150820163733"/>
  <p:tag name="MH_LIBRARY" val="GRAPHIC"/>
  <p:tag name="MH_TYPE" val="Other"/>
  <p:tag name="MH_ORDER" val="9"/>
</p:tagLst>
</file>

<file path=ppt/tags/tag18.xml><?xml version="1.0" encoding="utf-8"?>
<p:tagLst xmlns:p="http://schemas.openxmlformats.org/presentationml/2006/main">
  <p:tag name="MH" val="20150820163733"/>
  <p:tag name="MH_LIBRARY" val="GRAPHIC"/>
  <p:tag name="MH_TYPE" val="Other"/>
  <p:tag name="MH_ORDER" val="3"/>
</p:tagLst>
</file>

<file path=ppt/tags/tag19.xml><?xml version="1.0" encoding="utf-8"?>
<p:tagLst xmlns:p="http://schemas.openxmlformats.org/presentationml/2006/main">
  <p:tag name="MH" val="20150820163733"/>
  <p:tag name="MH_LIBRARY" val="GRAPHIC"/>
  <p:tag name="MH_TYPE" val="Other"/>
  <p:tag name="MH_ORDER" val="4"/>
</p:tagLst>
</file>

<file path=ppt/tags/tag2.xml><?xml version="1.0" encoding="utf-8"?>
<p:tagLst xmlns:p="http://schemas.openxmlformats.org/presentationml/2006/main">
  <p:tag name="MH" val="20150820163733"/>
  <p:tag name="MH_LIBRARY" val="GRAPHIC"/>
  <p:tag name="MH_TYPE" val="Other"/>
  <p:tag name="MH_ORDER" val="11"/>
</p:tagLst>
</file>

<file path=ppt/tags/tag20.xml><?xml version="1.0" encoding="utf-8"?>
<p:tagLst xmlns:p="http://schemas.openxmlformats.org/presentationml/2006/main">
  <p:tag name="MH" val="20150820163733"/>
  <p:tag name="MH_LIBRARY" val="GRAPHIC"/>
  <p:tag name="MH_TYPE" val="Other"/>
  <p:tag name="MH_ORDER" val="8"/>
</p:tagLst>
</file>

<file path=ppt/tags/tag21.xml><?xml version="1.0" encoding="utf-8"?>
<p:tagLst xmlns:p="http://schemas.openxmlformats.org/presentationml/2006/main">
  <p:tag name="MH" val="20150820163733"/>
  <p:tag name="MH_LIBRARY" val="GRAPHIC"/>
  <p:tag name="MH_TYPE" val="Other"/>
  <p:tag name="MH_ORDER" val="8"/>
</p:tagLst>
</file>

<file path=ppt/tags/tag22.xml><?xml version="1.0" encoding="utf-8"?>
<p:tagLst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3.xml><?xml version="1.0" encoding="utf-8"?>
<p:tagLst xmlns:p="http://schemas.openxmlformats.org/presentationml/2006/main">
  <p:tag name="MH" val="20150820163733"/>
  <p:tag name="MH_LIBRARY" val="GRAPHIC"/>
  <p:tag name="MH_TYPE" val="Other"/>
  <p:tag name="MH_ORDER" val="12"/>
</p:tagLst>
</file>

<file path=ppt/tags/tag4.xml><?xml version="1.0" encoding="utf-8"?>
<p:tagLst xmlns:p="http://schemas.openxmlformats.org/presentationml/2006/main">
  <p:tag name="MH" val="20150820163733"/>
  <p:tag name="MH_LIBRARY" val="GRAPHIC"/>
  <p:tag name="MH_TYPE" val="Other"/>
  <p:tag name="MH_ORDER" val="7"/>
</p:tagLst>
</file>

<file path=ppt/tags/tag5.xml><?xml version="1.0" encoding="utf-8"?>
<p:tagLst xmlns:p="http://schemas.openxmlformats.org/presentationml/2006/main">
  <p:tag name="MH" val="20150820163733"/>
  <p:tag name="MH_LIBRARY" val="GRAPHIC"/>
  <p:tag name="MH_TYPE" val="Other"/>
  <p:tag name="MH_ORDER" val="8"/>
</p:tagLst>
</file>

<file path=ppt/tags/tag6.xml><?xml version="1.0" encoding="utf-8"?>
<p:tagLst xmlns:p="http://schemas.openxmlformats.org/presentationml/2006/main">
  <p:tag name="MH" val="20150820163733"/>
  <p:tag name="MH_LIBRARY" val="GRAPHIC"/>
  <p:tag name="MH_TYPE" val="Other"/>
  <p:tag name="MH_ORDER" val="5"/>
</p:tagLst>
</file>

<file path=ppt/tags/tag7.xml><?xml version="1.0" encoding="utf-8"?>
<p:tagLst xmlns:p="http://schemas.openxmlformats.org/presentationml/2006/main">
  <p:tag name="MH" val="20150820163733"/>
  <p:tag name="MH_LIBRARY" val="GRAPHIC"/>
  <p:tag name="MH_TYPE" val="Other"/>
  <p:tag name="MH_ORDER" val="6"/>
</p:tagLst>
</file>

<file path=ppt/tags/tag8.xml><?xml version="1.0" encoding="utf-8"?>
<p:tagLst xmlns:p="http://schemas.openxmlformats.org/presentationml/2006/main">
  <p:tag name="MH" val="20150820163733"/>
  <p:tag name="MH_LIBRARY" val="GRAPHIC"/>
  <p:tag name="MH_TYPE" val="Other"/>
  <p:tag name="MH_ORDER" val="9"/>
</p:tagLst>
</file>

<file path=ppt/tags/tag9.xml><?xml version="1.0" encoding="utf-8"?>
<p:tagLst xmlns:p="http://schemas.openxmlformats.org/presentationml/2006/main">
  <p:tag name="MH" val="20150820163733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34353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11917</Words>
  <Application>WPS 演示</Application>
  <PresentationFormat>全屏显示(16:9)</PresentationFormat>
  <Paragraphs>673</Paragraphs>
  <Slides>43</Slides>
  <Notes>31</Notes>
  <HiddenSlides>0</HiddenSlides>
  <MMClips>1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华文细黑</vt:lpstr>
      <vt:lpstr>Calibri</vt:lpstr>
      <vt:lpstr>Lao UI</vt:lpstr>
      <vt:lpstr>Broadway</vt:lpstr>
      <vt:lpstr>Arial Narrow</vt:lpstr>
      <vt:lpstr>Open Sans Light</vt:lpstr>
      <vt:lpstr>楷体</vt:lpstr>
      <vt:lpstr>MingLiU</vt:lpstr>
      <vt:lpstr>Dotum</vt:lpstr>
      <vt:lpstr>Arial Unicode MS</vt:lpstr>
      <vt:lpstr>Open Sans</vt:lpstr>
      <vt:lpstr>Segoe UI Symbol</vt:lpstr>
      <vt:lpstr>Segoe Print</vt:lpstr>
      <vt:lpstr>PMingLiU-ExtB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98</dc:title>
  <dc:creator>leiyifeng1238</dc:creator>
  <cp:lastModifiedBy>zx</cp:lastModifiedBy>
  <cp:revision>478</cp:revision>
  <dcterms:created xsi:type="dcterms:W3CDTF">2015-04-07T15:42:00Z</dcterms:created>
  <dcterms:modified xsi:type="dcterms:W3CDTF">2017-09-17T13:24:35Z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