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7" r:id="rId3"/>
    <p:sldId id="258" r:id="rId4"/>
    <p:sldId id="282" r:id="rId5"/>
    <p:sldId id="283" r:id="rId6"/>
    <p:sldId id="284" r:id="rId7"/>
    <p:sldId id="285" r:id="rId8"/>
    <p:sldId id="286" r:id="rId9"/>
    <p:sldId id="287" r:id="rId10"/>
    <p:sldId id="288" r:id="rId11"/>
    <p:sldId id="289" r:id="rId12"/>
    <p:sldId id="290" r:id="rId13"/>
    <p:sldId id="291" r:id="rId14"/>
    <p:sldId id="293" r:id="rId15"/>
    <p:sldId id="292" r:id="rId16"/>
    <p:sldId id="294"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74" autoAdjust="0"/>
    <p:restoredTop sz="94660"/>
  </p:normalViewPr>
  <p:slideViewPr>
    <p:cSldViewPr>
      <p:cViewPr varScale="1">
        <p:scale>
          <a:sx n="89" d="100"/>
          <a:sy n="89" d="100"/>
        </p:scale>
        <p:origin x="-199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B3EDB9-AE2D-442E-8E20-BF709BF04FAE}" type="datetimeFigureOut">
              <a:rPr lang="en-GB" smtClean="0"/>
              <a:t>29/01/2020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7F2BF-7440-455A-8C9D-30E6BF81B3B4}" type="slidenum">
              <a:rPr lang="en-GB" smtClean="0"/>
              <a:t>‹#›</a:t>
            </a:fld>
            <a:endParaRPr lang="en-GB"/>
          </a:p>
        </p:txBody>
      </p:sp>
    </p:spTree>
    <p:extLst>
      <p:ext uri="{BB962C8B-B14F-4D97-AF65-F5344CB8AC3E}">
        <p14:creationId xmlns:p14="http://schemas.microsoft.com/office/powerpoint/2010/main" val="303952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DA7F2BF-7440-455A-8C9D-30E6BF81B3B4}" type="slidenum">
              <a:rPr lang="en-GB" smtClean="0"/>
              <a:t>15</a:t>
            </a:fld>
            <a:endParaRPr lang="en-GB"/>
          </a:p>
        </p:txBody>
      </p:sp>
    </p:spTree>
    <p:extLst>
      <p:ext uri="{BB962C8B-B14F-4D97-AF65-F5344CB8AC3E}">
        <p14:creationId xmlns:p14="http://schemas.microsoft.com/office/powerpoint/2010/main" val="216543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DA7F2BF-7440-455A-8C9D-30E6BF81B3B4}" type="slidenum">
              <a:rPr lang="en-GB" smtClean="0"/>
              <a:t>16</a:t>
            </a:fld>
            <a:endParaRPr lang="en-GB"/>
          </a:p>
        </p:txBody>
      </p:sp>
    </p:spTree>
    <p:extLst>
      <p:ext uri="{BB962C8B-B14F-4D97-AF65-F5344CB8AC3E}">
        <p14:creationId xmlns:p14="http://schemas.microsoft.com/office/powerpoint/2010/main" val="216543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DA7F2BF-7440-455A-8C9D-30E6BF81B3B4}" type="slidenum">
              <a:rPr lang="en-GB" smtClean="0"/>
              <a:t>17</a:t>
            </a:fld>
            <a:endParaRPr lang="en-GB"/>
          </a:p>
        </p:txBody>
      </p:sp>
    </p:spTree>
    <p:extLst>
      <p:ext uri="{BB962C8B-B14F-4D97-AF65-F5344CB8AC3E}">
        <p14:creationId xmlns:p14="http://schemas.microsoft.com/office/powerpoint/2010/main" val="216543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352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721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75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84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984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79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952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362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084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33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687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hc" descr=" "/>
          <p:cNvSpPr txBox="1"/>
          <p:nvPr userDrawn="1"/>
        </p:nvSpPr>
        <p:spPr>
          <a:xfrm>
            <a:off x="0" y="0"/>
            <a:ext cx="9144000" cy="246221"/>
          </a:xfrm>
          <a:prstGeom prst="rect">
            <a:avLst/>
          </a:prstGeom>
          <a:noFill/>
        </p:spPr>
        <p:txBody>
          <a:bodyPr vert="horz" rtlCol="0">
            <a:spAutoFit/>
          </a:bodyPr>
          <a:lstStyle/>
          <a:p>
            <a:pPr algn="ctr"/>
            <a:r>
              <a:rPr lang="en-GB" sz="1000" b="0" i="0" u="none" baseline="0" smtClean="0">
                <a:solidFill>
                  <a:srgbClr val="000000"/>
                </a:solidFill>
                <a:latin typeface="arial"/>
              </a:rPr>
              <a:t> </a:t>
            </a:r>
            <a:endParaRPr lang="en-GB" sz="1000" b="0" i="0" u="none" baseline="0">
              <a:solidFill>
                <a:srgbClr val="000000"/>
              </a:solidFill>
              <a:latin typeface="arial"/>
            </a:endParaRPr>
          </a:p>
        </p:txBody>
      </p:sp>
      <p:sp>
        <p:nvSpPr>
          <p:cNvPr id="8" name="fc" descr="OPEN&#10; "/>
          <p:cNvSpPr txBox="1"/>
          <p:nvPr userDrawn="1"/>
        </p:nvSpPr>
        <p:spPr>
          <a:xfrm>
            <a:off x="0" y="6489700"/>
            <a:ext cx="9144000" cy="400110"/>
          </a:xfrm>
          <a:prstGeom prst="rect">
            <a:avLst/>
          </a:prstGeom>
          <a:noFill/>
        </p:spPr>
        <p:txBody>
          <a:bodyPr vert="horz" rtlCol="0">
            <a:spAutoFit/>
          </a:bodyPr>
          <a:lstStyle/>
          <a:p>
            <a:pPr algn="ctr"/>
            <a:r>
              <a:rPr lang="en-GB" sz="1000" b="0" i="0" u="none" baseline="0" smtClean="0">
                <a:solidFill>
                  <a:srgbClr val="000000"/>
                </a:solidFill>
                <a:latin typeface="arial"/>
              </a:rPr>
              <a:t>OPEN</a:t>
            </a:r>
          </a:p>
          <a:p>
            <a:pPr algn="ctr"/>
            <a:r>
              <a:rPr lang="en-GB" sz="1000" b="0" i="0" u="none" baseline="0" smtClean="0">
                <a:solidFill>
                  <a:srgbClr val="000000"/>
                </a:solidFill>
                <a:latin typeface="arial"/>
              </a:rPr>
              <a:t> </a:t>
            </a:r>
            <a:endParaRPr lang="en-GB" sz="1000" b="0" i="0" u="none" baseline="0">
              <a:solidFill>
                <a:srgbClr val="000000"/>
              </a:solidFill>
              <a:latin typeface="arial"/>
            </a:endParaRPr>
          </a:p>
        </p:txBody>
      </p:sp>
    </p:spTree>
    <p:extLst>
      <p:ext uri="{BB962C8B-B14F-4D97-AF65-F5344CB8AC3E}">
        <p14:creationId xmlns:p14="http://schemas.microsoft.com/office/powerpoint/2010/main" val="20637451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TTM Core Ideas</a:t>
            </a:r>
            <a:endParaRPr lang="en-GB" dirty="0"/>
          </a:p>
        </p:txBody>
      </p:sp>
    </p:spTree>
    <p:extLst>
      <p:ext uri="{BB962C8B-B14F-4D97-AF65-F5344CB8AC3E}">
        <p14:creationId xmlns:p14="http://schemas.microsoft.com/office/powerpoint/2010/main" val="202822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What TTM Does</a:t>
            </a:r>
            <a:endParaRPr lang="en-GB" sz="2400"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GB" dirty="0" smtClean="0"/>
              <a:t>Fix Mistakes</a:t>
            </a:r>
          </a:p>
          <a:p>
            <a:pPr lvl="1"/>
            <a:r>
              <a:rPr lang="en-GB" dirty="0" smtClean="0"/>
              <a:t>Our system has solution for most questions, so student could check the tip by themselves</a:t>
            </a:r>
          </a:p>
          <a:p>
            <a:pPr lvl="1"/>
            <a:r>
              <a:rPr lang="en-GB" dirty="0" smtClean="0"/>
              <a:t>By our research, most mistakes come from the in-proper learning curve. By maintaining a proper learning curve, student will not feeling too hard or too easy</a:t>
            </a:r>
          </a:p>
          <a:p>
            <a:pPr lvl="1"/>
            <a:r>
              <a:rPr lang="en-GB" dirty="0" smtClean="0"/>
              <a:t>We believe the more practice, more efficient and less mistakes</a:t>
            </a:r>
            <a:endParaRPr lang="en-GB" dirty="0"/>
          </a:p>
          <a:p>
            <a:pPr lvl="1"/>
            <a:r>
              <a:rPr lang="en-GB" dirty="0" smtClean="0"/>
              <a:t>At the most time, students could learn by themselves</a:t>
            </a:r>
            <a:endParaRPr lang="en-GB" dirty="0"/>
          </a:p>
        </p:txBody>
      </p:sp>
    </p:spTree>
    <p:extLst>
      <p:ext uri="{BB962C8B-B14F-4D97-AF65-F5344CB8AC3E}">
        <p14:creationId xmlns:p14="http://schemas.microsoft.com/office/powerpoint/2010/main" val="312127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What TTM Does</a:t>
            </a:r>
            <a:endParaRPr lang="en-GB" sz="2400"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GB" dirty="0" smtClean="0"/>
              <a:t>What’s more</a:t>
            </a:r>
          </a:p>
          <a:p>
            <a:pPr lvl="1"/>
            <a:r>
              <a:rPr lang="en-GB" dirty="0" smtClean="0"/>
              <a:t>AI Assistant could manage a good revise strategy. It automatically set revise task all the time based on the analyse of the performance</a:t>
            </a:r>
          </a:p>
          <a:p>
            <a:pPr lvl="1"/>
            <a:r>
              <a:rPr lang="en-GB" dirty="0" smtClean="0"/>
              <a:t>AI Assistant will run periodically test for each student specifically. It depends on student’s progress and give parents a clear map where the students are.</a:t>
            </a:r>
          </a:p>
          <a:p>
            <a:pPr lvl="1"/>
            <a:r>
              <a:rPr lang="en-GB" dirty="0" smtClean="0"/>
              <a:t>AI Assistant could give the advise to parent for how to help your children</a:t>
            </a:r>
            <a:endParaRPr lang="en-GB" dirty="0"/>
          </a:p>
          <a:p>
            <a:pPr lvl="1"/>
            <a:r>
              <a:rPr lang="en-GB" dirty="0" smtClean="0"/>
              <a:t>We run mock test to let parents and student know the current level.</a:t>
            </a:r>
          </a:p>
          <a:p>
            <a:pPr lvl="1"/>
            <a:r>
              <a:rPr lang="en-GB" dirty="0" smtClean="0"/>
              <a:t>All the task, test, mock test results will goes to the data pool, we keep running the AI model to find out the best way to help your children</a:t>
            </a:r>
            <a:endParaRPr lang="en-GB" dirty="0"/>
          </a:p>
        </p:txBody>
      </p:sp>
    </p:spTree>
    <p:extLst>
      <p:ext uri="{BB962C8B-B14F-4D97-AF65-F5344CB8AC3E}">
        <p14:creationId xmlns:p14="http://schemas.microsoft.com/office/powerpoint/2010/main" val="296471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What TTM Does</a:t>
            </a:r>
            <a:endParaRPr lang="en-GB" sz="2400"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GB" dirty="0" smtClean="0"/>
              <a:t>Compare Others on the Market</a:t>
            </a:r>
          </a:p>
          <a:p>
            <a:pPr lvl="1"/>
            <a:r>
              <a:rPr lang="en-GB" dirty="0" smtClean="0"/>
              <a:t>Most websites provide questions, flash card or printable paper, but they are not guaranty the materials covered all the curriculum</a:t>
            </a:r>
          </a:p>
          <a:p>
            <a:pPr lvl="1"/>
            <a:r>
              <a:rPr lang="en-GB" dirty="0" smtClean="0"/>
              <a:t>They only try to solve the Picking Material problem, no solutions for set assignment, check results, fix mistakes and revise strategy.</a:t>
            </a:r>
          </a:p>
          <a:p>
            <a:pPr lvl="1"/>
            <a:r>
              <a:rPr lang="en-GB" dirty="0" smtClean="0"/>
              <a:t>Most websites lack of technique skills to make the website modern, interact, easy to use</a:t>
            </a:r>
            <a:endParaRPr lang="en-GB" dirty="0"/>
          </a:p>
          <a:p>
            <a:pPr lvl="1"/>
            <a:r>
              <a:rPr lang="en-GB" dirty="0" smtClean="0"/>
              <a:t>Most websites not provide enough data handling questions because it is not easy to draw the data chart on the website to them.</a:t>
            </a:r>
          </a:p>
          <a:p>
            <a:pPr lvl="1"/>
            <a:endParaRPr lang="en-GB" dirty="0"/>
          </a:p>
        </p:txBody>
      </p:sp>
    </p:spTree>
    <p:extLst>
      <p:ext uri="{BB962C8B-B14F-4D97-AF65-F5344CB8AC3E}">
        <p14:creationId xmlns:p14="http://schemas.microsoft.com/office/powerpoint/2010/main" val="108213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And More</a:t>
            </a:r>
            <a:endParaRPr lang="en-GB" sz="2400"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GB" dirty="0" smtClean="0"/>
              <a:t>Learn from Others</a:t>
            </a:r>
          </a:p>
          <a:p>
            <a:pPr lvl="1"/>
            <a:r>
              <a:rPr lang="en-GB" dirty="0" smtClean="0"/>
              <a:t>Uk.IXL.com provide Continuous Diagnostic and Analytic function. It try to solve the issue that parents don’t know the level of the student. This is part of Set Assignment issue. Don’t know if it could set assignment automatically (math £8/m, English £8/m, 13/both or 59/year 99/both)</a:t>
            </a:r>
          </a:p>
          <a:p>
            <a:pPr lvl="1"/>
            <a:r>
              <a:rPr lang="en-GB" dirty="0" smtClean="0"/>
              <a:t>They only try to solve the Picking Material problem, no solutions for set assignment, check results, fix mistakes and revise strategy.</a:t>
            </a:r>
          </a:p>
          <a:p>
            <a:pPr lvl="1"/>
            <a:r>
              <a:rPr lang="en-GB" dirty="0" smtClean="0"/>
              <a:t>Most websites lack of technique skills to make the website modern, interact, easy to use</a:t>
            </a:r>
            <a:endParaRPr lang="en-GB" dirty="0"/>
          </a:p>
          <a:p>
            <a:pPr lvl="1"/>
            <a:r>
              <a:rPr lang="en-GB" dirty="0" smtClean="0"/>
              <a:t>Most websites not provide enough data handling questions because it is not easy to draw the data chart on the website to them.</a:t>
            </a:r>
          </a:p>
          <a:p>
            <a:pPr lvl="1"/>
            <a:endParaRPr lang="en-GB" dirty="0"/>
          </a:p>
        </p:txBody>
      </p:sp>
    </p:spTree>
    <p:extLst>
      <p:ext uri="{BB962C8B-B14F-4D97-AF65-F5344CB8AC3E}">
        <p14:creationId xmlns:p14="http://schemas.microsoft.com/office/powerpoint/2010/main" val="63020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And More</a:t>
            </a:r>
            <a:endParaRPr lang="en-GB" sz="2400" dirty="0"/>
          </a:p>
        </p:txBody>
      </p:sp>
      <p:sp>
        <p:nvSpPr>
          <p:cNvPr id="3" name="Content Placeholder 2"/>
          <p:cNvSpPr>
            <a:spLocks noGrp="1"/>
          </p:cNvSpPr>
          <p:nvPr>
            <p:ph idx="1"/>
          </p:nvPr>
        </p:nvSpPr>
        <p:spPr>
          <a:xfrm>
            <a:off x="457200" y="1143000"/>
            <a:ext cx="8229600" cy="4983163"/>
          </a:xfrm>
        </p:spPr>
        <p:txBody>
          <a:bodyPr>
            <a:normAutofit/>
          </a:bodyPr>
          <a:lstStyle/>
          <a:p>
            <a:r>
              <a:rPr lang="en-GB" dirty="0" smtClean="0"/>
              <a:t>What is the risks?</a:t>
            </a:r>
          </a:p>
          <a:p>
            <a:pPr lvl="1"/>
            <a:r>
              <a:rPr lang="en-GB" dirty="0" smtClean="0"/>
              <a:t>Does primary school students have the computer to do their job? 88% UK families have computer but which may only for adult.</a:t>
            </a:r>
          </a:p>
          <a:p>
            <a:pPr lvl="1"/>
            <a:r>
              <a:rPr lang="en-GB" dirty="0" smtClean="0"/>
              <a:t>How many people accept the way to learn online in UK?</a:t>
            </a:r>
          </a:p>
          <a:p>
            <a:pPr lvl="1"/>
            <a:r>
              <a:rPr lang="en-GB" dirty="0" smtClean="0"/>
              <a:t>How difficult to let people know us?</a:t>
            </a:r>
            <a:endParaRPr lang="en-GB" dirty="0"/>
          </a:p>
          <a:p>
            <a:pPr lvl="1"/>
            <a:r>
              <a:rPr lang="en-GB" dirty="0" smtClean="0"/>
              <a:t>How difficult to let people trust us?</a:t>
            </a:r>
          </a:p>
          <a:p>
            <a:pPr lvl="1"/>
            <a:endParaRPr lang="en-GB" dirty="0"/>
          </a:p>
        </p:txBody>
      </p:sp>
    </p:spTree>
    <p:extLst>
      <p:ext uri="{BB962C8B-B14F-4D97-AF65-F5344CB8AC3E}">
        <p14:creationId xmlns:p14="http://schemas.microsoft.com/office/powerpoint/2010/main" val="260666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97277606"/>
              </p:ext>
            </p:extLst>
          </p:nvPr>
        </p:nvGraphicFramePr>
        <p:xfrm>
          <a:off x="609600" y="2895600"/>
          <a:ext cx="7848600" cy="2526717"/>
        </p:xfrm>
        <a:graphic>
          <a:graphicData uri="http://schemas.openxmlformats.org/drawingml/2006/table">
            <a:tbl>
              <a:tblPr firstRow="1" bandRow="1">
                <a:tableStyleId>{5C22544A-7EE6-4342-B048-85BDC9FD1C3A}</a:tableStyleId>
              </a:tblPr>
              <a:tblGrid>
                <a:gridCol w="826168"/>
                <a:gridCol w="1239253"/>
                <a:gridCol w="1239253"/>
                <a:gridCol w="1239253"/>
                <a:gridCol w="1321869"/>
                <a:gridCol w="1982804"/>
              </a:tblGrid>
              <a:tr h="445999">
                <a:tc>
                  <a:txBody>
                    <a:bodyPr/>
                    <a:lstStyle/>
                    <a:p>
                      <a:r>
                        <a:rPr lang="en-GB" dirty="0" smtClean="0"/>
                        <a:t>Time</a:t>
                      </a:r>
                      <a:endParaRPr lang="en-GB" dirty="0"/>
                    </a:p>
                  </a:txBody>
                  <a:tcPr/>
                </a:tc>
                <a:tc>
                  <a:txBody>
                    <a:bodyPr/>
                    <a:lstStyle/>
                    <a:p>
                      <a:r>
                        <a:rPr lang="en-GB" dirty="0" smtClean="0"/>
                        <a:t>Yin</a:t>
                      </a:r>
                      <a:endParaRPr lang="en-GB" dirty="0"/>
                    </a:p>
                  </a:txBody>
                  <a:tcPr/>
                </a:tc>
                <a:tc>
                  <a:txBody>
                    <a:bodyPr/>
                    <a:lstStyle/>
                    <a:p>
                      <a:r>
                        <a:rPr lang="en-GB" dirty="0" smtClean="0"/>
                        <a:t>E1</a:t>
                      </a:r>
                      <a:endParaRPr lang="en-GB" dirty="0"/>
                    </a:p>
                  </a:txBody>
                  <a:tcPr/>
                </a:tc>
                <a:tc>
                  <a:txBody>
                    <a:bodyPr/>
                    <a:lstStyle/>
                    <a:p>
                      <a:r>
                        <a:rPr lang="en-GB" dirty="0" smtClean="0"/>
                        <a:t>E2</a:t>
                      </a:r>
                      <a:endParaRPr lang="en-GB" dirty="0"/>
                    </a:p>
                  </a:txBody>
                  <a:tcPr/>
                </a:tc>
                <a:tc>
                  <a:txBody>
                    <a:bodyPr/>
                    <a:lstStyle/>
                    <a:p>
                      <a:r>
                        <a:rPr lang="en-GB" dirty="0" smtClean="0"/>
                        <a:t>Reserve</a:t>
                      </a:r>
                      <a:endParaRPr lang="en-GB" dirty="0"/>
                    </a:p>
                  </a:txBody>
                  <a:tcPr/>
                </a:tc>
                <a:tc>
                  <a:txBody>
                    <a:bodyPr/>
                    <a:lstStyle/>
                    <a:p>
                      <a:r>
                        <a:rPr lang="en-GB" dirty="0" smtClean="0"/>
                        <a:t>Conditions</a:t>
                      </a:r>
                      <a:endParaRPr lang="en-GB" dirty="0"/>
                    </a:p>
                  </a:txBody>
                  <a:tcPr/>
                </a:tc>
              </a:tr>
              <a:tr h="513205">
                <a:tc>
                  <a:txBody>
                    <a:bodyPr/>
                    <a:lstStyle/>
                    <a:p>
                      <a:r>
                        <a:rPr lang="en-GB" sz="1100" dirty="0" smtClean="0"/>
                        <a:t>11.2018 – 11.2019</a:t>
                      </a:r>
                      <a:endParaRPr lang="en-GB" sz="1100" dirty="0"/>
                    </a:p>
                  </a:txBody>
                  <a:tcPr/>
                </a:tc>
                <a:tc>
                  <a:txBody>
                    <a:bodyPr/>
                    <a:lstStyle/>
                    <a:p>
                      <a:r>
                        <a:rPr lang="en-GB" sz="1100" dirty="0" smtClean="0"/>
                        <a:t>50%</a:t>
                      </a:r>
                      <a:endParaRPr lang="en-GB" sz="1100" dirty="0"/>
                    </a:p>
                  </a:txBody>
                  <a:tcPr/>
                </a:tc>
                <a:tc>
                  <a:txBody>
                    <a:bodyPr/>
                    <a:lstStyle/>
                    <a:p>
                      <a:r>
                        <a:rPr lang="en-GB" sz="1100" dirty="0" smtClean="0"/>
                        <a:t>0</a:t>
                      </a:r>
                      <a:endParaRPr lang="en-GB" sz="1100" dirty="0"/>
                    </a:p>
                  </a:txBody>
                  <a:tcPr/>
                </a:tc>
                <a:tc>
                  <a:txBody>
                    <a:bodyPr/>
                    <a:lstStyle/>
                    <a:p>
                      <a:r>
                        <a:rPr lang="en-GB" sz="1100" dirty="0" smtClean="0"/>
                        <a:t>0</a:t>
                      </a:r>
                      <a:endParaRPr lang="en-GB" sz="1100" dirty="0"/>
                    </a:p>
                  </a:txBody>
                  <a:tcPr/>
                </a:tc>
                <a:tc>
                  <a:txBody>
                    <a:bodyPr/>
                    <a:lstStyle/>
                    <a:p>
                      <a:r>
                        <a:rPr lang="en-GB" sz="1100" dirty="0" smtClean="0"/>
                        <a:t>0</a:t>
                      </a:r>
                      <a:endParaRPr lang="en-GB" sz="1100" dirty="0"/>
                    </a:p>
                  </a:txBody>
                  <a:tcPr/>
                </a:tc>
                <a:tc>
                  <a:txBody>
                    <a:bodyPr/>
                    <a:lstStyle/>
                    <a:p>
                      <a:r>
                        <a:rPr lang="en-GB" sz="1100" dirty="0" smtClean="0"/>
                        <a:t>Idea</a:t>
                      </a:r>
                    </a:p>
                    <a:p>
                      <a:r>
                        <a:rPr lang="en-GB" sz="1100" dirty="0" smtClean="0"/>
                        <a:t>First Product</a:t>
                      </a:r>
                    </a:p>
                    <a:p>
                      <a:r>
                        <a:rPr lang="en-GB" sz="1100" dirty="0" smtClean="0"/>
                        <a:t>5k</a:t>
                      </a:r>
                      <a:r>
                        <a:rPr lang="en-GB" sz="1100" baseline="0" dirty="0" smtClean="0"/>
                        <a:t> Invest (part time engineers)</a:t>
                      </a:r>
                      <a:endParaRPr lang="en-GB" sz="1100" dirty="0"/>
                    </a:p>
                  </a:txBody>
                  <a:tcPr/>
                </a:tc>
              </a:tr>
              <a:tr h="445999">
                <a:tc>
                  <a:txBody>
                    <a:bodyPr/>
                    <a:lstStyle/>
                    <a:p>
                      <a:r>
                        <a:rPr lang="en-GB" sz="1100" dirty="0" smtClean="0"/>
                        <a:t>11.2019</a:t>
                      </a:r>
                      <a:r>
                        <a:rPr lang="en-GB" sz="1100" baseline="0" dirty="0" smtClean="0"/>
                        <a:t> – 03.2020 or June?</a:t>
                      </a:r>
                      <a:endParaRPr lang="en-GB" sz="1100" dirty="0"/>
                    </a:p>
                  </a:txBody>
                  <a:tcPr/>
                </a:tc>
                <a:tc>
                  <a:txBody>
                    <a:bodyPr/>
                    <a:lstStyle/>
                    <a:p>
                      <a:r>
                        <a:rPr lang="en-GB" sz="1100" dirty="0" smtClean="0"/>
                        <a:t>18% (500/1%)</a:t>
                      </a:r>
                      <a:endParaRPr lang="en-GB" sz="1100" dirty="0"/>
                    </a:p>
                  </a:txBody>
                  <a:tcPr/>
                </a:tc>
                <a:tc>
                  <a:txBody>
                    <a:bodyPr/>
                    <a:lstStyle/>
                    <a:p>
                      <a:r>
                        <a:rPr lang="en-GB" sz="1100" dirty="0" smtClean="0"/>
                        <a:t>Up to 8%</a:t>
                      </a:r>
                      <a:r>
                        <a:rPr lang="en-GB" sz="1100" baseline="0" dirty="0" smtClean="0"/>
                        <a:t> (500/1%)</a:t>
                      </a:r>
                      <a:endParaRPr lang="en-GB" sz="1100" dirty="0"/>
                    </a:p>
                  </a:txBody>
                  <a:tcPr/>
                </a:tc>
                <a:tc>
                  <a:txBody>
                    <a:bodyPr/>
                    <a:lstStyle/>
                    <a:p>
                      <a:r>
                        <a:rPr lang="en-GB" sz="1100" dirty="0" smtClean="0"/>
                        <a:t>Up to 8%</a:t>
                      </a:r>
                      <a:r>
                        <a:rPr lang="en-GB" sz="1100" baseline="0" dirty="0" smtClean="0"/>
                        <a:t> (500/1%)</a:t>
                      </a:r>
                      <a:endParaRPr lang="en-GB" sz="1100" dirty="0"/>
                    </a:p>
                  </a:txBody>
                  <a:tcPr/>
                </a:tc>
                <a:tc>
                  <a:txBody>
                    <a:bodyPr/>
                    <a:lstStyle/>
                    <a:p>
                      <a:r>
                        <a:rPr lang="en-GB" sz="1100" dirty="0" smtClean="0"/>
                        <a:t>15%</a:t>
                      </a:r>
                      <a:endParaRPr lang="en-GB" sz="1100" dirty="0"/>
                    </a:p>
                  </a:txBody>
                  <a:tcPr/>
                </a:tc>
                <a:tc>
                  <a:txBody>
                    <a:bodyPr/>
                    <a:lstStyle/>
                    <a:p>
                      <a:r>
                        <a:rPr lang="en-GB" sz="1100" dirty="0" smtClean="0"/>
                        <a:t>Full Time work?</a:t>
                      </a:r>
                    </a:p>
                    <a:p>
                      <a:r>
                        <a:rPr lang="en-GB" sz="1100" dirty="0" smtClean="0"/>
                        <a:t>Deposit:</a:t>
                      </a:r>
                      <a:r>
                        <a:rPr lang="en-GB" sz="1100" baseline="0" dirty="0" smtClean="0"/>
                        <a:t> 8 x 500 = 4000</a:t>
                      </a:r>
                    </a:p>
                    <a:p>
                      <a:r>
                        <a:rPr lang="en-GB" sz="1100" baseline="0" dirty="0" smtClean="0"/>
                        <a:t>Not leave within 4 years</a:t>
                      </a:r>
                      <a:endParaRPr lang="en-GB" sz="1100" dirty="0"/>
                    </a:p>
                  </a:txBody>
                  <a:tcPr/>
                </a:tc>
              </a:tr>
              <a:tr h="445999">
                <a:tc>
                  <a:txBody>
                    <a:bodyPr/>
                    <a:lstStyle/>
                    <a:p>
                      <a:r>
                        <a:rPr lang="en-GB" sz="1100" dirty="0" smtClean="0"/>
                        <a:t>Total</a:t>
                      </a:r>
                      <a:endParaRPr lang="en-GB" sz="1100" dirty="0"/>
                    </a:p>
                  </a:txBody>
                  <a:tcPr/>
                </a:tc>
                <a:tc>
                  <a:txBody>
                    <a:bodyPr/>
                    <a:lstStyle/>
                    <a:p>
                      <a:r>
                        <a:rPr lang="en-GB" sz="1100" dirty="0" smtClean="0"/>
                        <a:t>68%</a:t>
                      </a:r>
                      <a:endParaRPr lang="en-GB" sz="1100" dirty="0"/>
                    </a:p>
                  </a:txBody>
                  <a:tcPr/>
                </a:tc>
                <a:tc>
                  <a:txBody>
                    <a:bodyPr/>
                    <a:lstStyle/>
                    <a:p>
                      <a:r>
                        <a:rPr lang="en-GB" sz="1100" dirty="0" smtClean="0"/>
                        <a:t>8%</a:t>
                      </a:r>
                      <a:endParaRPr lang="en-GB" sz="1100" dirty="0"/>
                    </a:p>
                  </a:txBody>
                  <a:tcPr/>
                </a:tc>
                <a:tc>
                  <a:txBody>
                    <a:bodyPr/>
                    <a:lstStyle/>
                    <a:p>
                      <a:r>
                        <a:rPr lang="en-GB" sz="1100" dirty="0" smtClean="0"/>
                        <a:t>8%</a:t>
                      </a:r>
                      <a:endParaRPr lang="en-GB" sz="1100" dirty="0"/>
                    </a:p>
                  </a:txBody>
                  <a:tcPr/>
                </a:tc>
                <a:tc>
                  <a:txBody>
                    <a:bodyPr/>
                    <a:lstStyle/>
                    <a:p>
                      <a:r>
                        <a:rPr lang="en-GB" sz="1100" dirty="0" smtClean="0"/>
                        <a:t>16% (all the others)</a:t>
                      </a:r>
                      <a:endParaRPr lang="en-GB" sz="1100" dirty="0"/>
                    </a:p>
                  </a:txBody>
                  <a:tcPr/>
                </a:tc>
                <a:tc>
                  <a:txBody>
                    <a:bodyPr/>
                    <a:lstStyle/>
                    <a:p>
                      <a:endParaRPr lang="en-GB" sz="1100" dirty="0"/>
                    </a:p>
                  </a:txBody>
                  <a:tcPr/>
                </a:tc>
              </a:tr>
              <a:tr h="445999">
                <a:tc>
                  <a:txBody>
                    <a:bodyPr/>
                    <a:lstStyle/>
                    <a:p>
                      <a:r>
                        <a:rPr lang="en-GB" sz="1100" dirty="0" smtClean="0"/>
                        <a:t>Dividend Right</a:t>
                      </a:r>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r>
                        <a:rPr lang="en-GB" sz="1100" dirty="0" smtClean="0"/>
                        <a:t>20% dividend</a:t>
                      </a:r>
                      <a:r>
                        <a:rPr lang="en-GB" sz="1100" baseline="0" dirty="0" smtClean="0"/>
                        <a:t> </a:t>
                      </a:r>
                      <a:r>
                        <a:rPr lang="en-GB" sz="1100" dirty="0" smtClean="0"/>
                        <a:t>for employees</a:t>
                      </a:r>
                    </a:p>
                    <a:p>
                      <a:r>
                        <a:rPr lang="en-GB" sz="1100" dirty="0" smtClean="0"/>
                        <a:t>80% for share holder</a:t>
                      </a:r>
                      <a:endParaRPr lang="en-GB" sz="11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24823655"/>
              </p:ext>
            </p:extLst>
          </p:nvPr>
        </p:nvGraphicFramePr>
        <p:xfrm>
          <a:off x="609600" y="990600"/>
          <a:ext cx="7772400" cy="1524000"/>
        </p:xfrm>
        <a:graphic>
          <a:graphicData uri="http://schemas.openxmlformats.org/drawingml/2006/table">
            <a:tbl>
              <a:tblPr firstRow="1" bandRow="1">
                <a:tableStyleId>{5C22544A-7EE6-4342-B048-85BDC9FD1C3A}</a:tableStyleId>
              </a:tblPr>
              <a:tblGrid>
                <a:gridCol w="3886200"/>
                <a:gridCol w="3886200"/>
              </a:tblGrid>
              <a:tr h="559056">
                <a:tc>
                  <a:txBody>
                    <a:bodyPr/>
                    <a:lstStyle/>
                    <a:p>
                      <a:r>
                        <a:rPr lang="en-GB" dirty="0" smtClean="0"/>
                        <a:t>As</a:t>
                      </a:r>
                      <a:r>
                        <a:rPr lang="en-GB" baseline="0" dirty="0" smtClean="0"/>
                        <a:t> Employee</a:t>
                      </a:r>
                      <a:endParaRPr lang="en-GB" dirty="0"/>
                    </a:p>
                  </a:txBody>
                  <a:tcPr/>
                </a:tc>
                <a:tc>
                  <a:txBody>
                    <a:bodyPr/>
                    <a:lstStyle/>
                    <a:p>
                      <a:r>
                        <a:rPr lang="en-GB" dirty="0" smtClean="0"/>
                        <a:t>Conditions</a:t>
                      </a:r>
                      <a:endParaRPr lang="en-GB" dirty="0"/>
                    </a:p>
                  </a:txBody>
                  <a:tcPr/>
                </a:tc>
              </a:tr>
              <a:tr h="964944">
                <a:tc>
                  <a:txBody>
                    <a:bodyPr/>
                    <a:lstStyle/>
                    <a:p>
                      <a:r>
                        <a:rPr lang="en-GB" sz="1200" dirty="0" smtClean="0"/>
                        <a:t>60 / hour</a:t>
                      </a:r>
                    </a:p>
                    <a:p>
                      <a:r>
                        <a:rPr lang="en-GB" sz="1200" dirty="0" smtClean="0"/>
                        <a:t>Record</a:t>
                      </a:r>
                      <a:r>
                        <a:rPr lang="en-GB" sz="1200" baseline="0" dirty="0" smtClean="0"/>
                        <a:t> weekly</a:t>
                      </a:r>
                    </a:p>
                    <a:p>
                      <a:r>
                        <a:rPr lang="en-GB" sz="1200" baseline="0" dirty="0" smtClean="0"/>
                        <a:t>Will pay after we get enough profit</a:t>
                      </a:r>
                      <a:endParaRPr lang="en-GB" sz="1200" dirty="0"/>
                    </a:p>
                  </a:txBody>
                  <a:tcPr/>
                </a:tc>
                <a:tc>
                  <a:txBody>
                    <a:bodyPr/>
                    <a:lstStyle/>
                    <a:p>
                      <a:r>
                        <a:rPr lang="en-GB" sz="1200" dirty="0" smtClean="0"/>
                        <a:t>Working 15 - 20 hours every week</a:t>
                      </a:r>
                    </a:p>
                    <a:p>
                      <a:r>
                        <a:rPr lang="en-GB" sz="1200" dirty="0" smtClean="0"/>
                        <a:t>Keep</a:t>
                      </a:r>
                      <a:r>
                        <a:rPr lang="en-GB" sz="1200" baseline="0" dirty="0" smtClean="0"/>
                        <a:t> working at least 1 year (if leave within 1 year, only pay 80% of total)</a:t>
                      </a:r>
                    </a:p>
                  </a:txBody>
                  <a:tcPr/>
                </a:tc>
              </a:tr>
            </a:tbl>
          </a:graphicData>
        </a:graphic>
      </p:graphicFrame>
    </p:spTree>
    <p:extLst>
      <p:ext uri="{BB962C8B-B14F-4D97-AF65-F5344CB8AC3E}">
        <p14:creationId xmlns:p14="http://schemas.microsoft.com/office/powerpoint/2010/main" val="243029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6312261"/>
              </p:ext>
            </p:extLst>
          </p:nvPr>
        </p:nvGraphicFramePr>
        <p:xfrm>
          <a:off x="914400" y="990600"/>
          <a:ext cx="7086600" cy="4967488"/>
        </p:xfrm>
        <a:graphic>
          <a:graphicData uri="http://schemas.openxmlformats.org/drawingml/2006/table">
            <a:tbl>
              <a:tblPr firstRow="1" bandRow="1">
                <a:tableStyleId>{5C22544A-7EE6-4342-B048-85BDC9FD1C3A}</a:tableStyleId>
              </a:tblPr>
              <a:tblGrid>
                <a:gridCol w="2362200"/>
                <a:gridCol w="2362200"/>
                <a:gridCol w="2362200"/>
              </a:tblGrid>
              <a:tr h="357732">
                <a:tc>
                  <a:txBody>
                    <a:bodyPr/>
                    <a:lstStyle/>
                    <a:p>
                      <a:r>
                        <a:rPr lang="en-GB" dirty="0" smtClean="0"/>
                        <a:t>Project</a:t>
                      </a:r>
                      <a:endParaRPr lang="en-GB" dirty="0"/>
                    </a:p>
                  </a:txBody>
                  <a:tcPr/>
                </a:tc>
                <a:tc>
                  <a:txBody>
                    <a:bodyPr/>
                    <a:lstStyle/>
                    <a:p>
                      <a:r>
                        <a:rPr lang="en-GB" dirty="0" smtClean="0"/>
                        <a:t>At end </a:t>
                      </a:r>
                      <a:r>
                        <a:rPr lang="en-GB" dirty="0" smtClean="0"/>
                        <a:t>2020</a:t>
                      </a:r>
                      <a:endParaRPr lang="en-GB" dirty="0"/>
                    </a:p>
                  </a:txBody>
                  <a:tcPr/>
                </a:tc>
                <a:tc>
                  <a:txBody>
                    <a:bodyPr/>
                    <a:lstStyle/>
                    <a:p>
                      <a:r>
                        <a:rPr lang="en-GB" dirty="0" smtClean="0"/>
                        <a:t>Will</a:t>
                      </a:r>
                      <a:r>
                        <a:rPr lang="en-GB" baseline="0" dirty="0" smtClean="0"/>
                        <a:t> do after</a:t>
                      </a:r>
                      <a:endParaRPr lang="en-GB" dirty="0"/>
                    </a:p>
                  </a:txBody>
                  <a:tcPr/>
                </a:tc>
              </a:tr>
              <a:tr h="1162630">
                <a:tc>
                  <a:txBody>
                    <a:bodyPr/>
                    <a:lstStyle/>
                    <a:p>
                      <a:r>
                        <a:rPr lang="en-GB" sz="1200" dirty="0" smtClean="0"/>
                        <a:t>Database</a:t>
                      </a:r>
                      <a:endParaRPr lang="en-GB" sz="1200" dirty="0"/>
                    </a:p>
                  </a:txBody>
                  <a:tcPr/>
                </a:tc>
                <a:tc>
                  <a:txBody>
                    <a:bodyPr/>
                    <a:lstStyle/>
                    <a:p>
                      <a:r>
                        <a:rPr lang="en-GB" sz="1200" dirty="0" smtClean="0"/>
                        <a:t>Math Database complete</a:t>
                      </a:r>
                    </a:p>
                    <a:p>
                      <a:r>
                        <a:rPr lang="en-GB" sz="1200" dirty="0" smtClean="0"/>
                        <a:t>Math Mock </a:t>
                      </a:r>
                      <a:r>
                        <a:rPr lang="en-GB" sz="1200" baseline="0" dirty="0" smtClean="0"/>
                        <a:t>has at least 3 quiz</a:t>
                      </a:r>
                    </a:p>
                    <a:p>
                      <a:r>
                        <a:rPr lang="en-GB" sz="1200" dirty="0" smtClean="0"/>
                        <a:t>English Mock </a:t>
                      </a:r>
                      <a:r>
                        <a:rPr lang="en-GB" sz="1200" baseline="0" dirty="0" smtClean="0"/>
                        <a:t>has at least 3 quiz</a:t>
                      </a:r>
                    </a:p>
                  </a:txBody>
                  <a:tcPr/>
                </a:tc>
                <a:tc>
                  <a:txBody>
                    <a:bodyPr/>
                    <a:lstStyle/>
                    <a:p>
                      <a:r>
                        <a:rPr lang="en-GB" sz="1200" dirty="0" smtClean="0"/>
                        <a:t>Add</a:t>
                      </a:r>
                      <a:r>
                        <a:rPr lang="en-GB" sz="1200" baseline="0" dirty="0" smtClean="0"/>
                        <a:t> more quiz</a:t>
                      </a:r>
                      <a:endParaRPr lang="en-GB" sz="1200" dirty="0" smtClean="0"/>
                    </a:p>
                    <a:p>
                      <a:r>
                        <a:rPr lang="en-GB" sz="1200" dirty="0" smtClean="0"/>
                        <a:t>Questions was reviewed by professional teacher</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Curriculum was reviewed by professional teacher</a:t>
                      </a:r>
                    </a:p>
                    <a:p>
                      <a:r>
                        <a:rPr lang="en-GB" sz="1200" dirty="0" smtClean="0"/>
                        <a:t>All questions were</a:t>
                      </a:r>
                      <a:r>
                        <a:rPr lang="en-GB" sz="1200" baseline="0" dirty="0" smtClean="0"/>
                        <a:t> tested by students</a:t>
                      </a:r>
                      <a:endParaRPr lang="en-GB" sz="1200" dirty="0"/>
                    </a:p>
                  </a:txBody>
                  <a:tcPr/>
                </a:tc>
              </a:tr>
              <a:tr h="1162630">
                <a:tc>
                  <a:txBody>
                    <a:bodyPr/>
                    <a:lstStyle/>
                    <a:p>
                      <a:r>
                        <a:rPr lang="en-GB" sz="1200" dirty="0" smtClean="0"/>
                        <a:t>Back-end</a:t>
                      </a:r>
                      <a:endParaRPr lang="en-GB" sz="1200" dirty="0"/>
                    </a:p>
                  </a:txBody>
                  <a:tcPr/>
                </a:tc>
                <a:tc>
                  <a:txBody>
                    <a:bodyPr/>
                    <a:lstStyle/>
                    <a:p>
                      <a:r>
                        <a:rPr lang="en-GB" sz="1200" dirty="0" smtClean="0"/>
                        <a:t>AI</a:t>
                      </a:r>
                      <a:r>
                        <a:rPr lang="en-GB" sz="1200" baseline="0" dirty="0" smtClean="0"/>
                        <a:t> model complete</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Prove the AI model works</a:t>
                      </a:r>
                      <a:r>
                        <a:rPr lang="en-GB" sz="1200" baseline="0" dirty="0" smtClean="0"/>
                        <a:t> as we expected</a:t>
                      </a:r>
                    </a:p>
                    <a:p>
                      <a:r>
                        <a:rPr lang="en-GB" sz="1200" baseline="0" dirty="0" smtClean="0"/>
                        <a:t>Payment function</a:t>
                      </a:r>
                    </a:p>
                    <a:p>
                      <a:r>
                        <a:rPr lang="en-GB" sz="1200" baseline="0" dirty="0" smtClean="0"/>
                        <a:t>SMS function</a:t>
                      </a:r>
                    </a:p>
                    <a:p>
                      <a:endParaRPr lang="en-GB" sz="1200" dirty="0"/>
                    </a:p>
                  </a:txBody>
                  <a:tcPr/>
                </a:tc>
                <a:tc>
                  <a:txBody>
                    <a:bodyPr/>
                    <a:lstStyle/>
                    <a:p>
                      <a:r>
                        <a:rPr lang="en-GB" sz="1200" baseline="0" dirty="0" smtClean="0"/>
                        <a:t>Need outside professional consultant</a:t>
                      </a:r>
                      <a:endParaRPr lang="en-GB" sz="1200" dirty="0"/>
                    </a:p>
                  </a:txBody>
                  <a:tcPr/>
                </a:tc>
              </a:tr>
              <a:tr h="1020704">
                <a:tc>
                  <a:txBody>
                    <a:bodyPr/>
                    <a:lstStyle/>
                    <a:p>
                      <a:r>
                        <a:rPr lang="en-GB" sz="1200" dirty="0" smtClean="0"/>
                        <a:t>Front-end</a:t>
                      </a:r>
                      <a:endParaRPr lang="en-GB" sz="1200" dirty="0"/>
                    </a:p>
                  </a:txBody>
                  <a:tcPr/>
                </a:tc>
                <a:tc>
                  <a:txBody>
                    <a:bodyPr/>
                    <a:lstStyle/>
                    <a:p>
                      <a:r>
                        <a:rPr lang="en-GB" sz="1200" dirty="0" smtClean="0"/>
                        <a:t>Support all questions</a:t>
                      </a:r>
                    </a:p>
                    <a:p>
                      <a:r>
                        <a:rPr lang="en-GB" sz="1200" dirty="0" smtClean="0"/>
                        <a:t>UI design</a:t>
                      </a:r>
                      <a:endParaRPr lang="en-GB" sz="1200" dirty="0"/>
                    </a:p>
                  </a:txBody>
                  <a:tcPr/>
                </a:tc>
                <a:tc>
                  <a:txBody>
                    <a:bodyPr/>
                    <a:lstStyle/>
                    <a:p>
                      <a:endParaRPr lang="en-GB" sz="1200" dirty="0"/>
                    </a:p>
                  </a:txBody>
                  <a:tcPr/>
                </a:tc>
              </a:tr>
              <a:tr h="1020704">
                <a:tc>
                  <a:txBody>
                    <a:bodyPr/>
                    <a:lstStyle/>
                    <a:p>
                      <a:r>
                        <a:rPr lang="en-GB" sz="1200" dirty="0" smtClean="0"/>
                        <a:t>Deployment</a:t>
                      </a:r>
                      <a:endParaRPr lang="en-GB" sz="1200" dirty="0"/>
                    </a:p>
                  </a:txBody>
                  <a:tcPr/>
                </a:tc>
                <a:tc>
                  <a:txBody>
                    <a:bodyPr/>
                    <a:lstStyle/>
                    <a:p>
                      <a:r>
                        <a:rPr lang="en-GB" sz="1200" dirty="0" smtClean="0"/>
                        <a:t>Running on AWS</a:t>
                      </a:r>
                    </a:p>
                    <a:p>
                      <a:r>
                        <a:rPr lang="en-GB" sz="1200" dirty="0" err="1" smtClean="0"/>
                        <a:t>Redis</a:t>
                      </a:r>
                      <a:endParaRPr lang="en-GB" sz="1200" dirty="0"/>
                    </a:p>
                  </a:txBody>
                  <a:tcPr/>
                </a:tc>
                <a:tc>
                  <a:txBody>
                    <a:bodyPr/>
                    <a:lstStyle/>
                    <a:p>
                      <a:r>
                        <a:rPr lang="en-GB" sz="1200" dirty="0" err="1" smtClean="0"/>
                        <a:t>Docker</a:t>
                      </a:r>
                      <a:endParaRPr lang="en-GB" sz="1200" dirty="0"/>
                    </a:p>
                  </a:txBody>
                  <a:tcPr/>
                </a:tc>
              </a:tr>
            </a:tbl>
          </a:graphicData>
        </a:graphic>
      </p:graphicFrame>
    </p:spTree>
    <p:extLst>
      <p:ext uri="{BB962C8B-B14F-4D97-AF65-F5344CB8AC3E}">
        <p14:creationId xmlns:p14="http://schemas.microsoft.com/office/powerpoint/2010/main" val="361968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Keys</a:t>
            </a:r>
            <a:endParaRPr lang="en-GB" sz="2400" dirty="0"/>
          </a:p>
        </p:txBody>
      </p:sp>
      <p:graphicFrame>
        <p:nvGraphicFramePr>
          <p:cNvPr id="3" name="Table 2"/>
          <p:cNvGraphicFramePr>
            <a:graphicFrameLocks noGrp="1"/>
          </p:cNvGraphicFramePr>
          <p:nvPr>
            <p:extLst>
              <p:ext uri="{D42A27DB-BD31-4B8C-83A1-F6EECF244321}">
                <p14:modId xmlns:p14="http://schemas.microsoft.com/office/powerpoint/2010/main" val="374204666"/>
              </p:ext>
            </p:extLst>
          </p:nvPr>
        </p:nvGraphicFramePr>
        <p:xfrm>
          <a:off x="609600" y="1295400"/>
          <a:ext cx="7924800" cy="4470400"/>
        </p:xfrm>
        <a:graphic>
          <a:graphicData uri="http://schemas.openxmlformats.org/drawingml/2006/table">
            <a:tbl>
              <a:tblPr firstRow="1" bandRow="1">
                <a:tableStyleId>{5C22544A-7EE6-4342-B048-85BDC9FD1C3A}</a:tableStyleId>
              </a:tblPr>
              <a:tblGrid>
                <a:gridCol w="1752600"/>
                <a:gridCol w="4267200"/>
                <a:gridCol w="1905000"/>
              </a:tblGrid>
              <a:tr h="447040">
                <a:tc>
                  <a:txBody>
                    <a:bodyPr/>
                    <a:lstStyle/>
                    <a:p>
                      <a:endParaRPr lang="en-GB" dirty="0"/>
                    </a:p>
                  </a:txBody>
                  <a:tcPr/>
                </a:tc>
                <a:tc>
                  <a:txBody>
                    <a:bodyPr/>
                    <a:lstStyle/>
                    <a:p>
                      <a:endParaRPr lang="en-GB"/>
                    </a:p>
                  </a:txBody>
                  <a:tcPr/>
                </a:tc>
                <a:tc>
                  <a:txBody>
                    <a:bodyPr/>
                    <a:lstStyle/>
                    <a:p>
                      <a:endParaRPr lang="en-GB"/>
                    </a:p>
                  </a:txBody>
                  <a:tcPr/>
                </a:tc>
              </a:tr>
              <a:tr h="447040">
                <a:tc>
                  <a:txBody>
                    <a:bodyPr/>
                    <a:lstStyle/>
                    <a:p>
                      <a:r>
                        <a:rPr lang="en-GB" sz="1200" dirty="0" smtClean="0"/>
                        <a:t>Important</a:t>
                      </a:r>
                      <a:r>
                        <a:rPr lang="en-GB" sz="1200" baseline="0" dirty="0" smtClean="0"/>
                        <a:t> Collaborator</a:t>
                      </a:r>
                      <a:endParaRPr lang="en-GB" sz="1200" dirty="0"/>
                    </a:p>
                  </a:txBody>
                  <a:tcPr/>
                </a:tc>
                <a:tc>
                  <a:txBody>
                    <a:bodyPr/>
                    <a:lstStyle/>
                    <a:p>
                      <a:r>
                        <a:rPr lang="en-GB" sz="1200" dirty="0" smtClean="0"/>
                        <a:t>Internal</a:t>
                      </a:r>
                      <a:r>
                        <a:rPr lang="en-GB" sz="1200" baseline="0" dirty="0" smtClean="0"/>
                        <a:t>, outsource partner</a:t>
                      </a:r>
                      <a:endParaRPr lang="en-GB" sz="1200" dirty="0"/>
                    </a:p>
                  </a:txBody>
                  <a:tcPr/>
                </a:tc>
                <a:tc>
                  <a:txBody>
                    <a:bodyPr/>
                    <a:lstStyle/>
                    <a:p>
                      <a:endParaRPr lang="en-GB" sz="1200"/>
                    </a:p>
                  </a:txBody>
                  <a:tcPr/>
                </a:tc>
              </a:tr>
              <a:tr h="447040">
                <a:tc>
                  <a:txBody>
                    <a:bodyPr/>
                    <a:lstStyle/>
                    <a:p>
                      <a:r>
                        <a:rPr lang="en-GB" sz="1200" dirty="0" smtClean="0"/>
                        <a:t>Main Business</a:t>
                      </a:r>
                      <a:endParaRPr lang="en-GB" sz="1200" dirty="0"/>
                    </a:p>
                  </a:txBody>
                  <a:tcPr/>
                </a:tc>
                <a:tc>
                  <a:txBody>
                    <a:bodyPr/>
                    <a:lstStyle/>
                    <a:p>
                      <a:r>
                        <a:rPr lang="en-GB" sz="1200" dirty="0" smtClean="0"/>
                        <a:t>Provide online</a:t>
                      </a:r>
                      <a:r>
                        <a:rPr lang="en-GB" sz="1200" baseline="0" dirty="0" smtClean="0"/>
                        <a:t> learning system</a:t>
                      </a:r>
                      <a:endParaRPr lang="en-GB" sz="1200" dirty="0"/>
                    </a:p>
                  </a:txBody>
                  <a:tcPr/>
                </a:tc>
                <a:tc>
                  <a:txBody>
                    <a:bodyPr/>
                    <a:lstStyle/>
                    <a:p>
                      <a:endParaRPr lang="en-GB" sz="1200"/>
                    </a:p>
                  </a:txBody>
                  <a:tcPr/>
                </a:tc>
              </a:tr>
              <a:tr h="447040">
                <a:tc>
                  <a:txBody>
                    <a:bodyPr/>
                    <a:lstStyle/>
                    <a:p>
                      <a:r>
                        <a:rPr lang="en-GB" sz="1200" dirty="0" smtClean="0"/>
                        <a:t>Core Resources</a:t>
                      </a:r>
                      <a:endParaRPr lang="en-GB" sz="1200" dirty="0"/>
                    </a:p>
                  </a:txBody>
                  <a:tcPr/>
                </a:tc>
                <a:tc>
                  <a:txBody>
                    <a:bodyPr/>
                    <a:lstStyle/>
                    <a:p>
                      <a:r>
                        <a:rPr lang="en-GB" sz="1200" dirty="0" smtClean="0"/>
                        <a:t>People, questions bank, AI</a:t>
                      </a:r>
                      <a:endParaRPr lang="en-GB" sz="1200" dirty="0"/>
                    </a:p>
                  </a:txBody>
                  <a:tcPr/>
                </a:tc>
                <a:tc>
                  <a:txBody>
                    <a:bodyPr/>
                    <a:lstStyle/>
                    <a:p>
                      <a:endParaRPr lang="en-GB" sz="1200" dirty="0"/>
                    </a:p>
                  </a:txBody>
                  <a:tcPr/>
                </a:tc>
              </a:tr>
              <a:tr h="447040">
                <a:tc>
                  <a:txBody>
                    <a:bodyPr/>
                    <a:lstStyle/>
                    <a:p>
                      <a:r>
                        <a:rPr lang="en-GB" sz="1200" dirty="0" smtClean="0"/>
                        <a:t>Main Value</a:t>
                      </a:r>
                      <a:endParaRPr lang="en-GB" sz="1200" dirty="0"/>
                    </a:p>
                  </a:txBody>
                  <a:tcPr/>
                </a:tc>
                <a:tc>
                  <a:txBody>
                    <a:bodyPr/>
                    <a:lstStyle/>
                    <a:p>
                      <a:r>
                        <a:rPr lang="en-GB" sz="1200" dirty="0" smtClean="0"/>
                        <a:t>Improve</a:t>
                      </a:r>
                      <a:r>
                        <a:rPr lang="en-GB" sz="1200" baseline="0" dirty="0" smtClean="0"/>
                        <a:t> student test skill; save time, money for parents</a:t>
                      </a:r>
                      <a:endParaRPr lang="en-GB" sz="1200" dirty="0"/>
                    </a:p>
                  </a:txBody>
                  <a:tcPr/>
                </a:tc>
                <a:tc>
                  <a:txBody>
                    <a:bodyPr/>
                    <a:lstStyle/>
                    <a:p>
                      <a:endParaRPr lang="en-GB" sz="1200" dirty="0"/>
                    </a:p>
                  </a:txBody>
                  <a:tcPr/>
                </a:tc>
              </a:tr>
              <a:tr h="447040">
                <a:tc>
                  <a:txBody>
                    <a:bodyPr/>
                    <a:lstStyle/>
                    <a:p>
                      <a:r>
                        <a:rPr lang="en-GB" sz="1200" dirty="0" smtClean="0"/>
                        <a:t>Customer</a:t>
                      </a:r>
                      <a:r>
                        <a:rPr lang="en-GB" sz="1200" baseline="0" dirty="0" smtClean="0"/>
                        <a:t> Details</a:t>
                      </a:r>
                      <a:endParaRPr lang="en-GB" sz="1200" dirty="0"/>
                    </a:p>
                  </a:txBody>
                  <a:tcPr/>
                </a:tc>
                <a:tc>
                  <a:txBody>
                    <a:bodyPr/>
                    <a:lstStyle/>
                    <a:p>
                      <a:r>
                        <a:rPr lang="en-GB" sz="1200" dirty="0" smtClean="0"/>
                        <a:t>Parents pay,</a:t>
                      </a:r>
                      <a:r>
                        <a:rPr lang="en-GB" sz="1200" baseline="0" dirty="0" smtClean="0"/>
                        <a:t> children use.</a:t>
                      </a:r>
                      <a:endParaRPr lang="en-GB" sz="1200" dirty="0"/>
                    </a:p>
                  </a:txBody>
                  <a:tcPr/>
                </a:tc>
                <a:tc>
                  <a:txBody>
                    <a:bodyPr/>
                    <a:lstStyle/>
                    <a:p>
                      <a:endParaRPr lang="en-GB" sz="1200" dirty="0"/>
                    </a:p>
                  </a:txBody>
                  <a:tcPr/>
                </a:tc>
              </a:tr>
              <a:tr h="447040">
                <a:tc>
                  <a:txBody>
                    <a:bodyPr/>
                    <a:lstStyle/>
                    <a:p>
                      <a:r>
                        <a:rPr lang="en-GB" sz="1200" dirty="0" smtClean="0"/>
                        <a:t>Customer</a:t>
                      </a:r>
                      <a:r>
                        <a:rPr lang="en-GB" sz="1200" baseline="0" dirty="0" smtClean="0"/>
                        <a:t> Requirements</a:t>
                      </a:r>
                      <a:endParaRPr lang="en-GB" sz="1200" dirty="0"/>
                    </a:p>
                  </a:txBody>
                  <a:tcPr/>
                </a:tc>
                <a:tc>
                  <a:txBody>
                    <a:bodyPr/>
                    <a:lstStyle/>
                    <a:p>
                      <a:r>
                        <a:rPr lang="en-GB" sz="1200" dirty="0" smtClean="0"/>
                        <a:t>Get</a:t>
                      </a:r>
                      <a:r>
                        <a:rPr lang="en-GB" sz="1200" baseline="0" dirty="0" smtClean="0"/>
                        <a:t> high score to pass the test</a:t>
                      </a:r>
                      <a:endParaRPr lang="en-GB" sz="1200" dirty="0"/>
                    </a:p>
                  </a:txBody>
                  <a:tcPr/>
                </a:tc>
                <a:tc>
                  <a:txBody>
                    <a:bodyPr/>
                    <a:lstStyle/>
                    <a:p>
                      <a:endParaRPr lang="en-GB" sz="1200" dirty="0"/>
                    </a:p>
                  </a:txBody>
                  <a:tcPr/>
                </a:tc>
              </a:tr>
              <a:tr h="447040">
                <a:tc>
                  <a:txBody>
                    <a:bodyPr/>
                    <a:lstStyle/>
                    <a:p>
                      <a:r>
                        <a:rPr lang="en-GB" sz="1200" dirty="0" smtClean="0"/>
                        <a:t>Fulfil</a:t>
                      </a:r>
                      <a:r>
                        <a:rPr lang="en-GB" sz="1200" baseline="0" dirty="0" smtClean="0"/>
                        <a:t> Path</a:t>
                      </a:r>
                      <a:endParaRPr lang="en-GB" sz="1200" dirty="0"/>
                    </a:p>
                  </a:txBody>
                  <a:tcPr/>
                </a:tc>
                <a:tc>
                  <a:txBody>
                    <a:bodyPr/>
                    <a:lstStyle/>
                    <a:p>
                      <a:r>
                        <a:rPr lang="en-GB" sz="1200" dirty="0" smtClean="0"/>
                        <a:t>Ads, any other methods to carry out the</a:t>
                      </a:r>
                      <a:r>
                        <a:rPr lang="en-GB" sz="1200" baseline="0" dirty="0" smtClean="0"/>
                        <a:t> business</a:t>
                      </a:r>
                      <a:endParaRPr lang="en-GB" sz="1200" dirty="0"/>
                    </a:p>
                  </a:txBody>
                  <a:tcPr/>
                </a:tc>
                <a:tc>
                  <a:txBody>
                    <a:bodyPr/>
                    <a:lstStyle/>
                    <a:p>
                      <a:endParaRPr lang="en-GB" sz="1200" dirty="0"/>
                    </a:p>
                  </a:txBody>
                  <a:tcPr/>
                </a:tc>
              </a:tr>
              <a:tr h="447040">
                <a:tc>
                  <a:txBody>
                    <a:bodyPr/>
                    <a:lstStyle/>
                    <a:p>
                      <a:r>
                        <a:rPr lang="en-GB" sz="1200" dirty="0" smtClean="0"/>
                        <a:t>Cost and source</a:t>
                      </a:r>
                      <a:endParaRPr lang="en-GB" sz="1200" dirty="0"/>
                    </a:p>
                  </a:txBody>
                  <a:tcPr/>
                </a:tc>
                <a:tc>
                  <a:txBody>
                    <a:bodyPr/>
                    <a:lstStyle/>
                    <a:p>
                      <a:r>
                        <a:rPr lang="en-GB" sz="1200" dirty="0" smtClean="0"/>
                        <a:t>Personal, Investors</a:t>
                      </a:r>
                      <a:endParaRPr lang="en-GB" sz="1200" dirty="0"/>
                    </a:p>
                  </a:txBody>
                  <a:tcPr/>
                </a:tc>
                <a:tc>
                  <a:txBody>
                    <a:bodyPr/>
                    <a:lstStyle/>
                    <a:p>
                      <a:endParaRPr lang="en-GB" sz="1200" dirty="0"/>
                    </a:p>
                  </a:txBody>
                  <a:tcPr/>
                </a:tc>
              </a:tr>
              <a:tr h="447040">
                <a:tc>
                  <a:txBody>
                    <a:bodyPr/>
                    <a:lstStyle/>
                    <a:p>
                      <a:r>
                        <a:rPr lang="en-GB" sz="1200" dirty="0" smtClean="0"/>
                        <a:t>Income</a:t>
                      </a:r>
                      <a:endParaRPr lang="en-GB" sz="1200" dirty="0"/>
                    </a:p>
                  </a:txBody>
                  <a:tcPr/>
                </a:tc>
                <a:tc>
                  <a:txBody>
                    <a:bodyPr/>
                    <a:lstStyle/>
                    <a:p>
                      <a:r>
                        <a:rPr lang="en-GB" sz="1200" dirty="0" smtClean="0"/>
                        <a:t>Customer</a:t>
                      </a:r>
                      <a:r>
                        <a:rPr lang="en-GB" sz="1200" baseline="0" dirty="0" smtClean="0"/>
                        <a:t> pay for the service</a:t>
                      </a:r>
                      <a:endParaRPr lang="en-GB" sz="1200" dirty="0"/>
                    </a:p>
                  </a:txBody>
                  <a:tcPr/>
                </a:tc>
                <a:tc>
                  <a:txBody>
                    <a:bodyPr/>
                    <a:lstStyle/>
                    <a:p>
                      <a:endParaRPr lang="en-GB" sz="1200" dirty="0"/>
                    </a:p>
                  </a:txBody>
                  <a:tcPr/>
                </a:tc>
              </a:tr>
            </a:tbl>
          </a:graphicData>
        </a:graphic>
      </p:graphicFrame>
    </p:spTree>
    <p:extLst>
      <p:ext uri="{BB962C8B-B14F-4D97-AF65-F5344CB8AC3E}">
        <p14:creationId xmlns:p14="http://schemas.microsoft.com/office/powerpoint/2010/main" val="33812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038600" y="15240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Parents/Mentor</a:t>
            </a:r>
            <a:endParaRPr lang="en-GB" sz="1100" dirty="0">
              <a:solidFill>
                <a:schemeClr val="tx1"/>
              </a:solidFill>
            </a:endParaRPr>
          </a:p>
        </p:txBody>
      </p:sp>
      <p:sp>
        <p:nvSpPr>
          <p:cNvPr id="7" name="Rounded Rectangle 6"/>
          <p:cNvSpPr/>
          <p:nvPr/>
        </p:nvSpPr>
        <p:spPr>
          <a:xfrm>
            <a:off x="5791200" y="32004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Set Assignments</a:t>
            </a:r>
            <a:endParaRPr lang="en-GB" sz="1100" dirty="0">
              <a:solidFill>
                <a:schemeClr val="tx1"/>
              </a:solidFill>
            </a:endParaRPr>
          </a:p>
        </p:txBody>
      </p:sp>
      <p:cxnSp>
        <p:nvCxnSpPr>
          <p:cNvPr id="9" name="Straight Arrow Connector 8"/>
          <p:cNvCxnSpPr/>
          <p:nvPr/>
        </p:nvCxnSpPr>
        <p:spPr>
          <a:xfrm>
            <a:off x="5410200" y="1879363"/>
            <a:ext cx="685800" cy="405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943600" y="39624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Check Results</a:t>
            </a:r>
            <a:endParaRPr lang="en-GB" sz="1100" dirty="0">
              <a:solidFill>
                <a:schemeClr val="tx1"/>
              </a:solidFill>
            </a:endParaRPr>
          </a:p>
        </p:txBody>
      </p:sp>
      <p:cxnSp>
        <p:nvCxnSpPr>
          <p:cNvPr id="13" name="Straight Arrow Connector 12"/>
          <p:cNvCxnSpPr/>
          <p:nvPr/>
        </p:nvCxnSpPr>
        <p:spPr>
          <a:xfrm>
            <a:off x="6515100" y="3581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943600" y="47244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Fix Mistakes</a:t>
            </a:r>
            <a:endParaRPr lang="en-GB" sz="1100" dirty="0">
              <a:solidFill>
                <a:schemeClr val="tx1"/>
              </a:solidFill>
            </a:endParaRPr>
          </a:p>
        </p:txBody>
      </p:sp>
      <p:cxnSp>
        <p:nvCxnSpPr>
          <p:cNvPr id="17" name="Straight Arrow Connector 16"/>
          <p:cNvCxnSpPr/>
          <p:nvPr/>
        </p:nvCxnSpPr>
        <p:spPr>
          <a:xfrm>
            <a:off x="6515100" y="4343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3"/>
            <a:endCxn id="7" idx="3"/>
          </p:cNvCxnSpPr>
          <p:nvPr/>
        </p:nvCxnSpPr>
        <p:spPr>
          <a:xfrm flipH="1" flipV="1">
            <a:off x="7086600" y="3352800"/>
            <a:ext cx="152400" cy="1524000"/>
          </a:xfrm>
          <a:prstGeom prst="bentConnector3">
            <a:avLst>
              <a:gd name="adj1" fmla="val -1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2054423"/>
            <a:ext cx="891526" cy="307777"/>
          </a:xfrm>
          <a:prstGeom prst="rect">
            <a:avLst/>
          </a:prstGeom>
          <a:noFill/>
        </p:spPr>
        <p:txBody>
          <a:bodyPr wrap="none" rtlCol="0">
            <a:spAutoFit/>
          </a:bodyPr>
          <a:lstStyle/>
          <a:p>
            <a:r>
              <a:rPr lang="en-GB" sz="1400" dirty="0" smtClean="0"/>
              <a:t>Student 3</a:t>
            </a:r>
            <a:endParaRPr lang="en-GB" sz="1400" dirty="0"/>
          </a:p>
        </p:txBody>
      </p:sp>
      <p:sp>
        <p:nvSpPr>
          <p:cNvPr id="21" name="Rounded Rectangle 20"/>
          <p:cNvSpPr/>
          <p:nvPr/>
        </p:nvSpPr>
        <p:spPr>
          <a:xfrm>
            <a:off x="3886200" y="32004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Set Assignments</a:t>
            </a:r>
            <a:endParaRPr lang="en-GB" sz="1100" dirty="0">
              <a:solidFill>
                <a:schemeClr val="tx1"/>
              </a:solidFill>
            </a:endParaRPr>
          </a:p>
        </p:txBody>
      </p:sp>
      <p:sp>
        <p:nvSpPr>
          <p:cNvPr id="22" name="Rounded Rectangle 21"/>
          <p:cNvSpPr/>
          <p:nvPr/>
        </p:nvSpPr>
        <p:spPr>
          <a:xfrm>
            <a:off x="4038600" y="39624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Check Results</a:t>
            </a:r>
            <a:endParaRPr lang="en-GB" sz="1100" dirty="0">
              <a:solidFill>
                <a:schemeClr val="tx1"/>
              </a:solidFill>
            </a:endParaRPr>
          </a:p>
        </p:txBody>
      </p:sp>
      <p:cxnSp>
        <p:nvCxnSpPr>
          <p:cNvPr id="23" name="Straight Arrow Connector 22"/>
          <p:cNvCxnSpPr/>
          <p:nvPr/>
        </p:nvCxnSpPr>
        <p:spPr>
          <a:xfrm>
            <a:off x="4610100" y="3581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4038600" y="47244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Fix Mistakes</a:t>
            </a:r>
            <a:endParaRPr lang="en-GB" sz="1100" dirty="0">
              <a:solidFill>
                <a:schemeClr val="tx1"/>
              </a:solidFill>
            </a:endParaRPr>
          </a:p>
        </p:txBody>
      </p:sp>
      <p:cxnSp>
        <p:nvCxnSpPr>
          <p:cNvPr id="25" name="Straight Arrow Connector 24"/>
          <p:cNvCxnSpPr/>
          <p:nvPr/>
        </p:nvCxnSpPr>
        <p:spPr>
          <a:xfrm>
            <a:off x="4610100" y="4343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3"/>
            <a:endCxn id="21" idx="3"/>
          </p:cNvCxnSpPr>
          <p:nvPr/>
        </p:nvCxnSpPr>
        <p:spPr>
          <a:xfrm flipH="1" flipV="1">
            <a:off x="5181600" y="3352800"/>
            <a:ext cx="152400" cy="1524000"/>
          </a:xfrm>
          <a:prstGeom prst="bentConnector3">
            <a:avLst>
              <a:gd name="adj1" fmla="val -1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94874" y="2206823"/>
            <a:ext cx="891526" cy="307777"/>
          </a:xfrm>
          <a:prstGeom prst="rect">
            <a:avLst/>
          </a:prstGeom>
          <a:noFill/>
        </p:spPr>
        <p:txBody>
          <a:bodyPr wrap="none" rtlCol="0">
            <a:spAutoFit/>
          </a:bodyPr>
          <a:lstStyle/>
          <a:p>
            <a:r>
              <a:rPr lang="en-GB" sz="1400" dirty="0" smtClean="0"/>
              <a:t>Student 2</a:t>
            </a:r>
            <a:endParaRPr lang="en-GB" sz="1400" dirty="0"/>
          </a:p>
        </p:txBody>
      </p:sp>
      <p:sp>
        <p:nvSpPr>
          <p:cNvPr id="28" name="Rounded Rectangle 27"/>
          <p:cNvSpPr/>
          <p:nvPr/>
        </p:nvSpPr>
        <p:spPr>
          <a:xfrm>
            <a:off x="1981200" y="32004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Set Assignments</a:t>
            </a:r>
            <a:endParaRPr lang="en-GB" sz="1100" dirty="0">
              <a:solidFill>
                <a:schemeClr val="tx1"/>
              </a:solidFill>
            </a:endParaRPr>
          </a:p>
        </p:txBody>
      </p:sp>
      <p:sp>
        <p:nvSpPr>
          <p:cNvPr id="29" name="Rounded Rectangle 28"/>
          <p:cNvSpPr/>
          <p:nvPr/>
        </p:nvSpPr>
        <p:spPr>
          <a:xfrm>
            <a:off x="2057400" y="39624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Check Results</a:t>
            </a:r>
            <a:endParaRPr lang="en-GB" sz="1100" dirty="0">
              <a:solidFill>
                <a:schemeClr val="tx1"/>
              </a:solidFill>
            </a:endParaRPr>
          </a:p>
        </p:txBody>
      </p:sp>
      <p:cxnSp>
        <p:nvCxnSpPr>
          <p:cNvPr id="30" name="Straight Arrow Connector 29"/>
          <p:cNvCxnSpPr/>
          <p:nvPr/>
        </p:nvCxnSpPr>
        <p:spPr>
          <a:xfrm>
            <a:off x="2628900" y="3581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057400" y="47244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Fix Mistakes</a:t>
            </a:r>
            <a:endParaRPr lang="en-GB" sz="1100" dirty="0">
              <a:solidFill>
                <a:schemeClr val="tx1"/>
              </a:solidFill>
            </a:endParaRPr>
          </a:p>
        </p:txBody>
      </p:sp>
      <p:cxnSp>
        <p:nvCxnSpPr>
          <p:cNvPr id="32" name="Straight Arrow Connector 31"/>
          <p:cNvCxnSpPr/>
          <p:nvPr/>
        </p:nvCxnSpPr>
        <p:spPr>
          <a:xfrm>
            <a:off x="2628900" y="4343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31" idx="3"/>
            <a:endCxn id="35" idx="3"/>
          </p:cNvCxnSpPr>
          <p:nvPr/>
        </p:nvCxnSpPr>
        <p:spPr>
          <a:xfrm flipH="1" flipV="1">
            <a:off x="3276600" y="2667000"/>
            <a:ext cx="76200" cy="22098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362199" y="2209800"/>
            <a:ext cx="891526" cy="307777"/>
          </a:xfrm>
          <a:prstGeom prst="rect">
            <a:avLst/>
          </a:prstGeom>
          <a:noFill/>
        </p:spPr>
        <p:txBody>
          <a:bodyPr wrap="none" rtlCol="0">
            <a:spAutoFit/>
          </a:bodyPr>
          <a:lstStyle/>
          <a:p>
            <a:r>
              <a:rPr lang="en-GB" sz="1400" dirty="0" smtClean="0"/>
              <a:t>Student 1</a:t>
            </a:r>
            <a:endParaRPr lang="en-GB" sz="1400" dirty="0"/>
          </a:p>
        </p:txBody>
      </p:sp>
      <p:cxnSp>
        <p:nvCxnSpPr>
          <p:cNvPr id="36" name="Straight Arrow Connector 35"/>
          <p:cNvCxnSpPr/>
          <p:nvPr/>
        </p:nvCxnSpPr>
        <p:spPr>
          <a:xfrm>
            <a:off x="4610100" y="1879363"/>
            <a:ext cx="0" cy="489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276600" y="1879363"/>
            <a:ext cx="609600" cy="559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981200" y="25146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Picking Materials</a:t>
            </a:r>
            <a:endParaRPr lang="en-GB" sz="1100" dirty="0">
              <a:solidFill>
                <a:schemeClr val="tx1"/>
              </a:solidFill>
            </a:endParaRPr>
          </a:p>
        </p:txBody>
      </p:sp>
      <p:cxnSp>
        <p:nvCxnSpPr>
          <p:cNvPr id="37" name="Straight Arrow Connector 36"/>
          <p:cNvCxnSpPr/>
          <p:nvPr/>
        </p:nvCxnSpPr>
        <p:spPr>
          <a:xfrm>
            <a:off x="2621735" y="2895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962400" y="25146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Picking Materials</a:t>
            </a:r>
            <a:endParaRPr lang="en-GB" sz="1100" dirty="0">
              <a:solidFill>
                <a:schemeClr val="tx1"/>
              </a:solidFill>
            </a:endParaRPr>
          </a:p>
        </p:txBody>
      </p:sp>
      <p:cxnSp>
        <p:nvCxnSpPr>
          <p:cNvPr id="40" name="Straight Arrow Connector 39"/>
          <p:cNvCxnSpPr/>
          <p:nvPr/>
        </p:nvCxnSpPr>
        <p:spPr>
          <a:xfrm>
            <a:off x="4602935" y="2895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867400" y="2514600"/>
            <a:ext cx="1295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Picking Materials</a:t>
            </a:r>
            <a:endParaRPr lang="en-GB" sz="1100" dirty="0">
              <a:solidFill>
                <a:schemeClr val="tx1"/>
              </a:solidFill>
            </a:endParaRPr>
          </a:p>
        </p:txBody>
      </p:sp>
      <p:cxnSp>
        <p:nvCxnSpPr>
          <p:cNvPr id="42" name="Straight Arrow Connector 41"/>
          <p:cNvCxnSpPr/>
          <p:nvPr/>
        </p:nvCxnSpPr>
        <p:spPr>
          <a:xfrm>
            <a:off x="6507935" y="2895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itle 1"/>
          <p:cNvSpPr>
            <a:spLocks noGrp="1"/>
          </p:cNvSpPr>
          <p:nvPr>
            <p:ph type="title"/>
          </p:nvPr>
        </p:nvSpPr>
        <p:spPr>
          <a:xfrm>
            <a:off x="457200" y="274638"/>
            <a:ext cx="8229600" cy="487362"/>
          </a:xfrm>
        </p:spPr>
        <p:txBody>
          <a:bodyPr>
            <a:normAutofit/>
          </a:bodyPr>
          <a:lstStyle/>
          <a:p>
            <a:r>
              <a:rPr lang="en-GB" sz="2400" dirty="0" smtClean="0"/>
              <a:t>Each Plan is Unique</a:t>
            </a:r>
            <a:endParaRPr lang="en-GB" sz="2400" dirty="0"/>
          </a:p>
        </p:txBody>
      </p:sp>
    </p:spTree>
    <p:extLst>
      <p:ext uri="{BB962C8B-B14F-4D97-AF65-F5344CB8AC3E}">
        <p14:creationId xmlns:p14="http://schemas.microsoft.com/office/powerpoint/2010/main" val="140967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Picking Materials</a:t>
            </a:r>
            <a:endParaRPr lang="en-GB" sz="2400"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endParaRPr lang="en-GB" dirty="0" smtClean="0"/>
          </a:p>
          <a:p>
            <a:r>
              <a:rPr lang="en-GB" dirty="0" smtClean="0"/>
              <a:t>Most </a:t>
            </a:r>
            <a:r>
              <a:rPr lang="en-GB" dirty="0"/>
              <a:t>parents don’t understand </a:t>
            </a:r>
            <a:r>
              <a:rPr lang="en-GB" dirty="0" smtClean="0"/>
              <a:t>curriculum</a:t>
            </a:r>
          </a:p>
          <a:p>
            <a:pPr marL="342900" lvl="1" indent="-342900">
              <a:buFont typeface="Arial" panose="020B0604020202020204" pitchFamily="34" charset="0"/>
              <a:buChar char="•"/>
            </a:pPr>
            <a:r>
              <a:rPr lang="en-GB" dirty="0" smtClean="0"/>
              <a:t>The </a:t>
            </a:r>
            <a:r>
              <a:rPr lang="en-GB" dirty="0"/>
              <a:t>most materials were designed based on age or grade</a:t>
            </a:r>
          </a:p>
          <a:p>
            <a:r>
              <a:rPr lang="en-GB" dirty="0" smtClean="0"/>
              <a:t>No any book cover all curriculum</a:t>
            </a:r>
          </a:p>
          <a:p>
            <a:r>
              <a:rPr lang="en-GB" dirty="0" smtClean="0"/>
              <a:t>Most materials were designed based on age or grade, regardless the ability is different between students</a:t>
            </a:r>
          </a:p>
          <a:p>
            <a:r>
              <a:rPr lang="en-GB" dirty="0" smtClean="0"/>
              <a:t>It is impossible to know if a book is suitable for your children regards on difficulty</a:t>
            </a:r>
          </a:p>
          <a:p>
            <a:r>
              <a:rPr lang="en-GB" dirty="0" smtClean="0"/>
              <a:t>Each book only has limited questions</a:t>
            </a:r>
          </a:p>
          <a:p>
            <a:r>
              <a:rPr lang="en-GB" dirty="0" smtClean="0"/>
              <a:t>Any material you could get on the traditionally market is designed for general purpose not specific for your children</a:t>
            </a:r>
          </a:p>
          <a:p>
            <a:r>
              <a:rPr lang="en-GB" dirty="0" smtClean="0"/>
              <a:t>If you have more than one children, you will repeat the most of the work more than one time.</a:t>
            </a:r>
          </a:p>
        </p:txBody>
      </p:sp>
    </p:spTree>
    <p:extLst>
      <p:ext uri="{BB962C8B-B14F-4D97-AF65-F5344CB8AC3E}">
        <p14:creationId xmlns:p14="http://schemas.microsoft.com/office/powerpoint/2010/main" val="267649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Set Assignment</a:t>
            </a:r>
            <a:endParaRPr lang="en-GB" sz="2400"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GB" dirty="0"/>
              <a:t>Most parent has no time to set assignments for their children every </a:t>
            </a:r>
            <a:r>
              <a:rPr lang="en-GB" dirty="0" smtClean="0"/>
              <a:t>day</a:t>
            </a:r>
          </a:p>
          <a:p>
            <a:r>
              <a:rPr lang="en-GB" dirty="0" smtClean="0"/>
              <a:t>Most parent cannot set assignment properly</a:t>
            </a:r>
          </a:p>
          <a:p>
            <a:pPr lvl="1"/>
            <a:r>
              <a:rPr lang="en-GB" dirty="0" smtClean="0"/>
              <a:t>It is difficult to make clearly where your children are or what level they are</a:t>
            </a:r>
          </a:p>
          <a:p>
            <a:pPr lvl="1"/>
            <a:r>
              <a:rPr lang="en-GB" dirty="0" smtClean="0"/>
              <a:t>It is difficult for parent to record the past assignment and manage the learning progress</a:t>
            </a:r>
          </a:p>
          <a:p>
            <a:pPr lvl="1"/>
            <a:r>
              <a:rPr lang="en-GB" dirty="0" smtClean="0"/>
              <a:t>It is difficult for parent to manage the learning curve because they need to know the whole curriculum and each student is unique</a:t>
            </a:r>
          </a:p>
          <a:p>
            <a:pPr lvl="1"/>
            <a:r>
              <a:rPr lang="en-GB" dirty="0" smtClean="0"/>
              <a:t>Assignment difficulty and working time need to be adjust every time</a:t>
            </a:r>
          </a:p>
          <a:p>
            <a:pPr lvl="1"/>
            <a:r>
              <a:rPr lang="en-GB" dirty="0" smtClean="0"/>
              <a:t>Learning curve is very important, it may make your child refuse to learn if it is too steep; or your child may waste time if it is too flat</a:t>
            </a:r>
          </a:p>
          <a:p>
            <a:endParaRPr lang="en-GB" dirty="0"/>
          </a:p>
        </p:txBody>
      </p:sp>
    </p:spTree>
    <p:extLst>
      <p:ext uri="{BB962C8B-B14F-4D97-AF65-F5344CB8AC3E}">
        <p14:creationId xmlns:p14="http://schemas.microsoft.com/office/powerpoint/2010/main" val="406859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Check Results</a:t>
            </a:r>
            <a:endParaRPr lang="en-GB" sz="2400" dirty="0"/>
          </a:p>
        </p:txBody>
      </p:sp>
      <p:sp>
        <p:nvSpPr>
          <p:cNvPr id="3" name="Content Placeholder 2"/>
          <p:cNvSpPr>
            <a:spLocks noGrp="1"/>
          </p:cNvSpPr>
          <p:nvPr>
            <p:ph idx="1"/>
          </p:nvPr>
        </p:nvSpPr>
        <p:spPr>
          <a:xfrm>
            <a:off x="457200" y="1143000"/>
            <a:ext cx="8229600" cy="4983163"/>
          </a:xfrm>
        </p:spPr>
        <p:txBody>
          <a:bodyPr>
            <a:normAutofit/>
          </a:bodyPr>
          <a:lstStyle/>
          <a:p>
            <a:r>
              <a:rPr lang="en-GB" dirty="0" smtClean="0"/>
              <a:t>Difficulties when checking results</a:t>
            </a:r>
          </a:p>
          <a:p>
            <a:pPr lvl="1"/>
            <a:r>
              <a:rPr lang="en-GB" dirty="0" smtClean="0"/>
              <a:t>If you have a lot of material, manage the results may be difficult</a:t>
            </a:r>
          </a:p>
          <a:p>
            <a:pPr lvl="1"/>
            <a:r>
              <a:rPr lang="en-GB" dirty="0" smtClean="0"/>
              <a:t>Some material has no answer</a:t>
            </a:r>
          </a:p>
          <a:p>
            <a:pPr lvl="1"/>
            <a:r>
              <a:rPr lang="en-GB" dirty="0" smtClean="0"/>
              <a:t>Checking answer could be a time consuming work</a:t>
            </a:r>
          </a:p>
          <a:p>
            <a:pPr lvl="1"/>
            <a:r>
              <a:rPr lang="en-GB" dirty="0" smtClean="0"/>
              <a:t>If you have more than one children, you will repeat your work again and again</a:t>
            </a:r>
          </a:p>
          <a:p>
            <a:endParaRPr lang="en-GB" dirty="0"/>
          </a:p>
        </p:txBody>
      </p:sp>
    </p:spTree>
    <p:extLst>
      <p:ext uri="{BB962C8B-B14F-4D97-AF65-F5344CB8AC3E}">
        <p14:creationId xmlns:p14="http://schemas.microsoft.com/office/powerpoint/2010/main" val="1562774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Fix Mistakes</a:t>
            </a:r>
            <a:endParaRPr lang="en-GB" sz="2400" dirty="0"/>
          </a:p>
        </p:txBody>
      </p:sp>
      <p:sp>
        <p:nvSpPr>
          <p:cNvPr id="3" name="Content Placeholder 2"/>
          <p:cNvSpPr>
            <a:spLocks noGrp="1"/>
          </p:cNvSpPr>
          <p:nvPr>
            <p:ph idx="1"/>
          </p:nvPr>
        </p:nvSpPr>
        <p:spPr>
          <a:xfrm>
            <a:off x="457200" y="1143000"/>
            <a:ext cx="8229600" cy="4983163"/>
          </a:xfrm>
        </p:spPr>
        <p:txBody>
          <a:bodyPr>
            <a:normAutofit/>
          </a:bodyPr>
          <a:lstStyle/>
          <a:p>
            <a:r>
              <a:rPr lang="en-GB" dirty="0" smtClean="0"/>
              <a:t>Difficulties when fix mistakes</a:t>
            </a:r>
          </a:p>
          <a:p>
            <a:pPr lvl="1"/>
            <a:r>
              <a:rPr lang="en-GB" dirty="0" smtClean="0"/>
              <a:t>Most time consume work</a:t>
            </a:r>
          </a:p>
          <a:p>
            <a:pPr lvl="1"/>
            <a:r>
              <a:rPr lang="en-GB" dirty="0" smtClean="0"/>
              <a:t>Not all the parents can help their children fix the mistakes</a:t>
            </a:r>
          </a:p>
          <a:p>
            <a:pPr lvl="1"/>
            <a:r>
              <a:rPr lang="en-GB" dirty="0" smtClean="0"/>
              <a:t>Most parents have not enough time to do it as it is an everyday work</a:t>
            </a:r>
          </a:p>
          <a:p>
            <a:pPr lvl="1"/>
            <a:r>
              <a:rPr lang="en-GB" dirty="0" smtClean="0"/>
              <a:t>Again, if you have more than one children, you will repeat your work again and again</a:t>
            </a:r>
          </a:p>
          <a:p>
            <a:endParaRPr lang="en-GB" dirty="0"/>
          </a:p>
        </p:txBody>
      </p:sp>
    </p:spTree>
    <p:extLst>
      <p:ext uri="{BB962C8B-B14F-4D97-AF65-F5344CB8AC3E}">
        <p14:creationId xmlns:p14="http://schemas.microsoft.com/office/powerpoint/2010/main" val="418577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What TTM Does</a:t>
            </a:r>
            <a:endParaRPr lang="en-GB" sz="2400"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GB" dirty="0" smtClean="0"/>
              <a:t>Picking Materials</a:t>
            </a:r>
          </a:p>
          <a:p>
            <a:pPr lvl="1"/>
            <a:r>
              <a:rPr lang="en-GB" dirty="0" smtClean="0"/>
              <a:t>We have more than 300 tasks, 400K questions</a:t>
            </a:r>
          </a:p>
          <a:p>
            <a:pPr lvl="1"/>
            <a:r>
              <a:rPr lang="en-GB" dirty="0" smtClean="0"/>
              <a:t>Our tasks were designed following the national curriculum, so it covers curriculum completely</a:t>
            </a:r>
          </a:p>
          <a:p>
            <a:pPr lvl="1"/>
            <a:r>
              <a:rPr lang="en-GB" dirty="0" smtClean="0"/>
              <a:t>We covered all types of questions, has hundreds questions for each type of questions</a:t>
            </a:r>
          </a:p>
          <a:p>
            <a:pPr lvl="1"/>
            <a:r>
              <a:rPr lang="en-GB" dirty="0" smtClean="0"/>
              <a:t>Our question bank equivalents to 2000 books</a:t>
            </a:r>
          </a:p>
          <a:p>
            <a:pPr lvl="1"/>
            <a:r>
              <a:rPr lang="en-GB" dirty="0" smtClean="0"/>
              <a:t>The tasks were designed in </a:t>
            </a:r>
            <a:r>
              <a:rPr lang="en-GB" dirty="0"/>
              <a:t>a fine </a:t>
            </a:r>
            <a:r>
              <a:rPr lang="en-GB" dirty="0" smtClean="0"/>
              <a:t>granularity</a:t>
            </a:r>
          </a:p>
          <a:p>
            <a:pPr lvl="1"/>
            <a:r>
              <a:rPr lang="en-GB" dirty="0" smtClean="0"/>
              <a:t>The learning curve is specific for  each child, it depends on their ability and progress</a:t>
            </a:r>
          </a:p>
          <a:p>
            <a:pPr lvl="1"/>
            <a:r>
              <a:rPr lang="en-GB" dirty="0" smtClean="0"/>
              <a:t>Most tasks have learning example to let student learn by themselves</a:t>
            </a:r>
          </a:p>
          <a:p>
            <a:pPr lvl="1"/>
            <a:endParaRPr lang="en-GB" dirty="0" smtClean="0"/>
          </a:p>
          <a:p>
            <a:endParaRPr lang="en-GB" dirty="0"/>
          </a:p>
        </p:txBody>
      </p:sp>
    </p:spTree>
    <p:extLst>
      <p:ext uri="{BB962C8B-B14F-4D97-AF65-F5344CB8AC3E}">
        <p14:creationId xmlns:p14="http://schemas.microsoft.com/office/powerpoint/2010/main" val="305552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What TTM Does</a:t>
            </a:r>
            <a:endParaRPr lang="en-GB" sz="2400"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GB" dirty="0" smtClean="0"/>
              <a:t>Set Assignment</a:t>
            </a:r>
          </a:p>
          <a:p>
            <a:pPr lvl="1"/>
            <a:r>
              <a:rPr lang="en-GB" dirty="0" smtClean="0"/>
              <a:t>Assignment can be set manually by parent</a:t>
            </a:r>
          </a:p>
          <a:p>
            <a:pPr lvl="2"/>
            <a:r>
              <a:rPr lang="en-GB" dirty="0" smtClean="0"/>
              <a:t>If parents want the student to strength specific skill</a:t>
            </a:r>
          </a:p>
          <a:p>
            <a:pPr lvl="1"/>
            <a:r>
              <a:rPr lang="en-GB" dirty="0" smtClean="0"/>
              <a:t>AI Assistant could set assignment properly</a:t>
            </a:r>
          </a:p>
          <a:p>
            <a:pPr lvl="2"/>
            <a:r>
              <a:rPr lang="en-GB" dirty="0" smtClean="0"/>
              <a:t>It records your children’s work all the time</a:t>
            </a:r>
          </a:p>
          <a:p>
            <a:pPr lvl="2"/>
            <a:r>
              <a:rPr lang="en-GB" dirty="0" smtClean="0"/>
              <a:t>It analyse the work result everyday</a:t>
            </a:r>
          </a:p>
          <a:p>
            <a:pPr lvl="2"/>
            <a:r>
              <a:rPr lang="en-GB" dirty="0" smtClean="0"/>
              <a:t>It find out the strength and weakness of your children</a:t>
            </a:r>
          </a:p>
          <a:p>
            <a:pPr lvl="2"/>
            <a:r>
              <a:rPr lang="en-GB" dirty="0" smtClean="0"/>
              <a:t>It set the assignment the manage the learning curve properly</a:t>
            </a:r>
          </a:p>
          <a:p>
            <a:pPr lvl="1"/>
            <a:r>
              <a:rPr lang="en-GB" dirty="0" smtClean="0"/>
              <a:t>Parents don’t need do anything when AI Assistant is enabled</a:t>
            </a:r>
          </a:p>
          <a:p>
            <a:endParaRPr lang="en-GB" dirty="0"/>
          </a:p>
        </p:txBody>
      </p:sp>
    </p:spTree>
    <p:extLst>
      <p:ext uri="{BB962C8B-B14F-4D97-AF65-F5344CB8AC3E}">
        <p14:creationId xmlns:p14="http://schemas.microsoft.com/office/powerpoint/2010/main" val="47800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GB" sz="2400" dirty="0" smtClean="0"/>
              <a:t>What TTM Does</a:t>
            </a:r>
            <a:endParaRPr lang="en-GB" sz="2400" dirty="0"/>
          </a:p>
        </p:txBody>
      </p:sp>
      <p:sp>
        <p:nvSpPr>
          <p:cNvPr id="3" name="Content Placeholder 2"/>
          <p:cNvSpPr>
            <a:spLocks noGrp="1"/>
          </p:cNvSpPr>
          <p:nvPr>
            <p:ph idx="1"/>
          </p:nvPr>
        </p:nvSpPr>
        <p:spPr>
          <a:xfrm>
            <a:off x="457200" y="1143000"/>
            <a:ext cx="8229600" cy="4983163"/>
          </a:xfrm>
        </p:spPr>
        <p:txBody>
          <a:bodyPr>
            <a:normAutofit/>
          </a:bodyPr>
          <a:lstStyle/>
          <a:p>
            <a:r>
              <a:rPr lang="en-GB" dirty="0" smtClean="0"/>
              <a:t>Check Results</a:t>
            </a:r>
          </a:p>
          <a:p>
            <a:pPr lvl="1"/>
            <a:r>
              <a:rPr lang="en-GB" dirty="0" smtClean="0"/>
              <a:t>Our system could verify the answer at runtime</a:t>
            </a:r>
          </a:p>
          <a:p>
            <a:pPr lvl="1"/>
            <a:r>
              <a:rPr lang="en-GB" dirty="0" smtClean="0"/>
              <a:t>It record any mistake during doing the assignment</a:t>
            </a:r>
            <a:endParaRPr lang="en-GB" dirty="0"/>
          </a:p>
          <a:p>
            <a:pPr lvl="1"/>
            <a:r>
              <a:rPr lang="en-GB" dirty="0" smtClean="0"/>
              <a:t>Parents don’t need do anything</a:t>
            </a:r>
            <a:endParaRPr lang="en-GB" dirty="0"/>
          </a:p>
        </p:txBody>
      </p:sp>
    </p:spTree>
    <p:extLst>
      <p:ext uri="{BB962C8B-B14F-4D97-AF65-F5344CB8AC3E}">
        <p14:creationId xmlns:p14="http://schemas.microsoft.com/office/powerpoint/2010/main" val="85328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5434</TotalTime>
  <Words>1300</Words>
  <Application>Microsoft Office PowerPoint</Application>
  <PresentationFormat>On-screen Show (4:3)</PresentationFormat>
  <Paragraphs>186</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TTM Core Ideas</vt:lpstr>
      <vt:lpstr>Each Plan is Unique</vt:lpstr>
      <vt:lpstr>Picking Materials</vt:lpstr>
      <vt:lpstr>Set Assignment</vt:lpstr>
      <vt:lpstr>Check Results</vt:lpstr>
      <vt:lpstr>Fix Mistakes</vt:lpstr>
      <vt:lpstr>What TTM Does</vt:lpstr>
      <vt:lpstr>What TTM Does</vt:lpstr>
      <vt:lpstr>What TTM Does</vt:lpstr>
      <vt:lpstr>What TTM Does</vt:lpstr>
      <vt:lpstr>What TTM Does</vt:lpstr>
      <vt:lpstr>What TTM Does</vt:lpstr>
      <vt:lpstr>And More</vt:lpstr>
      <vt:lpstr>And More</vt:lpstr>
      <vt:lpstr>PowerPoint Presentation</vt:lpstr>
      <vt:lpstr>PowerPoint Presentation</vt:lpstr>
      <vt:lpstr>Keys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TTM Design</dc:title>
  <dc:creator>YIn, Jiangbo</dc:creator>
  <cp:lastModifiedBy>Yin, Jiangbo</cp:lastModifiedBy>
  <cp:revision>93</cp:revision>
  <dcterms:created xsi:type="dcterms:W3CDTF">2006-08-16T00:00:00Z</dcterms:created>
  <dcterms:modified xsi:type="dcterms:W3CDTF">2020-01-29T14:20:44Z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b19c215d-f5e0-48f9-8d06-8c1095257b21</vt:lpwstr>
  </property>
  <property fmtid="{D5CDD505-2E9C-101B-9397-08002B2CF9AE}" pid="3" name="THALESClassification">
    <vt:lpwstr>TCA</vt:lpwstr>
  </property>
  <property fmtid="{D5CDD505-2E9C-101B-9397-08002B2CF9AE}" pid="4" name="Sensitivity">
    <vt:lpwstr>TGO</vt:lpwstr>
  </property>
  <property fmtid="{D5CDD505-2E9C-101B-9397-08002B2CF9AE}" pid="5" name="PD">
    <vt:lpwstr>PDN</vt:lpwstr>
  </property>
  <property fmtid="{D5CDD505-2E9C-101B-9397-08002B2CF9AE}" pid="6" name="EC">
    <vt:lpwstr>ECNA</vt:lpwstr>
  </property>
  <property fmtid="{D5CDD505-2E9C-101B-9397-08002B2CF9AE}" pid="7" name="LC">
    <vt:lpwstr>LCNA</vt:lpwstr>
  </property>
  <property fmtid="{D5CDD505-2E9C-101B-9397-08002B2CF9AE}" pid="8" name="AppHF">
    <vt:lpwstr>AHFY</vt:lpwstr>
  </property>
</Properties>
</file>