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3EDB9-AE2D-442E-8E20-BF709BF04FAE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7F2BF-7440-455A-8C9D-30E6BF81B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2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F2BF-7440-455A-8C9D-30E6BF81B3B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1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F2BF-7440-455A-8C9D-30E6BF81B3B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96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F2BF-7440-455A-8C9D-30E6BF81B3B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7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hc" descr=" 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000" b="0" i="0" u="none" baseline="0">
                <a:solidFill>
                  <a:srgbClr val="000000"/>
                </a:solidFill>
                <a:latin typeface="arial"/>
              </a:rPr>
              <a:t> </a:t>
            </a:r>
          </a:p>
        </p:txBody>
      </p:sp>
      <p:sp>
        <p:nvSpPr>
          <p:cNvPr id="8" name="fc" descr="OPEN&#10; "/>
          <p:cNvSpPr txBox="1"/>
          <p:nvPr userDrawn="1"/>
        </p:nvSpPr>
        <p:spPr>
          <a:xfrm>
            <a:off x="0" y="6489700"/>
            <a:ext cx="914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000" b="0" i="0" u="none" baseline="0">
                <a:solidFill>
                  <a:srgbClr val="000000"/>
                </a:solidFill>
                <a:latin typeface="arial"/>
              </a:rPr>
              <a:t>OPEN</a:t>
            </a:r>
          </a:p>
          <a:p>
            <a:pPr algn="ctr"/>
            <a:r>
              <a:rPr lang="en-GB" sz="1000" b="0" i="0" u="none" baseline="0">
                <a:solidFill>
                  <a:srgbClr val="000000"/>
                </a:solidFill>
                <a:latin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374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TTM Design</a:t>
            </a:r>
          </a:p>
        </p:txBody>
      </p:sp>
    </p:spTree>
    <p:extLst>
      <p:ext uri="{BB962C8B-B14F-4D97-AF65-F5344CB8AC3E}">
        <p14:creationId xmlns:p14="http://schemas.microsoft.com/office/powerpoint/2010/main" val="202822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Price(4)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1600200"/>
            <a:ext cx="8763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Our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55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Student Login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723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Mentor 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2133600"/>
            <a:ext cx="502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DeCom</a:t>
            </a:r>
            <a:r>
              <a:rPr lang="en-GB" sz="1000" dirty="0">
                <a:solidFill>
                  <a:schemeClr val="tx1"/>
                </a:solidFill>
              </a:rPr>
              <a:t> Technology Ltd 2018 - 2019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89393"/>
              </p:ext>
            </p:extLst>
          </p:nvPr>
        </p:nvGraphicFramePr>
        <p:xfrm>
          <a:off x="2286000" y="2590800"/>
          <a:ext cx="4572000" cy="240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/>
                        <a:t>One Month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/>
                        <a:t>One Year</a:t>
                      </a:r>
                      <a:r>
                        <a:rPr lang="en-GB" sz="1200" baseline="0" dirty="0"/>
                        <a:t> Math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/>
                        <a:t>One Year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baseline="0" dirty="0"/>
                        <a:t>Monthly subscribe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Cancel</a:t>
                      </a:r>
                      <a:r>
                        <a:rPr lang="en-GB" sz="1200" baseline="0" dirty="0"/>
                        <a:t> at anytime</a:t>
                      </a:r>
                    </a:p>
                    <a:p>
                      <a:r>
                        <a:rPr lang="en-GB" sz="1200" baseline="0" dirty="0"/>
                        <a:t>One Student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5.99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Any more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77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Home(5)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052310" y="166497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8140" y="2686050"/>
            <a:ext cx="1257300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Start Now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6300" y="218313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3600" y="2133600"/>
            <a:ext cx="5638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DeCom</a:t>
            </a:r>
            <a:r>
              <a:rPr lang="en-GB" sz="1000" dirty="0">
                <a:solidFill>
                  <a:schemeClr val="tx1"/>
                </a:solidFill>
              </a:rPr>
              <a:t> Technology Ltd 2018 - 2019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6300" y="253365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8700" y="169545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Welcom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3341792"/>
            <a:ext cx="472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Current status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40744"/>
              </p:ext>
            </p:extLst>
          </p:nvPr>
        </p:nvGraphicFramePr>
        <p:xfrm>
          <a:off x="2644140" y="3928532"/>
          <a:ext cx="4572000" cy="155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/>
                        <a:t>Date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/>
                        <a:t>Date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/>
                        <a:t>Date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43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Study(6)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781300" y="3124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2514600"/>
            <a:ext cx="502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2250" y="3505200"/>
            <a:ext cx="104775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00" y="1600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1350" y="1600200"/>
            <a:ext cx="104775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6800" y="1600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286005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Mentor Home (7)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2133600"/>
            <a:ext cx="5867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DeCom</a:t>
            </a:r>
            <a:r>
              <a:rPr lang="en-GB" sz="1000" dirty="0">
                <a:solidFill>
                  <a:schemeClr val="tx1"/>
                </a:solidFill>
              </a:rPr>
              <a:t> Technology Ltd 2018 - 2019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4550" y="22098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6600" y="22098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450" y="21336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Student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25146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Student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28956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Student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67500" y="22860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Setting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53200" y="2209800"/>
            <a:ext cx="1219200" cy="280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67500" y="25908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7500" y="28956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3084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1. Keep doing the work until the progress bar to the 100%</a:t>
            </a:r>
          </a:p>
          <a:p>
            <a:r>
              <a:rPr lang="en-GB" sz="2400" dirty="0"/>
              <a:t>2. If percentage of all assignments above 90 %, you got a sticker!</a:t>
            </a:r>
          </a:p>
          <a:p>
            <a:r>
              <a:rPr lang="en-GB" sz="2400" dirty="0"/>
              <a:t>3. When Sticker Chart full, you got a STAR</a:t>
            </a:r>
          </a:p>
          <a:p>
            <a:r>
              <a:rPr lang="en-GB" sz="2400" dirty="0"/>
              <a:t>4. When you got a STAR, you could use it to exchange a gift</a:t>
            </a:r>
          </a:p>
          <a:p>
            <a:r>
              <a:rPr lang="en-GB" sz="2400" dirty="0"/>
              <a:t>5. If there is anything wrong during you work or you think question or answer not correct, please press “Report Error” button.</a:t>
            </a:r>
          </a:p>
        </p:txBody>
      </p:sp>
    </p:spTree>
    <p:extLst>
      <p:ext uri="{BB962C8B-B14F-4D97-AF65-F5344CB8AC3E}">
        <p14:creationId xmlns:p14="http://schemas.microsoft.com/office/powerpoint/2010/main" val="156719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09160"/>
          </a:xfrm>
        </p:spPr>
        <p:txBody>
          <a:bodyPr>
            <a:normAutofit/>
          </a:bodyPr>
          <a:lstStyle/>
          <a:p>
            <a:r>
              <a:rPr lang="en-GB" sz="2400" dirty="0"/>
              <a:t>We have more than 100k questions in the bank so far</a:t>
            </a:r>
          </a:p>
          <a:p>
            <a:r>
              <a:rPr lang="en-GB" sz="2400" dirty="0"/>
              <a:t>We will fully cover the curriculum of KS1 and KS2</a:t>
            </a:r>
          </a:p>
          <a:p>
            <a:r>
              <a:rPr lang="en-GB" sz="2400" dirty="0"/>
              <a:t>The powerful AI looks after the pupil:</a:t>
            </a:r>
          </a:p>
          <a:p>
            <a:pPr lvl="1"/>
            <a:r>
              <a:rPr lang="en-GB" sz="2000" dirty="0"/>
              <a:t>It evaluation each practice paper</a:t>
            </a:r>
          </a:p>
          <a:p>
            <a:pPr lvl="1"/>
            <a:r>
              <a:rPr lang="en-GB" sz="2000" dirty="0"/>
              <a:t>It traces the progress of the study</a:t>
            </a:r>
          </a:p>
          <a:p>
            <a:pPr lvl="1"/>
            <a:r>
              <a:rPr lang="en-GB" sz="2000" dirty="0"/>
              <a:t>It assigns the proper assignment for pupil depends on his level</a:t>
            </a:r>
          </a:p>
          <a:p>
            <a:pPr lvl="1"/>
            <a:r>
              <a:rPr lang="en-GB" sz="2000" dirty="0"/>
              <a:t>It set up revise plan to solid the knowledge</a:t>
            </a:r>
          </a:p>
          <a:p>
            <a:pPr lvl="1"/>
            <a:r>
              <a:rPr lang="en-GB" sz="2000" dirty="0"/>
              <a:t>It manage the learning curve to  make it efficient for everyone</a:t>
            </a:r>
          </a:p>
          <a:p>
            <a:pPr lvl="1"/>
            <a:r>
              <a:rPr lang="en-GB" sz="2000" dirty="0"/>
              <a:t>It logs all the practice result for review and statistics</a:t>
            </a:r>
          </a:p>
          <a:p>
            <a:r>
              <a:rPr lang="en-GB" sz="2400" dirty="0"/>
              <a:t>Each assignment was designed to be complete within 10 minutes</a:t>
            </a:r>
          </a:p>
        </p:txBody>
      </p:sp>
    </p:spTree>
    <p:extLst>
      <p:ext uri="{BB962C8B-B14F-4D97-AF65-F5344CB8AC3E}">
        <p14:creationId xmlns:p14="http://schemas.microsoft.com/office/powerpoint/2010/main" val="266435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752600" y="2514600"/>
            <a:ext cx="51435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7380" y="4419600"/>
            <a:ext cx="473202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900" y="2057400"/>
            <a:ext cx="108204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54240" y="5257800"/>
            <a:ext cx="104775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00900" y="1600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2057400"/>
            <a:ext cx="502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Progress Bar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88530" y="5867400"/>
            <a:ext cx="104775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Report Error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600" y="5867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Answer Indicator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2514600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 - 1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4220" y="3200400"/>
            <a:ext cx="21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 Content</a:t>
            </a:r>
          </a:p>
        </p:txBody>
      </p:sp>
    </p:spTree>
    <p:extLst>
      <p:ext uri="{BB962C8B-B14F-4D97-AF65-F5344CB8AC3E}">
        <p14:creationId xmlns:p14="http://schemas.microsoft.com/office/powerpoint/2010/main" val="156770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838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signinup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9300" y="1676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signin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1295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Email, </a:t>
            </a:r>
            <a:r>
              <a:rPr lang="en-GB" sz="1100" dirty="0" err="1"/>
              <a:t>pw</a:t>
            </a:r>
            <a:endParaRPr lang="en-GB" sz="1100" dirty="0"/>
          </a:p>
        </p:txBody>
      </p:sp>
      <p:sp>
        <p:nvSpPr>
          <p:cNvPr id="7" name="Rectangle 6"/>
          <p:cNvSpPr/>
          <p:nvPr/>
        </p:nvSpPr>
        <p:spPr>
          <a:xfrm>
            <a:off x="4038600" y="1600200"/>
            <a:ext cx="10287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If email  and token exist in local mentor</a:t>
            </a:r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4552950" y="1143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38600" y="2438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Verify token</a:t>
            </a:r>
          </a:p>
        </p:txBody>
      </p: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>
            <a:off x="455295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2057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Email, </a:t>
            </a:r>
            <a:r>
              <a:rPr lang="en-GB" sz="1100" dirty="0" err="1"/>
              <a:t>pw</a:t>
            </a:r>
            <a:endParaRPr lang="en-GB" sz="1100" dirty="0"/>
          </a:p>
        </p:txBody>
      </p:sp>
      <p:sp>
        <p:nvSpPr>
          <p:cNvPr id="14" name="Rectangle 13"/>
          <p:cNvSpPr/>
          <p:nvPr/>
        </p:nvSpPr>
        <p:spPr>
          <a:xfrm>
            <a:off x="5829300" y="2438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AuthToken</a:t>
            </a:r>
            <a:r>
              <a:rPr lang="en-GB" sz="1000" dirty="0">
                <a:solidFill>
                  <a:schemeClr val="tx1"/>
                </a:solidFill>
              </a:rPr>
              <a:t> (get token)</a:t>
            </a:r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634365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90700" y="896349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Communicaton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1277349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Token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90700" y="1658349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Normal operation</a:t>
            </a:r>
          </a:p>
        </p:txBody>
      </p: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2305050" y="1201149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19500" y="2133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token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8600" y="30480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Token ok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36576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Save Token in Session</a:t>
            </a:r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>
            <a:off x="4552950" y="3352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23" idx="0"/>
          </p:cNvCxnSpPr>
          <p:nvPr/>
        </p:nvCxnSpPr>
        <p:spPr>
          <a:xfrm>
            <a:off x="455295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5" idx="1"/>
          </p:cNvCxnSpPr>
          <p:nvPr/>
        </p:nvCxnSpPr>
        <p:spPr>
          <a:xfrm>
            <a:off x="5067300" y="182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5400" y="14909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Not in local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29300" y="2971800"/>
            <a:ext cx="10287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Get token failed, new user?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29300" y="38862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Create User</a:t>
            </a:r>
          </a:p>
        </p:txBody>
      </p:sp>
      <p:cxnSp>
        <p:nvCxnSpPr>
          <p:cNvPr id="38" name="Straight Arrow Connector 37"/>
          <p:cNvCxnSpPr>
            <a:stCxn id="14" idx="2"/>
            <a:endCxn id="35" idx="0"/>
          </p:cNvCxnSpPr>
          <p:nvPr/>
        </p:nvCxnSpPr>
        <p:spPr>
          <a:xfrm>
            <a:off x="6343650" y="2743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6" idx="0"/>
          </p:cNvCxnSpPr>
          <p:nvPr/>
        </p:nvCxnSpPr>
        <p:spPr>
          <a:xfrm>
            <a:off x="6343650" y="3505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29300" y="46482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Get Token</a:t>
            </a:r>
          </a:p>
        </p:txBody>
      </p:sp>
      <p:cxnSp>
        <p:nvCxnSpPr>
          <p:cNvPr id="43" name="Straight Arrow Connector 42"/>
          <p:cNvCxnSpPr>
            <a:stCxn id="36" idx="2"/>
            <a:endCxn id="41" idx="0"/>
          </p:cNvCxnSpPr>
          <p:nvPr/>
        </p:nvCxnSpPr>
        <p:spPr>
          <a:xfrm>
            <a:off x="6343650" y="4267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1"/>
            <a:endCxn id="24" idx="2"/>
          </p:cNvCxnSpPr>
          <p:nvPr/>
        </p:nvCxnSpPr>
        <p:spPr>
          <a:xfrm rot="10800000">
            <a:off x="4552950" y="3962400"/>
            <a:ext cx="127635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4" idx="1"/>
            <a:endCxn id="18" idx="3"/>
          </p:cNvCxnSpPr>
          <p:nvPr/>
        </p:nvCxnSpPr>
        <p:spPr>
          <a:xfrm rot="10800000">
            <a:off x="2819400" y="1048750"/>
            <a:ext cx="1219200" cy="27612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9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17432"/>
              </p:ext>
            </p:extLst>
          </p:nvPr>
        </p:nvGraphicFramePr>
        <p:xfrm>
          <a:off x="533400" y="457201"/>
          <a:ext cx="8229600" cy="609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276">
                <a:tc>
                  <a:txBody>
                    <a:bodyPr/>
                    <a:lstStyle/>
                    <a:p>
                      <a:r>
                        <a:rPr lang="en-GB" sz="1400" dirty="0"/>
                        <a:t>Question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Show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Show</a:t>
                      </a:r>
                      <a:r>
                        <a:rPr lang="en-GB" sz="1400" baseline="0" dirty="0"/>
                        <a:t> Answer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Process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/>
                        <a:t>Math: SC normal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Mathjax</a:t>
                      </a:r>
                      <a:r>
                        <a:rPr lang="en-GB" sz="1100" dirty="0"/>
                        <a:t> display 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SC answer</a:t>
                      </a:r>
                    </a:p>
                    <a:p>
                      <a:r>
                        <a:rPr lang="en-GB" sz="1100" dirty="0"/>
                        <a:t>IT</a:t>
                      </a:r>
                      <a:r>
                        <a:rPr lang="en-GB" sz="1100" baseline="0" dirty="0"/>
                        <a:t> answer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Check SC, IT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/>
                        <a:t>Math, clock</a:t>
                      </a:r>
                      <a:r>
                        <a:rPr lang="en-GB" sz="1100" baseline="0" dirty="0"/>
                        <a:t> question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Canvas show analogy</a:t>
                      </a:r>
                      <a:r>
                        <a:rPr lang="en-GB" sz="1100" baseline="0" dirty="0"/>
                        <a:t> </a:t>
                      </a:r>
                      <a:r>
                        <a:rPr lang="en-GB" sz="1100" dirty="0"/>
                        <a:t>clock</a:t>
                      </a:r>
                    </a:p>
                    <a:p>
                      <a:r>
                        <a:rPr lang="en-GB" sz="1100" dirty="0"/>
                        <a:t>(</a:t>
                      </a:r>
                      <a:r>
                        <a:rPr lang="en-GB" sz="1100" baseline="0" dirty="0"/>
                        <a:t>Will need drag clock legs)</a:t>
                      </a:r>
                    </a:p>
                    <a:p>
                      <a:r>
                        <a:rPr lang="en-GB" sz="1100" baseline="0" dirty="0"/>
                        <a:t>(will need show multiple clocks)</a:t>
                      </a:r>
                    </a:p>
                    <a:p>
                      <a:r>
                        <a:rPr lang="en-GB" sz="1100" baseline="0" dirty="0"/>
                        <a:t>(Canvas Show digital clock)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SC answers</a:t>
                      </a:r>
                    </a:p>
                    <a:p>
                      <a:r>
                        <a:rPr lang="en-GB" sz="1100" dirty="0"/>
                        <a:t>(will drag clock legs)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Check SC, IT</a:t>
                      </a:r>
                    </a:p>
                    <a:p>
                      <a:r>
                        <a:rPr lang="en-GB" sz="1100" dirty="0"/>
                        <a:t>Detect clock leg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/>
                        <a:t>Math, 2D, 3D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(Canvas draw</a:t>
                      </a:r>
                      <a:r>
                        <a:rPr lang="en-GB" sz="1100" baseline="0" dirty="0"/>
                        <a:t> shapes)</a:t>
                      </a:r>
                    </a:p>
                    <a:p>
                      <a:r>
                        <a:rPr lang="en-GB" sz="1100" baseline="0" dirty="0"/>
                        <a:t>(Show multiple shapes)</a:t>
                      </a:r>
                    </a:p>
                    <a:p>
                      <a:r>
                        <a:rPr lang="en-GB" sz="1100" baseline="0" dirty="0"/>
                        <a:t>(will need turn/spinning 3D shapes)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SC</a:t>
                      </a:r>
                      <a:r>
                        <a:rPr lang="en-GB" sz="1100" baseline="0" dirty="0"/>
                        <a:t> answers</a:t>
                      </a:r>
                    </a:p>
                    <a:p>
                      <a:r>
                        <a:rPr lang="en-GB" sz="1100" baseline="0" dirty="0"/>
                        <a:t>(2D or 3D shapes as SC answers)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Check SC,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/>
                        <a:t>Math,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(Canvas</a:t>
                      </a:r>
                      <a:r>
                        <a:rPr lang="en-GB" sz="1100" baseline="0" dirty="0"/>
                        <a:t> show chart)</a:t>
                      </a:r>
                    </a:p>
                    <a:p>
                      <a:r>
                        <a:rPr lang="en-GB" sz="1100" baseline="0" dirty="0"/>
                        <a:t>(Multiple chart)</a:t>
                      </a:r>
                    </a:p>
                    <a:p>
                      <a:r>
                        <a:rPr lang="en-GB" sz="1100" baseline="0" dirty="0"/>
                        <a:t>(will need drag/draw chart by user)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SC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Check SC, IT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/>
                        <a:t>English,</a:t>
                      </a:r>
                      <a:r>
                        <a:rPr lang="en-GB" sz="1100" baseline="0" dirty="0"/>
                        <a:t> tense, plural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Show</a:t>
                      </a:r>
                      <a:r>
                        <a:rPr lang="en-GB" sz="1100" baseline="0" dirty="0"/>
                        <a:t> word -&gt; ask for Inputting</a:t>
                      </a:r>
                    </a:p>
                    <a:p>
                      <a:r>
                        <a:rPr lang="en-GB" sz="1100" baseline="0" dirty="0"/>
                        <a:t>Show raw word, ask for Inputting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IT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Check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193">
                <a:tc>
                  <a:txBody>
                    <a:bodyPr/>
                    <a:lstStyle/>
                    <a:p>
                      <a:r>
                        <a:rPr lang="en-GB" sz="1100" dirty="0"/>
                        <a:t>English, learn new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(Show</a:t>
                      </a:r>
                      <a:r>
                        <a:rPr lang="en-GB" sz="1100" baseline="0" dirty="0"/>
                        <a:t> 5 new words and 5 sentences)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(drag words to sentences)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875">
                <a:tc>
                  <a:txBody>
                    <a:bodyPr/>
                    <a:lstStyle/>
                    <a:p>
                      <a:r>
                        <a:rPr lang="en-GB" sz="1100" dirty="0"/>
                        <a:t>English, learn grammar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(show</a:t>
                      </a:r>
                      <a:r>
                        <a:rPr lang="en-GB" sz="1100" baseline="0" dirty="0"/>
                        <a:t> sentences, fix one mistake, need inline editor)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(IT answer)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Check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/>
                        <a:t>English,</a:t>
                      </a:r>
                      <a:r>
                        <a:rPr lang="en-GB" sz="1100" baseline="0" dirty="0"/>
                        <a:t> mixed grammar, punctuation  etc.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(show short</a:t>
                      </a:r>
                      <a:r>
                        <a:rPr lang="en-GB" sz="1100" baseline="0" dirty="0"/>
                        <a:t> article, fix all mistakes, need inline editor)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(IT answer)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9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2600" y="838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Mentor </a:t>
            </a:r>
            <a:r>
              <a:rPr lang="en-GB" sz="1000" dirty="0" err="1">
                <a:solidFill>
                  <a:schemeClr val="tx1"/>
                </a:solidFill>
              </a:rPr>
              <a:t>signinup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53300" y="1676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Mentor </a:t>
            </a:r>
            <a:r>
              <a:rPr lang="en-GB" sz="1000" dirty="0" err="1">
                <a:solidFill>
                  <a:schemeClr val="tx1"/>
                </a:solidFill>
              </a:rPr>
              <a:t>signin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1295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Email, </a:t>
            </a:r>
            <a:r>
              <a:rPr lang="en-GB" sz="1100" dirty="0" err="1"/>
              <a:t>pw</a:t>
            </a:r>
            <a:endParaRPr lang="en-GB" sz="1100" dirty="0"/>
          </a:p>
        </p:txBody>
      </p:sp>
      <p:sp>
        <p:nvSpPr>
          <p:cNvPr id="7" name="Rectangle 6"/>
          <p:cNvSpPr/>
          <p:nvPr/>
        </p:nvSpPr>
        <p:spPr>
          <a:xfrm>
            <a:off x="5562600" y="1600200"/>
            <a:ext cx="10287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If email  and token exist in local mentor</a:t>
            </a: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6076950" y="1143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62600" y="2438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Verify token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607695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2057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Email, </a:t>
            </a:r>
            <a:r>
              <a:rPr lang="en-GB" sz="1100" dirty="0" err="1"/>
              <a:t>pw</a:t>
            </a:r>
            <a:endParaRPr lang="en-GB" sz="1100" dirty="0"/>
          </a:p>
        </p:txBody>
      </p:sp>
      <p:sp>
        <p:nvSpPr>
          <p:cNvPr id="12" name="Rectangle 11"/>
          <p:cNvSpPr/>
          <p:nvPr/>
        </p:nvSpPr>
        <p:spPr>
          <a:xfrm>
            <a:off x="7353300" y="2438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AuthToken</a:t>
            </a:r>
            <a:r>
              <a:rPr lang="en-GB" sz="1000" dirty="0">
                <a:solidFill>
                  <a:schemeClr val="tx1"/>
                </a:solidFill>
              </a:rPr>
              <a:t> (get token)</a:t>
            </a:r>
          </a:p>
        </p:txBody>
      </p:sp>
      <p:cxnSp>
        <p:nvCxnSpPr>
          <p:cNvPr id="13" name="Straight Arrow Connector 12"/>
          <p:cNvCxnSpPr>
            <a:stCxn id="5" idx="2"/>
            <a:endCxn id="12" idx="0"/>
          </p:cNvCxnSpPr>
          <p:nvPr/>
        </p:nvCxnSpPr>
        <p:spPr>
          <a:xfrm>
            <a:off x="786765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62600" y="30480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Token 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3581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Set </a:t>
            </a:r>
            <a:r>
              <a:rPr lang="en-GB" sz="1000" dirty="0" err="1">
                <a:solidFill>
                  <a:schemeClr val="tx1"/>
                </a:solidFill>
              </a:rPr>
              <a:t>CurrentUser</a:t>
            </a:r>
            <a:r>
              <a:rPr lang="en-GB" sz="1000" dirty="0">
                <a:solidFill>
                  <a:schemeClr val="tx1"/>
                </a:solidFill>
              </a:rPr>
              <a:t> as “mentor”</a:t>
            </a: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6076950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4" idx="0"/>
          </p:cNvCxnSpPr>
          <p:nvPr/>
        </p:nvCxnSpPr>
        <p:spPr>
          <a:xfrm>
            <a:off x="607695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5" idx="1"/>
          </p:cNvCxnSpPr>
          <p:nvPr/>
        </p:nvCxnSpPr>
        <p:spPr>
          <a:xfrm>
            <a:off x="6591300" y="182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14909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Not in local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62600" y="5105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Get Mentor and set mentor</a:t>
            </a: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607695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9" idx="3"/>
          </p:cNvCxnSpPr>
          <p:nvPr/>
        </p:nvCxnSpPr>
        <p:spPr>
          <a:xfrm flipH="1">
            <a:off x="65913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28800" y="21336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Student Login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28800" y="28956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Get student data</a:t>
            </a:r>
          </a:p>
        </p:txBody>
      </p:sp>
      <p:cxnSp>
        <p:nvCxnSpPr>
          <p:cNvPr id="31" name="Straight Arrow Connector 30"/>
          <p:cNvCxnSpPr>
            <a:stCxn id="29" idx="2"/>
            <a:endCxn id="30" idx="0"/>
          </p:cNvCxnSpPr>
          <p:nvPr/>
        </p:nvCxnSpPr>
        <p:spPr>
          <a:xfrm>
            <a:off x="2343150" y="2438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828800" y="3581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Set </a:t>
            </a:r>
            <a:r>
              <a:rPr lang="en-GB" sz="1000" dirty="0" err="1">
                <a:solidFill>
                  <a:schemeClr val="tx1"/>
                </a:solidFill>
              </a:rPr>
              <a:t>CurrentUser</a:t>
            </a:r>
            <a:r>
              <a:rPr lang="en-GB" sz="1000" dirty="0">
                <a:solidFill>
                  <a:schemeClr val="tx1"/>
                </a:solidFill>
              </a:rPr>
              <a:t> as “student”</a:t>
            </a: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343150" y="3200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28800" y="4343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Set student</a:t>
            </a:r>
          </a:p>
        </p:txBody>
      </p:sp>
      <p:cxnSp>
        <p:nvCxnSpPr>
          <p:cNvPr id="36" name="Straight Arrow Connector 35"/>
          <p:cNvCxnSpPr>
            <a:stCxn id="33" idx="2"/>
            <a:endCxn id="35" idx="0"/>
          </p:cNvCxnSpPr>
          <p:nvPr/>
        </p:nvCxnSpPr>
        <p:spPr>
          <a:xfrm>
            <a:off x="2343150" y="3962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562600" y="4343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Mentor Home</a:t>
            </a:r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>
            <a:off x="6076950" y="3962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62600" y="5867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Using mentor</a:t>
            </a: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6076950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28800" y="5105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Enter Student Home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234315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95700" y="3581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Common Component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95700" y="4343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Using </a:t>
            </a:r>
            <a:r>
              <a:rPr lang="en-GB" sz="1000" dirty="0" err="1">
                <a:solidFill>
                  <a:schemeClr val="tx1"/>
                </a:solidFill>
              </a:rPr>
              <a:t>CurrentUser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3" idx="2"/>
            <a:endCxn id="44" idx="0"/>
          </p:cNvCxnSpPr>
          <p:nvPr/>
        </p:nvCxnSpPr>
        <p:spPr>
          <a:xfrm>
            <a:off x="4210050" y="3962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  <a:endCxn id="43" idx="1"/>
          </p:cNvCxnSpPr>
          <p:nvPr/>
        </p:nvCxnSpPr>
        <p:spPr>
          <a:xfrm>
            <a:off x="2857500" y="3771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1"/>
            <a:endCxn id="43" idx="3"/>
          </p:cNvCxnSpPr>
          <p:nvPr/>
        </p:nvCxnSpPr>
        <p:spPr>
          <a:xfrm flipH="1">
            <a:off x="4724400" y="3771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828800" y="5867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Using student</a:t>
            </a:r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>
            <a:off x="2343150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3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Defined student </a:t>
            </a:r>
          </a:p>
          <a:p>
            <a:r>
              <a:rPr lang="en-GB" dirty="0"/>
              <a:t>Defined question bank</a:t>
            </a:r>
          </a:p>
          <a:p>
            <a:r>
              <a:rPr lang="en-GB" dirty="0"/>
              <a:t>Has three pages, </a:t>
            </a:r>
          </a:p>
          <a:p>
            <a:pPr lvl="1"/>
            <a:r>
              <a:rPr lang="en-GB" dirty="0"/>
              <a:t>home page for choose lesson and start button</a:t>
            </a:r>
          </a:p>
          <a:p>
            <a:pPr lvl="1"/>
            <a:r>
              <a:rPr lang="en-GB" dirty="0" err="1"/>
              <a:t>runGame</a:t>
            </a:r>
            <a:r>
              <a:rPr lang="en-GB" dirty="0"/>
              <a:t> page shows questions one by one</a:t>
            </a:r>
          </a:p>
          <a:p>
            <a:pPr lvl="2"/>
            <a:r>
              <a:rPr lang="en-GB" dirty="0"/>
              <a:t>It has a timer</a:t>
            </a:r>
          </a:p>
          <a:p>
            <a:pPr lvl="2"/>
            <a:r>
              <a:rPr lang="en-GB" dirty="0"/>
              <a:t>It has a label to count number of questions, correct answer, wrong answer</a:t>
            </a:r>
          </a:p>
          <a:p>
            <a:pPr lvl="2"/>
            <a:r>
              <a:rPr lang="en-GB" dirty="0"/>
              <a:t>It has a wrong answer list</a:t>
            </a:r>
          </a:p>
          <a:p>
            <a:pPr lvl="1"/>
            <a:r>
              <a:rPr lang="en-GB" dirty="0"/>
              <a:t>Result/complete page, show result</a:t>
            </a:r>
          </a:p>
        </p:txBody>
      </p:sp>
    </p:spTree>
    <p:extLst>
      <p:ext uri="{BB962C8B-B14F-4D97-AF65-F5344CB8AC3E}">
        <p14:creationId xmlns:p14="http://schemas.microsoft.com/office/powerpoint/2010/main" val="140967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45547"/>
              </p:ext>
            </p:extLst>
          </p:nvPr>
        </p:nvGraphicFramePr>
        <p:xfrm>
          <a:off x="914400" y="990600"/>
          <a:ext cx="7086600" cy="433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04">
                <a:tc>
                  <a:txBody>
                    <a:bodyPr/>
                    <a:lstStyle/>
                    <a:p>
                      <a:r>
                        <a:rPr lang="en-GB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Will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870"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Datebase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Python</a:t>
                      </a:r>
                    </a:p>
                    <a:p>
                      <a:r>
                        <a:rPr lang="en-GB" sz="1200" dirty="0"/>
                        <a:t>Sqlite3</a:t>
                      </a:r>
                    </a:p>
                    <a:p>
                      <a:r>
                        <a:rPr lang="en-GB" sz="1200" dirty="0" err="1"/>
                        <a:t>Csv</a:t>
                      </a:r>
                      <a:r>
                        <a:rPr lang="en-GB" sz="1200" dirty="0"/>
                        <a:t>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Web </a:t>
                      </a:r>
                      <a:r>
                        <a:rPr lang="en-GB" sz="1200" dirty="0" err="1"/>
                        <a:t>scraptor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870">
                <a:tc>
                  <a:txBody>
                    <a:bodyPr/>
                    <a:lstStyle/>
                    <a:p>
                      <a:r>
                        <a:rPr lang="en-GB" sz="1200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Golang</a:t>
                      </a:r>
                      <a:endParaRPr lang="en-GB" sz="1200" dirty="0"/>
                    </a:p>
                    <a:p>
                      <a:r>
                        <a:rPr lang="en-GB" sz="1200" dirty="0"/>
                        <a:t>Go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grame</a:t>
                      </a:r>
                      <a:endParaRPr lang="en-GB" sz="1200" dirty="0"/>
                    </a:p>
                    <a:p>
                      <a:r>
                        <a:rPr lang="en-GB" sz="1200" dirty="0" err="1"/>
                        <a:t>Gqlgen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(</a:t>
                      </a:r>
                      <a:r>
                        <a:rPr lang="en-GB" sz="1200" dirty="0" err="1"/>
                        <a:t>GraphQl</a:t>
                      </a:r>
                      <a:r>
                        <a:rPr lang="en-GB" sz="1200" dirty="0"/>
                        <a:t>)</a:t>
                      </a:r>
                    </a:p>
                    <a:p>
                      <a:r>
                        <a:rPr lang="en-GB" sz="1200" dirty="0"/>
                        <a:t>Sqlite3</a:t>
                      </a:r>
                    </a:p>
                    <a:p>
                      <a:r>
                        <a:rPr lang="en-GB" sz="1200" dirty="0" err="1"/>
                        <a:t>Jwt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Graph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609">
                <a:tc>
                  <a:txBody>
                    <a:bodyPr/>
                    <a:lstStyle/>
                    <a:p>
                      <a:r>
                        <a:rPr lang="en-GB" sz="1200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Vue.js</a:t>
                      </a:r>
                    </a:p>
                    <a:p>
                      <a:r>
                        <a:rPr lang="en-GB" sz="1200" dirty="0"/>
                        <a:t>Quasar</a:t>
                      </a:r>
                    </a:p>
                    <a:p>
                      <a:r>
                        <a:rPr lang="en-GB" sz="1200" dirty="0"/>
                        <a:t>Html, CSS</a:t>
                      </a:r>
                    </a:p>
                    <a:p>
                      <a:r>
                        <a:rPr lang="en-GB" sz="1200" dirty="0" err="1"/>
                        <a:t>Zrender</a:t>
                      </a:r>
                      <a:r>
                        <a:rPr lang="en-GB" sz="1200" dirty="0"/>
                        <a:t> (2D)</a:t>
                      </a:r>
                    </a:p>
                    <a:p>
                      <a:r>
                        <a:rPr lang="en-GB" sz="1200" dirty="0" err="1"/>
                        <a:t>Echarts</a:t>
                      </a:r>
                      <a:r>
                        <a:rPr lang="en-GB" sz="1200" dirty="0"/>
                        <a:t> (chart)</a:t>
                      </a:r>
                    </a:p>
                    <a:p>
                      <a:r>
                        <a:rPr lang="en-GB" sz="1200" dirty="0"/>
                        <a:t>Apollo (</a:t>
                      </a:r>
                      <a:r>
                        <a:rPr lang="en-GB" sz="1200" dirty="0" err="1"/>
                        <a:t>GraphQL</a:t>
                      </a:r>
                      <a:r>
                        <a:rPr lang="en-GB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Three.js (3D)</a:t>
                      </a:r>
                    </a:p>
                    <a:p>
                      <a:r>
                        <a:rPr lang="en-GB" sz="1200" dirty="0"/>
                        <a:t>Cordova (Android App)</a:t>
                      </a:r>
                    </a:p>
                    <a:p>
                      <a:r>
                        <a:rPr lang="en-GB" sz="1200" dirty="0"/>
                        <a:t>Capacitor (</a:t>
                      </a:r>
                      <a:r>
                        <a:rPr lang="en-GB" sz="1200"/>
                        <a:t>IOS App)</a:t>
                      </a:r>
                      <a:endParaRPr lang="en-GB" sz="1200" dirty="0"/>
                    </a:p>
                    <a:p>
                      <a:r>
                        <a:rPr lang="en-GB" sz="1200" dirty="0"/>
                        <a:t>Electron (Desktop 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609">
                <a:tc>
                  <a:txBody>
                    <a:bodyPr/>
                    <a:lstStyle/>
                    <a:p>
                      <a:r>
                        <a:rPr lang="en-GB" sz="1200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AWS</a:t>
                      </a:r>
                    </a:p>
                    <a:p>
                      <a:r>
                        <a:rPr lang="en-GB" sz="1200" dirty="0"/>
                        <a:t>Ubuntu</a:t>
                      </a:r>
                    </a:p>
                    <a:p>
                      <a:r>
                        <a:rPr lang="en-GB" sz="1200" dirty="0" err="1"/>
                        <a:t>Nginx</a:t>
                      </a:r>
                      <a:endParaRPr lang="en-GB" sz="1200" dirty="0"/>
                    </a:p>
                    <a:p>
                      <a:r>
                        <a:rPr lang="en-GB" sz="1200" dirty="0"/>
                        <a:t>Domain</a:t>
                      </a:r>
                    </a:p>
                    <a:p>
                      <a:r>
                        <a:rPr lang="en-GB" sz="1200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Docker</a:t>
                      </a:r>
                      <a:endParaRPr lang="en-GB" sz="1200" dirty="0"/>
                    </a:p>
                    <a:p>
                      <a:r>
                        <a:rPr lang="en-GB" sz="1200" dirty="0" err="1"/>
                        <a:t>Redis</a:t>
                      </a:r>
                      <a:endParaRPr lang="en-GB" sz="1200" dirty="0"/>
                    </a:p>
                    <a:p>
                      <a:r>
                        <a:rPr lang="en-GB" sz="1200" dirty="0" err="1"/>
                        <a:t>uWsgi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9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47AF8-6518-4668-A7F1-DD714AA4A252}"/>
              </a:ext>
            </a:extLst>
          </p:cNvPr>
          <p:cNvSpPr/>
          <p:nvPr/>
        </p:nvSpPr>
        <p:spPr>
          <a:xfrm>
            <a:off x="3420070" y="9906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Router 53 (Domain Register)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3CEC8-9044-43DB-85A4-E2E1F54E68C4}"/>
              </a:ext>
            </a:extLst>
          </p:cNvPr>
          <p:cNvSpPr/>
          <p:nvPr/>
        </p:nvSpPr>
        <p:spPr>
          <a:xfrm>
            <a:off x="3420070" y="18288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Cloud Front(DNS)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24A9BA-A132-4676-9C1B-8C235A19EA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67770" y="1371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B1ED84-C3B8-4DB0-AB69-EBA7905C5C1B}"/>
              </a:ext>
            </a:extLst>
          </p:cNvPr>
          <p:cNvSpPr/>
          <p:nvPr/>
        </p:nvSpPr>
        <p:spPr>
          <a:xfrm>
            <a:off x="1181194" y="1816768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User (PC/Mobile Web browser)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DFB49-83E6-4F7B-8DEC-7F3B7C60F1E0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476594" y="2007268"/>
            <a:ext cx="943476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33D03-3FE7-4985-B598-2993A8FC4F8B}"/>
              </a:ext>
            </a:extLst>
          </p:cNvPr>
          <p:cNvSpPr/>
          <p:nvPr/>
        </p:nvSpPr>
        <p:spPr>
          <a:xfrm>
            <a:off x="5867400" y="18288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S3(SPA)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E54B6A-DEDA-447D-8D89-FD7EC3869C3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715470" y="2019300"/>
            <a:ext cx="1151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EC21E8-8AED-4881-A50B-6D22067D0ABD}"/>
              </a:ext>
            </a:extLst>
          </p:cNvPr>
          <p:cNvSpPr txBox="1"/>
          <p:nvPr/>
        </p:nvSpPr>
        <p:spPr>
          <a:xfrm>
            <a:off x="4831316" y="1727959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BF16E-C367-4CE1-AC10-44C490A03B10}"/>
              </a:ext>
            </a:extLst>
          </p:cNvPr>
          <p:cNvSpPr txBox="1"/>
          <p:nvPr/>
        </p:nvSpPr>
        <p:spPr>
          <a:xfrm>
            <a:off x="2429470" y="1752600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https://ttm.com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A0D2E31-D490-4D10-98FF-E2B7E15AAC76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rot="16200000" flipH="1">
            <a:off x="4165981" y="-139319"/>
            <a:ext cx="12032" cy="4686206"/>
          </a:xfrm>
          <a:prstGeom prst="bentConnector3">
            <a:avLst>
              <a:gd name="adj1" fmla="val 3866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B0EF21-ACFD-4A6A-B310-94913BF9B49F}"/>
              </a:ext>
            </a:extLst>
          </p:cNvPr>
          <p:cNvSpPr txBox="1"/>
          <p:nvPr/>
        </p:nvSpPr>
        <p:spPr>
          <a:xfrm>
            <a:off x="3724870" y="240029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http://S3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9F650-FECE-4C02-9130-1B4B1A2EEB13}"/>
              </a:ext>
            </a:extLst>
          </p:cNvPr>
          <p:cNvSpPr/>
          <p:nvPr/>
        </p:nvSpPr>
        <p:spPr>
          <a:xfrm>
            <a:off x="5935605" y="3239821"/>
            <a:ext cx="1295400" cy="31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API Gateway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D14409-AA9F-4751-877C-9157475EC5B3}"/>
              </a:ext>
            </a:extLst>
          </p:cNvPr>
          <p:cNvCxnSpPr>
            <a:cxnSpLocks/>
            <a:stCxn id="8" idx="1"/>
            <a:endCxn id="21" idx="1"/>
          </p:cNvCxnSpPr>
          <p:nvPr/>
        </p:nvCxnSpPr>
        <p:spPr>
          <a:xfrm rot="10800000" flipH="1" flipV="1">
            <a:off x="1181193" y="2007267"/>
            <a:ext cx="4754411" cy="1389069"/>
          </a:xfrm>
          <a:prstGeom prst="bentConnector3">
            <a:avLst>
              <a:gd name="adj1" fmla="val -4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B79B33-2422-40F4-B434-F881E16066AD}"/>
              </a:ext>
            </a:extLst>
          </p:cNvPr>
          <p:cNvSpPr txBox="1"/>
          <p:nvPr/>
        </p:nvSpPr>
        <p:spPr>
          <a:xfrm>
            <a:off x="1564161" y="2999799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https://api.aws.com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6B4219-26C3-4F5B-902B-B5F03B92EDFA}"/>
              </a:ext>
            </a:extLst>
          </p:cNvPr>
          <p:cNvSpPr/>
          <p:nvPr/>
        </p:nvSpPr>
        <p:spPr>
          <a:xfrm>
            <a:off x="5943600" y="41148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EC2(Server)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0F408F-E2EC-4E37-9B12-82B121857C34}"/>
              </a:ext>
            </a:extLst>
          </p:cNvPr>
          <p:cNvSpPr txBox="1"/>
          <p:nvPr/>
        </p:nvSpPr>
        <p:spPr>
          <a:xfrm>
            <a:off x="6636010" y="3817733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http://Localhost:5000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9C4308-00E8-4948-B7CA-D4833A39550E}"/>
              </a:ext>
            </a:extLst>
          </p:cNvPr>
          <p:cNvSpPr/>
          <p:nvPr/>
        </p:nvSpPr>
        <p:spPr>
          <a:xfrm>
            <a:off x="5943600" y="49530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RDS (</a:t>
            </a:r>
            <a:r>
              <a:rPr lang="en-GB" sz="1000" dirty="0" err="1">
                <a:solidFill>
                  <a:schemeClr val="tx1"/>
                </a:solidFill>
              </a:rPr>
              <a:t>Mysql</a:t>
            </a:r>
            <a:r>
              <a:rPr lang="en-GB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F8A35A-A9EB-4D8C-A21C-B0869F51EA05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>
            <a:off x="6591300" y="4495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AD6150F-6458-46A1-B5F2-40070A014480}"/>
              </a:ext>
            </a:extLst>
          </p:cNvPr>
          <p:cNvSpPr/>
          <p:nvPr/>
        </p:nvSpPr>
        <p:spPr>
          <a:xfrm>
            <a:off x="3124200" y="685800"/>
            <a:ext cx="2110819" cy="5081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E55D9E-D74C-47E8-9FE0-2472104AA6FA}"/>
              </a:ext>
            </a:extLst>
          </p:cNvPr>
          <p:cNvSpPr txBox="1"/>
          <p:nvPr/>
        </p:nvSpPr>
        <p:spPr>
          <a:xfrm>
            <a:off x="3799908" y="546877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AWS-1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A3AF79-120B-46BE-99CA-2201BCFF70B7}"/>
              </a:ext>
            </a:extLst>
          </p:cNvPr>
          <p:cNvSpPr/>
          <p:nvPr/>
        </p:nvSpPr>
        <p:spPr>
          <a:xfrm>
            <a:off x="5684234" y="685800"/>
            <a:ext cx="2325696" cy="5081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466C08-8B0F-4F7D-A746-01D7BC7E53CF}"/>
              </a:ext>
            </a:extLst>
          </p:cNvPr>
          <p:cNvSpPr txBox="1"/>
          <p:nvPr/>
        </p:nvSpPr>
        <p:spPr>
          <a:xfrm>
            <a:off x="6474676" y="546877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AWS-2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771162-FB36-4743-B1E0-5AC5EBC4D54F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583305" y="3552853"/>
            <a:ext cx="7995" cy="56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8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radio button for decimal, current level</a:t>
            </a:r>
          </a:p>
          <a:p>
            <a:r>
              <a:rPr lang="en-GB" dirty="0"/>
              <a:t>One button as Start</a:t>
            </a:r>
          </a:p>
          <a:p>
            <a:r>
              <a:rPr lang="en-GB" dirty="0"/>
              <a:t>Title show student details, name, age, total score, year, place</a:t>
            </a:r>
          </a:p>
          <a:p>
            <a:r>
              <a:rPr lang="en-GB" dirty="0"/>
              <a:t>Footer show Web home link</a:t>
            </a:r>
          </a:p>
        </p:txBody>
      </p:sp>
    </p:spTree>
    <p:extLst>
      <p:ext uri="{BB962C8B-B14F-4D97-AF65-F5344CB8AC3E}">
        <p14:creationId xmlns:p14="http://schemas.microsoft.com/office/powerpoint/2010/main" val="267649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Title should lesson name, progress bar, level and score</a:t>
            </a:r>
          </a:p>
          <a:p>
            <a:r>
              <a:rPr lang="en-GB" dirty="0"/>
              <a:t>Timer on top right</a:t>
            </a:r>
          </a:p>
          <a:p>
            <a:r>
              <a:rPr lang="en-GB" dirty="0"/>
              <a:t>Total question on right</a:t>
            </a:r>
          </a:p>
          <a:p>
            <a:r>
              <a:rPr lang="en-GB" dirty="0"/>
              <a:t>Correct answer number</a:t>
            </a:r>
          </a:p>
          <a:p>
            <a:r>
              <a:rPr lang="en-GB" dirty="0"/>
              <a:t>Failed question list</a:t>
            </a:r>
          </a:p>
          <a:p>
            <a:r>
              <a:rPr lang="en-GB" dirty="0"/>
              <a:t>Pause button at the button</a:t>
            </a:r>
          </a:p>
          <a:p>
            <a:r>
              <a:rPr lang="en-GB" dirty="0"/>
              <a:t>Question field in the middle</a:t>
            </a:r>
          </a:p>
          <a:p>
            <a:r>
              <a:rPr lang="en-GB" dirty="0"/>
              <a:t>Next button under question, big button</a:t>
            </a:r>
          </a:p>
        </p:txBody>
      </p:sp>
    </p:spTree>
    <p:extLst>
      <p:ext uri="{BB962C8B-B14F-4D97-AF65-F5344CB8AC3E}">
        <p14:creationId xmlns:p14="http://schemas.microsoft.com/office/powerpoint/2010/main" val="414461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of Lesson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Lesson App</a:t>
            </a:r>
          </a:p>
          <a:p>
            <a:pPr lvl="1"/>
            <a:r>
              <a:rPr lang="en-GB" dirty="0"/>
              <a:t>Lesson Class</a:t>
            </a:r>
          </a:p>
          <a:p>
            <a:pPr lvl="2"/>
            <a:r>
              <a:rPr lang="en-GB" dirty="0"/>
              <a:t>Math </a:t>
            </a:r>
          </a:p>
          <a:p>
            <a:pPr lvl="3"/>
            <a:r>
              <a:rPr lang="en-GB" dirty="0"/>
              <a:t>Decimal (every item need be added in as an object)</a:t>
            </a:r>
          </a:p>
          <a:p>
            <a:pPr lvl="1"/>
            <a:r>
              <a:rPr lang="en-GB" dirty="0"/>
              <a:t>Question Class</a:t>
            </a:r>
          </a:p>
          <a:p>
            <a:pPr lvl="2"/>
            <a:r>
              <a:rPr lang="en-GB" dirty="0"/>
              <a:t>Single Choice and fill text question type</a:t>
            </a:r>
          </a:p>
          <a:p>
            <a:pPr lvl="2"/>
            <a:r>
              <a:rPr lang="en-GB" dirty="0"/>
              <a:t>Has a foreign key from lesson id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70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of Student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Student Class</a:t>
            </a:r>
          </a:p>
          <a:p>
            <a:pPr lvl="1"/>
            <a:r>
              <a:rPr lang="en-GB" dirty="0"/>
              <a:t>Need add student as an object</a:t>
            </a:r>
          </a:p>
          <a:p>
            <a:pPr lvl="1"/>
            <a:r>
              <a:rPr lang="en-GB" dirty="0"/>
              <a:t>How to link to all available lesson automatically?</a:t>
            </a:r>
          </a:p>
          <a:p>
            <a:r>
              <a:rPr lang="en-GB" dirty="0"/>
              <a:t>View.py: </a:t>
            </a:r>
          </a:p>
          <a:p>
            <a:pPr lvl="1"/>
            <a:r>
              <a:rPr lang="en-GB" dirty="0"/>
              <a:t>Home page: list all available lessons, enabled lessons have Start button Green, otherwise Grey</a:t>
            </a:r>
          </a:p>
          <a:p>
            <a:pPr lvl="1"/>
            <a:r>
              <a:rPr lang="en-GB" dirty="0" err="1"/>
              <a:t>runGame</a:t>
            </a:r>
            <a:r>
              <a:rPr lang="en-GB" dirty="0"/>
              <a:t> page:</a:t>
            </a:r>
          </a:p>
          <a:p>
            <a:pPr lvl="2"/>
            <a:r>
              <a:rPr lang="en-GB" dirty="0"/>
              <a:t>Define a html template</a:t>
            </a:r>
          </a:p>
          <a:p>
            <a:pPr lvl="2"/>
            <a:r>
              <a:rPr lang="en-GB" dirty="0"/>
              <a:t>Show random picked questions one by one</a:t>
            </a:r>
          </a:p>
          <a:p>
            <a:pPr lvl="2"/>
            <a:r>
              <a:rPr lang="en-GB" dirty="0"/>
              <a:t>Complete when correct answer number meet requirement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96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(1)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019300" y="17526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1300" y="1752600"/>
            <a:ext cx="8763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Our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19500" y="17526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1500" y="17526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0" y="2286000"/>
            <a:ext cx="502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Slide Shows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89370" y="3722370"/>
            <a:ext cx="1905000" cy="184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Customer Reviews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DeCom</a:t>
            </a:r>
            <a:r>
              <a:rPr lang="en-GB" sz="1000" dirty="0">
                <a:solidFill>
                  <a:schemeClr val="tx1"/>
                </a:solidFill>
              </a:rPr>
              <a:t> Technology Ltd 2018 - 2019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800" y="2286000"/>
            <a:ext cx="1905000" cy="115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Student/ mentor Login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9630" y="1504950"/>
            <a:ext cx="762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6152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Mission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1600200"/>
            <a:ext cx="8763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Our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55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Student Login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723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Mentor 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2091690"/>
            <a:ext cx="502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Articals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2118360"/>
            <a:ext cx="121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Key Date</a:t>
            </a:r>
          </a:p>
          <a:p>
            <a:r>
              <a:rPr lang="en-GB" sz="1200" dirty="0">
                <a:solidFill>
                  <a:schemeClr val="tx1"/>
                </a:solidFill>
              </a:rPr>
              <a:t>Forms </a:t>
            </a:r>
            <a:r>
              <a:rPr lang="en-GB" sz="1200" dirty="0" err="1">
                <a:solidFill>
                  <a:schemeClr val="tx1"/>
                </a:solidFill>
              </a:rPr>
              <a:t>Downl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System Details</a:t>
            </a:r>
          </a:p>
          <a:p>
            <a:r>
              <a:rPr lang="en-GB" sz="1200" dirty="0">
                <a:solidFill>
                  <a:schemeClr val="tx1"/>
                </a:solidFill>
              </a:rPr>
              <a:t>How to use</a:t>
            </a: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Contact us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DeCom</a:t>
            </a:r>
            <a:r>
              <a:rPr lang="en-GB" sz="1000" dirty="0">
                <a:solidFill>
                  <a:schemeClr val="tx1"/>
                </a:solidFill>
              </a:rPr>
              <a:t> Technology Ltd 2018 - 2019</a:t>
            </a:r>
          </a:p>
        </p:txBody>
      </p:sp>
    </p:spTree>
    <p:extLst>
      <p:ext uri="{BB962C8B-B14F-4D97-AF65-F5344CB8AC3E}">
        <p14:creationId xmlns:p14="http://schemas.microsoft.com/office/powerpoint/2010/main" val="111374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Education(3)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1600200"/>
            <a:ext cx="8763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Our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55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student Login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723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Mentor 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2091690"/>
            <a:ext cx="502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2118360"/>
            <a:ext cx="121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Latest News</a:t>
            </a:r>
          </a:p>
          <a:p>
            <a:r>
              <a:rPr lang="en-GB" sz="1200" dirty="0">
                <a:solidFill>
                  <a:schemeClr val="tx1"/>
                </a:solidFill>
              </a:rPr>
              <a:t>Key Date</a:t>
            </a:r>
          </a:p>
          <a:p>
            <a:r>
              <a:rPr lang="en-GB" sz="1200" dirty="0">
                <a:solidFill>
                  <a:schemeClr val="tx1"/>
                </a:solidFill>
              </a:rPr>
              <a:t>All about GL</a:t>
            </a:r>
          </a:p>
          <a:p>
            <a:r>
              <a:rPr lang="en-GB" sz="1200" dirty="0">
                <a:solidFill>
                  <a:schemeClr val="tx1"/>
                </a:solidFill>
              </a:rPr>
              <a:t>All about AQE</a:t>
            </a:r>
          </a:p>
          <a:p>
            <a:r>
              <a:rPr lang="en-GB" sz="1200" dirty="0">
                <a:solidFill>
                  <a:schemeClr val="tx1"/>
                </a:solidFill>
              </a:rPr>
              <a:t>Primary School</a:t>
            </a:r>
          </a:p>
          <a:p>
            <a:r>
              <a:rPr lang="en-GB" sz="1200" dirty="0">
                <a:solidFill>
                  <a:schemeClr val="tx1"/>
                </a:solidFill>
              </a:rPr>
              <a:t>Grammar School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DeCom</a:t>
            </a:r>
            <a:r>
              <a:rPr lang="en-GB" sz="1000" dirty="0">
                <a:solidFill>
                  <a:schemeClr val="tx1"/>
                </a:solidFill>
              </a:rPr>
              <a:t> Technology Ltd 2018 - 2019</a:t>
            </a:r>
          </a:p>
        </p:txBody>
      </p:sp>
    </p:spTree>
    <p:extLst>
      <p:ext uri="{BB962C8B-B14F-4D97-AF65-F5344CB8AC3E}">
        <p14:creationId xmlns:p14="http://schemas.microsoft.com/office/powerpoint/2010/main" val="383442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5224</TotalTime>
  <Words>1099</Words>
  <Application>Microsoft Office PowerPoint</Application>
  <PresentationFormat>On-screen Show (4:3)</PresentationFormat>
  <Paragraphs>299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</vt:lpstr>
      <vt:lpstr>Calibri</vt:lpstr>
      <vt:lpstr>Office Theme</vt:lpstr>
      <vt:lpstr>TTM Design</vt:lpstr>
      <vt:lpstr>Version 1</vt:lpstr>
      <vt:lpstr>Student Home Page</vt:lpstr>
      <vt:lpstr>runGame</vt:lpstr>
      <vt:lpstr>Design of Lesson App</vt:lpstr>
      <vt:lpstr>Design of Student App</vt:lpstr>
      <vt:lpstr>Home page (1)</vt:lpstr>
      <vt:lpstr>Our Mission (2)</vt:lpstr>
      <vt:lpstr>Education(3)</vt:lpstr>
      <vt:lpstr>Price(4)</vt:lpstr>
      <vt:lpstr>Student Home(5)</vt:lpstr>
      <vt:lpstr>Student Study(6)</vt:lpstr>
      <vt:lpstr>Mentor Home (7)</vt:lpstr>
      <vt:lpstr>PowerPoint Presentation</vt:lpstr>
      <vt:lpstr>PowerPoint Presentation</vt:lpstr>
      <vt:lpstr>Run Task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TTM Design</dc:title>
  <dc:creator>YIn, Jiangbo</dc:creator>
  <cp:lastModifiedBy>Jiangbo Yin</cp:lastModifiedBy>
  <cp:revision>56</cp:revision>
  <dcterms:created xsi:type="dcterms:W3CDTF">2006-08-16T00:00:00Z</dcterms:created>
  <dcterms:modified xsi:type="dcterms:W3CDTF">2020-11-20T23:45:18Z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9567e4d6-3e3d-4c3a-947c-5b9f085a17f9</vt:lpwstr>
  </property>
  <property fmtid="{D5CDD505-2E9C-101B-9397-08002B2CF9AE}" pid="3" name="THALESClassification">
    <vt:lpwstr>TCA</vt:lpwstr>
  </property>
  <property fmtid="{D5CDD505-2E9C-101B-9397-08002B2CF9AE}" pid="4" name="Sensitivity">
    <vt:lpwstr>TGO</vt:lpwstr>
  </property>
  <property fmtid="{D5CDD505-2E9C-101B-9397-08002B2CF9AE}" pid="5" name="PD">
    <vt:lpwstr>PDN</vt:lpwstr>
  </property>
  <property fmtid="{D5CDD505-2E9C-101B-9397-08002B2CF9AE}" pid="6" name="EC">
    <vt:lpwstr>ECNA</vt:lpwstr>
  </property>
  <property fmtid="{D5CDD505-2E9C-101B-9397-08002B2CF9AE}" pid="7" name="LC">
    <vt:lpwstr>LCNA</vt:lpwstr>
  </property>
  <property fmtid="{D5CDD505-2E9C-101B-9397-08002B2CF9AE}" pid="8" name="AppHF">
    <vt:lpwstr>AHFY</vt:lpwstr>
  </property>
</Properties>
</file>