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5FC8F0-3202-47F8-9CF9-2CA82578CCCD}">
  <a:tblStyle styleId="{225FC8F0-3202-47F8-9CF9-2CA82578C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aef380a2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aef380a2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aef7ba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aef7ba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aef7ba8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aef7ba8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aef7ba8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aef7ba8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1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545f8d40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545f8d40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3aef380a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3aef380a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5f8d40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5f8d40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45f8d4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45f8d4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545f8d4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545f8d4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545f8d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545f8d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45f8d4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45f8d4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45f8d40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45f8d40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aef380a2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aef380a2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aef380a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aef380a2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aef380a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aef380a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Music Recommendation System</a:t>
            </a:r>
            <a:endParaRPr sz="3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Group: Double Eleven</a:t>
            </a:r>
            <a:endParaRPr sz="22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Yang Xu, Muyan Li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target ……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54525" y="1413150"/>
            <a:ext cx="80370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The songs liked by the same user should be closer ！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target ……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54525" y="1413150"/>
            <a:ext cx="80370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The songs liked by the same user should be closer ！</a:t>
            </a:r>
            <a:endParaRPr sz="2500"/>
          </a:p>
        </p:txBody>
      </p:sp>
      <p:sp>
        <p:nvSpPr>
          <p:cNvPr id="134" name="Google Shape;134;p23"/>
          <p:cNvSpPr/>
          <p:nvPr/>
        </p:nvSpPr>
        <p:spPr>
          <a:xfrm>
            <a:off x="1157700" y="2511371"/>
            <a:ext cx="6828603" cy="760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Word2vec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283976" y="342575"/>
            <a:ext cx="18472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dirty="0"/>
              <a:t>Word2vec</a:t>
            </a:r>
            <a:endParaRPr sz="2420" b="1" dirty="0"/>
          </a:p>
        </p:txBody>
      </p:sp>
      <p:sp>
        <p:nvSpPr>
          <p:cNvPr id="140" name="Google Shape;140;p24"/>
          <p:cNvSpPr txBox="1"/>
          <p:nvPr/>
        </p:nvSpPr>
        <p:spPr>
          <a:xfrm>
            <a:off x="295084" y="277625"/>
            <a:ext cx="2175207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</a:rPr>
              <a:t>Words 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</a:rPr>
              <a:t>similar contexts</a:t>
            </a:r>
            <a:endParaRPr sz="2000"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212001" y="1728625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Sentence 1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6427626" y="3809650"/>
            <a:ext cx="7728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</a:rPr>
              <a:t>]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140501" y="185537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766076" y="1369225"/>
            <a:ext cx="3744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4"/>
                </a:solidFill>
              </a:rPr>
              <a:t>[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3140501" y="253142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140501" y="364532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291776" y="1855375"/>
            <a:ext cx="289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,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291776" y="2531425"/>
            <a:ext cx="289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,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44934" y="265400"/>
            <a:ext cx="2496986" cy="7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5"/>
                </a:solidFill>
              </a:rPr>
              <a:t>Word vectors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5"/>
                </a:solidFill>
              </a:rPr>
              <a:t>with closer distance</a:t>
            </a:r>
            <a:endParaRPr sz="1900" b="1" dirty="0">
              <a:solidFill>
                <a:schemeClr val="accent5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152450" y="502175"/>
            <a:ext cx="6402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212001" y="2404675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Sentence 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252876" y="3430825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Sentence 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Google Shape;151;p24">
            <a:extLst>
              <a:ext uri="{FF2B5EF4-FFF2-40B4-BE49-F238E27FC236}">
                <a16:creationId xmlns:a16="http://schemas.microsoft.com/office/drawing/2014/main" id="{3D5E0131-5C20-C956-D065-2032F6030D65}"/>
              </a:ext>
            </a:extLst>
          </p:cNvPr>
          <p:cNvSpPr/>
          <p:nvPr/>
        </p:nvSpPr>
        <p:spPr>
          <a:xfrm>
            <a:off x="2633176" y="502175"/>
            <a:ext cx="6402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283976" y="342575"/>
            <a:ext cx="18472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 dirty="0"/>
              <a:t>Word2vec</a:t>
            </a:r>
            <a:endParaRPr sz="2420" b="1" dirty="0"/>
          </a:p>
        </p:txBody>
      </p:sp>
      <p:sp>
        <p:nvSpPr>
          <p:cNvPr id="140" name="Google Shape;140;p24"/>
          <p:cNvSpPr txBox="1"/>
          <p:nvPr/>
        </p:nvSpPr>
        <p:spPr>
          <a:xfrm>
            <a:off x="295084" y="277625"/>
            <a:ext cx="267902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5"/>
                </a:solidFill>
              </a:rPr>
              <a:t>Song features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5"/>
                </a:solidFill>
              </a:rPr>
              <a:t>liked by same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562983" y="1728625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User 1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6427626" y="3809650"/>
            <a:ext cx="7728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</a:rPr>
              <a:t>]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140501" y="185537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766076" y="1369225"/>
            <a:ext cx="3744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4"/>
                </a:solidFill>
              </a:rPr>
              <a:t>[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3140501" y="253142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140501" y="3645325"/>
            <a:ext cx="2905800" cy="2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291776" y="1855375"/>
            <a:ext cx="289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,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291776" y="2531425"/>
            <a:ext cx="289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,</a:t>
            </a:r>
            <a:endParaRPr sz="2200" b="1">
              <a:solidFill>
                <a:schemeClr val="accent4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44934" y="265400"/>
            <a:ext cx="2496986" cy="7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5"/>
                </a:solidFill>
              </a:rPr>
              <a:t>Feature vectors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5"/>
                </a:solidFill>
              </a:rPr>
              <a:t>with closer distance</a:t>
            </a:r>
            <a:endParaRPr sz="1900" b="1" dirty="0">
              <a:solidFill>
                <a:schemeClr val="accent5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152450" y="502175"/>
            <a:ext cx="6402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562983" y="2400876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User 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521419" y="3526000"/>
            <a:ext cx="1506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User 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Google Shape;151;p24">
            <a:extLst>
              <a:ext uri="{FF2B5EF4-FFF2-40B4-BE49-F238E27FC236}">
                <a16:creationId xmlns:a16="http://schemas.microsoft.com/office/drawing/2014/main" id="{3D5E0131-5C20-C956-D065-2032F6030D65}"/>
              </a:ext>
            </a:extLst>
          </p:cNvPr>
          <p:cNvSpPr/>
          <p:nvPr/>
        </p:nvSpPr>
        <p:spPr>
          <a:xfrm>
            <a:off x="2633176" y="502175"/>
            <a:ext cx="6402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5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5"/>
            <a:ext cx="7504527" cy="39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143175"/>
            <a:ext cx="8520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Hit@ K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A user’s playlist with N songs</a:t>
            </a:r>
            <a:endParaRPr sz="19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470875" y="1255700"/>
            <a:ext cx="966000" cy="458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song1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528825" y="1255700"/>
            <a:ext cx="966000" cy="458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song2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247775" y="1255700"/>
            <a:ext cx="966000" cy="458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song 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762800" y="1931825"/>
            <a:ext cx="422700" cy="45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264625" y="2370075"/>
            <a:ext cx="14766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Taste vector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1762800" y="2853150"/>
            <a:ext cx="422700" cy="45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856225" y="4355350"/>
            <a:ext cx="28734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Recommend K songs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4427175" y="1166050"/>
            <a:ext cx="99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7"/>
          <p:cNvSpPr txBox="1"/>
          <p:nvPr/>
        </p:nvSpPr>
        <p:spPr>
          <a:xfrm>
            <a:off x="6915800" y="1255700"/>
            <a:ext cx="1088400" cy="458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song 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100575" y="3354000"/>
            <a:ext cx="1822500" cy="77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6068200" y="1316000"/>
            <a:ext cx="793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``````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494825" y="1316000"/>
            <a:ext cx="1234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``````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035975" y="2131800"/>
            <a:ext cx="3051300" cy="1666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5907025" y="2131800"/>
            <a:ext cx="2781600" cy="1666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4180975" y="2608125"/>
            <a:ext cx="1726200" cy="776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</a:rPr>
              <a:t>Recommended</a:t>
            </a:r>
            <a:endParaRPr sz="17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</a:rPr>
              <a:t>songs</a:t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7120625" y="2522300"/>
            <a:ext cx="1234800" cy="776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Left</a:t>
            </a:r>
            <a:endParaRPr sz="1800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N-m</a:t>
            </a:r>
            <a:endParaRPr sz="1800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songs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394525" y="3206375"/>
            <a:ext cx="222000" cy="77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5907175" y="2693950"/>
            <a:ext cx="18837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Hit songs</a:t>
            </a:r>
            <a:endParaRPr sz="1800" b="1">
              <a:solidFill>
                <a:schemeClr val="accent5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71625" y="1166150"/>
            <a:ext cx="7963200" cy="64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511000" y="4087775"/>
            <a:ext cx="37032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</a:rPr>
              <a:t>Hit@K = hit songs/ (N-m)</a:t>
            </a:r>
            <a:endParaRPr sz="2200" dirty="0">
              <a:solidFill>
                <a:schemeClr val="accent5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610825" y="1255700"/>
            <a:ext cx="1234800" cy="458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song m+1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</a:t>
            </a:r>
            <a:endParaRPr dirty="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688" y="445025"/>
            <a:ext cx="4401127" cy="413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 rot="10800000">
            <a:off x="3205018" y="3386801"/>
            <a:ext cx="2308682" cy="1569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6A6B0"/>
          </a:solidFill>
          <a:ln w="9525" cap="flat" cmpd="sng">
            <a:solidFill>
              <a:srgbClr val="86A6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949218" y="3236884"/>
            <a:ext cx="1255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86A6B0"/>
                </a:solidFill>
              </a:rPr>
              <a:t>0.073</a:t>
            </a:r>
            <a:endParaRPr sz="1800" dirty="0">
              <a:solidFill>
                <a:srgbClr val="86A6B0"/>
              </a:solidFill>
            </a:endParaRPr>
          </a:p>
        </p:txBody>
      </p:sp>
      <p:sp>
        <p:nvSpPr>
          <p:cNvPr id="215" name="Google Shape;215;p28"/>
          <p:cNvSpPr/>
          <p:nvPr/>
        </p:nvSpPr>
        <p:spPr>
          <a:xfrm rot="10800000">
            <a:off x="2650836" y="2703773"/>
            <a:ext cx="2684616" cy="1569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636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272553" y="2571750"/>
            <a:ext cx="11229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96363"/>
                </a:solidFill>
              </a:rPr>
              <a:t>0.368</a:t>
            </a:r>
            <a:endParaRPr sz="1800" dirty="0">
              <a:solidFill>
                <a:srgbClr val="B96363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 rot="10800000">
            <a:off x="2026762" y="2100748"/>
            <a:ext cx="3573229" cy="1679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EB66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853468" y="1985998"/>
            <a:ext cx="10143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EB66E"/>
                </a:solidFill>
              </a:rPr>
              <a:t>0.422</a:t>
            </a:r>
            <a:endParaRPr sz="1800" dirty="0">
              <a:solidFill>
                <a:srgbClr val="6EB66E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654268" y="1236264"/>
            <a:ext cx="1412700" cy="44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Mean value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43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 have 2 datasets: one of users’ playlists, one of songs’ features.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575"/>
            <a:ext cx="7953374" cy="15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2923701"/>
            <a:ext cx="7572374" cy="19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Duplicate songs exist in either dataset: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l="-17160" t="-5180" r="17159" b="5180"/>
          <a:stretch/>
        </p:blipFill>
        <p:spPr>
          <a:xfrm>
            <a:off x="-791400" y="1507499"/>
            <a:ext cx="7420802" cy="18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99200" y="3400350"/>
            <a:ext cx="772800" cy="748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4067175"/>
            <a:ext cx="7372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Drop songs with same artists and name for the model.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51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First let’s take a look at popular genres.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88225" y="3706700"/>
            <a:ext cx="2970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accent1"/>
                </a:solidFill>
              </a:rPr>
              <a:t>Rock wins!</a:t>
            </a:r>
            <a:endParaRPr sz="1800" b="1" i="1"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608023"/>
            <a:ext cx="7942975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7625" y="784350"/>
            <a:ext cx="1009800" cy="1492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50" y="1857375"/>
            <a:ext cx="3685299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168950" y="4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numerical features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5" y="416450"/>
            <a:ext cx="6736200" cy="47271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768300" y="1856850"/>
            <a:ext cx="762000" cy="572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794550" y="2654250"/>
            <a:ext cx="709500" cy="647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133975" y="1714500"/>
            <a:ext cx="320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Drop ‘energy’ in the model.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43" y="0"/>
            <a:ext cx="60238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Model - </a:t>
            </a:r>
            <a:r>
              <a:rPr lang="en" altLang="zh-CN" dirty="0"/>
              <a:t>Main idea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51350" y="1430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 vectors to represent songs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a user</a:t>
            </a:r>
            <a:endParaRPr sz="19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 his/her taste vector based on the song he/she likes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Identify k song vectors closest to the taste vector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Recommend them !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2. Model - Main idea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 vectors to represent songs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a user</a:t>
            </a:r>
            <a:endParaRPr sz="19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 his/her taste vector based on the song he/she likes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Identify k song vectors closest to the taste vector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Recommend them !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 rot="7843999">
            <a:off x="1441102" y="1705435"/>
            <a:ext cx="3008096" cy="302983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15925" y="2503050"/>
            <a:ext cx="2228400" cy="14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How to define the vector for each song?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670525" y="1338975"/>
            <a:ext cx="453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11700" y="1701075"/>
          <a:ext cx="3284775" cy="2759100"/>
        </p:xfrm>
        <a:graphic>
          <a:graphicData uri="http://schemas.openxmlformats.org/drawingml/2006/table">
            <a:tbl>
              <a:tblPr>
                <a:noFill/>
                <a:tableStyleId>{225FC8F0-3202-47F8-9CF9-2CA82578CCCD}</a:tableStyleId>
              </a:tblPr>
              <a:tblGrid>
                <a:gridCol w="109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Numerical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features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Text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song1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song2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```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4001175" y="1701075"/>
          <a:ext cx="4437850" cy="2759100"/>
        </p:xfrm>
        <a:graphic>
          <a:graphicData uri="http://schemas.openxmlformats.org/drawingml/2006/table">
            <a:tbl>
              <a:tblPr>
                <a:noFill/>
                <a:tableStyleId>{225FC8F0-3202-47F8-9CF9-2CA82578CCCD}</a:tableStyleId>
              </a:tblPr>
              <a:tblGrid>
                <a:gridCol w="22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Text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Vectors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Numerical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Vectors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21"/>
          <p:cNvSpPr/>
          <p:nvPr/>
        </p:nvSpPr>
        <p:spPr>
          <a:xfrm>
            <a:off x="1992200" y="1017725"/>
            <a:ext cx="5590200" cy="648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163375" y="1338975"/>
            <a:ext cx="2028300" cy="3621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302</Words>
  <Application>Microsoft Office PowerPoint</Application>
  <PresentationFormat>全屏显示(16:9)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Music Recommendation System</vt:lpstr>
      <vt:lpstr>EDA</vt:lpstr>
      <vt:lpstr>PowerPoint 演示文稿</vt:lpstr>
      <vt:lpstr>PowerPoint 演示文稿</vt:lpstr>
      <vt:lpstr>Heatmap of numerical features</vt:lpstr>
      <vt:lpstr>PowerPoint 演示文稿</vt:lpstr>
      <vt:lpstr>2. Model - Main idea</vt:lpstr>
      <vt:lpstr>2. Model - Main idea</vt:lpstr>
      <vt:lpstr>?</vt:lpstr>
      <vt:lpstr>Our target ……</vt:lpstr>
      <vt:lpstr>Our target ……</vt:lpstr>
      <vt:lpstr>Word2vec</vt:lpstr>
      <vt:lpstr>Word2vec</vt:lpstr>
      <vt:lpstr>Example</vt:lpstr>
      <vt:lpstr>Hit@ K A user’s playlist with N songs </vt:lpstr>
      <vt:lpstr>Test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cp:lastModifiedBy>慕妍 李</cp:lastModifiedBy>
  <cp:revision>3</cp:revision>
  <dcterms:modified xsi:type="dcterms:W3CDTF">2023-12-17T03:27:19Z</dcterms:modified>
</cp:coreProperties>
</file>