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6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general_f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4360" y="1450340"/>
            <a:ext cx="3151505" cy="39566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general_architectur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2289810"/>
            <a:ext cx="12192000" cy="22783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Logic Rule Lib</a:t>
            </a:r>
            <a:endParaRPr lang="en-US" altLang="zh-CN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1825625"/>
          <a:ext cx="10515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规则名，如</a:t>
                      </a:r>
                      <a:r>
                        <a:rPr lang="en-US" altLang="zh-CN"/>
                        <a:t>M</a:t>
                      </a:r>
                      <a:r>
                        <a:rPr lang="en-US" altLang="zh-CN"/>
                        <a:t>odus Ponens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type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enum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所属</a:t>
                      </a:r>
                      <a:r>
                        <a:rPr lang="zh-CN" altLang="en-US"/>
                        <a:t>类别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arity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num(context)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input_schema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str/list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前提的结构类型（布尔表达式、谓词、比较式等）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apply()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method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输入若干前提，返回结论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template()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method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返回自然语言模版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r>
                        <a:rPr lang="zh-CN" altLang="en-US"/>
                        <a:t>3_pattern()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method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返回一个 z3 构造函数（用于自动生成）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38200" y="5526405"/>
            <a:ext cx="1051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67810" y="61817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5660" y="5494020"/>
            <a:ext cx="10509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命题逻辑恒真式，</a:t>
            </a:r>
            <a:r>
              <a:rPr lang="en-US" altLang="zh-CN"/>
              <a:t>FOL</a:t>
            </a:r>
            <a:r>
              <a:rPr lang="zh-CN" altLang="en-US"/>
              <a:t>，算术逻辑，比较逻辑，自定义规则</a:t>
            </a:r>
            <a:r>
              <a:rPr lang="en-US" altLang="zh-CN"/>
              <a:t>&amp;</a:t>
            </a:r>
            <a:r>
              <a:rPr lang="zh-CN" altLang="en-US"/>
              <a:t>组合逻辑，模板化</a:t>
            </a:r>
            <a:r>
              <a:rPr lang="zh-CN" altLang="en-US"/>
              <a:t>自动组合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推理链</a:t>
            </a:r>
            <a:r>
              <a:rPr lang="zh-CN" altLang="en-US"/>
              <a:t>生成器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1543050"/>
          <a:ext cx="10515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步骤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Step1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随机选择目标规则数量（1~10 步）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控制链长度</a:t>
                      </a:r>
                      <a:endParaRPr lang="zh-CN" altLang="en-US"/>
                    </a:p>
                  </a:txBody>
                  <a:tcPr/>
                </a:tc>
              </a:tr>
              <a:tr h="3206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Step2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选取第一个</a:t>
                      </a:r>
                      <a:r>
                        <a:rPr lang="en-US" altLang="zh-CN"/>
                        <a:t>R</a:t>
                      </a:r>
                      <a:r>
                        <a:rPr lang="en-US" altLang="zh-CN"/>
                        <a:t>ule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构造第一批前提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Step3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使用规则 apply() 构造新结论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记录 前提 → 结论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Step4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将结论加入可用前提池，更新图结构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支持后续规则复用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Step5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重复选规则+推理直到满足长度或生成终结结论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完整 DAG 生成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Step6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按照图结构回溯出最短/最长路径作为最终推理链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可选择路径策略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55345" y="5090795"/>
            <a:ext cx="105092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/>
            </a:pPr>
            <a:r>
              <a:rPr lang="en-US" altLang="zh-CN"/>
              <a:t>context: </a:t>
            </a:r>
            <a:r>
              <a:rPr lang="zh-CN" altLang="en-US"/>
              <a:t>图中无前提的节点（起点）所对应的</a:t>
            </a:r>
            <a:r>
              <a:rPr lang="zh-CN" altLang="en-US"/>
              <a:t>表达式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logical_steps: </a:t>
            </a:r>
            <a:r>
              <a:rPr lang="zh-CN" altLang="en-US"/>
              <a:t>图路径中每步的自然语言</a:t>
            </a:r>
            <a:r>
              <a:rPr lang="zh-CN" altLang="en-US"/>
              <a:t>描述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question: 最终结论表达成一个问题（由模板生成）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label: 答案中唯一正确的结论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answers: Distractor 模块配合生成错误结论加入备选项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Distractor</a:t>
            </a:r>
            <a:endParaRPr lang="en-US" altLang="zh-CN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1825625"/>
          <a:ext cx="10515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编号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类型描述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示例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技术手段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结构扰动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打乱公式结构或变量位置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P(a) → Q(b) → Q(b) → P(a)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AST 交换、变量替换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反转推理方向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将正确结论逆推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 → B → B → 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将结论和前提调换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否定伪结论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添加否定/取反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 → B → A → ¬B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加Not()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语义近似误导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使用近义词重写表达，形式接近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可以从 WordNet 的动物/食物/人类行为词中采样伪实体名称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WordNet 替换、LLM paraphrase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前提不充分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缺少必要条件仍尝试推理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 ∧ B → C，仅给 A 询问 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删除部分context 子句，Z3 验证不可导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算术逻辑扰动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更改数值/比较运算符，造成不可导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x &gt; 3 → y = x+1 → x &lt; 3 → y = x+1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更换常量/比较符号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样本生成+QA构造机制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4720" y="1397000"/>
            <a:ext cx="80873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"context": "...",</a:t>
            </a:r>
            <a:endParaRPr lang="zh-CN" altLang="en-US"/>
          </a:p>
          <a:p>
            <a:r>
              <a:rPr lang="zh-CN" altLang="en-US"/>
              <a:t>  "question": "...",</a:t>
            </a:r>
            <a:endParaRPr lang="zh-CN" altLang="en-US"/>
          </a:p>
          <a:p>
            <a:r>
              <a:rPr lang="zh-CN" altLang="en-US"/>
              <a:t>  "answers": ["A", "B", "C", "D"],</a:t>
            </a:r>
            <a:endParaRPr lang="zh-CN" altLang="en-US"/>
          </a:p>
          <a:p>
            <a:r>
              <a:rPr lang="zh-CN" altLang="en-US"/>
              <a:t>  "label": 2,</a:t>
            </a:r>
            <a:endParaRPr lang="zh-CN" altLang="en-US"/>
          </a:p>
          <a:p>
            <a:r>
              <a:rPr lang="zh-CN" altLang="en-US"/>
              <a:t>  "logical_steps": ["S1...", "S2...", "S3..."],</a:t>
            </a:r>
            <a:endParaRPr lang="zh-CN" altLang="en-US"/>
          </a:p>
          <a:p>
            <a:r>
              <a:rPr lang="zh-CN" altLang="en-US"/>
              <a:t>  "id": "sample_00001"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026160" y="3703955"/>
          <a:ext cx="10685780" cy="287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445"/>
                <a:gridCol w="2671445"/>
                <a:gridCol w="2671445"/>
                <a:gridCol w="2671445"/>
              </a:tblGrid>
              <a:tr h="5740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模块名称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涉及到</a:t>
                      </a:r>
                      <a:r>
                        <a:rPr lang="en-US" altLang="zh-CN"/>
                        <a:t>NL</a:t>
                      </a:r>
                      <a:r>
                        <a:rPr lang="zh-CN" altLang="en-US"/>
                        <a:t>的</a:t>
                      </a:r>
                      <a:r>
                        <a:rPr lang="zh-CN" altLang="en-US"/>
                        <a:t>位置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用途说明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何时调用</a:t>
                      </a:r>
                      <a:endParaRPr lang="zh-CN" altLang="en-US"/>
                    </a:p>
                  </a:txBody>
                  <a:tcPr/>
                </a:tc>
              </a:tr>
              <a:tr h="5740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逻辑规则库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结构定义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为每条规则提供自然语言模板，用于生成表达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rule.template() 或 rule.z3_to_text()</a:t>
                      </a:r>
                      <a:endParaRPr lang="zh-CN" altLang="en-US"/>
                    </a:p>
                  </a:txBody>
                  <a:tcPr/>
                </a:tc>
              </a:tr>
              <a:tr h="5740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推理链生成器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推理过程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每一步推理要渲染为人类可读的 step 描述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logical_steps 构造</a:t>
                      </a:r>
                      <a:endParaRPr lang="zh-CN" altLang="en-US"/>
                    </a:p>
                  </a:txBody>
                  <a:tcPr/>
                </a:tc>
              </a:tr>
              <a:tr h="5740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Distractor 模块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干扰表达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干扰项结论需要转为自然语言加入 answers 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distractor.expr → text</a:t>
                      </a:r>
                      <a:endParaRPr lang="zh-CN" altLang="en-US"/>
                    </a:p>
                  </a:txBody>
                  <a:tcPr/>
                </a:tc>
              </a:tr>
              <a:tr h="5740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样本生成器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最终拼装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生成 context、question、answers 的自然语言内容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拼装样本字段时统一调用转换器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588,&quot;width&quot;:19200}"/>
</p:tagLst>
</file>

<file path=ppt/tags/tag2.xml><?xml version="1.0" encoding="utf-8"?>
<p:tagLst xmlns:p="http://schemas.openxmlformats.org/presentationml/2006/main">
  <p:tag name="KSO_WM_UNIT_TABLE_BEAUTIFY" val="smartTable{cc2d0a14-614c-4682-b2e1-265796853838}"/>
</p:tagLst>
</file>

<file path=ppt/tags/tag3.xml><?xml version="1.0" encoding="utf-8"?>
<p:tagLst xmlns:p="http://schemas.openxmlformats.org/presentationml/2006/main">
  <p:tag name="KSO_WM_UNIT_TABLE_BEAUTIFY" val="smartTable{b6f45c87-2f6f-4250-81bb-5efa69c2ef75}"/>
</p:tagLst>
</file>

<file path=ppt/tags/tag4.xml><?xml version="1.0" encoding="utf-8"?>
<p:tagLst xmlns:p="http://schemas.openxmlformats.org/presentationml/2006/main">
  <p:tag name="KSO_WM_UNIT_TABLE_BEAUTIFY" val="smartTable{8d9d90c6-bf4f-4565-a7d3-8e769f4d0608}"/>
</p:tagLst>
</file>

<file path=ppt/tags/tag5.xml><?xml version="1.0" encoding="utf-8"?>
<p:tagLst xmlns:p="http://schemas.openxmlformats.org/presentationml/2006/main">
  <p:tag name="KSO_WM_UNIT_TABLE_BEAUTIFY" val="smartTable{cecfb368-381e-4745-a193-1633550e9179}"/>
  <p:tag name="TABLE_ENDDRAG_ORIGIN_RECT" val="841*225"/>
  <p:tag name="TABLE_ENDDRAG_RECT" val="80*291*841*225"/>
</p:tagLst>
</file>

<file path=ppt/tags/tag6.xml><?xml version="1.0" encoding="utf-8"?>
<p:tagLst xmlns:p="http://schemas.openxmlformats.org/presentationml/2006/main">
  <p:tag name="COMMONDATA" val="eyJoZGlkIjoiNDE0NmI2OThkNmU5MjRkNWYxZmMwODRiNzJkMzQwNz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1346</Words>
  <Application>WPS 演示</Application>
  <PresentationFormat>宽屏</PresentationFormat>
  <Paragraphs>225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于天奇</dc:creator>
  <cp:lastModifiedBy>Fredr</cp:lastModifiedBy>
  <cp:revision>2</cp:revision>
  <dcterms:created xsi:type="dcterms:W3CDTF">2025-03-28T16:12:00Z</dcterms:created>
  <dcterms:modified xsi:type="dcterms:W3CDTF">2025-03-28T16:43:05Z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2A88B2A969E245D9B08F19CCBE6FD7BB</vt:lpwstr>
  </property>
  <property fmtid="{D5CDD505-2E9C-101B-9397-08002B2CF9AE}" pid="3" name="KSOProductBuildVer">
    <vt:lpwstr>2052-11.1.0.12165</vt:lpwstr>
  </property>
</Properties>
</file>