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3"/>
    <p:sldId id="260" r:id="rId4"/>
    <p:sldId id="258" r:id="rId5"/>
    <p:sldId id="261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6"/>
        <p:guide pos="38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 flipH="1">
            <a:off x="0" y="2298700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9605963" y="2298700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9950"/>
            <a:ext cx="12193588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495600" y="1755458"/>
            <a:ext cx="7200800" cy="949878"/>
          </a:xfrm>
        </p:spPr>
        <p:txBody>
          <a:bodyPr>
            <a:normAutofit/>
          </a:bodyPr>
          <a:lstStyle>
            <a:lvl1pPr algn="ctr">
              <a:defRPr sz="4800" b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531160" y="2789808"/>
            <a:ext cx="7200800" cy="369332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4EFE7A2-A409-40F1-B0DC-05379ABA81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ED90C1-0531-421B-B7D8-1295C2DAEB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467804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8" name="标题 8"/>
          <p:cNvSpPr>
            <a:spLocks noGrp="1"/>
          </p:cNvSpPr>
          <p:nvPr>
            <p:ph type="title"/>
          </p:nvPr>
        </p:nvSpPr>
        <p:spPr>
          <a:xfrm>
            <a:off x="507365" y="494349"/>
            <a:ext cx="5995035" cy="62150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F7581E-C9C7-4035-8AC9-880348F0A7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7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3"/>
          </p:nvPr>
        </p:nvSpPr>
        <p:spPr>
          <a:xfrm>
            <a:off x="1844675" y="2227263"/>
            <a:ext cx="8502650" cy="140493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20" name="文本占位符 18"/>
          <p:cNvSpPr>
            <a:spLocks noGrp="1"/>
          </p:cNvSpPr>
          <p:nvPr>
            <p:ph type="body" sz="quarter" idx="14"/>
          </p:nvPr>
        </p:nvSpPr>
        <p:spPr>
          <a:xfrm>
            <a:off x="1844040" y="3963670"/>
            <a:ext cx="8502650" cy="140493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22" name="竖排文字占位符 21"/>
          <p:cNvSpPr>
            <a:spLocks noGrp="1"/>
          </p:cNvSpPr>
          <p:nvPr>
            <p:ph type="body" orient="vert" sz="quarter" idx="15"/>
          </p:nvPr>
        </p:nvSpPr>
        <p:spPr>
          <a:xfrm>
            <a:off x="270933" y="1603850"/>
            <a:ext cx="581555" cy="3551237"/>
          </a:xfrm>
        </p:spPr>
        <p:txBody>
          <a:bodyPr vert="eaVert"/>
          <a:lstStyle>
            <a:lvl1pPr marL="0" indent="0" algn="l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6"/>
          </p:nvPr>
        </p:nvSpPr>
        <p:spPr>
          <a:xfrm>
            <a:off x="3929063" y="1270000"/>
            <a:ext cx="4333875" cy="6524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8" name="标题 8"/>
          <p:cNvSpPr>
            <a:spLocks noGrp="1"/>
          </p:cNvSpPr>
          <p:nvPr>
            <p:ph type="title"/>
          </p:nvPr>
        </p:nvSpPr>
        <p:spPr>
          <a:xfrm>
            <a:off x="507365" y="494349"/>
            <a:ext cx="5995035" cy="62150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0E9781-E15C-43AC-BDB3-CAB1426DC6C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8475" y="2284413"/>
            <a:ext cx="6115050" cy="7667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1113"/>
            <a:ext cx="1170622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373606"/>
            <a:ext cx="10515600" cy="1061467"/>
          </a:xfrm>
        </p:spPr>
        <p:txBody>
          <a:bodyPr>
            <a:normAutofit/>
          </a:bodyPr>
          <a:lstStyle>
            <a:lvl1pPr algn="ctr"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07568" y="4527773"/>
            <a:ext cx="7776864" cy="106146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标题 8"/>
          <p:cNvSpPr>
            <a:spLocks noGrp="1"/>
          </p:cNvSpPr>
          <p:nvPr>
            <p:ph type="title"/>
          </p:nvPr>
        </p:nvSpPr>
        <p:spPr>
          <a:xfrm>
            <a:off x="507365" y="494349"/>
            <a:ext cx="5995035" cy="62150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表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6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</a:endParaRPr>
          </a:p>
        </p:txBody>
      </p:sp>
      <p:sp>
        <p:nvSpPr>
          <p:cNvPr id="10" name="直接连接符 2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692275" y="3868738"/>
            <a:ext cx="6432550" cy="1587"/>
          </a:xfrm>
          <a:prstGeom prst="line">
            <a:avLst/>
          </a:prstGeom>
          <a:noFill/>
          <a:ln w="6350" cap="flat" cmpd="sng">
            <a:solidFill>
              <a:schemeClr val="accent6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buFontTx/>
              <a:buNone/>
              <a:defRPr/>
            </a:pPr>
            <a:endParaRPr lang="zh-CN" altLang="en-US" noProof="1"/>
          </a:p>
        </p:txBody>
      </p:sp>
      <p:sp>
        <p:nvSpPr>
          <p:cNvPr id="14" name="图表占位符 13"/>
          <p:cNvSpPr>
            <a:spLocks noGrp="1"/>
          </p:cNvSpPr>
          <p:nvPr>
            <p:ph type="chart" sz="quarter" idx="13"/>
          </p:nvPr>
        </p:nvSpPr>
        <p:spPr>
          <a:xfrm>
            <a:off x="1692275" y="1498124"/>
            <a:ext cx="6537325" cy="2255838"/>
          </a:xfrm>
        </p:spPr>
        <p:txBody>
          <a:bodyPr rtlCol="0">
            <a:normAutofit/>
          </a:bodyPr>
          <a:lstStyle/>
          <a:p>
            <a:pPr lvl="0"/>
            <a:endParaRPr lang="zh-CN" altLang="en-US" noProof="1"/>
          </a:p>
        </p:txBody>
      </p:sp>
      <p:sp>
        <p:nvSpPr>
          <p:cNvPr id="15" name="图表占位符 13"/>
          <p:cNvSpPr>
            <a:spLocks noGrp="1"/>
          </p:cNvSpPr>
          <p:nvPr>
            <p:ph type="chart" sz="quarter" idx="14"/>
          </p:nvPr>
        </p:nvSpPr>
        <p:spPr>
          <a:xfrm>
            <a:off x="1692275" y="3983831"/>
            <a:ext cx="6537325" cy="2255838"/>
          </a:xfrm>
        </p:spPr>
        <p:txBody>
          <a:bodyPr rtlCol="0">
            <a:normAutofit/>
          </a:bodyPr>
          <a:lstStyle/>
          <a:p>
            <a:pPr lvl="0"/>
            <a:endParaRPr lang="zh-CN" altLang="en-US" noProof="1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5"/>
          </p:nvPr>
        </p:nvSpPr>
        <p:spPr>
          <a:xfrm>
            <a:off x="8329930" y="1604009"/>
            <a:ext cx="3108325" cy="461963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18" name="文本占位符 16"/>
          <p:cNvSpPr>
            <a:spLocks noGrp="1"/>
          </p:cNvSpPr>
          <p:nvPr>
            <p:ph type="body" sz="quarter" idx="16"/>
          </p:nvPr>
        </p:nvSpPr>
        <p:spPr>
          <a:xfrm>
            <a:off x="8329930" y="3953509"/>
            <a:ext cx="3108325" cy="461963"/>
          </a:xfr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noProof="1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7"/>
          </p:nvPr>
        </p:nvSpPr>
        <p:spPr>
          <a:xfrm>
            <a:off x="8329613" y="2141538"/>
            <a:ext cx="3108325" cy="1612900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8"/>
          </p:nvPr>
        </p:nvSpPr>
        <p:spPr>
          <a:xfrm>
            <a:off x="8329612" y="4579461"/>
            <a:ext cx="3108325" cy="1612900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2" name="标题 8"/>
          <p:cNvSpPr>
            <a:spLocks noGrp="1"/>
          </p:cNvSpPr>
          <p:nvPr>
            <p:ph type="title"/>
          </p:nvPr>
        </p:nvSpPr>
        <p:spPr>
          <a:xfrm>
            <a:off x="507365" y="494349"/>
            <a:ext cx="5995035" cy="62150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73DF09-0F94-40CB-973F-050963B337A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>
              <a:latin typeface="黑体" panose="02010609060101010101" charset="-122"/>
            </a:endParaRPr>
          </a:p>
        </p:txBody>
      </p:sp>
      <p:pic>
        <p:nvPicPr>
          <p:cNvPr id="8" name="图片 1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2895600"/>
            <a:ext cx="10096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87204"/>
            <a:ext cx="407934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551812"/>
            <a:ext cx="4079345" cy="3574054"/>
          </a:xfrm>
        </p:spPr>
        <p:txBody>
          <a:bodyPr/>
          <a:lstStyle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271281" y="1587204"/>
            <a:ext cx="4082519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271280" y="2551221"/>
            <a:ext cx="4082520" cy="3574054"/>
          </a:xfrm>
        </p:spPr>
        <p:txBody>
          <a:bodyPr/>
          <a:lstStyle>
            <a:lvl1pPr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" name="标题 8"/>
          <p:cNvSpPr>
            <a:spLocks noGrp="1"/>
          </p:cNvSpPr>
          <p:nvPr>
            <p:ph type="title"/>
          </p:nvPr>
        </p:nvSpPr>
        <p:spPr>
          <a:xfrm>
            <a:off x="507365" y="494349"/>
            <a:ext cx="5995035" cy="62150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6"/>
          <p:cNvCxnSpPr/>
          <p:nvPr/>
        </p:nvCxnSpPr>
        <p:spPr>
          <a:xfrm flipH="1">
            <a:off x="0" y="2995613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 flipV="1">
            <a:off x="9605963" y="2995613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9950"/>
            <a:ext cx="12193588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648" y="2124926"/>
            <a:ext cx="7416824" cy="1741730"/>
          </a:xfrm>
        </p:spPr>
        <p:txBody>
          <a:bodyPr>
            <a:noAutofit/>
          </a:bodyPr>
          <a:lstStyle>
            <a:lvl1pPr algn="ctr">
              <a:defRPr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4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单击此处编辑母版文本样式</a:t>
            </a:r>
            <a:endParaRPr lang="en-US" altLang="en-US" smtClean="0"/>
          </a:p>
          <a:p>
            <a:pPr lvl="1"/>
            <a:r>
              <a:rPr lang="en-US" altLang="en-US" smtClean="0"/>
              <a:t>第二级</a:t>
            </a:r>
            <a:endParaRPr lang="en-US" altLang="en-US" smtClean="0"/>
          </a:p>
          <a:p>
            <a:pPr lvl="2"/>
            <a:r>
              <a:rPr lang="en-US" altLang="en-US" smtClean="0"/>
              <a:t>第三级</a:t>
            </a:r>
            <a:endParaRPr lang="en-US" altLang="en-US" smtClean="0"/>
          </a:p>
          <a:p>
            <a:pPr lvl="3"/>
            <a:r>
              <a:rPr lang="en-US" altLang="en-US" smtClean="0"/>
              <a:t>第四级</a:t>
            </a:r>
            <a:endParaRPr lang="en-US" altLang="en-US" smtClean="0"/>
          </a:p>
          <a:p>
            <a:pPr lvl="4"/>
            <a:r>
              <a:rPr lang="en-US" altLang="en-US" smtClean="0"/>
              <a:t>第五级</a:t>
            </a:r>
            <a:endParaRPr lang="en-US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buFontTx/>
              <a:buNone/>
              <a:defRPr sz="1200" noProof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buFontTx/>
              <a:buNone/>
              <a:defRPr sz="1200" noProof="1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buFontTx/>
              <a:buNone/>
              <a:defRPr sz="1200" noProof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黑体" panose="02010609060101010101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93136"/>
          </a:solidFill>
          <a:latin typeface="+mn-lt"/>
          <a:ea typeface="黑体" panose="02010609060101010101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293136"/>
          </a:solidFill>
          <a:latin typeface="+mn-lt"/>
          <a:ea typeface="黑体" panose="02010609060101010101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293136"/>
          </a:solidFill>
          <a:latin typeface="+mn-lt"/>
          <a:ea typeface="黑体" panose="02010609060101010101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293136"/>
          </a:solidFill>
          <a:latin typeface="+mn-lt"/>
          <a:ea typeface="黑体" panose="02010609060101010101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293136"/>
          </a:solidFill>
          <a:latin typeface="+mn-lt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已完成的部分：</a:t>
            </a:r>
            <a:r>
              <a:rPr lang="en-US" altLang="zh-CN"/>
              <a:t>rules</a:t>
            </a:r>
            <a:r>
              <a:rPr lang="zh-CN" altLang="en-US"/>
              <a:t>构建</a:t>
            </a:r>
            <a:endParaRPr lang="zh-CN" altLang="en-US"/>
          </a:p>
        </p:txBody>
      </p:sp>
      <p:pic>
        <p:nvPicPr>
          <p:cNvPr id="4" name="图片 3" descr="general_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1397000"/>
            <a:ext cx="3151505" cy="39566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59555" y="1306830"/>
            <a:ext cx="80981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已完成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rules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构建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z3)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>
              <a:buAutoNum type="arabicPeriod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比较关系：大于小于等于、小于等于大于等于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不等于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>
              <a:buAutoNum type="arabicPeriod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算术关系：加减乘除求余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幂等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>
              <a:buAutoNum type="arabicPeriod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FOL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：Implication Elimination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Conjunction Introduction, Conjunction Elimination,  Disjunction Introduction, Disjunction Elimination, proof by cases, Proof by Contradiction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>
              <a:buAutoNum type="arabicPeriod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rules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全部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经过测试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6696710" y="3336925"/>
            <a:ext cx="3622040" cy="30486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LogicSolver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中的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parser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部分会将类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z3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表达式转化成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Python z3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代码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生成的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z3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代码可以验证问题是否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SAT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7365" y="494665"/>
            <a:ext cx="11156315" cy="621665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已完成的部分：</a:t>
            </a:r>
            <a:r>
              <a:rPr lang="en-US" altLang="zh-CN">
                <a:sym typeface="+mn-ea"/>
              </a:rPr>
              <a:t>z3-like formulation -&gt; Python z3 code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5670" y="2284730"/>
            <a:ext cx="50076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from z3 import *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s = Solver()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Car_X_Speed = Int('Car_X_Speed')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Car_Y_Speed = Int('Car_Y_Speed')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x = Int('x')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y = Int('y')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s.add(x &gt; y)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if s.check() == sat: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print('SAT')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print(s.model())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else: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print('UNSAT')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38570" y="1943100"/>
            <a:ext cx="49206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问题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未完成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rules -&gt; z3-like formulation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parser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将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z3-like formulation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转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z3 code,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工作量较大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能够处理的逻辑相对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简陋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单纯靠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parser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转理论上可以，实际上实现代价较高，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parser+Prompt Engineering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是个好方法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测试过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8570" y="3956050"/>
            <a:ext cx="4039870" cy="2755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7365" y="494665"/>
            <a:ext cx="11497945" cy="621665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已完成的部分：</a:t>
            </a:r>
            <a:r>
              <a:rPr lang="en-US" altLang="zh-CN">
                <a:sym typeface="+mn-ea"/>
              </a:rPr>
              <a:t>AR-LSAT</a:t>
            </a:r>
            <a:r>
              <a:rPr lang="zh-CN" altLang="en-US">
                <a:sym typeface="+mn-ea"/>
              </a:rPr>
              <a:t>项目</a:t>
            </a:r>
            <a:r>
              <a:rPr lang="zh-CN" altLang="en-US">
                <a:sym typeface="+mn-ea"/>
              </a:rPr>
              <a:t>调研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AutoNum type="arabicPeriod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LSAT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考试题逻辑复杂，而且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answers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设计的不错，可作为后续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distractor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设计思路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AutoNum type="arabicPeriod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根据部分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LSAT-AR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的数据，尝试写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z3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进行解决，逻辑复杂度很够，后续写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Prompt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完全可以借用作为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example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AutoNum type="arabicPeriod"/>
            </a:pP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2530" y="2726055"/>
            <a:ext cx="3724275" cy="24872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8200" y="2361565"/>
            <a:ext cx="10515600" cy="3713480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rules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在思考一个问题，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z3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代码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v.s. FLD axioms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parser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将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z3 code =&gt; z3-like formulation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真的现实么？感觉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工作量太大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单靠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parser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将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z3-like formulation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转换成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z3 code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难度其实很大，逻辑越复杂需要考虑的东西越大，感觉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parser+LLM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是个解决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办法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上次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meeting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讲到的，生成的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z3 program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求解，对的则转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NL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，不对的不转，这个对和不对如何理解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?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SAT and UNSAT?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8535" y="106045"/>
            <a:ext cx="4625975" cy="2647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AutoNum type="arabicPeriod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增加更多的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rules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AutoNum type="arabicPeriod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优化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Prompt Template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AutoNum type="arabicPeriod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解决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rules -&gt; z3-like formulation, z3-like formulation -&gt; z3 code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的问题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AutoNum type="arabicPeriod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采用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LSAT-AR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的部分数据作为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Prompt Template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AutoNum type="arabicPeriod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参考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LSAT-AR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给数据添加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answers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作为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distractors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AutoNum type="arabicPeriod"/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后续</a:t>
            </a:r>
            <a:r>
              <a:rPr lang="zh-CN" altLang="en-US"/>
              <a:t>计划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1.xml><?xml version="1.0" encoding="utf-8"?>
<p:tagLst xmlns:p="http://schemas.openxmlformats.org/presentationml/2006/main">
  <p:tag name="KSO_WM_TAG_VERSION" val="1.0"/>
  <p:tag name="KSO_WM_TEMPLATE_CATEGORY" val="custom"/>
  <p:tag name="KSO_WM_TEMPLATE_INDEX" val="20184686"/>
</p:tagLst>
</file>

<file path=ppt/tags/tag12.xml><?xml version="1.0" encoding="utf-8"?>
<p:tagLst xmlns:p="http://schemas.openxmlformats.org/presentationml/2006/main">
  <p:tag name="KSO_WM_TAG_VERSION" val="1.0"/>
  <p:tag name="KSO_WM_TEMPLATE_CATEGORY" val="custom"/>
  <p:tag name="KSO_WM_TEMPLATE_INDEX" val="20184686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COMBINE_RELATE_SLIDE_ID" val="custom925310_1"/>
  <p:tag name="KSO_WM_TEMPLATE_CATEGORY" val="custom"/>
  <p:tag name="KSO_WM_TEMPLATE_INDEX" val="0"/>
  <p:tag name="KSO_WM_TEMPLATE_SUBCATEGORY" val="combine"/>
  <p:tag name="KSO_WM_TEMPLATE_THUMBS_INDEX" val="1、8、11、15、21、27、28、31、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5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LAYERLEVEL" val="1_1"/>
  <p:tag name="KSO_WM_UNIT_DIAGRAM_CONTRAST_TITLE_CNT" val="6"/>
  <p:tag name="KSO_WM_UNIT_DIAGRAM_DIMENSION_TITLE_CNT" val="2"/>
  <p:tag name="KSO_WM_UNIT_ID" val="custom0_10*r_i*1_28"/>
  <p:tag name="KSO_WM_UNIT_LINE_FORE_SCHEMECOLOR_INDEX" val="10"/>
  <p:tag name="KSO_WM_UNIT_LINE_FILL_TYPE" val="2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  <p:tag name="KSO_WM_DIAGRAM_GROUP_CODE" val="l1r1-1"/>
  <p:tag name="KSO_WM_UNIT_TYPE" val="r_i"/>
  <p:tag name="KSO_WM_UNIT_INDEX" val="1_2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LAYERLEVEL" val="1_1"/>
  <p:tag name="KSO_WM_TAG_VERSION" val="1.0"/>
  <p:tag name="KSO_WM_BEAUTIFY_FLAG" val="#wm#"/>
  <p:tag name="KSO_WM_UNIT_ID" val="custom0_9*r_i*1_5"/>
  <p:tag name="KSO_WM_TEMPLATE_CATEGORY" val="custom"/>
  <p:tag name="KSO_WM_TEMPLATE_INDEX" val="0"/>
  <p:tag name="KSO_WM_UNIT_USESOURCEFORMAT_APPLY" val="0"/>
  <p:tag name="KSO_WM_DIAGRAM_GROUP_CODE" val="r1-1"/>
  <p:tag name="KSO_WM_UNIT_TYPE" val="r_i"/>
  <p:tag name="KSO_WM_UNIT_INDEX" val="1_5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project intro">
  <a:themeElements>
    <a:clrScheme name="富察皇后">
      <a:dk1>
        <a:srgbClr val="000000"/>
      </a:dk1>
      <a:lt1>
        <a:srgbClr val="FFFFFF"/>
      </a:lt1>
      <a:dk2>
        <a:srgbClr val="364048"/>
      </a:dk2>
      <a:lt2>
        <a:srgbClr val="F0F0F0"/>
      </a:lt2>
      <a:accent1>
        <a:srgbClr val="8F7046"/>
      </a:accent1>
      <a:accent2>
        <a:srgbClr val="C8AF92"/>
      </a:accent2>
      <a:accent3>
        <a:srgbClr val="C6BCB2"/>
      </a:accent3>
      <a:accent4>
        <a:srgbClr val="D7C9BC"/>
      </a:accent4>
      <a:accent5>
        <a:srgbClr val="364148"/>
      </a:accent5>
      <a:accent6>
        <a:srgbClr val="907046"/>
      </a:accent6>
      <a:hlink>
        <a:srgbClr val="D7C9BC"/>
      </a:hlink>
      <a:folHlink>
        <a:srgbClr val="BFBFBF"/>
      </a:folHlink>
    </a:clrScheme>
    <a:fontScheme name="c5odo011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1240</Words>
  <Application>WPS 演示</Application>
  <PresentationFormat>宽屏</PresentationFormat>
  <Paragraphs>58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Times New Roman</vt:lpstr>
      <vt:lpstr>project intro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联通软件研究院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于天奇</dc:creator>
  <cp:lastModifiedBy>于天奇</cp:lastModifiedBy>
  <cp:revision>4</cp:revision>
  <dcterms:created xsi:type="dcterms:W3CDTF">2019-09-19T02:01:00Z</dcterms:created>
  <dcterms:modified xsi:type="dcterms:W3CDTF">2024-10-11T11:30:26Z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2052-11.8.2.12085</vt:lpwstr>
  </property>
  <property fmtid="{D5CDD505-2E9C-101B-9397-08002B2CF9AE}" pid="3" name="ICV">
    <vt:lpwstr>8D41E27606D4410C985296F09A4F0253</vt:lpwstr>
  </property>
</Properties>
</file>