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60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61.xml" ContentType="application/vnd.openxmlformats-officedocument.presentationml.tags+xml"/>
  <Override PartName="/ppt/notesSlides/notesSlide13.xml" ContentType="application/vnd.openxmlformats-officedocument.presentationml.notesSlide+xml"/>
  <Override PartName="/ppt/tags/tag62.xml" ContentType="application/vnd.openxmlformats-officedocument.presentationml.tags+xml"/>
  <Override PartName="/ppt/notesSlides/notesSlide14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7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72.xml" ContentType="application/vnd.openxmlformats-officedocument.presentationml.tags+xml"/>
  <Override PartName="/ppt/notesSlides/notesSlide20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61" r:id="rId3"/>
    <p:sldId id="257" r:id="rId4"/>
    <p:sldId id="258" r:id="rId5"/>
    <p:sldId id="260" r:id="rId6"/>
    <p:sldId id="262" r:id="rId7"/>
    <p:sldId id="282" r:id="rId8"/>
    <p:sldId id="283" r:id="rId9"/>
    <p:sldId id="284" r:id="rId10"/>
    <p:sldId id="263" r:id="rId11"/>
    <p:sldId id="264" r:id="rId12"/>
    <p:sldId id="279" r:id="rId13"/>
    <p:sldId id="280" r:id="rId14"/>
    <p:sldId id="281" r:id="rId15"/>
    <p:sldId id="265" r:id="rId16"/>
    <p:sldId id="285" r:id="rId17"/>
    <p:sldId id="266" r:id="rId18"/>
    <p:sldId id="267" r:id="rId19"/>
    <p:sldId id="259" r:id="rId20"/>
    <p:sldId id="268" r:id="rId21"/>
    <p:sldId id="269" r:id="rId22"/>
    <p:sldId id="270" r:id="rId23"/>
    <p:sldId id="271" r:id="rId24"/>
    <p:sldId id="272" r:id="rId25"/>
    <p:sldId id="273" r:id="rId26"/>
    <p:sldId id="277" r:id="rId27"/>
    <p:sldId id="278" r:id="rId28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3784" autoAdjust="0"/>
  </p:normalViewPr>
  <p:slideViewPr>
    <p:cSldViewPr snapToGrid="0">
      <p:cViewPr varScale="1">
        <p:scale>
          <a:sx n="133" d="100"/>
          <a:sy n="133" d="100"/>
        </p:scale>
        <p:origin x="34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F1D2C-FAF0-48F4-83ED-E72EE2A9CAB9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A472F-366A-4B85-9D5B-C29E5A31DE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Distillation——Introduction &amp; Motivation &amp;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00B4B-8D0D-26F6-081A-90C78F32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1D2BD9F-01B6-AAF9-45C3-1DC484C5A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DA3C0B3-8D16-1739-5FB5-6F2BD689C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377307-63EA-CD26-6BFD-441CBC9F7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645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8EA38-E8BD-564D-C0C6-ABDEA255D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B5DAEFB-3EDB-DA0F-2F12-6C5A2DE67C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568ADA-5CA2-447E-2B32-92455203B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F5A9E-4866-5C75-7716-6803693B7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156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 Based on Large Language Models and Unsupervised Clustering —— Implementation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Achievements,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Multimodal image-text understanding and Knowledge Retrieval —— </a:t>
            </a:r>
            <a:r>
              <a:rPr lang="en-US" altLang="zh-CN" sz="1200" i="1" dirty="0" err="1">
                <a:solidFill>
                  <a:schemeClr val="bg1">
                    <a:lumMod val="50000"/>
                  </a:schemeClr>
                </a:solidFill>
              </a:rPr>
              <a:t>Techology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Overview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Achievements, Contribution, Technology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Distillation——Methodology, Evaluation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r>
              <a:rPr lang="zh-CN" altLang="en-US" sz="1200" i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—— Outcome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C79E5-2A5B-323A-AD05-18AA425B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F6B4044-1251-02BA-88A8-1B628629CD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AC0DFA4-C7B8-1113-D36E-0B8D862EE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Distillation——Methodology, Evaluation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A45347-CF67-7E96-0907-478101C6F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71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EA3B8-5C46-3A0A-F094-BFB5BE9D6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FD8E1B8-0FB3-2648-5E18-6DC026A9F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877EFAC-A4D3-B356-5E5F-C955027E5F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Distillation——Methodology, Evaluation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6532C-BF74-7E41-C8A1-EC19BDB6F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07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1E6D3-2861-8330-CDFF-FDF1FF48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461554-13A1-757B-2620-2DD8D0FB5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C222367-A5C4-A9EA-D772-CE7A88273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Large Language Models in Intelligent Service System: Evaluation, Analysis and Distillation——Methodology, Evaluation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F2C836-D368-6C53-799D-7A9D19B22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145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Methodology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EAF37-C107-10FB-20B7-2B90FA944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2E8EE5A-60C6-91CE-2FF8-C70A01F5C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8543C3-A94A-6742-B900-D28199C1F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664CA5-01A4-7D81-2E34-FFF3BED743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360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91DCE-F2E3-2C23-76E4-0006B2C6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0D6720-FCFF-240E-97A4-059A9EF168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1804B8E-F298-9606-F151-B849BA4E9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i="1" dirty="0">
                <a:solidFill>
                  <a:schemeClr val="bg1">
                    <a:lumMod val="50000"/>
                  </a:schemeClr>
                </a:solidFill>
              </a:rPr>
              <a:t>Z3 Rule-Based Multi-Step Reasoning: DAG-Driven Dataset Generation With Variable and Semantic Constraints —— Introduction, Motivation, Contribution</a:t>
            </a:r>
            <a:endParaRPr lang="zh-CN" altLang="en-US" sz="1200" i="1" dirty="0">
              <a:solidFill>
                <a:schemeClr val="bg1">
                  <a:lumMod val="50000"/>
                </a:schemeClr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6726F8-5A47-CA22-B086-5E73A836B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A472F-366A-4B85-9D5B-C29E5A31DEC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536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3A36-2636-4F70-8358-2C020F2EC4F1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3E7ED-1F97-476F-AF45-F6ECEC92B97E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20EED-F179-4584-9E0C-6714266207E3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EEFC1-AB74-421E-BABD-1AB25117FF42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C2A7A-9E0C-4885-96BB-CDDBBE005C4E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DF315-9E29-4ACD-ABEE-D6EC5E6AAF2C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B57C4-D348-4666-B583-697B242C5FBB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8E7A-313D-488D-85D8-AC7FBB6D87C8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5AF60-8745-441D-B22C-F3BBE63B6672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14423-3D55-44BF-904B-A52B5A518EDD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8EB87-1A7B-4F77-ACF0-B4FC044FCEC3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C935-1142-4D9D-B5B3-A0986099069D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A970F-B085-4B22-84AD-070AC18456B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0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10" Type="http://schemas.openxmlformats.org/officeDocument/2006/relationships/image" Target="../media/image3.png"/><Relationship Id="rId4" Type="http://schemas.openxmlformats.org/officeDocument/2006/relationships/tags" Target="../tags/tag66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tags" Target="../tags/tag85.xml"/><Relationship Id="rId18" Type="http://schemas.openxmlformats.org/officeDocument/2006/relationships/tags" Target="../tags/tag90.xml"/><Relationship Id="rId26" Type="http://schemas.openxmlformats.org/officeDocument/2006/relationships/tags" Target="../tags/tag98.xml"/><Relationship Id="rId3" Type="http://schemas.openxmlformats.org/officeDocument/2006/relationships/tags" Target="../tags/tag75.xml"/><Relationship Id="rId21" Type="http://schemas.openxmlformats.org/officeDocument/2006/relationships/tags" Target="../tags/tag93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tags" Target="../tags/tag97.xml"/><Relationship Id="rId33" Type="http://schemas.openxmlformats.org/officeDocument/2006/relationships/notesSlide" Target="../notesSlides/notesSlide21.xml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tags" Target="../tags/tag92.xml"/><Relationship Id="rId29" Type="http://schemas.openxmlformats.org/officeDocument/2006/relationships/tags" Target="../tags/tag101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tags" Target="../tags/tag96.xml"/><Relationship Id="rId32" Type="http://schemas.openxmlformats.org/officeDocument/2006/relationships/slideLayout" Target="../slideLayouts/slideLayout1.xml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tags" Target="../tags/tag95.xml"/><Relationship Id="rId28" Type="http://schemas.openxmlformats.org/officeDocument/2006/relationships/tags" Target="../tags/tag100.xml"/><Relationship Id="rId10" Type="http://schemas.openxmlformats.org/officeDocument/2006/relationships/tags" Target="../tags/tag82.xml"/><Relationship Id="rId19" Type="http://schemas.openxmlformats.org/officeDocument/2006/relationships/tags" Target="../tags/tag91.xml"/><Relationship Id="rId31" Type="http://schemas.openxmlformats.org/officeDocument/2006/relationships/tags" Target="../tags/tag103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tags" Target="../tags/tag94.xml"/><Relationship Id="rId27" Type="http://schemas.openxmlformats.org/officeDocument/2006/relationships/tags" Target="../tags/tag99.xml"/><Relationship Id="rId30" Type="http://schemas.openxmlformats.org/officeDocument/2006/relationships/tags" Target="../tags/tag102.xml"/><Relationship Id="rId8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5" Type="http://schemas.openxmlformats.org/officeDocument/2006/relationships/tags" Target="../tags/tag45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13" Type="http://schemas.openxmlformats.org/officeDocument/2006/relationships/image" Target="../media/image2.sv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1.png"/><Relationship Id="rId17" Type="http://schemas.openxmlformats.org/officeDocument/2006/relationships/image" Target="../media/image6.svg"/><Relationship Id="rId2" Type="http://schemas.openxmlformats.org/officeDocument/2006/relationships/tags" Target="../tags/tag50.xml"/><Relationship Id="rId16" Type="http://schemas.openxmlformats.org/officeDocument/2006/relationships/image" Target="../media/image5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slideLayout" Target="../slideLayouts/slideLayout1.xml"/><Relationship Id="rId5" Type="http://schemas.openxmlformats.org/officeDocument/2006/relationships/tags" Target="../tags/tag53.xml"/><Relationship Id="rId15" Type="http://schemas.openxmlformats.org/officeDocument/2006/relationships/image" Target="../media/image4.svg"/><Relationship Id="rId10" Type="http://schemas.openxmlformats.org/officeDocument/2006/relationships/tags" Target="../tags/tag58.xml"/><Relationship Id="rId4" Type="http://schemas.openxmlformats.org/officeDocument/2006/relationships/tags" Target="../tags/tag52.xml"/><Relationship Id="rId9" Type="http://schemas.openxmlformats.org/officeDocument/2006/relationships/tags" Target="../tags/tag57.xml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9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76161" y="179685"/>
            <a:ext cx="147187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Outline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134" name="组合 6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95350" y="1473894"/>
            <a:ext cx="10733015" cy="3813231"/>
            <a:chOff x="829767" y="1522385"/>
            <a:chExt cx="10733015" cy="3813231"/>
          </a:xfrm>
        </p:grpSpPr>
        <p:grpSp>
          <p:nvGrpSpPr>
            <p:cNvPr id="135" name="组合 1"/>
            <p:cNvGrpSpPr/>
            <p:nvPr/>
          </p:nvGrpSpPr>
          <p:grpSpPr>
            <a:xfrm>
              <a:off x="829767" y="1522385"/>
              <a:ext cx="3146572" cy="1705031"/>
              <a:chOff x="695324" y="1833503"/>
              <a:chExt cx="4839405" cy="2395693"/>
            </a:xfrm>
          </p:grpSpPr>
          <p:sp>
            <p:nvSpPr>
              <p:cNvPr id="160" name="1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1" name="1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62" name="Title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244735" y="2113909"/>
                <a:ext cx="2203553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Introduction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64" name="Index-1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348752" y="2542646"/>
                <a:ext cx="2185977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01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6" name="组合 2"/>
            <p:cNvGrpSpPr/>
            <p:nvPr/>
          </p:nvGrpSpPr>
          <p:grpSpPr>
            <a:xfrm>
              <a:off x="4531414" y="1522385"/>
              <a:ext cx="3267359" cy="1705031"/>
              <a:chOff x="695324" y="1833503"/>
              <a:chExt cx="5025175" cy="2395693"/>
            </a:xfrm>
          </p:grpSpPr>
          <p:sp>
            <p:nvSpPr>
              <p:cNvPr id="155" name="2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6" name="2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7" name="Title-2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244735" y="2113909"/>
                <a:ext cx="339214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Research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9" name="Index-2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3162983" y="2542646"/>
                <a:ext cx="2557516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02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7" name="组合 3"/>
            <p:cNvGrpSpPr/>
            <p:nvPr/>
          </p:nvGrpSpPr>
          <p:grpSpPr>
            <a:xfrm>
              <a:off x="8353848" y="1522385"/>
              <a:ext cx="3208934" cy="1705031"/>
              <a:chOff x="695324" y="1833503"/>
              <a:chExt cx="4935317" cy="2395693"/>
            </a:xfrm>
          </p:grpSpPr>
          <p:sp>
            <p:nvSpPr>
              <p:cNvPr id="150" name="3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1" name="3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52" name="Title-3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1267591" y="2113909"/>
                <a:ext cx="3316066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Industry Experience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54" name="Index-3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3252840" y="2542646"/>
                <a:ext cx="2377801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03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8" name="组合 4"/>
            <p:cNvGrpSpPr/>
            <p:nvPr/>
          </p:nvGrpSpPr>
          <p:grpSpPr>
            <a:xfrm>
              <a:off x="2741968" y="3630585"/>
              <a:ext cx="3146572" cy="1705031"/>
              <a:chOff x="695324" y="1833503"/>
              <a:chExt cx="4839405" cy="2395693"/>
            </a:xfrm>
          </p:grpSpPr>
          <p:sp>
            <p:nvSpPr>
              <p:cNvPr id="145" name="4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6" name="4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7" name="Title-4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1244735" y="2113909"/>
                <a:ext cx="2446171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Skill &amp; Talent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9" name="Index-4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04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  <p:grpSp>
          <p:nvGrpSpPr>
            <p:cNvPr id="139" name="组合 5"/>
            <p:cNvGrpSpPr/>
            <p:nvPr/>
          </p:nvGrpSpPr>
          <p:grpSpPr>
            <a:xfrm>
              <a:off x="6504009" y="3630585"/>
              <a:ext cx="3146572" cy="1705031"/>
              <a:chOff x="695324" y="1833503"/>
              <a:chExt cx="4839405" cy="2395693"/>
            </a:xfrm>
          </p:grpSpPr>
          <p:sp>
            <p:nvSpPr>
              <p:cNvPr id="140" name="5"/>
              <p:cNvSpPr/>
              <p:nvPr/>
            </p:nvSpPr>
            <p:spPr>
              <a:xfrm>
                <a:off x="695324" y="1833503"/>
                <a:ext cx="4839405" cy="2032508"/>
              </a:xfrm>
              <a:prstGeom prst="roundRect">
                <a:avLst>
                  <a:gd name="adj" fmla="val 10005"/>
                </a:avLst>
              </a:prstGeom>
              <a:gradFill flip="none" rotWithShape="1">
                <a:gsLst>
                  <a:gs pos="100000">
                    <a:schemeClr val="accent1">
                      <a:lumMod val="20000"/>
                      <a:lumOff val="80000"/>
                    </a:schemeClr>
                  </a:gs>
                  <a:gs pos="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1" name="5"/>
              <p:cNvSpPr/>
              <p:nvPr/>
            </p:nvSpPr>
            <p:spPr>
              <a:xfrm rot="2684045">
                <a:off x="989118" y="2299482"/>
                <a:ext cx="147792" cy="147792"/>
              </a:xfrm>
              <a:prstGeom prst="roundRect">
                <a:avLst>
                  <a:gd name="adj" fmla="val 33114"/>
                </a:avLst>
              </a:prstGeom>
              <a:ln w="31750">
                <a:solidFill>
                  <a:schemeClr val="bg1"/>
                </a:solidFill>
              </a:ln>
              <a:effectLst>
                <a:outerShdw blurRad="292100" dist="127000" dir="5400000" sx="101000" sy="101000" algn="t" rotWithShape="0">
                  <a:schemeClr val="accent1">
                    <a:alpha val="46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142" name="Title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244733" y="2113909"/>
                <a:ext cx="4233145" cy="5189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gradFill flip="none" rotWithShape="1">
                      <a:gsLst>
                        <a:gs pos="50000">
                          <a:schemeClr val="accent1"/>
                        </a:gs>
                        <a:gs pos="0">
                          <a:schemeClr val="accent1">
                            <a:lumMod val="60000"/>
                            <a:lumOff val="40000"/>
                          </a:schemeClr>
                        </a:gs>
                        <a:gs pos="100000">
                          <a:schemeClr val="accent1"/>
                        </a:gs>
                      </a:gsLst>
                      <a:lin ang="2700000" scaled="1"/>
                      <a:tileRect/>
                    </a:gradFill>
                    <a:latin typeface="+mj-lt"/>
                    <a:ea typeface="+mj-ea"/>
                  </a:defRPr>
                </a:lvl1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1800" dirty="0">
                    <a:solidFill>
                      <a:schemeClr val="accent1"/>
                    </a:solidFill>
                    <a:latin typeface="+mn-ea"/>
                    <a:ea typeface="+mn-ea"/>
                  </a:rPr>
                  <a:t>Future Research Interests</a:t>
                </a:r>
                <a:endParaRPr kumimoji="0" lang="zh-CN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</p:txBody>
          </p:sp>
          <p:sp>
            <p:nvSpPr>
              <p:cNvPr id="144" name="Index-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3405601" y="2542646"/>
                <a:ext cx="2072279" cy="168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7200" b="1" i="1" u="none" strike="noStrike" kern="1200" cap="none" spc="0" normalizeH="0" baseline="0" noProof="0" dirty="0">
                    <a:ln>
                      <a:noFill/>
                    </a:ln>
                    <a:gradFill flip="none" rotWithShape="1">
                      <a:gsLst>
                        <a:gs pos="100000">
                          <a:schemeClr val="accent1"/>
                        </a:gs>
                        <a:gs pos="23000">
                          <a:schemeClr val="accent1">
                            <a:lumMod val="20000"/>
                            <a:lumOff val="80000"/>
                            <a:alpha val="0"/>
                          </a:schemeClr>
                        </a:gs>
                      </a:gsLst>
                      <a:lin ang="16200000" scaled="1"/>
                      <a:tileRect/>
                    </a:gradFill>
                    <a:effectLst/>
                    <a:uLnTx/>
                    <a:uFillTx/>
                    <a:latin typeface="+mn-ea"/>
                  </a:rPr>
                  <a:t>05</a:t>
                </a:r>
                <a:endParaRPr kumimoji="0" lang="zh-CN" altLang="en-US" sz="7200" b="1" i="1" u="none" strike="noStrike" kern="1200" cap="none" spc="0" normalizeH="0" baseline="0" noProof="0" dirty="0">
                  <a:ln>
                    <a:noFill/>
                  </a:ln>
                  <a:gradFill flip="none" rotWithShape="1">
                    <a:gsLst>
                      <a:gs pos="100000">
                        <a:schemeClr val="accent1"/>
                      </a:gs>
                      <a:gs pos="23000">
                        <a:schemeClr val="accent1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16200000" scaled="1"/>
                    <a:tileRect/>
                  </a:gra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sp>
        <p:nvSpPr>
          <p:cNvPr id="166" name="灯片编号占位符 16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312" y="178950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1577954" y="1047826"/>
            <a:ext cx="9098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Z3 Rule-Based Multi-Step Reasoning: DAG-Driven Dataset Generation With Variable and Semantic Constraints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2FF3F2-4BE8-9FCA-D6F4-66DC7D29EC71}"/>
              </a:ext>
            </a:extLst>
          </p:cNvPr>
          <p:cNvSpPr txBox="1"/>
          <p:nvPr/>
        </p:nvSpPr>
        <p:spPr>
          <a:xfrm>
            <a:off x="252000" y="1483200"/>
            <a:ext cx="117504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do?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 LSAT-style logical reason datasets for LLM training and eval</a:t>
            </a:r>
          </a:p>
          <a:p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do this?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Reasoning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Quality Issues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Controllability and Interpretability</a:t>
            </a:r>
          </a:p>
          <a:p>
            <a:endParaRPr lang="en-US" altLang="zh-CN" b="1" i="1" dirty="0">
              <a:solidFill>
                <a:srgbClr val="FF0000"/>
              </a:solidFill>
            </a:endParaRPr>
          </a:p>
          <a:p>
            <a:endParaRPr lang="en-US" altLang="zh-CN" b="1" i="1" dirty="0">
              <a:solidFill>
                <a:srgbClr val="FF0000"/>
              </a:solidFill>
            </a:endParaRPr>
          </a:p>
          <a:p>
            <a:r>
              <a:rPr lang="en-US" altLang="zh-CN" b="1" i="1" dirty="0">
                <a:solidFill>
                  <a:srgbClr val="FF0000"/>
                </a:solidFill>
              </a:rPr>
              <a:t>What is it like?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AR-LSAT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2538A9E-C77A-2115-29A4-637187DDC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56" y="4701828"/>
            <a:ext cx="11858888" cy="173554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3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DC22FB-E222-3179-35C4-AEC12ED19C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00" y="1347313"/>
            <a:ext cx="6265237" cy="416337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003E5B5-D859-7F17-259E-C47A85C88CD7}"/>
              </a:ext>
            </a:extLst>
          </p:cNvPr>
          <p:cNvSpPr txBox="1"/>
          <p:nvPr/>
        </p:nvSpPr>
        <p:spPr>
          <a:xfrm>
            <a:off x="7192800" y="2274837"/>
            <a:ext cx="475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GPT-4o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64.2% in FOLIO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33% in LSAT-logic games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LogiGLUE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GPT-4o achieves 73.59% on deductive reasoning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only 31.55% on inductive tasks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678D-878F-E329-1676-84D804BF7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D36467-C618-0DEB-6738-EB34906CA049}"/>
              </a:ext>
            </a:extLst>
          </p:cNvPr>
          <p:cNvSpPr/>
          <p:nvPr/>
        </p:nvSpPr>
        <p:spPr>
          <a:xfrm>
            <a:off x="143512" y="1975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B5FA60D7-BE93-4F27-D71D-0D3FDE40F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923591B-F685-A0F9-11D0-4CD9E0670431}"/>
              </a:ext>
            </a:extLst>
          </p:cNvPr>
          <p:cNvSpPr txBox="1"/>
          <p:nvPr/>
        </p:nvSpPr>
        <p:spPr>
          <a:xfrm>
            <a:off x="273600" y="921600"/>
            <a:ext cx="1158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Z3 Theorem Prover, is 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satisfiability modulo theories(SMT) solver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 Microsoft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D55169-889B-2929-2841-CE364393B7A0}"/>
                  </a:ext>
                </a:extLst>
              </p:cNvPr>
              <p:cNvSpPr txBox="1"/>
              <p:nvPr/>
            </p:nvSpPr>
            <p:spPr>
              <a:xfrm>
                <a:off x="333600" y="1504800"/>
                <a:ext cx="16804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9D55169-889B-2929-2841-CE364393B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0" y="1504800"/>
                <a:ext cx="1680460" cy="276999"/>
              </a:xfrm>
              <a:prstGeom prst="rect">
                <a:avLst/>
              </a:prstGeom>
              <a:blipFill>
                <a:blip r:embed="rId3"/>
                <a:stretch>
                  <a:fillRect l="-2909" r="-254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CCD829-04F1-4491-1FE7-97B02E80C09F}"/>
                  </a:ext>
                </a:extLst>
              </p:cNvPr>
              <p:cNvSpPr txBox="1"/>
              <p:nvPr/>
            </p:nvSpPr>
            <p:spPr>
              <a:xfrm>
                <a:off x="333600" y="1844930"/>
                <a:ext cx="19818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3CCD829-04F1-4491-1FE7-97B02E80C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0" y="1844930"/>
                <a:ext cx="1981825" cy="276999"/>
              </a:xfrm>
              <a:prstGeom prst="rect">
                <a:avLst/>
              </a:prstGeom>
              <a:blipFill>
                <a:blip r:embed="rId4"/>
                <a:stretch>
                  <a:fillRect l="-2154" r="-215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354101-16DA-F7B2-0508-EF423707ACF7}"/>
                  </a:ext>
                </a:extLst>
              </p:cNvPr>
              <p:cNvSpPr txBox="1"/>
              <p:nvPr/>
            </p:nvSpPr>
            <p:spPr>
              <a:xfrm>
                <a:off x="333600" y="2249656"/>
                <a:ext cx="1667636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-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354101-16DA-F7B2-0508-EF423707A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00" y="2249656"/>
                <a:ext cx="1667636" cy="518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69EFB-8990-76D3-B40E-4BABB7FD3C88}"/>
                  </a:ext>
                </a:extLst>
              </p:cNvPr>
              <p:cNvSpPr txBox="1"/>
              <p:nvPr/>
            </p:nvSpPr>
            <p:spPr>
              <a:xfrm>
                <a:off x="3902400" y="1643299"/>
                <a:ext cx="5378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When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all expressions are true</a:t>
                </a:r>
              </a:p>
              <a:p>
                <a:r>
                  <a:rPr lang="en-US" altLang="zh-CN" dirty="0"/>
                  <a:t>Therefore, this problem is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satisfiable</a:t>
                </a:r>
                <a:endParaRPr lang="zh-CN" alt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3C69EFB-8990-76D3-B40E-4BABB7FD3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400" y="1643299"/>
                <a:ext cx="5378400" cy="646331"/>
              </a:xfrm>
              <a:prstGeom prst="rect">
                <a:avLst/>
              </a:prstGeom>
              <a:blipFill>
                <a:blip r:embed="rId6"/>
                <a:stretch>
                  <a:fillRect l="-907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图片 13">
            <a:extLst>
              <a:ext uri="{FF2B5EF4-FFF2-40B4-BE49-F238E27FC236}">
                <a16:creationId xmlns:a16="http://schemas.microsoft.com/office/drawing/2014/main" id="{7A7E683D-338A-8165-A29D-7D5BDB1A3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80665" y="3212960"/>
            <a:ext cx="4370670" cy="287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74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0525C-8B76-836E-D7AF-F4241C84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E6A155E-9A66-535A-757C-1C77509BBB12}"/>
              </a:ext>
            </a:extLst>
          </p:cNvPr>
          <p:cNvSpPr/>
          <p:nvPr/>
        </p:nvSpPr>
        <p:spPr>
          <a:xfrm>
            <a:off x="143512" y="1975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7E7191ED-CD13-7A92-5E47-EAAF92DB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AEF607-D498-EE2C-BE08-6838A758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70" y="985413"/>
            <a:ext cx="11467659" cy="516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479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96629-8DAD-F4EA-8039-095C6EABA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768865-DEBD-3C7A-56C9-0DE876C32930}"/>
              </a:ext>
            </a:extLst>
          </p:cNvPr>
          <p:cNvSpPr/>
          <p:nvPr/>
        </p:nvSpPr>
        <p:spPr>
          <a:xfrm>
            <a:off x="165112" y="1975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6362304A-2350-86A7-1F1E-4D6CC3D8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7BD3D7-6857-DA22-3740-149850F9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322" y="1287579"/>
            <a:ext cx="2559847" cy="262576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D74CA2-88D3-CF88-D880-9923B979D6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615" y="969420"/>
            <a:ext cx="4877985" cy="32620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8367A0B-DFA2-1303-B664-9085E42F62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2370" y="4774582"/>
            <a:ext cx="5427259" cy="4776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167D9EA-FF63-63BF-794D-75F2B9ACF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99" y="5489706"/>
            <a:ext cx="11397600" cy="39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8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371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58F1ED3-BCB8-9AE8-ED5E-C8651A550A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800" y="1198827"/>
            <a:ext cx="8258400" cy="45611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08510-6C11-590A-1D90-5DAF6700C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FEF8474-BDF4-9B78-9995-12280DA84317}"/>
              </a:ext>
            </a:extLst>
          </p:cNvPr>
          <p:cNvSpPr/>
          <p:nvPr/>
        </p:nvSpPr>
        <p:spPr>
          <a:xfrm>
            <a:off x="2371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A9AED821-B7D5-8DCB-7AEF-CC459A6B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14867C7-8B5D-8189-5C94-4D76BE5006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83" y="984059"/>
            <a:ext cx="7358518" cy="48898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87C0B3F-F76A-197A-E4D6-8643C684B290}"/>
              </a:ext>
            </a:extLst>
          </p:cNvPr>
          <p:cNvSpPr txBox="1"/>
          <p:nvPr/>
        </p:nvSpPr>
        <p:spPr>
          <a:xfrm>
            <a:off x="8020312" y="2136337"/>
            <a:ext cx="41716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sample data, including: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Biconditional Elimination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Introduction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Conjunction Elimination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Disjunction Introduction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Hypothetical Syllogism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Modus Ponens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Transitivity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Instantiation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71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079789" y="13518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2" name="Body-3"/>
          <p:cNvSpPr txBox="1"/>
          <p:nvPr>
            <p:custDataLst>
              <p:tags r:id="rId1"/>
            </p:custDataLst>
          </p:nvPr>
        </p:nvSpPr>
        <p:spPr>
          <a:xfrm>
            <a:off x="3314596" y="1438227"/>
            <a:ext cx="603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Method for Mining Customer Demands and Automatically Generating FAQs</a:t>
            </a:r>
          </a:p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Based on Large Language Models and Unsupervised Clustering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379054" y="1194202"/>
            <a:ext cx="8325126" cy="4562708"/>
            <a:chOff x="2126292" y="1527577"/>
            <a:chExt cx="7880580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995237" y="2136658"/>
              <a:ext cx="7011635" cy="804885"/>
              <a:chOff x="2995237" y="2136658"/>
              <a:chExt cx="7011635" cy="804885"/>
            </a:xfrm>
          </p:grpSpPr>
          <p:sp>
            <p:nvSpPr>
              <p:cNvPr id="22" name="Index-1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995237" y="243838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3829217" y="2576494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4503250" y="2402502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4551212" y="2453301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90899" y="2500000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6"/>
                </p:custDataLst>
              </p:nvPr>
            </p:nvSpPr>
            <p:spPr>
              <a:xfrm>
                <a:off x="5220671" y="2136658"/>
                <a:ext cx="1888621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Project1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5220671" y="2633766"/>
                <a:ext cx="4786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Multimodal image-text understanding and Knowledge Retrieval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126292" y="3891297"/>
              <a:ext cx="7197152" cy="800543"/>
              <a:chOff x="2126292" y="3891297"/>
              <a:chExt cx="7197152" cy="800543"/>
            </a:xfrm>
          </p:grpSpPr>
          <p:sp>
            <p:nvSpPr>
              <p:cNvPr id="15" name="Index-2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2126292" y="4148790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2642724" y="4286902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231543" y="4112910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283930" y="4165298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9" name="Title-2"/>
              <p:cNvSpPr/>
              <p:nvPr>
                <p:custDataLst>
                  <p:tags r:id="rId3"/>
                </p:custDataLst>
              </p:nvPr>
            </p:nvSpPr>
            <p:spPr>
              <a:xfrm>
                <a:off x="3933349" y="3891297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Industry Project2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953042" y="4384063"/>
                <a:ext cx="537040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Small-parameter Large Language Model: Pre-training and Fine-Tuning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49609" y="4233286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60983" y="3286857"/>
            <a:ext cx="10870034" cy="2405650"/>
            <a:chOff x="695325" y="2994381"/>
            <a:chExt cx="10870034" cy="2405650"/>
          </a:xfrm>
        </p:grpSpPr>
        <p:grpSp>
          <p:nvGrpSpPr>
            <p:cNvPr id="3" name="组合 2"/>
            <p:cNvGrpSpPr/>
            <p:nvPr/>
          </p:nvGrpSpPr>
          <p:grpSpPr>
            <a:xfrm>
              <a:off x="695325" y="3020475"/>
              <a:ext cx="10801350" cy="1201227"/>
              <a:chOff x="695325" y="3020475"/>
              <a:chExt cx="10801350" cy="1201227"/>
            </a:xfrm>
          </p:grpSpPr>
          <p:cxnSp>
            <p:nvCxnSpPr>
              <p:cNvPr id="41" name="1"/>
              <p:cNvCxnSpPr>
                <a:cxnSpLocks noChangeShapeType="1"/>
              </p:cNvCxnSpPr>
              <p:nvPr>
                <p:custDataLst>
                  <p:tags r:id="rId23"/>
                </p:custDataLst>
              </p:nvPr>
            </p:nvCxnSpPr>
            <p:spPr bwMode="auto">
              <a:xfrm>
                <a:off x="695325" y="3591579"/>
                <a:ext cx="10801350" cy="1587"/>
              </a:xfrm>
              <a:prstGeom prst="line">
                <a:avLst/>
              </a:prstGeom>
              <a:noFill/>
              <a:ln w="19050" cap="rnd">
                <a:solidFill>
                  <a:schemeClr val="tx2">
                    <a:lumMod val="75000"/>
                    <a:lumOff val="25000"/>
                  </a:schemeClr>
                </a:solidFill>
                <a:prstDash val="lgDash"/>
                <a:rou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42" name="组合 41"/>
              <p:cNvGrpSpPr/>
              <p:nvPr/>
            </p:nvGrpSpPr>
            <p:grpSpPr>
              <a:xfrm>
                <a:off x="723735" y="3020475"/>
                <a:ext cx="1655064" cy="1201227"/>
                <a:chOff x="466210" y="3020475"/>
                <a:chExt cx="1655064" cy="1201227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466210" y="3020475"/>
                  <a:ext cx="1655064" cy="399891"/>
                  <a:chOff x="3355848" y="1609344"/>
                  <a:chExt cx="1655064" cy="399891"/>
                </a:xfrm>
                <a:solidFill>
                  <a:schemeClr val="accent1"/>
                </a:solidFill>
              </p:grpSpPr>
              <p:sp>
                <p:nvSpPr>
                  <p:cNvPr id="49" name="1"/>
                  <p:cNvSpPr/>
                  <p:nvPr>
                    <p:custDataLst>
                      <p:tags r:id="rId27"/>
                    </p:custDataLst>
                  </p:nvPr>
                </p:nvSpPr>
                <p:spPr>
                  <a:xfrm>
                    <a:off x="3355848" y="1609344"/>
                    <a:ext cx="1655064" cy="332868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0" name="1"/>
                  <p:cNvSpPr/>
                  <p:nvPr>
                    <p:custDataLst>
                      <p:tags r:id="rId28"/>
                    </p:custDataLst>
                  </p:nvPr>
                </p:nvSpPr>
                <p:spPr>
                  <a:xfrm rot="2700000">
                    <a:off x="4017739" y="1677954"/>
                    <a:ext cx="331281" cy="331281"/>
                  </a:xfrm>
                  <a:prstGeom prst="roundRect">
                    <a:avLst/>
                  </a:prstGeom>
                  <a:grp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44" name="Index-1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524623" y="3027312"/>
                  <a:ext cx="153823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sz="1400" b="1" dirty="0">
                      <a:solidFill>
                        <a:schemeClr val="bg1"/>
                      </a:solidFill>
                    </a:rPr>
                    <a:t>2016 - 2020</a:t>
                  </a:r>
                  <a:endParaRPr lang="zh-CN" altLang="en-US" sz="14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5" name="1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1207246" y="3505179"/>
                  <a:ext cx="172990" cy="1728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 typeface="Arial" panose="020B0604020202020204" pitchFamily="34" charset="0"/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lang="zh-CN" altLang="zh-CN" dirty="0">
                    <a:sym typeface="思源黑体 CN Regular" panose="020B0500000000000000" charset="-122"/>
                  </a:endParaRPr>
                </a:p>
              </p:txBody>
            </p:sp>
            <p:sp>
              <p:nvSpPr>
                <p:cNvPr id="47" name="Title-1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563305" y="3852370"/>
                  <a:ext cx="14608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1"/>
                      </a:solidFill>
                      <a:effectLst>
                        <a:outerShdw blurRad="101600" dist="254000" dir="2700000" sx="98000" sy="98000" algn="tl" rotWithShape="0">
                          <a:schemeClr val="accent1">
                            <a:alpha val="20000"/>
                          </a:schemeClr>
                        </a:outerShdw>
                      </a:effectLst>
                    </a:rPr>
                    <a:t>TJUT</a:t>
                  </a:r>
                  <a:endParaRPr lang="zh-CN" altLang="en-US" b="1" dirty="0">
                    <a:solidFill>
                      <a:schemeClr val="accent1"/>
                    </a:solidFill>
                    <a:effectLst>
                      <a:outerShdw blurRad="101600" dist="254000" dir="2700000" sx="98000" sy="98000" algn="tl" rotWithShape="0">
                        <a:schemeClr val="accent1">
                          <a:alpha val="20000"/>
                        </a:schemeClr>
                      </a:outerShdw>
                    </a:effectLst>
                  </a:endParaRPr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2996102" y="2996534"/>
              <a:ext cx="1655064" cy="1170450"/>
              <a:chOff x="2345809" y="2996534"/>
              <a:chExt cx="1655064" cy="1170450"/>
            </a:xfrm>
          </p:grpSpPr>
          <p:grpSp>
            <p:nvGrpSpPr>
              <p:cNvPr id="33" name="组合 32"/>
              <p:cNvGrpSpPr/>
              <p:nvPr/>
            </p:nvGrpSpPr>
            <p:grpSpPr>
              <a:xfrm flipV="1">
                <a:off x="2345809" y="3767093"/>
                <a:ext cx="1655064" cy="399891"/>
                <a:chOff x="3355848" y="1609344"/>
                <a:chExt cx="1655064" cy="399891"/>
              </a:xfrm>
              <a:solidFill>
                <a:schemeClr val="accent2"/>
              </a:solidFill>
            </p:grpSpPr>
            <p:sp>
              <p:nvSpPr>
                <p:cNvPr id="39" name="2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2"/>
                <p:cNvSpPr/>
                <p:nvPr>
                  <p:custDataLst>
                    <p:tags r:id="rId2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4" name="Index-2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2404222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2019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2"/>
              <p:cNvSpPr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3086846" y="3505179"/>
                <a:ext cx="172990" cy="1728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2447035" y="2996534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2"/>
                    </a:solidFill>
                    <a:effectLst>
                      <a:outerShdw blurRad="101600" dist="254000" dir="2700000" sx="98000" sy="98000" algn="tl" rotWithShape="0">
                        <a:schemeClr val="accent2">
                          <a:alpha val="20000"/>
                        </a:schemeClr>
                      </a:outerShdw>
                    </a:effectLst>
                  </a:rPr>
                  <a:t>Mobileye</a:t>
                </a:r>
                <a:endParaRPr lang="zh-CN" altLang="en-US" b="1" dirty="0">
                  <a:solidFill>
                    <a:schemeClr val="accent2"/>
                  </a:solidFill>
                  <a:effectLst>
                    <a:outerShdw blurRad="101600" dist="254000" dir="2700000" sx="98000" sy="98000" algn="tl" rotWithShape="0">
                      <a:schemeClr val="accent2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5268469" y="3020475"/>
              <a:ext cx="1655064" cy="1201227"/>
              <a:chOff x="4212592" y="3020475"/>
              <a:chExt cx="1655064" cy="1201227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4212592" y="3020475"/>
                <a:ext cx="1655064" cy="399891"/>
                <a:chOff x="3355848" y="1609344"/>
                <a:chExt cx="1655064" cy="399891"/>
              </a:xfrm>
              <a:solidFill>
                <a:schemeClr val="accent3"/>
              </a:solidFill>
            </p:grpSpPr>
            <p:sp>
              <p:nvSpPr>
                <p:cNvPr id="31" name="3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3"/>
                <p:cNvSpPr/>
                <p:nvPr>
                  <p:custDataLst>
                    <p:tags r:id="rId1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Index-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271005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2021 - 2022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3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953628" y="3505179"/>
                <a:ext cx="172990" cy="1728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9" name="Title-3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4309687" y="3852370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3"/>
                    </a:solidFill>
                    <a:effectLst>
                      <a:outerShdw blurRad="101600" dist="254000" dir="2700000" sx="98000" sy="98000" algn="tl" rotWithShape="0">
                        <a:schemeClr val="accent3">
                          <a:alpha val="20000"/>
                        </a:schemeClr>
                      </a:outerShdw>
                    </a:effectLst>
                  </a:rPr>
                  <a:t>UoM</a:t>
                </a:r>
                <a:endParaRPr lang="zh-CN" altLang="en-US" b="1" dirty="0">
                  <a:solidFill>
                    <a:schemeClr val="accent3"/>
                  </a:solidFill>
                  <a:effectLst>
                    <a:outerShdw blurRad="101600" dist="254000" dir="2700000" sx="98000" sy="98000" algn="tl" rotWithShape="0">
                      <a:schemeClr val="accent3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7540836" y="2994381"/>
              <a:ext cx="1655064" cy="1172603"/>
              <a:chOff x="6092191" y="2994381"/>
              <a:chExt cx="1655064" cy="1172603"/>
            </a:xfrm>
          </p:grpSpPr>
          <p:grpSp>
            <p:nvGrpSpPr>
              <p:cNvPr id="17" name="组合 16"/>
              <p:cNvGrpSpPr/>
              <p:nvPr/>
            </p:nvGrpSpPr>
            <p:grpSpPr>
              <a:xfrm flipV="1">
                <a:off x="6092191" y="3767093"/>
                <a:ext cx="1655064" cy="399891"/>
                <a:chOff x="3355848" y="1609344"/>
                <a:chExt cx="1655064" cy="399891"/>
              </a:xfrm>
              <a:solidFill>
                <a:schemeClr val="accent4"/>
              </a:solidFill>
            </p:grpSpPr>
            <p:sp>
              <p:nvSpPr>
                <p:cNvPr id="23" name="4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4"/>
                <p:cNvSpPr/>
                <p:nvPr>
                  <p:custDataLst>
                    <p:tags r:id="rId12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8" name="Index-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6150604" y="3852370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2022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4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833228" y="3505179"/>
                <a:ext cx="172990" cy="172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sp>
            <p:nvSpPr>
              <p:cNvPr id="21" name="Title-4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150604" y="2994381"/>
                <a:ext cx="1460874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b="1" dirty="0" err="1">
                    <a:solidFill>
                      <a:schemeClr val="accent4"/>
                    </a:solidFill>
                    <a:effectLst>
                      <a:outerShdw blurRad="101600" dist="254000" dir="2700000" sx="98000" sy="98000" algn="tl" rotWithShape="0">
                        <a:schemeClr val="accent4">
                          <a:alpha val="20000"/>
                        </a:schemeClr>
                      </a:outerShdw>
                    </a:effectLst>
                  </a:rPr>
                  <a:t>DiDi</a:t>
                </a:r>
                <a:endParaRPr lang="zh-CN" altLang="en-US" b="1" dirty="0">
                  <a:solidFill>
                    <a:schemeClr val="accent4"/>
                  </a:solidFill>
                  <a:effectLst>
                    <a:outerShdw blurRad="101600" dist="254000" dir="2700000" sx="98000" sy="98000" algn="tl" rotWithShape="0">
                      <a:schemeClr val="accent4">
                        <a:alpha val="2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8" name="组合 7"/>
            <p:cNvGrpSpPr/>
            <p:nvPr/>
          </p:nvGrpSpPr>
          <p:grpSpPr>
            <a:xfrm>
              <a:off x="9813201" y="3020475"/>
              <a:ext cx="1752158" cy="2379556"/>
              <a:chOff x="7958974" y="3020475"/>
              <a:chExt cx="1752158" cy="2379556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7958974" y="3020475"/>
                <a:ext cx="1655064" cy="399891"/>
                <a:chOff x="3355848" y="1609344"/>
                <a:chExt cx="1655064" cy="399891"/>
              </a:xfrm>
              <a:solidFill>
                <a:schemeClr val="accent5"/>
              </a:solidFill>
            </p:grpSpPr>
            <p:sp>
              <p:nvSpPr>
                <p:cNvPr id="15" name="5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355848" y="1609344"/>
                  <a:ext cx="1655064" cy="332868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5"/>
                <p:cNvSpPr/>
                <p:nvPr>
                  <p:custDataLst>
                    <p:tags r:id="rId7"/>
                  </p:custDataLst>
                </p:nvPr>
              </p:nvSpPr>
              <p:spPr>
                <a:xfrm rot="2700000">
                  <a:off x="4017739" y="1677954"/>
                  <a:ext cx="331281" cy="331281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0" name="Index-5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8017387" y="3027312"/>
                <a:ext cx="1538236" cy="30777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</a:rPr>
                  <a:t>2023 - Current</a:t>
                </a:r>
                <a:endParaRPr lang="zh-CN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5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8700010" y="3505179"/>
                <a:ext cx="172990" cy="1728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zh-CN" dirty="0">
                  <a:sym typeface="思源黑体 CN Regular" panose="020B0500000000000000" charset="-122"/>
                </a:endParaRPr>
              </a:p>
            </p:txBody>
          </p:sp>
          <p:grpSp>
            <p:nvGrpSpPr>
              <p:cNvPr id="12" name="组合 11"/>
              <p:cNvGrpSpPr/>
              <p:nvPr/>
            </p:nvGrpSpPr>
            <p:grpSpPr>
              <a:xfrm>
                <a:off x="8056068" y="3852370"/>
                <a:ext cx="1655064" cy="1547661"/>
                <a:chOff x="757494" y="3852370"/>
                <a:chExt cx="1655064" cy="1547661"/>
              </a:xfrm>
            </p:grpSpPr>
            <p:sp>
              <p:nvSpPr>
                <p:cNvPr id="13" name="Title-5"/>
                <p:cNvSpPr txBox="1"/>
                <p:nvPr>
                  <p:custDataLst>
                    <p:tags r:id="rId4"/>
                  </p:custDataLst>
                </p:nvPr>
              </p:nvSpPr>
              <p:spPr>
                <a:xfrm>
                  <a:off x="757494" y="3852370"/>
                  <a:ext cx="16550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chemeClr val="accent5"/>
                      </a:solidFill>
                      <a:effectLst>
                        <a:outerShdw blurRad="101600" dist="254000" dir="2700000" sx="98000" sy="98000" algn="tl" rotWithShape="0">
                          <a:schemeClr val="accent5">
                            <a:alpha val="20000"/>
                          </a:schemeClr>
                        </a:outerShdw>
                      </a:effectLst>
                    </a:rPr>
                    <a:t>China Unicom</a:t>
                  </a:r>
                  <a:endParaRPr lang="zh-CN" altLang="en-US" b="1" dirty="0">
                    <a:solidFill>
                      <a:schemeClr val="accent5"/>
                    </a:solidFill>
                    <a:effectLst>
                      <a:outerShdw blurRad="101600" dist="254000" dir="2700000" sx="98000" sy="98000" algn="tl" rotWithShape="0">
                        <a:schemeClr val="accent5">
                          <a:alpha val="20000"/>
                        </a:schemeClr>
                      </a:outerShdw>
                    </a:effectLst>
                  </a:endParaRPr>
                </a:p>
              </p:txBody>
            </p:sp>
            <p:sp>
              <p:nvSpPr>
                <p:cNvPr id="14" name="Body-5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757495" y="4123644"/>
                  <a:ext cx="1460874" cy="127638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no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ctr" defTabSz="913765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100000"/>
                    <a:buFontTx/>
                    <a:buNone/>
                    <a:defRPr/>
                  </a:pPr>
                  <a:endParaRPr kumimoji="0" lang="en-GB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uLnTx/>
                    <a:uFillTx/>
                    <a:latin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52" name="文本框 51"/>
          <p:cNvSpPr txBox="1"/>
          <p:nvPr/>
        </p:nvSpPr>
        <p:spPr>
          <a:xfrm>
            <a:off x="413498" y="1042869"/>
            <a:ext cx="521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TIANQI YU</a:t>
            </a: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Birth: 1997/11/20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Birthplace: Harbin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Location: Nanjing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374593" y="5487402"/>
            <a:ext cx="165506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2"/>
                </a:solidFill>
                <a:effectLst>
                  <a:outerShdw blurRad="101600" dist="254000" dir="2700000" sx="98000" sy="98000" algn="tl" rotWithShape="0">
                    <a:schemeClr val="accent2">
                      <a:alpha val="20000"/>
                    </a:schemeClr>
                  </a:outerShdw>
                </a:effectLst>
              </a:rPr>
              <a:t>TIANJIN VICO 2020</a:t>
            </a:r>
            <a:endParaRPr lang="zh-CN" altLang="en-US" b="1" dirty="0">
              <a:solidFill>
                <a:schemeClr val="accent2"/>
              </a:solidFill>
              <a:effectLst>
                <a:outerShdw blurRad="101600" dist="254000" dir="2700000" sx="98000" sy="98000" algn="tl" rotWithShape="0">
                  <a:schemeClr val="accent2">
                    <a:alpha val="20000"/>
                  </a:schemeClr>
                </a:outerShdw>
              </a:effectLst>
            </a:endParaRPr>
          </a:p>
        </p:txBody>
      </p:sp>
      <p:sp>
        <p:nvSpPr>
          <p:cNvPr id="56" name="箭头: 下 55"/>
          <p:cNvSpPr/>
          <p:nvPr/>
        </p:nvSpPr>
        <p:spPr>
          <a:xfrm rot="10800000">
            <a:off x="2387536" y="4144846"/>
            <a:ext cx="363345" cy="909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068154" y="5321200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TOEFL 2018</a:t>
            </a: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effectLst>
                  <a:outerShdw blurRad="101600" dist="254000" dir="2700000" sx="98000" sy="98000" algn="tl" rotWithShape="0">
                    <a:schemeClr val="accent1">
                      <a:alpha val="20000"/>
                    </a:schemeClr>
                  </a:outerShdw>
                </a:effectLst>
              </a:rPr>
              <a:t>GRE 2019</a:t>
            </a:r>
            <a:endParaRPr lang="zh-CN" altLang="en-US" b="1" dirty="0">
              <a:solidFill>
                <a:schemeClr val="accent1"/>
              </a:solidFill>
              <a:effectLst>
                <a:outerShdw blurRad="101600" dist="254000" dir="2700000" sx="98000" sy="98000" algn="tl" rotWithShape="0">
                  <a:schemeClr val="accent1">
                    <a:alpha val="20000"/>
                  </a:schemeClr>
                </a:outerShdw>
              </a:effectLst>
            </a:endParaRPr>
          </a:p>
        </p:txBody>
      </p:sp>
      <p:sp>
        <p:nvSpPr>
          <p:cNvPr id="58" name="箭头: 上 57"/>
          <p:cNvSpPr/>
          <p:nvPr/>
        </p:nvSpPr>
        <p:spPr>
          <a:xfrm>
            <a:off x="5020452" y="3988244"/>
            <a:ext cx="363346" cy="1396556"/>
          </a:xfrm>
          <a:prstGeom prst="up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26869" y="1975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3" name="Body-1"/>
          <p:cNvSpPr txBox="1"/>
          <p:nvPr>
            <p:custDataLst>
              <p:tags r:id="rId1"/>
            </p:custDataLst>
          </p:nvPr>
        </p:nvSpPr>
        <p:spPr>
          <a:xfrm>
            <a:off x="3401993" y="1151649"/>
            <a:ext cx="5388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Multimodal image-text understanding and Knowledge Retrieval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E8533EB-A6A2-E2C5-80E3-CF4FEED75356}"/>
              </a:ext>
            </a:extLst>
          </p:cNvPr>
          <p:cNvSpPr txBox="1"/>
          <p:nvPr/>
        </p:nvSpPr>
        <p:spPr>
          <a:xfrm>
            <a:off x="360000" y="1562400"/>
            <a:ext cx="11832000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RAG: OCR                  Chunks                  Embedding                  Recall &amp; Re-rank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Something is lost: Layout, Table Structure, Images, Hyperlink…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we really like!                 Layout, charts, tables, fonts, and other visual cues remains semantically consistent!</a:t>
            </a:r>
          </a:p>
          <a:p>
            <a:endParaRPr lang="en-US" altLang="zh-C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really want</a:t>
            </a:r>
          </a:p>
          <a:p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Faster!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Input formula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Stability</a:t>
            </a: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</a:p>
          <a:p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endParaRPr lang="zh-CN" alt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3A96AD7F-8E7F-2B0F-4F32-9D3A3514C02C}"/>
              </a:ext>
            </a:extLst>
          </p:cNvPr>
          <p:cNvSpPr/>
          <p:nvPr/>
        </p:nvSpPr>
        <p:spPr>
          <a:xfrm>
            <a:off x="2743200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B90E3B6C-24FF-E148-6F89-AF973D5184E4}"/>
              </a:ext>
            </a:extLst>
          </p:cNvPr>
          <p:cNvSpPr/>
          <p:nvPr/>
        </p:nvSpPr>
        <p:spPr>
          <a:xfrm>
            <a:off x="4465200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7A39B71-BB16-87CD-6BC3-B429A84D456C}"/>
              </a:ext>
            </a:extLst>
          </p:cNvPr>
          <p:cNvSpPr/>
          <p:nvPr/>
        </p:nvSpPr>
        <p:spPr>
          <a:xfrm>
            <a:off x="6517202" y="160235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F7E07B91-A574-100F-F064-17AC8462FD20}"/>
              </a:ext>
            </a:extLst>
          </p:cNvPr>
          <p:cNvSpPr/>
          <p:nvPr/>
        </p:nvSpPr>
        <p:spPr>
          <a:xfrm>
            <a:off x="2413200" y="2883145"/>
            <a:ext cx="806400" cy="307777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7269" y="1903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224095-3528-13EB-E7F5-2A766E5C04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554" y="775141"/>
            <a:ext cx="4882892" cy="507917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2B71BD-5161-0237-A5C9-C5C12DB0699F}"/>
              </a:ext>
            </a:extLst>
          </p:cNvPr>
          <p:cNvSpPr txBox="1"/>
          <p:nvPr/>
        </p:nvSpPr>
        <p:spPr>
          <a:xfrm>
            <a:off x="1002500" y="2568800"/>
            <a:ext cx="3139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ColBERT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ColPali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ColQwen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CBD59AB0-C46B-8C52-C400-790090535CAE}"/>
              </a:ext>
            </a:extLst>
          </p:cNvPr>
          <p:cNvSpPr/>
          <p:nvPr/>
        </p:nvSpPr>
        <p:spPr>
          <a:xfrm>
            <a:off x="1296000" y="2939401"/>
            <a:ext cx="331200" cy="48959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F422A4D9-7C73-FD4F-ED1A-C050A5F454A1}"/>
              </a:ext>
            </a:extLst>
          </p:cNvPr>
          <p:cNvSpPr/>
          <p:nvPr/>
        </p:nvSpPr>
        <p:spPr>
          <a:xfrm>
            <a:off x="1296000" y="3799601"/>
            <a:ext cx="331200" cy="489599"/>
          </a:xfrm>
          <a:prstGeom prst="down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C286EB2-7F8D-0B1A-00AF-7F3DE515BFC0}"/>
              </a:ext>
            </a:extLst>
          </p:cNvPr>
          <p:cNvSpPr txBox="1"/>
          <p:nvPr/>
        </p:nvSpPr>
        <p:spPr>
          <a:xfrm>
            <a:off x="8610600" y="432000"/>
            <a:ext cx="3484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             patch-level vectors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CC0F22C-85EA-338E-2740-D4DED3278C8A}"/>
              </a:ext>
            </a:extLst>
          </p:cNvPr>
          <p:cNvCxnSpPr/>
          <p:nvPr/>
        </p:nvCxnSpPr>
        <p:spPr>
          <a:xfrm>
            <a:off x="9156700" y="628650"/>
            <a:ext cx="768350" cy="26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14ABAAA-C0C8-66E3-24EA-1108EADABD25}"/>
              </a:ext>
            </a:extLst>
          </p:cNvPr>
          <p:cNvCxnSpPr/>
          <p:nvPr/>
        </p:nvCxnSpPr>
        <p:spPr>
          <a:xfrm>
            <a:off x="9251950" y="921600"/>
            <a:ext cx="67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C737787-6771-98B9-BE06-5B1EA5F5C641}"/>
              </a:ext>
            </a:extLst>
          </p:cNvPr>
          <p:cNvCxnSpPr/>
          <p:nvPr/>
        </p:nvCxnSpPr>
        <p:spPr>
          <a:xfrm flipV="1">
            <a:off x="9239250" y="921600"/>
            <a:ext cx="685800" cy="284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266A6BE6-A7B6-6E56-CAB2-09B3A1256D80}"/>
              </a:ext>
            </a:extLst>
          </p:cNvPr>
          <p:cNvSpPr txBox="1"/>
          <p:nvPr/>
        </p:nvSpPr>
        <p:spPr>
          <a:xfrm>
            <a:off x="8938563" y="3130061"/>
            <a:ext cx="225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tier of retrieval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669" y="2191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F127F3-B2DC-9F35-E138-71133F865DBB}"/>
              </a:ext>
            </a:extLst>
          </p:cNvPr>
          <p:cNvSpPr txBox="1"/>
          <p:nvPr/>
        </p:nvSpPr>
        <p:spPr>
          <a:xfrm>
            <a:off x="410400" y="4730400"/>
            <a:ext cx="1114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traditional solution: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Recall@10: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27% Improved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nDCG@10: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13% Improved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latency: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35% Saved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financial Auditing/industrial maintenance: 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ColPali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8% Recall Improved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506DED-5639-F713-0F28-459654E46D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0777" y="1082502"/>
            <a:ext cx="6600584" cy="321142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8069" y="2551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120666" y="1067483"/>
            <a:ext cx="5950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Small-parameter Large Language Model: Pre-training and Fine-Tuning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0EAFE4-6CBC-36F2-0876-59E6690E2B15}"/>
              </a:ext>
            </a:extLst>
          </p:cNvPr>
          <p:cNvSpPr txBox="1"/>
          <p:nvPr/>
        </p:nvSpPr>
        <p:spPr>
          <a:xfrm>
            <a:off x="367200" y="1526400"/>
            <a:ext cx="1163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Small-parameter Intent Recognition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Generalization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Continuous Update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able to Deal with Other Tasks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1C6CFE-ECEF-ECAC-C7D3-1783D57EA010}"/>
              </a:ext>
            </a:extLst>
          </p:cNvPr>
          <p:cNvSpPr txBox="1"/>
          <p:nvPr/>
        </p:nvSpPr>
        <p:spPr>
          <a:xfrm>
            <a:off x="367200" y="3680400"/>
            <a:ext cx="11635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Small-parameter Large Language Model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Need to Continuous Update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 to Deal with Several Tasks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to End Efficiency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Computing Resources</a:t>
            </a:r>
          </a:p>
          <a:p>
            <a:pPr marL="342900" indent="-342900"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Implement: Smaller Data, Low Risk of Pre-training(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Convergence, low overload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54869" y="204766"/>
            <a:ext cx="39437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 2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1577" y="190366"/>
            <a:ext cx="361509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Industry </a:t>
            </a:r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2" name="Body-2"/>
          <p:cNvSpPr txBox="1"/>
          <p:nvPr>
            <p:custDataLst>
              <p:tags r:id="rId1"/>
            </p:custDataLst>
          </p:nvPr>
        </p:nvSpPr>
        <p:spPr>
          <a:xfrm>
            <a:off x="3259326" y="1362683"/>
            <a:ext cx="5673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bg1">
                    <a:lumMod val="50000"/>
                  </a:schemeClr>
                </a:solidFill>
              </a:rPr>
              <a:t>Small-parameter Large Language Model: Pre-training and Fine-Tuning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32094" y="190366"/>
            <a:ext cx="263886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Skills &amp; Talent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26</a:t>
            </a:fld>
            <a:endParaRPr lang="zh-CN" altLang="en-US" dirty="0"/>
          </a:p>
        </p:txBody>
      </p:sp>
      <p:grpSp>
        <p:nvGrpSpPr>
          <p:cNvPr id="2" name="组合 7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889514" y="1292750"/>
            <a:ext cx="10412973" cy="4272501"/>
            <a:chOff x="855845" y="1408771"/>
            <a:chExt cx="10412973" cy="4272501"/>
          </a:xfrm>
        </p:grpSpPr>
        <p:grpSp>
          <p:nvGrpSpPr>
            <p:cNvPr id="5" name="组合 1"/>
            <p:cNvGrpSpPr/>
            <p:nvPr/>
          </p:nvGrpSpPr>
          <p:grpSpPr>
            <a:xfrm>
              <a:off x="855845" y="1408771"/>
              <a:ext cx="2957822" cy="1821379"/>
              <a:chOff x="658687" y="1840285"/>
              <a:chExt cx="2957822" cy="1821379"/>
            </a:xfrm>
          </p:grpSpPr>
          <p:sp>
            <p:nvSpPr>
              <p:cNvPr id="42" name="1"/>
              <p:cNvSpPr/>
              <p:nvPr>
                <p:custDataLst>
                  <p:tags r:id="rId2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3" name="1"/>
              <p:cNvSpPr/>
              <p:nvPr>
                <p:custDataLst>
                  <p:tags r:id="rId2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4" name="Title-1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CV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Body-1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921468" y="2409574"/>
                <a:ext cx="2695041" cy="702141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GB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Object Detection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Multi-Object Tracking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6" name="Index-1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01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7" name="1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2"/>
            <p:cNvGrpSpPr/>
            <p:nvPr/>
          </p:nvGrpSpPr>
          <p:grpSpPr>
            <a:xfrm>
              <a:off x="4583421" y="1408771"/>
              <a:ext cx="2957822" cy="1821379"/>
              <a:chOff x="658687" y="1840285"/>
              <a:chExt cx="2957822" cy="1821379"/>
            </a:xfrm>
          </p:grpSpPr>
          <p:sp>
            <p:nvSpPr>
              <p:cNvPr id="35" name="2"/>
              <p:cNvSpPr/>
              <p:nvPr>
                <p:custDataLst>
                  <p:tags r:id="rId2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6" name="2"/>
              <p:cNvSpPr/>
              <p:nvPr>
                <p:custDataLst>
                  <p:tags r:id="rId2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7" name="Title-2"/>
              <p:cNvSpPr txBox="1"/>
              <p:nvPr>
                <p:custDataLst>
                  <p:tags r:id="rId2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NLP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8" name="Body-2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Text Summarization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Text Classification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Semi</a:t>
                </a: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-supervised Learning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40" name="Index-2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02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41" name="2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3"/>
            <p:cNvGrpSpPr/>
            <p:nvPr/>
          </p:nvGrpSpPr>
          <p:grpSpPr>
            <a:xfrm>
              <a:off x="8310996" y="1408771"/>
              <a:ext cx="2957822" cy="1821379"/>
              <a:chOff x="658687" y="1840285"/>
              <a:chExt cx="2957822" cy="1821379"/>
            </a:xfrm>
          </p:grpSpPr>
          <p:sp>
            <p:nvSpPr>
              <p:cNvPr id="29" name="3"/>
              <p:cNvSpPr/>
              <p:nvPr>
                <p:custDataLst>
                  <p:tags r:id="rId1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0" name="3"/>
              <p:cNvSpPr/>
              <p:nvPr>
                <p:custDataLst>
                  <p:tags r:id="rId1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1" name="Title-3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LLM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2" name="Body-3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Pre-training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Fine-Tuning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Inference, RAG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33" name="Index-3"/>
              <p:cNvSpPr txBox="1"/>
              <p:nvPr>
                <p:custDataLst>
                  <p:tags r:id="rId2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03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34" name="3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4"/>
            <p:cNvGrpSpPr/>
            <p:nvPr/>
          </p:nvGrpSpPr>
          <p:grpSpPr>
            <a:xfrm>
              <a:off x="855845" y="3859893"/>
              <a:ext cx="2957822" cy="1821379"/>
              <a:chOff x="658687" y="1840285"/>
              <a:chExt cx="2957822" cy="1821379"/>
            </a:xfrm>
          </p:grpSpPr>
          <p:sp>
            <p:nvSpPr>
              <p:cNvPr id="23" name="4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4" name="4"/>
              <p:cNvSpPr/>
              <p:nvPr>
                <p:custDataLst>
                  <p:tags r:id="rId1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5" name="Title-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Backend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6" name="Body-4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Spring Boot, Spring MVC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Django, Flask, </a:t>
                </a:r>
                <a:r>
                  <a:rPr lang="en-US" altLang="zh-CN" sz="1400" dirty="0" err="1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FastApi</a:t>
                </a:r>
                <a:endParaRPr lang="en-US" altLang="zh-CN" sz="1400" dirty="0">
                  <a:solidFill>
                    <a:prstClr val="white"/>
                  </a:solidFill>
                  <a:latin typeface="+mn-ea"/>
                  <a:cs typeface="+mn-ea"/>
                  <a:sym typeface="+mn-lt"/>
                </a:endParaRP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7" name="Index-4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04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8" name="4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5"/>
            <p:cNvGrpSpPr/>
            <p:nvPr/>
          </p:nvGrpSpPr>
          <p:grpSpPr>
            <a:xfrm>
              <a:off x="4583421" y="3859893"/>
              <a:ext cx="2957822" cy="1821379"/>
              <a:chOff x="658687" y="1840285"/>
              <a:chExt cx="2957822" cy="1821379"/>
            </a:xfrm>
          </p:grpSpPr>
          <p:sp>
            <p:nvSpPr>
              <p:cNvPr id="17" name="5"/>
              <p:cNvSpPr/>
              <p:nvPr>
                <p:custDataLst>
                  <p:tags r:id="rId7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8" name="5"/>
              <p:cNvSpPr/>
              <p:nvPr>
                <p:custDataLst>
                  <p:tags r:id="rId8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Title-5"/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921469" y="1893605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Others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Body-5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Docker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lang="en-US" altLang="zh-CN" sz="1400" dirty="0">
                    <a:solidFill>
                      <a:prstClr val="white"/>
                    </a:solidFill>
                    <a:latin typeface="+mn-ea"/>
                    <a:cs typeface="+mn-ea"/>
                    <a:sym typeface="+mn-lt"/>
                  </a:rPr>
                  <a:t>Kubernetes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Cloud Production</a:t>
                </a:r>
              </a:p>
            </p:txBody>
          </p:sp>
          <p:sp>
            <p:nvSpPr>
              <p:cNvPr id="21" name="Index-5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05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22" name="5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6"/>
            <p:cNvGrpSpPr/>
            <p:nvPr/>
          </p:nvGrpSpPr>
          <p:grpSpPr>
            <a:xfrm>
              <a:off x="8310996" y="3859893"/>
              <a:ext cx="2957822" cy="1821379"/>
              <a:chOff x="658687" y="1840285"/>
              <a:chExt cx="2957822" cy="1821379"/>
            </a:xfrm>
          </p:grpSpPr>
          <p:sp>
            <p:nvSpPr>
              <p:cNvPr id="11" name="6"/>
              <p:cNvSpPr/>
              <p:nvPr>
                <p:custDataLst>
                  <p:tags r:id="rId2"/>
                </p:custDataLst>
              </p:nvPr>
            </p:nvSpPr>
            <p:spPr>
              <a:xfrm>
                <a:off x="658687" y="1840286"/>
                <a:ext cx="2854122" cy="1821378"/>
              </a:xfrm>
              <a:prstGeom prst="roundRect">
                <a:avLst>
                  <a:gd name="adj" fmla="val 5374"/>
                </a:avLst>
              </a:prstGeom>
              <a:gradFill>
                <a:gsLst>
                  <a:gs pos="0">
                    <a:schemeClr val="accent1">
                      <a:lumMod val="70000"/>
                      <a:lumOff val="30000"/>
                    </a:schemeClr>
                  </a:gs>
                  <a:gs pos="80000">
                    <a:schemeClr val="accent1">
                      <a:lumMod val="9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noFill/>
              </a:ln>
              <a:effectLst>
                <a:outerShdw blurRad="304800" dist="60960" dir="2699998" algn="tl" rotWithShape="0">
                  <a:schemeClr val="accent1">
                    <a:alpha val="5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7782" tIns="43891" rIns="87782" bIns="43891" rtlCol="0" anchor="ctr"/>
              <a:lstStyle/>
              <a:p>
                <a:pPr algn="ctr"/>
                <a:endParaRPr lang="zh-CN" altLang="en-US" sz="2305" b="1">
                  <a:solidFill>
                    <a:schemeClr val="bg1"/>
                  </a:solidFill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2" name="6"/>
              <p:cNvSpPr/>
              <p:nvPr>
                <p:custDataLst>
                  <p:tags r:id="rId3"/>
                </p:custDataLst>
              </p:nvPr>
            </p:nvSpPr>
            <p:spPr>
              <a:xfrm>
                <a:off x="660401" y="1840285"/>
                <a:ext cx="2859844" cy="429583"/>
              </a:xfrm>
              <a:custGeom>
                <a:avLst/>
                <a:gdLst>
                  <a:gd name="connsiteX0" fmla="*/ 3409949 w 3551217"/>
                  <a:gd name="connsiteY0" fmla="*/ 68879 h 509587"/>
                  <a:gd name="connsiteX1" fmla="*/ 3361351 w 3551217"/>
                  <a:gd name="connsiteY1" fmla="*/ 117477 h 509587"/>
                  <a:gd name="connsiteX2" fmla="*/ 3409949 w 3551217"/>
                  <a:gd name="connsiteY2" fmla="*/ 166075 h 509587"/>
                  <a:gd name="connsiteX3" fmla="*/ 3458547 w 3551217"/>
                  <a:gd name="connsiteY3" fmla="*/ 117477 h 509587"/>
                  <a:gd name="connsiteX4" fmla="*/ 3409949 w 3551217"/>
                  <a:gd name="connsiteY4" fmla="*/ 68879 h 509587"/>
                  <a:gd name="connsiteX5" fmla="*/ 84933 w 3551217"/>
                  <a:gd name="connsiteY5" fmla="*/ 0 h 509587"/>
                  <a:gd name="connsiteX6" fmla="*/ 3466284 w 3551217"/>
                  <a:gd name="connsiteY6" fmla="*/ 0 h 509587"/>
                  <a:gd name="connsiteX7" fmla="*/ 3551217 w 3551217"/>
                  <a:gd name="connsiteY7" fmla="*/ 84933 h 509587"/>
                  <a:gd name="connsiteX8" fmla="*/ 3551217 w 3551217"/>
                  <a:gd name="connsiteY8" fmla="*/ 509587 h 509587"/>
                  <a:gd name="connsiteX9" fmla="*/ 0 w 3551217"/>
                  <a:gd name="connsiteY9" fmla="*/ 509587 h 509587"/>
                  <a:gd name="connsiteX10" fmla="*/ 0 w 3551217"/>
                  <a:gd name="connsiteY10" fmla="*/ 84933 h 509587"/>
                  <a:gd name="connsiteX11" fmla="*/ 84933 w 3551217"/>
                  <a:gd name="connsiteY11" fmla="*/ 0 h 509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551217" h="509587">
                    <a:moveTo>
                      <a:pt x="3409949" y="68879"/>
                    </a:moveTo>
                    <a:cubicBezTo>
                      <a:pt x="3383109" y="68879"/>
                      <a:pt x="3361351" y="90637"/>
                      <a:pt x="3361351" y="117477"/>
                    </a:cubicBezTo>
                    <a:cubicBezTo>
                      <a:pt x="3361351" y="144317"/>
                      <a:pt x="3383109" y="166075"/>
                      <a:pt x="3409949" y="166075"/>
                    </a:cubicBezTo>
                    <a:cubicBezTo>
                      <a:pt x="3436789" y="166075"/>
                      <a:pt x="3458547" y="144317"/>
                      <a:pt x="3458547" y="117477"/>
                    </a:cubicBezTo>
                    <a:cubicBezTo>
                      <a:pt x="3458547" y="90637"/>
                      <a:pt x="3436789" y="68879"/>
                      <a:pt x="3409949" y="68879"/>
                    </a:cubicBezTo>
                    <a:close/>
                    <a:moveTo>
                      <a:pt x="84933" y="0"/>
                    </a:moveTo>
                    <a:lnTo>
                      <a:pt x="3466284" y="0"/>
                    </a:lnTo>
                    <a:cubicBezTo>
                      <a:pt x="3513191" y="0"/>
                      <a:pt x="3551217" y="38026"/>
                      <a:pt x="3551217" y="84933"/>
                    </a:cubicBezTo>
                    <a:lnTo>
                      <a:pt x="3551217" y="509587"/>
                    </a:lnTo>
                    <a:lnTo>
                      <a:pt x="0" y="509587"/>
                    </a:lnTo>
                    <a:lnTo>
                      <a:pt x="0" y="84933"/>
                    </a:lnTo>
                    <a:cubicBezTo>
                      <a:pt x="0" y="38026"/>
                      <a:pt x="38026" y="0"/>
                      <a:pt x="84933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256032" sx="101000" sy="101000" algn="ctr" rotWithShape="0">
                  <a:schemeClr val="accent1"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87782" tIns="43891" rIns="87782" bIns="43891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endParaRPr kumimoji="0" lang="zh-CN" altLang="en-US" sz="173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3" name="Title-6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833093" y="1889197"/>
                <a:ext cx="2013770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>
                <a:defPPr>
                  <a:defRPr lang="zh-CN"/>
                </a:defPPr>
                <a:lvl1pPr algn="ctr">
                  <a:defRPr sz="2400" b="1">
                    <a:gradFill flip="none" rotWithShape="1">
                      <a:gsLst>
                        <a:gs pos="0">
                          <a:schemeClr val="accent1">
                            <a:lumMod val="90000"/>
                            <a:lumOff val="10000"/>
                          </a:schemeClr>
                        </a:gs>
                        <a:gs pos="80000">
                          <a:schemeClr val="accent1">
                            <a:lumMod val="90000"/>
                          </a:schemeClr>
                        </a:gs>
                      </a:gsLst>
                      <a:path path="circle">
                        <a:fillToRect l="100000" t="100000"/>
                      </a:path>
                      <a:tileRect r="-100000" b="-100000"/>
                    </a:gradFill>
                  </a:defRPr>
                </a:lvl1pPr>
              </a:lstStyle>
              <a:p>
                <a:pPr algn="l"/>
                <a:r>
                  <a:rPr lang="en-US" altLang="zh-CN" sz="1800" dirty="0">
                    <a:latin typeface="+mn-ea"/>
                    <a:cs typeface="+mn-ea"/>
                    <a:sym typeface="+mn-lt"/>
                  </a:rPr>
                  <a:t>Certificate</a:t>
                </a:r>
                <a:endParaRPr lang="zh-CN" altLang="en-US" sz="1800" dirty="0"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4" name="Body-6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921468" y="2409574"/>
                <a:ext cx="2695041" cy="1025306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AWS Cloud Practitioner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buClrTx/>
                  <a:buSzTx/>
                  <a:defRPr/>
                </a:pPr>
                <a:r>
                  <a:rPr kumimoji="0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Artificial Intelligence Engineer Senior - MIIT</a:t>
                </a:r>
                <a:endParaRPr kumimoji="0" lang="zh-CN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sp>
            <p:nvSpPr>
              <p:cNvPr id="15" name="Index-6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2950563" y="1893605"/>
                <a:ext cx="553285" cy="365638"/>
              </a:xfrm>
              <a:prstGeom prst="rect">
                <a:avLst/>
              </a:prstGeom>
              <a:noFill/>
              <a:effectLst/>
            </p:spPr>
            <p:txBody>
              <a:bodyPr wrap="square" lIns="87782" tIns="43891" rIns="87782" bIns="43891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buClrTx/>
                  <a:buSzTx/>
                  <a:buFontTx/>
                  <a:buNone/>
                  <a:defRPr/>
                </a:pPr>
                <a:r>
                  <a:rPr kumimoji="0" lang="en-US" altLang="zh-CN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n-ea"/>
                    <a:cs typeface="+mn-ea"/>
                    <a:sym typeface="+mn-lt"/>
                  </a:rPr>
                  <a:t>06</a:t>
                </a:r>
                <a:endParaRPr kumimoji="0" lang="zh-CN" altLang="en-US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ea"/>
                  <a:cs typeface="+mn-ea"/>
                  <a:sym typeface="+mn-lt"/>
                </a:endParaRPr>
              </a:p>
            </p:txBody>
          </p:sp>
          <p:cxnSp>
            <p:nvCxnSpPr>
              <p:cNvPr id="16" name="6"/>
              <p:cNvCxnSpPr/>
              <p:nvPr/>
            </p:nvCxnSpPr>
            <p:spPr>
              <a:xfrm>
                <a:off x="2066683" y="2076423"/>
                <a:ext cx="910974" cy="2"/>
              </a:xfrm>
              <a:prstGeom prst="line">
                <a:avLst/>
              </a:prstGeom>
              <a:ln w="6096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9059" y="228576"/>
            <a:ext cx="46041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Future Research Interests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199DC4-FEAB-DE5B-12F3-A89754771633}"/>
              </a:ext>
            </a:extLst>
          </p:cNvPr>
          <p:cNvSpPr txBox="1"/>
          <p:nvPr/>
        </p:nvSpPr>
        <p:spPr>
          <a:xfrm>
            <a:off x="518400" y="2384528"/>
            <a:ext cx="1142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1. Efficient Knowledge Retrieval for Large Language Models</a:t>
            </a:r>
          </a:p>
          <a:p>
            <a:endParaRPr lang="en-US" altLang="zh-CN" dirty="0"/>
          </a:p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2. Vector Databases and Multimodal Information Integration</a:t>
            </a:r>
          </a:p>
          <a:p>
            <a:endParaRPr lang="en-US" altLang="zh-CN" dirty="0"/>
          </a:p>
          <a:p>
            <a:r>
              <a:rPr lang="en-US" altLang="zh-CN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3. Scalability and Efficiency in Large Language Models Inference &amp; Deployment</a:t>
            </a:r>
            <a:endParaRPr lang="zh-CN" altLang="en-US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73487" y="190366"/>
            <a:ext cx="234711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Introduction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0" name="灯片编号占位符 5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220" name="组合 219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535331" y="1130300"/>
            <a:ext cx="7121337" cy="4597400"/>
            <a:chOff x="1159063" y="1353820"/>
            <a:chExt cx="7121337" cy="4597400"/>
          </a:xfrm>
        </p:grpSpPr>
        <p:grpSp>
          <p:nvGrpSpPr>
            <p:cNvPr id="221" name="组合 220"/>
            <p:cNvGrpSpPr/>
            <p:nvPr/>
          </p:nvGrpSpPr>
          <p:grpSpPr>
            <a:xfrm>
              <a:off x="1159063" y="1353820"/>
              <a:ext cx="4100726" cy="4597400"/>
              <a:chOff x="1159063" y="1130300"/>
              <a:chExt cx="4100726" cy="4597400"/>
            </a:xfrm>
          </p:grpSpPr>
          <p:sp>
            <p:nvSpPr>
              <p:cNvPr id="240" name="0"/>
              <p:cNvSpPr/>
              <p:nvPr/>
            </p:nvSpPr>
            <p:spPr>
              <a:xfrm rot="16200000">
                <a:off x="910726" y="1378637"/>
                <a:ext cx="4597400" cy="4100726"/>
              </a:xfrm>
              <a:prstGeom prst="triangle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4">
                      <a:lumMod val="20000"/>
                      <a:lumOff val="80000"/>
                      <a:alpha val="0"/>
                    </a:schemeClr>
                  </a:gs>
                  <a:gs pos="36000">
                    <a:schemeClr val="accent4">
                      <a:lumMod val="20000"/>
                      <a:lumOff val="80000"/>
                      <a:alpha val="66000"/>
                    </a:schemeClr>
                  </a:gs>
                  <a:gs pos="81000">
                    <a:schemeClr val="accent4">
                      <a:lumMod val="20000"/>
                      <a:lumOff val="80000"/>
                      <a:alpha val="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0"/>
              <p:cNvSpPr/>
              <p:nvPr/>
            </p:nvSpPr>
            <p:spPr>
              <a:xfrm flipH="1">
                <a:off x="3355904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2" name="0"/>
              <p:cNvSpPr/>
              <p:nvPr/>
            </p:nvSpPr>
            <p:spPr>
              <a:xfrm>
                <a:off x="1505340" y="2581656"/>
                <a:ext cx="3491014" cy="1694688"/>
              </a:xfrm>
              <a:prstGeom prst="stripedRightArrow">
                <a:avLst>
                  <a:gd name="adj1" fmla="val 64388"/>
                  <a:gd name="adj2" fmla="val 50000"/>
                </a:avLst>
              </a:pr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  <a:alpha val="13000"/>
                    </a:schemeClr>
                  </a:gs>
                  <a:gs pos="100000">
                    <a:schemeClr val="accent4">
                      <a:alpha val="93000"/>
                    </a:schemeClr>
                  </a:gs>
                  <a:gs pos="73000">
                    <a:schemeClr val="accent4">
                      <a:alpha val="22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3" name="0"/>
              <p:cNvSpPr/>
              <p:nvPr/>
            </p:nvSpPr>
            <p:spPr>
              <a:xfrm>
                <a:off x="3060136" y="2332653"/>
                <a:ext cx="639158" cy="2192694"/>
              </a:xfrm>
              <a:custGeom>
                <a:avLst/>
                <a:gdLst>
                  <a:gd name="connsiteX0" fmla="*/ 294951 w 639158"/>
                  <a:gd name="connsiteY0" fmla="*/ 0 h 2192694"/>
                  <a:gd name="connsiteX1" fmla="*/ 298252 w 639158"/>
                  <a:gd name="connsiteY1" fmla="*/ 0 h 2192694"/>
                  <a:gd name="connsiteX2" fmla="*/ 445636 w 639158"/>
                  <a:gd name="connsiteY2" fmla="*/ 0 h 2192694"/>
                  <a:gd name="connsiteX3" fmla="*/ 448937 w 639158"/>
                  <a:gd name="connsiteY3" fmla="*/ 0 h 2192694"/>
                  <a:gd name="connsiteX4" fmla="*/ 488473 w 639158"/>
                  <a:gd name="connsiteY4" fmla="*/ 0 h 2192694"/>
                  <a:gd name="connsiteX5" fmla="*/ 639158 w 639158"/>
                  <a:gd name="connsiteY5" fmla="*/ 0 h 2192694"/>
                  <a:gd name="connsiteX6" fmla="*/ 639158 w 639158"/>
                  <a:gd name="connsiteY6" fmla="*/ 1687 h 2192694"/>
                  <a:gd name="connsiteX7" fmla="*/ 583604 w 639158"/>
                  <a:gd name="connsiteY7" fmla="*/ 22274 h 2192694"/>
                  <a:gd name="connsiteX8" fmla="*/ 546325 w 639158"/>
                  <a:gd name="connsiteY8" fmla="*/ 64812 h 2192694"/>
                  <a:gd name="connsiteX9" fmla="*/ 547975 w 639158"/>
                  <a:gd name="connsiteY9" fmla="*/ 66695 h 2192694"/>
                  <a:gd name="connsiteX10" fmla="*/ 530919 w 639158"/>
                  <a:gd name="connsiteY10" fmla="*/ 86156 h 2192694"/>
                  <a:gd name="connsiteX11" fmla="*/ 348761 w 639158"/>
                  <a:gd name="connsiteY11" fmla="*/ 1096347 h 2192694"/>
                  <a:gd name="connsiteX12" fmla="*/ 530919 w 639158"/>
                  <a:gd name="connsiteY12" fmla="*/ 2106538 h 2192694"/>
                  <a:gd name="connsiteX13" fmla="*/ 547975 w 639158"/>
                  <a:gd name="connsiteY13" fmla="*/ 2125999 h 2192694"/>
                  <a:gd name="connsiteX14" fmla="*/ 546325 w 639158"/>
                  <a:gd name="connsiteY14" fmla="*/ 2127882 h 2192694"/>
                  <a:gd name="connsiteX15" fmla="*/ 583604 w 639158"/>
                  <a:gd name="connsiteY15" fmla="*/ 2170420 h 2192694"/>
                  <a:gd name="connsiteX16" fmla="*/ 639158 w 639158"/>
                  <a:gd name="connsiteY16" fmla="*/ 2191007 h 2192694"/>
                  <a:gd name="connsiteX17" fmla="*/ 639158 w 639158"/>
                  <a:gd name="connsiteY17" fmla="*/ 2192694 h 2192694"/>
                  <a:gd name="connsiteX18" fmla="*/ 488473 w 639158"/>
                  <a:gd name="connsiteY18" fmla="*/ 2192694 h 2192694"/>
                  <a:gd name="connsiteX19" fmla="*/ 448937 w 639158"/>
                  <a:gd name="connsiteY19" fmla="*/ 2192694 h 2192694"/>
                  <a:gd name="connsiteX20" fmla="*/ 445636 w 639158"/>
                  <a:gd name="connsiteY20" fmla="*/ 2192694 h 2192694"/>
                  <a:gd name="connsiteX21" fmla="*/ 298252 w 639158"/>
                  <a:gd name="connsiteY21" fmla="*/ 2192694 h 2192694"/>
                  <a:gd name="connsiteX22" fmla="*/ 294951 w 639158"/>
                  <a:gd name="connsiteY22" fmla="*/ 2192694 h 2192694"/>
                  <a:gd name="connsiteX23" fmla="*/ 294951 w 639158"/>
                  <a:gd name="connsiteY23" fmla="*/ 2191471 h 2192694"/>
                  <a:gd name="connsiteX24" fmla="*/ 238144 w 639158"/>
                  <a:gd name="connsiteY24" fmla="*/ 2170420 h 2192694"/>
                  <a:gd name="connsiteX25" fmla="*/ 0 w 639158"/>
                  <a:gd name="connsiteY25" fmla="*/ 1096347 h 2192694"/>
                  <a:gd name="connsiteX26" fmla="*/ 238144 w 639158"/>
                  <a:gd name="connsiteY26" fmla="*/ 22274 h 2192694"/>
                  <a:gd name="connsiteX27" fmla="*/ 294951 w 639158"/>
                  <a:gd name="connsiteY27" fmla="*/ 1223 h 219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39158" h="2192694">
                    <a:moveTo>
                      <a:pt x="294951" y="0"/>
                    </a:moveTo>
                    <a:lnTo>
                      <a:pt x="298252" y="0"/>
                    </a:lnTo>
                    <a:lnTo>
                      <a:pt x="445636" y="0"/>
                    </a:lnTo>
                    <a:lnTo>
                      <a:pt x="448937" y="0"/>
                    </a:lnTo>
                    <a:lnTo>
                      <a:pt x="488473" y="0"/>
                    </a:lnTo>
                    <a:lnTo>
                      <a:pt x="639158" y="0"/>
                    </a:lnTo>
                    <a:lnTo>
                      <a:pt x="639158" y="1687"/>
                    </a:lnTo>
                    <a:lnTo>
                      <a:pt x="583604" y="22274"/>
                    </a:lnTo>
                    <a:lnTo>
                      <a:pt x="546325" y="64812"/>
                    </a:lnTo>
                    <a:lnTo>
                      <a:pt x="547975" y="66695"/>
                    </a:lnTo>
                    <a:lnTo>
                      <a:pt x="530919" y="86156"/>
                    </a:lnTo>
                    <a:cubicBezTo>
                      <a:pt x="423873" y="252591"/>
                      <a:pt x="348761" y="642225"/>
                      <a:pt x="348761" y="1096347"/>
                    </a:cubicBezTo>
                    <a:cubicBezTo>
                      <a:pt x="348761" y="1550469"/>
                      <a:pt x="423873" y="1940103"/>
                      <a:pt x="530919" y="2106538"/>
                    </a:cubicBezTo>
                    <a:lnTo>
                      <a:pt x="547975" y="2125999"/>
                    </a:lnTo>
                    <a:lnTo>
                      <a:pt x="546325" y="2127882"/>
                    </a:lnTo>
                    <a:lnTo>
                      <a:pt x="583604" y="2170420"/>
                    </a:lnTo>
                    <a:lnTo>
                      <a:pt x="639158" y="2191007"/>
                    </a:lnTo>
                    <a:lnTo>
                      <a:pt x="639158" y="2192694"/>
                    </a:lnTo>
                    <a:lnTo>
                      <a:pt x="488473" y="2192694"/>
                    </a:lnTo>
                    <a:lnTo>
                      <a:pt x="448937" y="2192694"/>
                    </a:lnTo>
                    <a:lnTo>
                      <a:pt x="445636" y="2192694"/>
                    </a:lnTo>
                    <a:lnTo>
                      <a:pt x="298252" y="2192694"/>
                    </a:lnTo>
                    <a:lnTo>
                      <a:pt x="294951" y="2192694"/>
                    </a:lnTo>
                    <a:lnTo>
                      <a:pt x="294951" y="2191471"/>
                    </a:lnTo>
                    <a:lnTo>
                      <a:pt x="238144" y="2170420"/>
                    </a:lnTo>
                    <a:cubicBezTo>
                      <a:pt x="102235" y="2068190"/>
                      <a:pt x="0" y="1626156"/>
                      <a:pt x="0" y="1096347"/>
                    </a:cubicBezTo>
                    <a:cubicBezTo>
                      <a:pt x="0" y="566538"/>
                      <a:pt x="102235" y="124504"/>
                      <a:pt x="238144" y="22274"/>
                    </a:cubicBezTo>
                    <a:lnTo>
                      <a:pt x="294951" y="1223"/>
                    </a:lnTo>
                    <a:close/>
                  </a:path>
                </a:pathLst>
              </a:custGeom>
              <a:gradFill>
                <a:gsLst>
                  <a:gs pos="26000">
                    <a:schemeClr val="accent4">
                      <a:lumMod val="20000"/>
                      <a:lumOff val="80000"/>
                    </a:schemeClr>
                  </a:gs>
                  <a:gs pos="39000">
                    <a:schemeClr val="accent4">
                      <a:lumMod val="60000"/>
                      <a:lumOff val="40000"/>
                    </a:schemeClr>
                  </a:gs>
                  <a:gs pos="13000">
                    <a:schemeClr val="accent4">
                      <a:lumMod val="60000"/>
                      <a:lumOff val="40000"/>
                    </a:schemeClr>
                  </a:gs>
                  <a:gs pos="90909">
                    <a:schemeClr val="accent4">
                      <a:lumMod val="7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4" name="Title-0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1812378" y="3181588"/>
                <a:ext cx="1104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Why PhD</a:t>
                </a:r>
                <a:endParaRPr lang="zh-CN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2" name="组合 221"/>
            <p:cNvGrpSpPr/>
            <p:nvPr/>
          </p:nvGrpSpPr>
          <p:grpSpPr>
            <a:xfrm>
              <a:off x="5648960" y="2159762"/>
              <a:ext cx="2631440" cy="714268"/>
              <a:chOff x="5648960" y="2159762"/>
              <a:chExt cx="2631440" cy="714268"/>
            </a:xfrm>
          </p:grpSpPr>
          <p:sp>
            <p:nvSpPr>
              <p:cNvPr id="235" name="1"/>
              <p:cNvSpPr/>
              <p:nvPr/>
            </p:nvSpPr>
            <p:spPr>
              <a:xfrm>
                <a:off x="5648960" y="2159762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6" name="1"/>
              <p:cNvSpPr/>
              <p:nvPr/>
            </p:nvSpPr>
            <p:spPr>
              <a:xfrm>
                <a:off x="5772617" y="2252029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7" name="Index-1"/>
              <p:cNvSpPr/>
              <p:nvPr>
                <p:custDataLst>
                  <p:tags r:id="rId6"/>
                </p:custDataLst>
              </p:nvPr>
            </p:nvSpPr>
            <p:spPr>
              <a:xfrm>
                <a:off x="5824343" y="2303755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01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8" name="Title-1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440127" y="2252029"/>
                <a:ext cx="117051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Exploration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3" name="组合 222"/>
            <p:cNvGrpSpPr/>
            <p:nvPr/>
          </p:nvGrpSpPr>
          <p:grpSpPr>
            <a:xfrm>
              <a:off x="5648960" y="3295386"/>
              <a:ext cx="2631440" cy="714268"/>
              <a:chOff x="5648960" y="3295386"/>
              <a:chExt cx="2631440" cy="714268"/>
            </a:xfrm>
          </p:grpSpPr>
          <p:sp>
            <p:nvSpPr>
              <p:cNvPr id="230" name="2"/>
              <p:cNvSpPr/>
              <p:nvPr/>
            </p:nvSpPr>
            <p:spPr>
              <a:xfrm>
                <a:off x="5648960" y="3295386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1" name="2"/>
              <p:cNvSpPr/>
              <p:nvPr/>
            </p:nvSpPr>
            <p:spPr>
              <a:xfrm>
                <a:off x="5772617" y="3387653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2" name="Index-2"/>
              <p:cNvSpPr/>
              <p:nvPr>
                <p:custDataLst>
                  <p:tags r:id="rId4"/>
                </p:custDataLst>
              </p:nvPr>
            </p:nvSpPr>
            <p:spPr>
              <a:xfrm>
                <a:off x="5824343" y="3439379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02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3" name="Title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440127" y="3387653"/>
                <a:ext cx="9492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Curiosity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  <p:grpSp>
          <p:nvGrpSpPr>
            <p:cNvPr id="224" name="组合 223"/>
            <p:cNvGrpSpPr/>
            <p:nvPr/>
          </p:nvGrpSpPr>
          <p:grpSpPr>
            <a:xfrm>
              <a:off x="5648960" y="4391733"/>
              <a:ext cx="2631440" cy="714268"/>
              <a:chOff x="5648960" y="4391733"/>
              <a:chExt cx="2631440" cy="714268"/>
            </a:xfrm>
          </p:grpSpPr>
          <p:sp>
            <p:nvSpPr>
              <p:cNvPr id="225" name="3"/>
              <p:cNvSpPr/>
              <p:nvPr/>
            </p:nvSpPr>
            <p:spPr>
              <a:xfrm>
                <a:off x="5648960" y="4391733"/>
                <a:ext cx="2631440" cy="714268"/>
              </a:xfrm>
              <a:prstGeom prst="roundRect">
                <a:avLst>
                  <a:gd name="adj" fmla="val 50000"/>
                </a:avLst>
              </a:prstGeom>
              <a:noFill/>
              <a:ln w="12700">
                <a:solidFill>
                  <a:schemeClr val="accent4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6" name="3"/>
              <p:cNvSpPr/>
              <p:nvPr/>
            </p:nvSpPr>
            <p:spPr>
              <a:xfrm>
                <a:off x="5772617" y="4523278"/>
                <a:ext cx="531028" cy="53102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7" name="Index-3"/>
              <p:cNvSpPr/>
              <p:nvPr>
                <p:custDataLst>
                  <p:tags r:id="rId2"/>
                </p:custDataLst>
              </p:nvPr>
            </p:nvSpPr>
            <p:spPr>
              <a:xfrm>
                <a:off x="5824343" y="4575004"/>
                <a:ext cx="427576" cy="427576"/>
              </a:xfrm>
              <a:prstGeom prst="ellipse">
                <a:avLst/>
              </a:prstGeom>
              <a:gradFill flip="none" rotWithShape="1">
                <a:gsLst>
                  <a:gs pos="97000">
                    <a:schemeClr val="accent4">
                      <a:alpha val="35000"/>
                    </a:schemeClr>
                  </a:gs>
                  <a:gs pos="35000">
                    <a:schemeClr val="accent4"/>
                  </a:gs>
                </a:gsLst>
                <a:lin ang="135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bg1"/>
                    </a:solidFill>
                  </a:rPr>
                  <a:t>03</a:t>
                </a:r>
                <a:endParaRPr lang="zh-CN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8" name="Title-3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440127" y="4523278"/>
                <a:ext cx="13997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Opportunities</a:t>
                </a:r>
                <a:endPara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219" y="190366"/>
            <a:ext cx="37818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" name="组合 1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2688116" y="1194202"/>
            <a:ext cx="8028971" cy="4562708"/>
            <a:chOff x="1990119" y="1527577"/>
            <a:chExt cx="8028971" cy="4562708"/>
          </a:xfrm>
        </p:grpSpPr>
        <p:sp>
          <p:nvSpPr>
            <p:cNvPr id="29" name="0"/>
            <p:cNvSpPr/>
            <p:nvPr/>
          </p:nvSpPr>
          <p:spPr>
            <a:xfrm rot="16671718">
              <a:off x="2964064" y="1195589"/>
              <a:ext cx="4562708" cy="5226684"/>
            </a:xfrm>
            <a:custGeom>
              <a:avLst/>
              <a:gdLst>
                <a:gd name="connsiteX0" fmla="*/ 5226494 w 10452989"/>
                <a:gd name="connsiteY0" fmla="*/ 0 h 10452989"/>
                <a:gd name="connsiteX1" fmla="*/ 9788947 w 10452989"/>
                <a:gd name="connsiteY1" fmla="*/ 2676931 h 10452989"/>
                <a:gd name="connsiteX2" fmla="*/ 5226495 w 10452989"/>
                <a:gd name="connsiteY2" fmla="*/ 5226495 h 10452989"/>
                <a:gd name="connsiteX3" fmla="*/ 5226494 w 10452989"/>
                <a:gd name="connsiteY3" fmla="*/ 0 h 10452989"/>
                <a:gd name="connsiteX0-1" fmla="*/ 5226494 w 10452989"/>
                <a:gd name="connsiteY0-2" fmla="*/ 0 h 10452989"/>
                <a:gd name="connsiteX1-3" fmla="*/ 9788947 w 10452989"/>
                <a:gd name="connsiteY1-4" fmla="*/ 2676931 h 10452989"/>
                <a:gd name="connsiteX0-5" fmla="*/ 0 w 4562453"/>
                <a:gd name="connsiteY0-6" fmla="*/ 0 h 5226495"/>
                <a:gd name="connsiteX1-7" fmla="*/ 4562453 w 4562453"/>
                <a:gd name="connsiteY1-8" fmla="*/ 2676931 h 5226495"/>
                <a:gd name="connsiteX2-9" fmla="*/ 1 w 4562453"/>
                <a:gd name="connsiteY2-10" fmla="*/ 5226495 h 5226495"/>
                <a:gd name="connsiteX3-11" fmla="*/ 0 w 4562453"/>
                <a:gd name="connsiteY3-12" fmla="*/ 0 h 5226495"/>
                <a:gd name="connsiteX0-13" fmla="*/ 0 w 4562453"/>
                <a:gd name="connsiteY0-14" fmla="*/ 0 h 5226495"/>
                <a:gd name="connsiteX1-15" fmla="*/ 4562453 w 4562453"/>
                <a:gd name="connsiteY1-16" fmla="*/ 2676931 h 522649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w="4562453" h="5226495" stroke="0" extrusionOk="0">
                  <a:moveTo>
                    <a:pt x="0" y="0"/>
                  </a:moveTo>
                  <a:cubicBezTo>
                    <a:pt x="1893438" y="0"/>
                    <a:pt x="3708486" y="1014439"/>
                    <a:pt x="4562453" y="2676931"/>
                  </a:cubicBezTo>
                  <a:lnTo>
                    <a:pt x="1" y="5226495"/>
                  </a:lnTo>
                  <a:cubicBezTo>
                    <a:pt x="1" y="3484330"/>
                    <a:pt x="0" y="1742165"/>
                    <a:pt x="0" y="0"/>
                  </a:cubicBezTo>
                  <a:close/>
                </a:path>
                <a:path w="4562453" h="5226495" fill="none">
                  <a:moveTo>
                    <a:pt x="0" y="0"/>
                  </a:moveTo>
                  <a:cubicBezTo>
                    <a:pt x="1893438" y="0"/>
                    <a:pt x="3638805" y="1024060"/>
                    <a:pt x="4562453" y="2676931"/>
                  </a:cubicBezTo>
                </a:path>
              </a:pathLst>
            </a:custGeom>
            <a:ln>
              <a:gradFill flip="none" rotWithShape="1">
                <a:gsLst>
                  <a:gs pos="91608">
                    <a:schemeClr val="accent1">
                      <a:alpha val="16000"/>
                    </a:schemeClr>
                  </a:gs>
                  <a:gs pos="6294">
                    <a:schemeClr val="accent1">
                      <a:alpha val="18000"/>
                    </a:schemeClr>
                  </a:gs>
                  <a:gs pos="20000">
                    <a:schemeClr val="accent1"/>
                  </a:gs>
                  <a:gs pos="80000">
                    <a:schemeClr val="accent1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05952" y="1726869"/>
              <a:ext cx="5939625" cy="1001375"/>
              <a:chOff x="4005952" y="1726869"/>
              <a:chExt cx="5939625" cy="1001375"/>
            </a:xfrm>
          </p:grpSpPr>
          <p:sp>
            <p:nvSpPr>
              <p:cNvPr id="22" name="Index-1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4005952" y="1860854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01</a:t>
                </a:r>
              </a:p>
            </p:txBody>
          </p:sp>
          <p:sp>
            <p:nvSpPr>
              <p:cNvPr id="23" name="1"/>
              <p:cNvSpPr/>
              <p:nvPr/>
            </p:nvSpPr>
            <p:spPr>
              <a:xfrm>
                <a:off x="4580627" y="1998649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1"/>
              <p:cNvSpPr/>
              <p:nvPr/>
            </p:nvSpPr>
            <p:spPr>
              <a:xfrm rot="13500000">
                <a:off x="5011792" y="1824659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1"/>
              <p:cNvSpPr/>
              <p:nvPr/>
            </p:nvSpPr>
            <p:spPr>
              <a:xfrm>
                <a:off x="5063862" y="1876729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1" descr="原子 纯色填充"/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103867" y="1916734"/>
                <a:ext cx="287655" cy="287655"/>
              </a:xfrm>
              <a:prstGeom prst="rect">
                <a:avLst/>
              </a:prstGeom>
            </p:spPr>
          </p:pic>
          <p:sp>
            <p:nvSpPr>
              <p:cNvPr id="27" name="Title-1"/>
              <p:cNvSpPr/>
              <p:nvPr>
                <p:custDataLst>
                  <p:tags r:id="rId9"/>
                </p:custDataLst>
              </p:nvPr>
            </p:nvSpPr>
            <p:spPr>
              <a:xfrm>
                <a:off x="5662032" y="1726869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Paper</a:t>
                </a:r>
                <a:endParaRPr lang="zh-CN" altLang="en-US" sz="1600" b="1" dirty="0"/>
              </a:p>
            </p:txBody>
          </p:sp>
          <p:sp>
            <p:nvSpPr>
              <p:cNvPr id="28" name="Body-1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5662032" y="2205024"/>
                <a:ext cx="42835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Large Language Models in Intelligent Service System: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Evaluation, Analysis and Distillation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2731340" y="2932138"/>
              <a:ext cx="7287750" cy="1000740"/>
              <a:chOff x="2731340" y="2932138"/>
              <a:chExt cx="7287750" cy="1000740"/>
            </a:xfrm>
          </p:grpSpPr>
          <p:sp>
            <p:nvSpPr>
              <p:cNvPr id="15" name="Index-2"/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2731340" y="3065488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2"/>
                    </a:solidFill>
                  </a:rPr>
                  <a:t>02</a:t>
                </a:r>
              </a:p>
            </p:txBody>
          </p:sp>
          <p:sp>
            <p:nvSpPr>
              <p:cNvPr id="16" name="2"/>
              <p:cNvSpPr/>
              <p:nvPr/>
            </p:nvSpPr>
            <p:spPr>
              <a:xfrm>
                <a:off x="3306015" y="3203918"/>
                <a:ext cx="123825" cy="1238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2"/>
              <p:cNvSpPr/>
              <p:nvPr/>
            </p:nvSpPr>
            <p:spPr>
              <a:xfrm rot="13500000">
                <a:off x="3737180" y="3029293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2"/>
              <p:cNvSpPr/>
              <p:nvPr/>
            </p:nvSpPr>
            <p:spPr>
              <a:xfrm>
                <a:off x="3789250" y="3081363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Title-2"/>
              <p:cNvSpPr/>
              <p:nvPr>
                <p:custDataLst>
                  <p:tags r:id="rId6"/>
                </p:custDataLst>
              </p:nvPr>
            </p:nvSpPr>
            <p:spPr>
              <a:xfrm>
                <a:off x="4387420" y="2932138"/>
                <a:ext cx="1797983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Research Project</a:t>
                </a:r>
                <a:endParaRPr lang="zh-CN" altLang="en-US" sz="1600" b="1" dirty="0"/>
              </a:p>
            </p:txBody>
          </p:sp>
          <p:sp>
            <p:nvSpPr>
              <p:cNvPr id="20" name="Body-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4387420" y="3409658"/>
                <a:ext cx="56316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Z3 Rule-Based Multi-Step Reasoning: DAG-Driven Dataset Generation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With Variable and Semantic Constraints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21" name="2" descr="双星"/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857238" y="3139558"/>
                <a:ext cx="231054" cy="231054"/>
              </a:xfrm>
              <a:prstGeom prst="rect">
                <a:avLst/>
              </a:prstGeom>
            </p:spPr>
          </p:pic>
        </p:grpSp>
        <p:grpSp>
          <p:nvGrpSpPr>
            <p:cNvPr id="7" name="组合 6"/>
            <p:cNvGrpSpPr/>
            <p:nvPr/>
          </p:nvGrpSpPr>
          <p:grpSpPr>
            <a:xfrm>
              <a:off x="1990119" y="4238882"/>
              <a:ext cx="7688501" cy="1000740"/>
              <a:chOff x="1990119" y="4238882"/>
              <a:chExt cx="7688501" cy="1000740"/>
            </a:xfrm>
          </p:grpSpPr>
          <p:sp>
            <p:nvSpPr>
              <p:cNvPr id="8" name="Index-3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1990119" y="4372232"/>
                <a:ext cx="469900" cy="4000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chemeClr val="accent1"/>
                    </a:solidFill>
                  </a:rPr>
                  <a:t>03</a:t>
                </a:r>
              </a:p>
            </p:txBody>
          </p:sp>
          <p:sp>
            <p:nvSpPr>
              <p:cNvPr id="9" name="3"/>
              <p:cNvSpPr/>
              <p:nvPr/>
            </p:nvSpPr>
            <p:spPr>
              <a:xfrm>
                <a:off x="2564794" y="4510662"/>
                <a:ext cx="123825" cy="1238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3"/>
              <p:cNvSpPr/>
              <p:nvPr/>
            </p:nvSpPr>
            <p:spPr>
              <a:xfrm rot="13500000">
                <a:off x="2995959" y="4336672"/>
                <a:ext cx="471805" cy="471805"/>
              </a:xfrm>
              <a:prstGeom prst="teardrop">
                <a:avLst>
                  <a:gd name="adj" fmla="val 126895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3"/>
              <p:cNvSpPr/>
              <p:nvPr/>
            </p:nvSpPr>
            <p:spPr>
              <a:xfrm>
                <a:off x="3048029" y="4388742"/>
                <a:ext cx="367030" cy="36703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Title-3"/>
              <p:cNvSpPr/>
              <p:nvPr>
                <p:custDataLst>
                  <p:tags r:id="rId3"/>
                </p:custDataLst>
              </p:nvPr>
            </p:nvSpPr>
            <p:spPr>
              <a:xfrm>
                <a:off x="3646199" y="4238882"/>
                <a:ext cx="1340485" cy="395605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altLang="zh-CN" sz="1600" b="1" dirty="0"/>
                  <a:t>Patent</a:t>
                </a:r>
                <a:endParaRPr lang="zh-CN" altLang="en-US" sz="1600" b="1" dirty="0"/>
              </a:p>
            </p:txBody>
          </p:sp>
          <p:sp>
            <p:nvSpPr>
              <p:cNvPr id="13" name="Body-3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3646199" y="4716402"/>
                <a:ext cx="6032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Method for Mining Customer Demands and Automatically Generating FAQs</a:t>
                </a:r>
              </a:p>
              <a:p>
                <a:r>
                  <a:rPr lang="en-US" altLang="zh-CN" sz="1400" i="1" dirty="0">
                    <a:solidFill>
                      <a:schemeClr val="bg1">
                        <a:lumMod val="50000"/>
                      </a:schemeClr>
                    </a:solidFill>
                  </a:rPr>
                  <a:t>Based on Large Language Models and Unsupervised Clustering</a:t>
                </a:r>
                <a:endParaRPr lang="zh-CN" altLang="en-US" sz="1400" i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pic>
            <p:nvPicPr>
              <p:cNvPr id="14" name="3" descr="立方体底视"/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3116017" y="4458568"/>
                <a:ext cx="231054" cy="231054"/>
              </a:xfrm>
              <a:prstGeom prst="rect">
                <a:avLst/>
              </a:prstGeom>
            </p:spPr>
          </p:pic>
        </p:grpSp>
      </p:grpSp>
      <p:sp>
        <p:nvSpPr>
          <p:cNvPr id="181" name="灯片编号占位符 1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65112" y="2047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33" name="Body-1"/>
          <p:cNvSpPr txBox="1"/>
          <p:nvPr>
            <p:custDataLst>
              <p:tags r:id="rId1"/>
            </p:custDataLst>
          </p:nvPr>
        </p:nvSpPr>
        <p:spPr>
          <a:xfrm>
            <a:off x="2393853" y="1053902"/>
            <a:ext cx="7404294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Large Language Models in Intelligent Service System: Evaluation, Analysis and Distillation</a:t>
            </a:r>
            <a:endParaRPr lang="zh-CN" altLang="en-US" sz="1400" b="1" i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0076C9-8CA8-127C-4B46-22A1100953B0}"/>
              </a:ext>
            </a:extLst>
          </p:cNvPr>
          <p:cNvSpPr txBox="1"/>
          <p:nvPr/>
        </p:nvSpPr>
        <p:spPr>
          <a:xfrm>
            <a:off x="252000" y="1483200"/>
            <a:ext cx="117504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we do?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 multiple popular LLM on domain-specific task, </a:t>
            </a:r>
            <a:r>
              <a:rPr lang="en-US" altLang="zh-CN" sz="1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ticket classification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different prompt strategies on industrial dataset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an eval pipeline integrates quantitative metrics and task-specific requirements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on different prompt strategies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knowledge distillation and re-eval</a:t>
            </a:r>
          </a:p>
          <a:p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we do this?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Huge gap between academic &amp; industrial dataset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evolution of LLM capabilities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Clarifying LLMs in telecom customer service</a:t>
            </a:r>
          </a:p>
          <a:p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b="1" i="1" dirty="0">
              <a:solidFill>
                <a:srgbClr val="FF0000"/>
              </a:solidFill>
            </a:endParaRPr>
          </a:p>
          <a:p>
            <a:r>
              <a:rPr lang="en-US" altLang="zh-CN" b="1" i="1" dirty="0">
                <a:solidFill>
                  <a:srgbClr val="FF0000"/>
                </a:solidFill>
              </a:rPr>
              <a:t>What we conclude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LLM+zero-shot+plain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prompt doesn’t work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improves accuracy under limited samples, but still has limitation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Distilling small-parameter LLM with few hundreds data surpasses billions LLM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61D0D6-76BD-D1EE-7814-E1F8B73AFC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560" y="2460900"/>
            <a:ext cx="4662240" cy="2913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87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5FFA4C-A335-DF3B-BF7E-05FEF07A2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075" y="942781"/>
            <a:ext cx="7715850" cy="49724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7536D-05C6-3BB3-9129-33FA566E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672CD8-675B-DC9D-C7AE-DEB7675AB904}"/>
              </a:ext>
            </a:extLst>
          </p:cNvPr>
          <p:cNvSpPr/>
          <p:nvPr/>
        </p:nvSpPr>
        <p:spPr>
          <a:xfrm>
            <a:off x="787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4CEC3AD1-30C5-3EC6-AA20-0B8016B0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7</a:t>
            </a:fld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4EEFBBA-DA26-F5CE-867F-61DE593A9B82}"/>
              </a:ext>
            </a:extLst>
          </p:cNvPr>
          <p:cNvGrpSpPr/>
          <p:nvPr/>
        </p:nvGrpSpPr>
        <p:grpSpPr>
          <a:xfrm>
            <a:off x="1214391" y="1182595"/>
            <a:ext cx="9988207" cy="4880486"/>
            <a:chOff x="1214391" y="1182595"/>
            <a:chExt cx="9988207" cy="488048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EF79B383-DD19-BC11-C4F6-14A7BBB25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4391" y="1182595"/>
              <a:ext cx="4353008" cy="2611805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5F652588-21D6-589B-1E0C-A0937FCB5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9590" y="1182595"/>
              <a:ext cx="4353008" cy="261180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5E3ACE9-F79A-80BD-DC2C-88AE1C1C5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49409" y="4080468"/>
              <a:ext cx="8292191" cy="1982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043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33CA9-8046-E05A-E6E5-9CE06CCFD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5D1B4D-4EE9-212A-9BDF-4352EA70ECBD}"/>
              </a:ext>
            </a:extLst>
          </p:cNvPr>
          <p:cNvSpPr/>
          <p:nvPr/>
        </p:nvSpPr>
        <p:spPr>
          <a:xfrm>
            <a:off x="787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C67AD071-23A4-39FE-ED8F-5323AB33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17A84-95C9-DE84-AFEC-93EDDB82D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2" y="1973866"/>
            <a:ext cx="4591774" cy="28285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12E5249-0924-F2A2-2CFE-DFD378D86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700" y="2135941"/>
            <a:ext cx="5257800" cy="881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9DBF8D2-F3A0-7444-B902-D59A50A2E8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699" y="4062600"/>
            <a:ext cx="5257801" cy="62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00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3A4A-AAB1-1A10-EAD2-826F2E2B7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1D7938D-AA79-3770-F9D5-1DFC0A74F620}"/>
              </a:ext>
            </a:extLst>
          </p:cNvPr>
          <p:cNvSpPr/>
          <p:nvPr/>
        </p:nvSpPr>
        <p:spPr>
          <a:xfrm>
            <a:off x="78712" y="190366"/>
            <a:ext cx="411042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Research Experience 1</a:t>
            </a:r>
            <a:endParaRPr lang="zh-CN" altLang="en-US" sz="32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0" name="灯片编号占位符 29">
            <a:extLst>
              <a:ext uri="{FF2B5EF4-FFF2-40B4-BE49-F238E27FC236}">
                <a16:creationId xmlns:a16="http://schemas.microsoft.com/office/drawing/2014/main" id="{A26BD9EE-4893-D96D-D088-BF738C1E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A970F-B085-4B22-84AD-070AC18456B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273624-1AA5-CD44-D0FD-73E4025956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2" y="1511100"/>
            <a:ext cx="6252067" cy="3907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10AB1A2-6376-5A60-A536-9AAA261E5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8000" y="1690072"/>
            <a:ext cx="4536000" cy="11299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7C48134-7C4C-FA59-1908-A22C09D5C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3201" y="3429000"/>
            <a:ext cx="3024000" cy="6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0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E0NmI2OThkNmU5MjRkNWYxZmMwODRiNzJkMzQwNz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此处添加文本&#10;单击此处添加文本&#10;单击此处添加文本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1035"/>
  <p:tag name="OP_SCP_COMPONENT_INFO" val="{&quot;title&quot;:&quot;扁平5项流程PPT组件&quot;,&quot;description&quot;:&quot;扁平5项流程PPT组件：五项流程布局，适用于复杂流程展示，设计专业简约。&quot;,&quot;keywords&quot;:[&quot;扁平&quot;,&quot;5项&quot;,&quot;流程&quot;,&quot;PPT组件&quot;],&quot;labels&quot;:[]}"/>
  <p:tag name="OP_SCP_GROUP_ID" val="9415999c-4f3c-b8c6-1942-a2cd158066a5"/>
  <p:tag name="OP_SCP_ITEM_COUNT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Part 0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4"/>
  <p:tag name="OP_SCP_COMPONENT_INFO" val="{&quot;title&quot;:&quot;渐变5项纯文本目录&quot;,&quot;description&quot;:&quot;渐变 5项&quot;,&quot;keywords&quot;:[&quot;渐变 5项&quot;],&quot;labels&quot;:[]}"/>
  <p:tag name="OP_SCP_GROUP_ID" val="2865f588-068b-3477-05aa-768cfd914060"/>
  <p:tag name="OP_SCP_ITEM_COUNT" val="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Part 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Part 0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Part 0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Part 0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19"/>
  <p:tag name="OP_SCP_COMPONENT_INFO" val="{&quot;title&quot;:&quot;圆环总分结构_3&quot;,&quot;description&quot;:&quot;蓝色,圆环,3项&quot;,&quot;keywords&quot;:[&quot;蓝色&quot;,&quot;圆环&quot;,&quot;3项&quot;],&quot;labels&quot;:[]}"/>
  <p:tag name="OP_SCP_GROUP_ID" val="5b689022-6cd5-f8f6-7fe1-11be546485d5"/>
  <p:tag name="OP_SCP_ITEM_COUNT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标题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输入标题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输入文本描述内容，单击输入文本描述内容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265"/>
  <p:tag name="OP_SCP_COMPONENT_INFO" val="{&quot;title&quot;:&quot;弧线目录-3&quot;,&quot;description&quot;:&quot;蓝色,弧线,3项&quot;,&quot;keywords&quot;:[&quot;蓝色&quot;,&quot;弧线&quot;,&quot;3项&quot;],&quot;labels&quot;:[]}"/>
  <p:tag name="OP_SCP_GROUP_ID" val="75835195-03f5-dd60-60ca-621ab6e5da66"/>
  <p:tag name="OP_SCP_ITEM_COUNT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输入标题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0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输入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1"/>
  <p:tag name="OP_SCP_DEFAULT_TEXT" val="单击输入文本描述内容，单击输入文本描述内容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输入文本描述内容，单击输入文本描述内容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_TYPE" val="OfficePlusSmartComponent"/>
  <p:tag name="OP_SCP_TAG_VERSION" val="1.0"/>
  <p:tag name="OP_SCP_CHANGE_COLOR" val="N"/>
  <p:tag name="OP_SCP_COMPONENT_TYPE" val="Relation"/>
  <p:tag name="OP_SCP_CONTENT_ID" val="MatlComponentContent-2409"/>
  <p:tag name="OP_SCP_COMPONENT_INFO" val="{&quot;title&quot;:&quot;渐变6项商务汇报列表&quot;,&quot;description&quot;:&quot;渐变 6项&quot;,&quot;keywords&quot;:[&quot;渐变 6项&quot;],&quot;labels&quot;:[]}"/>
  <p:tag name="OP_SCP_GROUP_ID" val="5e06daa2-a366-04da-028a-c26d551f3238"/>
  <p:tag name="OP_SCP_ITEM_COUNT" val="6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6"/>
  <p:tag name="OP_SCP_DEFAULT_TEXT" val="添加标题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6"/>
  <p:tag name="OP_SCP_DEFAULT_TEXT" val="单击此处添加文本&#10;单击此处添加文本&#10;单击此处添加文本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6"/>
  <p:tag name="OP_SCP_DEFAULT_TEXT" val="06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5"/>
  <p:tag name="OP_SCP_DEFAULT_TEXT" val="添加标题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5"/>
  <p:tag name="OP_SCP_DEFAULT_TEXT" val="单击此处添加文本&#10;单击此处添加文本&#10;单击此处添加文本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5"/>
  <p:tag name="OP_SCP_DEFAULT_TEXT" val="05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4"/>
  <p:tag name="OP_SCP_DEFAULT_TEXT" val="单击此处添加文本&#10;单击此处添加文本&#10;单击此处添加文本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0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3"/>
  <p:tag name="OP_SCP_DEFAULT_TEXT" val="单击此处添加文本&#10;单击此处添加文本&#10;单击此处添加文本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0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DOWSIZE" val="10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&#10;单击此处添加文本&#10;单击此处添加文本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02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DJUSTMENTS" val="9.14252"/>
  <p:tag name="SHADOWSIZE" val="10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1136</Words>
  <Application>Microsoft Office PowerPoint</Application>
  <PresentationFormat>宽屏</PresentationFormat>
  <Paragraphs>284</Paragraphs>
  <Slides>27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等线</vt:lpstr>
      <vt:lpstr>等线 Light</vt:lpstr>
      <vt:lpstr>思源黑体 CN Regular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天奇 于</dc:creator>
  <cp:lastModifiedBy>天奇 于</cp:lastModifiedBy>
  <cp:revision>10</cp:revision>
  <dcterms:created xsi:type="dcterms:W3CDTF">2025-08-16T08:08:00Z</dcterms:created>
  <dcterms:modified xsi:type="dcterms:W3CDTF">2025-08-24T16:07:37Z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9B7685350A81447FBE28C748016D2C67</vt:lpwstr>
  </property>
  <property fmtid="{D5CDD505-2E9C-101B-9397-08002B2CF9AE}" pid="3" name="KSOProductBuildVer">
    <vt:lpwstr>2052-11.1.0.12165</vt:lpwstr>
  </property>
</Properties>
</file>