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notesSlides/notesSlide7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notesSlides/notesSlide9.xml" ContentType="application/vnd.openxmlformats-officedocument.presentationml.notesSlide+xml"/>
  <Override PartName="/ppt/tags/tag78.xml" ContentType="application/vnd.openxmlformats-officedocument.presentationml.tags+xml"/>
  <Override PartName="/ppt/notesSlides/notesSlide10.xml" ContentType="application/vnd.openxmlformats-officedocument.presentationml.notesSlide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84" autoAdjust="0"/>
  </p:normalViewPr>
  <p:slideViewPr>
    <p:cSldViewPr snapToGrid="0">
      <p:cViewPr varScale="1">
        <p:scale>
          <a:sx n="133" d="100"/>
          <a:sy n="133" d="100"/>
        </p:scale>
        <p:origin x="3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1D2C-FAF0-48F4-83ED-E72EE2A9CAB9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A472F-366A-4B85-9D5B-C29E5A31D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Distillation——Introduction &amp; Motivation &amp;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</a:rPr>
              <a:t>Techology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Achievements, Contribution, Technology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Outcome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Achievements &amp; Contributions &amp; Technology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Outcome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Distillation——Methodology, Evaluation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Methodology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Achievements,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3A36-2636-4F70-8358-2C020F2EC4F1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7ED-1F97-476F-AF45-F6ECEC92B97E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0EED-F179-4584-9E0C-6714266207E3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EFC1-AB74-421E-BABD-1AB25117FF42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2A7A-9E0C-4885-96BB-CDDBBE005C4E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F315-9E29-4ACD-ABEE-D6EC5E6AAF2C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57C4-D348-4666-B583-697B242C5FBB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8E7A-313D-488D-85D8-AC7FBB6D87C8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F60-8745-441D-B22C-F3BBE63B6672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4423-3D55-44BF-904B-A52B5A518EDD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EB87-1A7B-4F77-ACF0-B4FC044FCEC3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C935-1142-4D9D-B5B3-A0986099069D}" type="datetime1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3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notesSlide" Target="../notesSlides/notesSlide17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8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notesSlide" Target="../notesSlides/notesSlide18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2.sv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tags" Target="../tags/tag50.xml"/><Relationship Id="rId16" Type="http://schemas.openxmlformats.org/officeDocument/2006/relationships/image" Target="../media/image5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15" Type="http://schemas.openxmlformats.org/officeDocument/2006/relationships/image" Target="../media/image4.sv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161" y="179685"/>
            <a:ext cx="1471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4" name="组合 6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5350" y="1473894"/>
            <a:ext cx="10733015" cy="3813231"/>
            <a:chOff x="829767" y="1522385"/>
            <a:chExt cx="10733015" cy="3813231"/>
          </a:xfrm>
        </p:grpSpPr>
        <p:grpSp>
          <p:nvGrpSpPr>
            <p:cNvPr id="135" name="组合 1"/>
            <p:cNvGrpSpPr/>
            <p:nvPr/>
          </p:nvGrpSpPr>
          <p:grpSpPr>
            <a:xfrm>
              <a:off x="829767" y="1522385"/>
              <a:ext cx="3146572" cy="1705031"/>
              <a:chOff x="695324" y="1833503"/>
              <a:chExt cx="4839405" cy="2395693"/>
            </a:xfrm>
          </p:grpSpPr>
          <p:sp>
            <p:nvSpPr>
              <p:cNvPr id="160" name="1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1" name="1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2" name="Title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44735" y="2113909"/>
                <a:ext cx="2203553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Introduction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64" name="Index-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348752" y="2542646"/>
                <a:ext cx="2185977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01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6" name="组合 2"/>
            <p:cNvGrpSpPr/>
            <p:nvPr/>
          </p:nvGrpSpPr>
          <p:grpSpPr>
            <a:xfrm>
              <a:off x="4531414" y="1522385"/>
              <a:ext cx="3267359" cy="1705031"/>
              <a:chOff x="695324" y="1833503"/>
              <a:chExt cx="5025175" cy="2395693"/>
            </a:xfrm>
          </p:grpSpPr>
          <p:sp>
            <p:nvSpPr>
              <p:cNvPr id="155" name="2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6" name="2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7" name="Title-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244735" y="2113909"/>
                <a:ext cx="339214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Research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9" name="Index-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162983" y="2542646"/>
                <a:ext cx="2557516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02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7" name="组合 3"/>
            <p:cNvGrpSpPr/>
            <p:nvPr/>
          </p:nvGrpSpPr>
          <p:grpSpPr>
            <a:xfrm>
              <a:off x="8353848" y="1522385"/>
              <a:ext cx="3208934" cy="1705031"/>
              <a:chOff x="695324" y="1833503"/>
              <a:chExt cx="4935317" cy="2395693"/>
            </a:xfrm>
          </p:grpSpPr>
          <p:sp>
            <p:nvSpPr>
              <p:cNvPr id="150" name="3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1" name="3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2" name="Title-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67591" y="2113909"/>
                <a:ext cx="331606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Industry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4" name="Index-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252840" y="2542646"/>
                <a:ext cx="2377801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03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8" name="组合 4"/>
            <p:cNvGrpSpPr/>
            <p:nvPr/>
          </p:nvGrpSpPr>
          <p:grpSpPr>
            <a:xfrm>
              <a:off x="2741968" y="3630585"/>
              <a:ext cx="3146572" cy="1705031"/>
              <a:chOff x="695324" y="1833503"/>
              <a:chExt cx="4839405" cy="2395693"/>
            </a:xfrm>
          </p:grpSpPr>
          <p:sp>
            <p:nvSpPr>
              <p:cNvPr id="145" name="4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6" name="4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7" name="Title-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244735" y="2113909"/>
                <a:ext cx="2446171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Skill &amp; Talent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9" name="Index-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04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9" name="组合 5"/>
            <p:cNvGrpSpPr/>
            <p:nvPr/>
          </p:nvGrpSpPr>
          <p:grpSpPr>
            <a:xfrm>
              <a:off x="6504009" y="3630585"/>
              <a:ext cx="3146572" cy="1705031"/>
              <a:chOff x="695324" y="1833503"/>
              <a:chExt cx="4839405" cy="2395693"/>
            </a:xfrm>
          </p:grpSpPr>
          <p:sp>
            <p:nvSpPr>
              <p:cNvPr id="140" name="5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1" name="5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2" name="Title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44733" y="2113909"/>
                <a:ext cx="4233145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Future Research Interests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4" name="Index-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05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sp>
        <p:nvSpPr>
          <p:cNvPr id="166" name="灯片编号占位符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079789" y="13518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314596" y="14382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35200" y="1194202"/>
            <a:ext cx="8935239" cy="4562708"/>
            <a:chOff x="1990119" y="1527577"/>
            <a:chExt cx="8458114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05952" y="1726869"/>
              <a:ext cx="6442281" cy="785932"/>
              <a:chOff x="4005952" y="1726869"/>
              <a:chExt cx="6442281" cy="785932"/>
            </a:xfrm>
          </p:grpSpPr>
          <p:sp>
            <p:nvSpPr>
              <p:cNvPr id="22" name="Index-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05952" y="1860854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4580627" y="1998649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5011792" y="1824659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5063862" y="1876729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3867" y="1916734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62032" y="1726869"/>
                <a:ext cx="1888621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Project1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62032" y="2205024"/>
                <a:ext cx="4786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Multimodal image-text understanding and Knowledge Retrieval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31340" y="2932138"/>
              <a:ext cx="7026482" cy="785297"/>
              <a:chOff x="2731340" y="2932138"/>
              <a:chExt cx="7026482" cy="785297"/>
            </a:xfrm>
          </p:grpSpPr>
          <p:sp>
            <p:nvSpPr>
              <p:cNvPr id="15" name="Index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731340" y="3065488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3306015" y="3203918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737180" y="3029293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789250" y="3081363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Title-2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7420" y="2932138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Project2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87420" y="3409658"/>
                <a:ext cx="5370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Small-parameter Large Language Model: Pre-training and Fine-Tuning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7238" y="3139558"/>
                <a:ext cx="231054" cy="23105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990119" y="4238882"/>
              <a:ext cx="6452903" cy="785297"/>
              <a:chOff x="1990119" y="4238882"/>
              <a:chExt cx="6452903" cy="785297"/>
            </a:xfrm>
          </p:grpSpPr>
          <p:sp>
            <p:nvSpPr>
              <p:cNvPr id="8" name="Index-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90119" y="437223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2564794" y="4510662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3"/>
              <p:cNvSpPr/>
              <p:nvPr/>
            </p:nvSpPr>
            <p:spPr>
              <a:xfrm>
                <a:off x="3048029" y="4388742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itle-3"/>
              <p:cNvSpPr/>
              <p:nvPr>
                <p:custDataLst>
                  <p:tags r:id="rId3"/>
                </p:custDataLst>
              </p:nvPr>
            </p:nvSpPr>
            <p:spPr>
              <a:xfrm>
                <a:off x="3646199" y="4238882"/>
                <a:ext cx="193511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School Project</a:t>
                </a:r>
                <a:endParaRPr lang="zh-CN" altLang="en-US" sz="1600" b="1" dirty="0"/>
              </a:p>
            </p:txBody>
          </p:sp>
          <p:sp>
            <p:nvSpPr>
              <p:cNvPr id="13" name="Body-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646199" y="4716402"/>
                <a:ext cx="4796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Twitter-based COVID-19 Social Media Analytics on HPC cluster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3" descr="立方体底视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6017" y="4458568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869" y="1975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Body-1"/>
          <p:cNvSpPr txBox="1"/>
          <p:nvPr>
            <p:custDataLst>
              <p:tags r:id="rId1"/>
            </p:custDataLst>
          </p:nvPr>
        </p:nvSpPr>
        <p:spPr>
          <a:xfrm>
            <a:off x="3401993" y="1151649"/>
            <a:ext cx="538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Multimodal image-text understanding and Knowledge Retrieval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Body-1"/>
          <p:cNvSpPr txBox="1"/>
          <p:nvPr>
            <p:custDataLst>
              <p:tags r:id="rId1"/>
            </p:custDataLst>
          </p:nvPr>
        </p:nvSpPr>
        <p:spPr>
          <a:xfrm>
            <a:off x="3731047" y="1446849"/>
            <a:ext cx="505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Body-1"/>
          <p:cNvSpPr txBox="1"/>
          <p:nvPr>
            <p:custDataLst>
              <p:tags r:id="rId1"/>
            </p:custDataLst>
          </p:nvPr>
        </p:nvSpPr>
        <p:spPr>
          <a:xfrm>
            <a:off x="3723847" y="1245249"/>
            <a:ext cx="505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069" y="2551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120666" y="1175483"/>
            <a:ext cx="5950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Small-parameter Large Language Model: Pre-training and Fine-Tuning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514934" y="1297883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259326" y="1362683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269" y="2047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3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435656" y="1164627"/>
            <a:ext cx="5320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Twitter-based COVID-19 Social Media Analytics on HPC cluster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983" y="3286857"/>
            <a:ext cx="10870034" cy="2405650"/>
            <a:chOff x="695325" y="2994381"/>
            <a:chExt cx="10870034" cy="2405650"/>
          </a:xfrm>
        </p:grpSpPr>
        <p:grpSp>
          <p:nvGrpSpPr>
            <p:cNvPr id="3" name="组合 2"/>
            <p:cNvGrpSpPr/>
            <p:nvPr/>
          </p:nvGrpSpPr>
          <p:grpSpPr>
            <a:xfrm>
              <a:off x="695325" y="3020475"/>
              <a:ext cx="10801350" cy="1201227"/>
              <a:chOff x="695325" y="3020475"/>
              <a:chExt cx="10801350" cy="1201227"/>
            </a:xfrm>
          </p:grpSpPr>
          <p:cxnSp>
            <p:nvCxnSpPr>
              <p:cNvPr id="41" name="1"/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>
                <a:off x="695325" y="3591579"/>
                <a:ext cx="10801350" cy="1587"/>
              </a:xfrm>
              <a:prstGeom prst="line">
                <a:avLst/>
              </a:prstGeom>
              <a:noFill/>
              <a:ln w="19050" cap="rnd">
                <a:solidFill>
                  <a:schemeClr val="tx2">
                    <a:lumMod val="75000"/>
                    <a:lumOff val="25000"/>
                  </a:schemeClr>
                </a:solidFill>
                <a:prstDash val="lgDash"/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723735" y="3020475"/>
                <a:ext cx="1655064" cy="1201227"/>
                <a:chOff x="466210" y="3020475"/>
                <a:chExt cx="1655064" cy="1201227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466210" y="3020475"/>
                  <a:ext cx="1655064" cy="399891"/>
                  <a:chOff x="3355848" y="1609344"/>
                  <a:chExt cx="1655064" cy="399891"/>
                </a:xfrm>
                <a:solidFill>
                  <a:schemeClr val="accent1"/>
                </a:solidFill>
              </p:grpSpPr>
              <p:sp>
                <p:nvSpPr>
                  <p:cNvPr id="49" name="1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355848" y="1609344"/>
                    <a:ext cx="1655064" cy="332868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1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 rot="2700000">
                    <a:off x="4017739" y="1677954"/>
                    <a:ext cx="331281" cy="331281"/>
                  </a:xfrm>
                  <a:prstGeom prst="roundRect">
                    <a:avLst/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4" name="Index-1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524623" y="3027312"/>
                  <a:ext cx="15382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2016 - 2020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1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207246" y="3505179"/>
                  <a:ext cx="172990" cy="172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zh-CN" altLang="zh-CN" dirty="0">
                    <a:sym typeface="思源黑体 CN Regular" panose="020B0500000000000000" charset="-122"/>
                  </a:endParaRPr>
                </a:p>
              </p:txBody>
            </p:sp>
            <p:sp>
              <p:nvSpPr>
                <p:cNvPr id="47" name="Title-1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563305" y="3852370"/>
                  <a:ext cx="1460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1"/>
                      </a:solidFill>
                      <a:effectLst>
                        <a:outerShdw blurRad="101600" dist="254000" dir="2700000" sx="98000" sy="98000" algn="tl" rotWithShape="0">
                          <a:schemeClr val="accent1">
                            <a:alpha val="20000"/>
                          </a:schemeClr>
                        </a:outerShdw>
                      </a:effectLst>
                    </a:rPr>
                    <a:t>TJUT</a:t>
                  </a:r>
                  <a:endParaRPr lang="zh-CN" altLang="en-US" b="1" dirty="0">
                    <a:solidFill>
                      <a:schemeClr val="accent1"/>
                    </a:solidFill>
                    <a:effectLst>
                      <a:outerShdw blurRad="101600" dist="254000" dir="2700000" sx="98000" sy="98000" algn="tl" rotWithShape="0">
                        <a:schemeClr val="accent1">
                          <a:alpha val="2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2996102" y="2996534"/>
              <a:ext cx="1655064" cy="1170450"/>
              <a:chOff x="2345809" y="2996534"/>
              <a:chExt cx="1655064" cy="1170450"/>
            </a:xfrm>
          </p:grpSpPr>
          <p:grpSp>
            <p:nvGrpSpPr>
              <p:cNvPr id="33" name="组合 32"/>
              <p:cNvGrpSpPr/>
              <p:nvPr/>
            </p:nvGrpSpPr>
            <p:grpSpPr>
              <a:xfrm flipV="1">
                <a:off x="2345809" y="3767093"/>
                <a:ext cx="1655064" cy="399891"/>
                <a:chOff x="3355848" y="1609344"/>
                <a:chExt cx="1655064" cy="399891"/>
              </a:xfrm>
              <a:solidFill>
                <a:schemeClr val="accent2"/>
              </a:solidFill>
            </p:grpSpPr>
            <p:sp>
              <p:nvSpPr>
                <p:cNvPr id="39" name="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2"/>
                <p:cNvSpPr/>
                <p:nvPr>
                  <p:custDataLst>
                    <p:tags r:id="rId2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Index-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404222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2019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86846" y="3505179"/>
                <a:ext cx="172990" cy="17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447035" y="2996534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2"/>
                    </a:solidFill>
                    <a:effectLst>
                      <a:outerShdw blurRad="101600" dist="254000" dir="2700000" sx="98000" sy="98000" algn="tl" rotWithShape="0">
                        <a:schemeClr val="accent2">
                          <a:alpha val="20000"/>
                        </a:schemeClr>
                      </a:outerShdw>
                    </a:effectLst>
                  </a:rPr>
                  <a:t>Mobileye</a:t>
                </a:r>
                <a:endParaRPr lang="zh-CN" altLang="en-US" b="1" dirty="0">
                  <a:solidFill>
                    <a:schemeClr val="accent2"/>
                  </a:solidFill>
                  <a:effectLst>
                    <a:outerShdw blurRad="101600" dist="254000" dir="2700000" sx="98000" sy="98000" algn="tl" rotWithShape="0">
                      <a:schemeClr val="accent2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268469" y="3020475"/>
              <a:ext cx="1655064" cy="1201227"/>
              <a:chOff x="4212592" y="3020475"/>
              <a:chExt cx="1655064" cy="120122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12592" y="3020475"/>
                <a:ext cx="1655064" cy="399891"/>
                <a:chOff x="3355848" y="1609344"/>
                <a:chExt cx="1655064" cy="399891"/>
              </a:xfrm>
              <a:solidFill>
                <a:schemeClr val="accent3"/>
              </a:solidFill>
            </p:grpSpPr>
            <p:sp>
              <p:nvSpPr>
                <p:cNvPr id="31" name="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3"/>
                <p:cNvSpPr/>
                <p:nvPr>
                  <p:custDataLst>
                    <p:tags r:id="rId1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Index-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271005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2021 - 2022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3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953628" y="3505179"/>
                <a:ext cx="172990" cy="172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9" name="Title-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309687" y="3852370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3"/>
                    </a:solidFill>
                    <a:effectLst>
                      <a:outerShdw blurRad="101600" dist="254000" dir="2700000" sx="98000" sy="98000" algn="tl" rotWithShape="0">
                        <a:schemeClr val="accent3">
                          <a:alpha val="20000"/>
                        </a:schemeClr>
                      </a:outerShdw>
                    </a:effectLst>
                  </a:rPr>
                  <a:t>UoM</a:t>
                </a:r>
                <a:endParaRPr lang="zh-CN" altLang="en-US" b="1" dirty="0">
                  <a:solidFill>
                    <a:schemeClr val="accent3"/>
                  </a:solidFill>
                  <a:effectLst>
                    <a:outerShdw blurRad="101600" dist="254000" dir="2700000" sx="98000" sy="98000" algn="tl" rotWithShape="0">
                      <a:schemeClr val="accent3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540836" y="2994381"/>
              <a:ext cx="1655064" cy="1172603"/>
              <a:chOff x="6092191" y="2994381"/>
              <a:chExt cx="1655064" cy="1172603"/>
            </a:xfrm>
          </p:grpSpPr>
          <p:grpSp>
            <p:nvGrpSpPr>
              <p:cNvPr id="17" name="组合 16"/>
              <p:cNvGrpSpPr/>
              <p:nvPr/>
            </p:nvGrpSpPr>
            <p:grpSpPr>
              <a:xfrm flipV="1">
                <a:off x="6092191" y="3767093"/>
                <a:ext cx="1655064" cy="399891"/>
                <a:chOff x="3355848" y="1609344"/>
                <a:chExt cx="1655064" cy="399891"/>
              </a:xfrm>
              <a:solidFill>
                <a:schemeClr val="accent4"/>
              </a:solidFill>
            </p:grpSpPr>
            <p:sp>
              <p:nvSpPr>
                <p:cNvPr id="23" name="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4"/>
                <p:cNvSpPr/>
                <p:nvPr>
                  <p:custDataLst>
                    <p:tags r:id="rId1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Index-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150604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4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33228" y="3505179"/>
                <a:ext cx="172990" cy="172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1" name="Title-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150604" y="2994381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 err="1">
                    <a:solidFill>
                      <a:schemeClr val="accent4"/>
                    </a:solidFill>
                    <a:effectLst>
                      <a:outerShdw blurRad="101600" dist="254000" dir="2700000" sx="98000" sy="98000" algn="tl" rotWithShape="0">
                        <a:schemeClr val="accent4">
                          <a:alpha val="20000"/>
                        </a:schemeClr>
                      </a:outerShdw>
                    </a:effectLst>
                  </a:rPr>
                  <a:t>DiDi</a:t>
                </a:r>
                <a:endParaRPr lang="zh-CN" altLang="en-US" b="1" dirty="0">
                  <a:solidFill>
                    <a:schemeClr val="accent4"/>
                  </a:solidFill>
                  <a:effectLst>
                    <a:outerShdw blurRad="101600" dist="254000" dir="2700000" sx="98000" sy="98000" algn="tl" rotWithShape="0">
                      <a:schemeClr val="accent4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813201" y="3020475"/>
              <a:ext cx="1752158" cy="2379556"/>
              <a:chOff x="7958974" y="3020475"/>
              <a:chExt cx="1752158" cy="23795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958974" y="3020475"/>
                <a:ext cx="1655064" cy="399891"/>
                <a:chOff x="3355848" y="1609344"/>
                <a:chExt cx="1655064" cy="399891"/>
              </a:xfrm>
              <a:solidFill>
                <a:schemeClr val="accent5"/>
              </a:solidFill>
            </p:grpSpPr>
            <p:sp>
              <p:nvSpPr>
                <p:cNvPr id="15" name="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5"/>
                <p:cNvSpPr/>
                <p:nvPr>
                  <p:custDataLst>
                    <p:tags r:id="rId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Index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017387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2023 - Current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5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700010" y="3505179"/>
                <a:ext cx="172990" cy="172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056068" y="3852370"/>
                <a:ext cx="1655064" cy="1547661"/>
                <a:chOff x="757494" y="3852370"/>
                <a:chExt cx="1655064" cy="1547661"/>
              </a:xfrm>
            </p:grpSpPr>
            <p:sp>
              <p:nvSpPr>
                <p:cNvPr id="13" name="Title-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57494" y="3852370"/>
                  <a:ext cx="1655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5"/>
                      </a:solidFill>
                      <a:effectLst>
                        <a:outerShdw blurRad="101600" dist="254000" dir="2700000" sx="98000" sy="98000" algn="tl" rotWithShape="0">
                          <a:schemeClr val="accent5">
                            <a:alpha val="20000"/>
                          </a:schemeClr>
                        </a:outerShdw>
                      </a:effectLst>
                    </a:rPr>
                    <a:t>China Unicom</a:t>
                  </a:r>
                  <a:endParaRPr lang="zh-CN" altLang="en-US" b="1" dirty="0">
                    <a:solidFill>
                      <a:schemeClr val="accent5"/>
                    </a:solidFill>
                    <a:effectLst>
                      <a:outerShdw blurRad="101600" dist="254000" dir="2700000" sx="98000" sy="98000" algn="tl" rotWithShape="0">
                        <a:schemeClr val="accent5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Body-5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57495" y="4123644"/>
                  <a:ext cx="1460874" cy="12763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Tx/>
                    <a:buNone/>
                    <a:defRPr/>
                  </a:pPr>
                  <a:endParaRPr kumimoji="0" lang="en-GB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2" name="文本框 51"/>
          <p:cNvSpPr txBox="1"/>
          <p:nvPr/>
        </p:nvSpPr>
        <p:spPr>
          <a:xfrm>
            <a:off x="413498" y="1042869"/>
            <a:ext cx="521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TIANQI YU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Birth: 1997/11/20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Birthplace: Harbin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Location: Nanjing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74593" y="5487402"/>
            <a:ext cx="16550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ffectLst>
                  <a:outerShdw blurRad="101600" dist="254000" dir="2700000" sx="98000" sy="98000" algn="tl" rotWithShape="0">
                    <a:schemeClr val="accent2">
                      <a:alpha val="20000"/>
                    </a:schemeClr>
                  </a:outerShdw>
                </a:effectLst>
              </a:rPr>
              <a:t>TIANJIN VICO 2020</a:t>
            </a:r>
            <a:endParaRPr lang="zh-CN" altLang="en-US" b="1" dirty="0">
              <a:solidFill>
                <a:schemeClr val="accent2"/>
              </a:solidFill>
              <a:effectLst>
                <a:outerShdw blurRad="101600" dist="254000" dir="2700000" sx="98000" sy="98000" algn="tl" rotWithShape="0">
                  <a:schemeClr val="accent2">
                    <a:alpha val="20000"/>
                  </a:schemeClr>
                </a:outerShdw>
              </a:effectLst>
            </a:endParaRPr>
          </a:p>
        </p:txBody>
      </p:sp>
      <p:sp>
        <p:nvSpPr>
          <p:cNvPr id="56" name="箭头: 下 55"/>
          <p:cNvSpPr/>
          <p:nvPr/>
        </p:nvSpPr>
        <p:spPr>
          <a:xfrm rot="10800000">
            <a:off x="2387536" y="4144846"/>
            <a:ext cx="363345" cy="909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68154" y="53212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TOEFL 2018</a:t>
            </a: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GRE 2019</a:t>
            </a:r>
            <a:endParaRPr lang="zh-CN" altLang="en-US" b="1" dirty="0">
              <a:solidFill>
                <a:schemeClr val="accent1"/>
              </a:solidFill>
              <a:effectLst>
                <a:outerShdw blurRad="101600" dist="254000" dir="2700000" sx="98000" sy="98000" algn="tl" rotWithShape="0">
                  <a:schemeClr val="accent1">
                    <a:alpha val="20000"/>
                  </a:schemeClr>
                </a:outerShdw>
              </a:effectLst>
            </a:endParaRPr>
          </a:p>
        </p:txBody>
      </p:sp>
      <p:sp>
        <p:nvSpPr>
          <p:cNvPr id="58" name="箭头: 上 57"/>
          <p:cNvSpPr/>
          <p:nvPr/>
        </p:nvSpPr>
        <p:spPr>
          <a:xfrm>
            <a:off x="5020452" y="3988244"/>
            <a:ext cx="363346" cy="139655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562293" y="1359027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562293" y="1359027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094" y="190366"/>
            <a:ext cx="26388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Skills &amp; Talent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2" name="组合 7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9514" y="1292750"/>
            <a:ext cx="10412973" cy="4272501"/>
            <a:chOff x="855845" y="1408771"/>
            <a:chExt cx="10412973" cy="4272501"/>
          </a:xfrm>
        </p:grpSpPr>
        <p:grpSp>
          <p:nvGrpSpPr>
            <p:cNvPr id="5" name="组合 1"/>
            <p:cNvGrpSpPr/>
            <p:nvPr/>
          </p:nvGrpSpPr>
          <p:grpSpPr>
            <a:xfrm>
              <a:off x="855845" y="1408771"/>
              <a:ext cx="2957822" cy="1821379"/>
              <a:chOff x="658687" y="1840285"/>
              <a:chExt cx="2957822" cy="1821379"/>
            </a:xfrm>
          </p:grpSpPr>
          <p:sp>
            <p:nvSpPr>
              <p:cNvPr id="42" name="1"/>
              <p:cNvSpPr/>
              <p:nvPr>
                <p:custDataLst>
                  <p:tags r:id="rId2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1"/>
              <p:cNvSpPr/>
              <p:nvPr>
                <p:custDataLst>
                  <p:tags r:id="rId2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Title-1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CV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Body-1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921468" y="2409574"/>
                <a:ext cx="2695041" cy="102004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46" name="Index-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01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7" name="1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2"/>
            <p:cNvGrpSpPr/>
            <p:nvPr/>
          </p:nvGrpSpPr>
          <p:grpSpPr>
            <a:xfrm>
              <a:off x="4583421" y="1408771"/>
              <a:ext cx="2957822" cy="1821379"/>
              <a:chOff x="658687" y="1840285"/>
              <a:chExt cx="2957822" cy="1821379"/>
            </a:xfrm>
          </p:grpSpPr>
          <p:sp>
            <p:nvSpPr>
              <p:cNvPr id="35" name="2"/>
              <p:cNvSpPr/>
              <p:nvPr>
                <p:custDataLst>
                  <p:tags r:id="rId2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2"/>
              <p:cNvSpPr/>
              <p:nvPr>
                <p:custDataLst>
                  <p:tags r:id="rId2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NLP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Body-2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921468" y="2409574"/>
                <a:ext cx="2695041" cy="102004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40" name="Index-2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02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1" name="2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3"/>
            <p:cNvGrpSpPr/>
            <p:nvPr/>
          </p:nvGrpSpPr>
          <p:grpSpPr>
            <a:xfrm>
              <a:off x="8310996" y="1408771"/>
              <a:ext cx="2957822" cy="1821379"/>
              <a:chOff x="658687" y="1840285"/>
              <a:chExt cx="2957822" cy="1821379"/>
            </a:xfrm>
          </p:grpSpPr>
          <p:sp>
            <p:nvSpPr>
              <p:cNvPr id="29" name="3"/>
              <p:cNvSpPr/>
              <p:nvPr>
                <p:custDataLst>
                  <p:tags r:id="rId1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Title-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LLM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Body-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921468" y="2409574"/>
                <a:ext cx="2695041" cy="102004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33" name="Index-3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03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34" name="3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4"/>
            <p:cNvGrpSpPr/>
            <p:nvPr/>
          </p:nvGrpSpPr>
          <p:grpSpPr>
            <a:xfrm>
              <a:off x="855845" y="3859893"/>
              <a:ext cx="2957822" cy="1821379"/>
              <a:chOff x="658687" y="1840285"/>
              <a:chExt cx="2957822" cy="1821379"/>
            </a:xfrm>
          </p:grpSpPr>
          <p:sp>
            <p:nvSpPr>
              <p:cNvPr id="23" name="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Title-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Backend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Body-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921468" y="2409574"/>
                <a:ext cx="2695041" cy="102004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27" name="Index-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04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8" name="4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5"/>
            <p:cNvGrpSpPr/>
            <p:nvPr/>
          </p:nvGrpSpPr>
          <p:grpSpPr>
            <a:xfrm>
              <a:off x="4583421" y="3859893"/>
              <a:ext cx="2957822" cy="1821379"/>
              <a:chOff x="658687" y="1840285"/>
              <a:chExt cx="2957822" cy="1821379"/>
            </a:xfrm>
          </p:grpSpPr>
          <p:sp>
            <p:nvSpPr>
              <p:cNvPr id="17" name="5"/>
              <p:cNvSpPr/>
              <p:nvPr>
                <p:custDataLst>
                  <p:tags r:id="rId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5"/>
              <p:cNvSpPr/>
              <p:nvPr>
                <p:custDataLst>
                  <p:tags r:id="rId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Title-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Others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Body-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21468" y="2409574"/>
                <a:ext cx="2695041" cy="102004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21" name="Index-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05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2" name="5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6"/>
            <p:cNvGrpSpPr/>
            <p:nvPr/>
          </p:nvGrpSpPr>
          <p:grpSpPr>
            <a:xfrm>
              <a:off x="8310996" y="3859893"/>
              <a:ext cx="2957822" cy="1821379"/>
              <a:chOff x="658687" y="1840285"/>
              <a:chExt cx="2957822" cy="1821379"/>
            </a:xfrm>
          </p:grpSpPr>
          <p:sp>
            <p:nvSpPr>
              <p:cNvPr id="11" name="6"/>
              <p:cNvSpPr/>
              <p:nvPr>
                <p:custDataLst>
                  <p:tags r:id="rId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6"/>
              <p:cNvSpPr/>
              <p:nvPr>
                <p:custDataLst>
                  <p:tags r:id="rId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Title-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3093" y="1889197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Certificate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Body-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21468" y="2409574"/>
                <a:ext cx="2695041" cy="102004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15" name="Index-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06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16" name="6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059" y="228576"/>
            <a:ext cx="4604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Research Interests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23</a:t>
            </a:fld>
            <a:endParaRPr lang="zh-CN" altLang="en-US" dirty="0"/>
          </a:p>
        </p:txBody>
      </p:sp>
      <p:grpSp>
        <p:nvGrpSpPr>
          <p:cNvPr id="3" name="组合 2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87605" y="1194671"/>
            <a:ext cx="8616790" cy="4468658"/>
            <a:chOff x="1787605" y="1576578"/>
            <a:chExt cx="8616790" cy="4468658"/>
          </a:xfrm>
        </p:grpSpPr>
        <p:grpSp>
          <p:nvGrpSpPr>
            <p:cNvPr id="48" name="组合 47"/>
            <p:cNvGrpSpPr/>
            <p:nvPr/>
          </p:nvGrpSpPr>
          <p:grpSpPr>
            <a:xfrm>
              <a:off x="1787605" y="1576578"/>
              <a:ext cx="8616790" cy="903642"/>
              <a:chOff x="1595598" y="696200"/>
              <a:chExt cx="8616790" cy="903642"/>
            </a:xfrm>
          </p:grpSpPr>
          <p:sp>
            <p:nvSpPr>
              <p:cNvPr id="61" name="Index-1"/>
              <p:cNvSpPr/>
              <p:nvPr>
                <p:custDataLst>
                  <p:tags r:id="rId11"/>
                </p:custDataLst>
              </p:nvPr>
            </p:nvSpPr>
            <p:spPr>
              <a:xfrm>
                <a:off x="1666875" y="696200"/>
                <a:ext cx="67643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</a:rPr>
                  <a:t>01</a:t>
                </a:r>
                <a:endParaRPr lang="zh-CN" altLang="en-US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itle-1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43312" y="696200"/>
                <a:ext cx="327167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添加标题</a:t>
                </a:r>
              </a:p>
            </p:txBody>
          </p:sp>
          <p:sp>
            <p:nvSpPr>
              <p:cNvPr id="63" name="Body-1"/>
              <p:cNvSpPr/>
              <p:nvPr>
                <p:custDataLst>
                  <p:tags r:id="rId13"/>
                </p:custDataLst>
              </p:nvPr>
            </p:nvSpPr>
            <p:spPr>
              <a:xfrm>
                <a:off x="1595598" y="1128971"/>
                <a:ext cx="8616790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单击此处添加文本，单击此处添加文本，单击此处添加文本，单击此处添加文本，单击此处添加文本。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787605" y="2764917"/>
              <a:ext cx="8616790" cy="903642"/>
              <a:chOff x="1595598" y="696200"/>
              <a:chExt cx="8616790" cy="903642"/>
            </a:xfrm>
          </p:grpSpPr>
          <p:sp>
            <p:nvSpPr>
              <p:cNvPr id="58" name="Index-2"/>
              <p:cNvSpPr/>
              <p:nvPr>
                <p:custDataLst>
                  <p:tags r:id="rId8"/>
                </p:custDataLst>
              </p:nvPr>
            </p:nvSpPr>
            <p:spPr>
              <a:xfrm>
                <a:off x="1666875" y="696200"/>
                <a:ext cx="67643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</a:rPr>
                  <a:t>02</a:t>
                </a:r>
                <a:endParaRPr lang="zh-CN" altLang="en-US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itle-2"/>
              <p:cNvSpPr/>
              <p:nvPr>
                <p:custDataLst>
                  <p:tags r:id="rId9"/>
                </p:custDataLst>
              </p:nvPr>
            </p:nvSpPr>
            <p:spPr>
              <a:xfrm>
                <a:off x="2343312" y="696200"/>
                <a:ext cx="327167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添加标题</a:t>
                </a:r>
              </a:p>
            </p:txBody>
          </p:sp>
          <p:sp>
            <p:nvSpPr>
              <p:cNvPr id="60" name="Body-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595598" y="1128971"/>
                <a:ext cx="8616790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单击此处添加文本，单击此处添加文本，单击此处添加文本，单击此处添加文本，单击此处添加文本。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787605" y="3953256"/>
              <a:ext cx="8616790" cy="903642"/>
              <a:chOff x="1595598" y="696200"/>
              <a:chExt cx="8616790" cy="903642"/>
            </a:xfrm>
          </p:grpSpPr>
          <p:sp>
            <p:nvSpPr>
              <p:cNvPr id="55" name="Index-3"/>
              <p:cNvSpPr/>
              <p:nvPr>
                <p:custDataLst>
                  <p:tags r:id="rId5"/>
                </p:custDataLst>
              </p:nvPr>
            </p:nvSpPr>
            <p:spPr>
              <a:xfrm>
                <a:off x="1666875" y="696200"/>
                <a:ext cx="67643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</a:rPr>
                  <a:t>03</a:t>
                </a:r>
                <a:endParaRPr lang="zh-CN" altLang="en-US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itle-3"/>
              <p:cNvSpPr/>
              <p:nvPr>
                <p:custDataLst>
                  <p:tags r:id="rId6"/>
                </p:custDataLst>
              </p:nvPr>
            </p:nvSpPr>
            <p:spPr>
              <a:xfrm>
                <a:off x="2343312" y="696200"/>
                <a:ext cx="327167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添加标题</a:t>
                </a:r>
              </a:p>
            </p:txBody>
          </p:sp>
          <p:sp>
            <p:nvSpPr>
              <p:cNvPr id="57" name="Body-3"/>
              <p:cNvSpPr/>
              <p:nvPr>
                <p:custDataLst>
                  <p:tags r:id="rId7"/>
                </p:custDataLst>
              </p:nvPr>
            </p:nvSpPr>
            <p:spPr>
              <a:xfrm>
                <a:off x="1595598" y="1128971"/>
                <a:ext cx="8616790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单击此处添加文本，单击此处添加文本，单击此处添加文本，单击此处添加文本，单击此处添加文本。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787605" y="5141594"/>
              <a:ext cx="8616790" cy="903642"/>
              <a:chOff x="1595598" y="696200"/>
              <a:chExt cx="8616790" cy="903642"/>
            </a:xfrm>
          </p:grpSpPr>
          <p:sp>
            <p:nvSpPr>
              <p:cNvPr id="52" name="Index-4"/>
              <p:cNvSpPr/>
              <p:nvPr>
                <p:custDataLst>
                  <p:tags r:id="rId2"/>
                </p:custDataLst>
              </p:nvPr>
            </p:nvSpPr>
            <p:spPr>
              <a:xfrm>
                <a:off x="1666875" y="696200"/>
                <a:ext cx="67643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</a:rPr>
                  <a:t>04</a:t>
                </a:r>
                <a:endParaRPr lang="zh-CN" altLang="en-US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itle-4"/>
              <p:cNvSpPr/>
              <p:nvPr>
                <p:custDataLst>
                  <p:tags r:id="rId3"/>
                </p:custDataLst>
              </p:nvPr>
            </p:nvSpPr>
            <p:spPr>
              <a:xfrm>
                <a:off x="2343312" y="696200"/>
                <a:ext cx="3271676" cy="434100"/>
              </a:xfrm>
              <a:prstGeom prst="parallelogram">
                <a:avLst>
                  <a:gd name="adj" fmla="val 20262"/>
                </a:avLst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添加标题</a:t>
                </a:r>
              </a:p>
            </p:txBody>
          </p:sp>
          <p:sp>
            <p:nvSpPr>
              <p:cNvPr id="54" name="Body-4"/>
              <p:cNvSpPr/>
              <p:nvPr>
                <p:custDataLst>
                  <p:tags r:id="rId4"/>
                </p:custDataLst>
              </p:nvPr>
            </p:nvSpPr>
            <p:spPr>
              <a:xfrm>
                <a:off x="1595598" y="1128971"/>
                <a:ext cx="8616790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单击此处添加文本，单击此处添加文本，单击此处添加文本，单击此处添加文本，单击此处添加文本。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0" name="组合 21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35331" y="1130300"/>
            <a:ext cx="7121337" cy="4597400"/>
            <a:chOff x="1159063" y="1353820"/>
            <a:chExt cx="7121337" cy="4597400"/>
          </a:xfrm>
        </p:grpSpPr>
        <p:grpSp>
          <p:nvGrpSpPr>
            <p:cNvPr id="221" name="组合 220"/>
            <p:cNvGrpSpPr/>
            <p:nvPr/>
          </p:nvGrpSpPr>
          <p:grpSpPr>
            <a:xfrm>
              <a:off x="1159063" y="1353820"/>
              <a:ext cx="4100726" cy="4597400"/>
              <a:chOff x="1159063" y="1130300"/>
              <a:chExt cx="4100726" cy="4597400"/>
            </a:xfrm>
          </p:grpSpPr>
          <p:sp>
            <p:nvSpPr>
              <p:cNvPr id="240" name="0"/>
              <p:cNvSpPr/>
              <p:nvPr/>
            </p:nvSpPr>
            <p:spPr>
              <a:xfrm rot="16200000">
                <a:off x="910726" y="1378637"/>
                <a:ext cx="4597400" cy="4100726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alpha val="0"/>
                    </a:schemeClr>
                  </a:gs>
                  <a:gs pos="36000">
                    <a:schemeClr val="accent4">
                      <a:lumMod val="20000"/>
                      <a:lumOff val="80000"/>
                      <a:alpha val="66000"/>
                    </a:schemeClr>
                  </a:gs>
                  <a:gs pos="81000">
                    <a:schemeClr val="accent4">
                      <a:lumMod val="20000"/>
                      <a:lumOff val="8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0"/>
              <p:cNvSpPr/>
              <p:nvPr/>
            </p:nvSpPr>
            <p:spPr>
              <a:xfrm flipH="1">
                <a:off x="3355904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0"/>
              <p:cNvSpPr/>
              <p:nvPr/>
            </p:nvSpPr>
            <p:spPr>
              <a:xfrm>
                <a:off x="1505340" y="2581656"/>
                <a:ext cx="3491014" cy="1694688"/>
              </a:xfrm>
              <a:prstGeom prst="stripedRightArrow">
                <a:avLst>
                  <a:gd name="adj1" fmla="val 64388"/>
                  <a:gd name="adj2" fmla="val 5000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alpha val="13000"/>
                    </a:schemeClr>
                  </a:gs>
                  <a:gs pos="100000">
                    <a:schemeClr val="accent4">
                      <a:alpha val="93000"/>
                    </a:schemeClr>
                  </a:gs>
                  <a:gs pos="73000">
                    <a:schemeClr val="accent4">
                      <a:alpha val="2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0"/>
              <p:cNvSpPr/>
              <p:nvPr/>
            </p:nvSpPr>
            <p:spPr>
              <a:xfrm>
                <a:off x="3060136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gradFill>
                <a:gsLst>
                  <a:gs pos="26000">
                    <a:schemeClr val="accent4">
                      <a:lumMod val="20000"/>
                      <a:lumOff val="80000"/>
                    </a:schemeClr>
                  </a:gs>
                  <a:gs pos="39000">
                    <a:schemeClr val="accent4">
                      <a:lumMod val="60000"/>
                      <a:lumOff val="40000"/>
                    </a:schemeClr>
                  </a:gs>
                  <a:gs pos="13000">
                    <a:schemeClr val="accent4">
                      <a:lumMod val="60000"/>
                      <a:lumOff val="40000"/>
                    </a:schemeClr>
                  </a:gs>
                  <a:gs pos="90909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itle-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12378" y="3181588"/>
                <a:ext cx="110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Why PhD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648960" y="2159762"/>
              <a:ext cx="2631440" cy="714268"/>
              <a:chOff x="5648960" y="2159762"/>
              <a:chExt cx="2631440" cy="714268"/>
            </a:xfrm>
          </p:grpSpPr>
          <p:sp>
            <p:nvSpPr>
              <p:cNvPr id="235" name="1"/>
              <p:cNvSpPr/>
              <p:nvPr/>
            </p:nvSpPr>
            <p:spPr>
              <a:xfrm>
                <a:off x="5648960" y="2159762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1"/>
              <p:cNvSpPr/>
              <p:nvPr/>
            </p:nvSpPr>
            <p:spPr>
              <a:xfrm>
                <a:off x="5772617" y="2252029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Index-1"/>
              <p:cNvSpPr/>
              <p:nvPr>
                <p:custDataLst>
                  <p:tags r:id="rId6"/>
                </p:custDataLst>
              </p:nvPr>
            </p:nvSpPr>
            <p:spPr>
              <a:xfrm>
                <a:off x="5824343" y="2303755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itle-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0127" y="2252029"/>
                <a:ext cx="11705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Exploration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5648960" y="3295386"/>
              <a:ext cx="2631440" cy="714268"/>
              <a:chOff x="5648960" y="3295386"/>
              <a:chExt cx="2631440" cy="714268"/>
            </a:xfrm>
          </p:grpSpPr>
          <p:sp>
            <p:nvSpPr>
              <p:cNvPr id="230" name="2"/>
              <p:cNvSpPr/>
              <p:nvPr/>
            </p:nvSpPr>
            <p:spPr>
              <a:xfrm>
                <a:off x="5648960" y="3295386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2"/>
              <p:cNvSpPr/>
              <p:nvPr/>
            </p:nvSpPr>
            <p:spPr>
              <a:xfrm>
                <a:off x="5772617" y="3387653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2" name="Index-2"/>
              <p:cNvSpPr/>
              <p:nvPr>
                <p:custDataLst>
                  <p:tags r:id="rId4"/>
                </p:custDataLst>
              </p:nvPr>
            </p:nvSpPr>
            <p:spPr>
              <a:xfrm>
                <a:off x="5824343" y="3439379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Title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440127" y="3387653"/>
                <a:ext cx="949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Curiosity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648960" y="4391733"/>
              <a:ext cx="2631440" cy="714268"/>
              <a:chOff x="5648960" y="4391733"/>
              <a:chExt cx="2631440" cy="714268"/>
            </a:xfrm>
          </p:grpSpPr>
          <p:sp>
            <p:nvSpPr>
              <p:cNvPr id="225" name="3"/>
              <p:cNvSpPr/>
              <p:nvPr/>
            </p:nvSpPr>
            <p:spPr>
              <a:xfrm>
                <a:off x="5648960" y="4391733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3"/>
              <p:cNvSpPr/>
              <p:nvPr/>
            </p:nvSpPr>
            <p:spPr>
              <a:xfrm>
                <a:off x="5772617" y="4523278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Index-3"/>
              <p:cNvSpPr/>
              <p:nvPr>
                <p:custDataLst>
                  <p:tags r:id="rId2"/>
                </p:custDataLst>
              </p:nvPr>
            </p:nvSpPr>
            <p:spPr>
              <a:xfrm>
                <a:off x="5824343" y="4575004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itle-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440127" y="4523278"/>
                <a:ext cx="1399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Opportunities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88116" y="1194202"/>
            <a:ext cx="8028971" cy="4562708"/>
            <a:chOff x="1990119" y="1527577"/>
            <a:chExt cx="8028971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05952" y="1726869"/>
              <a:ext cx="5939625" cy="1001375"/>
              <a:chOff x="4005952" y="1726869"/>
              <a:chExt cx="5939625" cy="1001375"/>
            </a:xfrm>
          </p:grpSpPr>
          <p:sp>
            <p:nvSpPr>
              <p:cNvPr id="22" name="Index-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05952" y="1860854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4580627" y="1998649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5011792" y="1824659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5063862" y="1876729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3867" y="1916734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62032" y="1726869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Paper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62032" y="2205024"/>
                <a:ext cx="4283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Large Language Models in Intelligent Service System: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Evaluation, Analysis and Distillation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31340" y="2932138"/>
              <a:ext cx="7287750" cy="1000740"/>
              <a:chOff x="2731340" y="2932138"/>
              <a:chExt cx="7287750" cy="1000740"/>
            </a:xfrm>
          </p:grpSpPr>
          <p:sp>
            <p:nvSpPr>
              <p:cNvPr id="15" name="Index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731340" y="3065488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3306015" y="3203918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737180" y="3029293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789250" y="3081363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itle-2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7420" y="2932138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Research Project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87420" y="3409658"/>
                <a:ext cx="5631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Z3 Rule-Based Multi-Step Reasoning: DAG-Driven Dataset Generation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With Variable and Semantic Constraints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857238" y="3139558"/>
                <a:ext cx="231054" cy="23105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990119" y="4238882"/>
              <a:ext cx="7688501" cy="1000740"/>
              <a:chOff x="1990119" y="4238882"/>
              <a:chExt cx="7688501" cy="1000740"/>
            </a:xfrm>
          </p:grpSpPr>
          <p:sp>
            <p:nvSpPr>
              <p:cNvPr id="8" name="Index-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90119" y="437223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2564794" y="4510662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3"/>
              <p:cNvSpPr/>
              <p:nvPr/>
            </p:nvSpPr>
            <p:spPr>
              <a:xfrm rot="13500000">
                <a:off x="2995959" y="4336672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3"/>
              <p:cNvSpPr/>
              <p:nvPr/>
            </p:nvSpPr>
            <p:spPr>
              <a:xfrm>
                <a:off x="3048029" y="4388742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itle-3"/>
              <p:cNvSpPr/>
              <p:nvPr>
                <p:custDataLst>
                  <p:tags r:id="rId3"/>
                </p:custDataLst>
              </p:nvPr>
            </p:nvSpPr>
            <p:spPr>
              <a:xfrm>
                <a:off x="3646199" y="4238882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Patent</a:t>
                </a:r>
                <a:endParaRPr lang="zh-CN" altLang="en-US" sz="1600" b="1" dirty="0"/>
              </a:p>
            </p:txBody>
          </p:sp>
          <p:sp>
            <p:nvSpPr>
              <p:cNvPr id="13" name="Body-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646199" y="4716402"/>
                <a:ext cx="6032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Method for Mining Customer Demands and Automatically Generating FAQs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Based on Large Language Models and Unsupervised Clustering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3" descr="立方体底视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116017" y="4458568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181" name="灯片编号占位符 1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112" y="2047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3" name="Body-1"/>
          <p:cNvSpPr txBox="1"/>
          <p:nvPr>
            <p:custDataLst>
              <p:tags r:id="rId1"/>
            </p:custDataLst>
          </p:nvPr>
        </p:nvSpPr>
        <p:spPr>
          <a:xfrm>
            <a:off x="2393853" y="1125902"/>
            <a:ext cx="74042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Large Language Models in Intelligent Service System: Evaluation, Analysis and Distillation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Body-1"/>
          <p:cNvSpPr txBox="1"/>
          <p:nvPr>
            <p:custDataLst>
              <p:tags r:id="rId1"/>
            </p:custDataLst>
          </p:nvPr>
        </p:nvSpPr>
        <p:spPr>
          <a:xfrm>
            <a:off x="4149629" y="1396449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Evaluation, Analysis and Distillation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512" y="1975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1546754" y="1197083"/>
            <a:ext cx="9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Z3 Rule-Based Multi-Step Reasoning: DAG-Driven Dataset Generation With Variable and Semantic Constraints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280165" y="1290683"/>
            <a:ext cx="563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With Variable and Semantic Constraints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1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3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1527356" y="1168283"/>
            <a:ext cx="913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Z3 Rule-Based Multi-Step Reasoning: DAG-Driven Dataset Generation With Variable and Semantic Constraints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E0NmI2OThkNmU5MjRkNWYxZmMwODRiNzJkMzQwN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&#10;单击此处添加文本&#10;单击此处添加文本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&#10;单击此处添加文本&#10;单击此处添加文本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&#10;单击此处添加文本&#10;单击此处添加文本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398"/>
  <p:tag name="OP_SCP_COMPONENT_INFO" val="{&quot;title&quot;:&quot;扁平4项纯文本PPT组件&quot;,&quot;description&quot;:&quot;扁平4项纯文本PPT组件：四项纯文本布局，适用于复杂信息展示，设计美观。&quot;,&quot;keywords&quot;:[&quot;扁平&quot;,&quot;4项&quot;,&quot;纯文本&quot;,&quot;PPT组件&quot;],&quot;labels&quot;:[]}"/>
  <p:tag name="OP_SCP_GROUP_ID" val="da3acdd4-1db5-f0d8-7ab5-d92e51cc43c8"/>
  <p:tag name="OP_SCP_ITEM_COUNT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，单击此处添加文本，单击此处添加文本，单击此处添加文本，单击此处添加文本。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，单击此处添加文本，单击此处添加文本。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，单击此处添加文本，单击此处添加文本。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，单击此处添加文本，单击此处添加文本。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035"/>
  <p:tag name="OP_SCP_COMPONENT_INFO" val="{&quot;title&quot;:&quot;扁平5项流程PPT组件&quot;,&quot;description&quot;:&quot;扁平5项流程PPT组件：五项流程布局，适用于复杂流程展示，设计专业简约。&quot;,&quot;keywords&quot;:[&quot;扁平&quot;,&quot;5项&quot;,&quot;流程&quot;,&quot;PPT组件&quot;],&quot;labels&quot;:[]}"/>
  <p:tag name="OP_SCP_GROUP_ID" val="9415999c-4f3c-b8c6-1942-a2cd158066a5"/>
  <p:tag name="OP_SCP_ITEM_COUNT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Part 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4"/>
  <p:tag name="OP_SCP_COMPONENT_INFO" val="{&quot;title&quot;:&quot;渐变5项纯文本目录&quot;,&quot;description&quot;:&quot;渐变 5项&quot;,&quot;keywords&quot;:[&quot;渐变 5项&quot;],&quot;labels&quot;:[]}"/>
  <p:tag name="OP_SCP_GROUP_ID" val="2865f588-068b-3477-05aa-768cfd914060"/>
  <p:tag name="OP_SCP_ITEM_COUNT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Part 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Part 0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Part 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Part 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19"/>
  <p:tag name="OP_SCP_COMPONENT_INFO" val="{&quot;title&quot;:&quot;圆环总分结构_3&quot;,&quot;description&quot;:&quot;蓝色,圆环,3项&quot;,&quot;keywords&quot;:[&quot;蓝色&quot;,&quot;圆环&quot;,&quot;3项&quot;],&quot;labels&quot;:[]}"/>
  <p:tag name="OP_SCP_GROUP_ID" val="5b689022-6cd5-f8f6-7fe1-11be546485d5"/>
  <p:tag name="OP_SCP_ITEM_COUNT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标题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9"/>
  <p:tag name="OP_SCP_COMPONENT_INFO" val="{&quot;title&quot;:&quot;渐变6项商务汇报列表&quot;,&quot;description&quot;:&quot;渐变 6项&quot;,&quot;keywords&quot;:[&quot;渐变 6项&quot;],&quot;labels&quot;:[]}"/>
  <p:tag name="OP_SCP_GROUP_ID" val="5e06daa2-a366-04da-028a-c26d551f3238"/>
  <p:tag name="OP_SCP_ITEM_COUNT" val="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6"/>
  <p:tag name="OP_SCP_DEFAULT_TEXT" val="添加标题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6"/>
  <p:tag name="OP_SCP_DEFAULT_TEXT" val="单击此处添加文本&#10;单击此处添加文本&#10;单击此处添加文本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6"/>
  <p:tag name="OP_SCP_DEFAULT_TEXT" val="0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5"/>
  <p:tag name="OP_SCP_DEFAULT_TEXT" val="单击此处添加文本&#10;单击此处添加文本&#10;单击此处添加文本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&#10;单击此处添加文本&#10;单击此处添加文本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815</Words>
  <Application>Microsoft Office PowerPoint</Application>
  <PresentationFormat>宽屏</PresentationFormat>
  <Paragraphs>197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思源黑体 CN Regular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天奇 于</dc:creator>
  <cp:lastModifiedBy>天奇 于</cp:lastModifiedBy>
  <cp:revision>4</cp:revision>
  <dcterms:created xsi:type="dcterms:W3CDTF">2025-08-16T08:08:00Z</dcterms:created>
  <dcterms:modified xsi:type="dcterms:W3CDTF">2025-08-16T11:46:04Z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9B7685350A81447FBE28C748016D2C67</vt:lpwstr>
  </property>
  <property fmtid="{D5CDD505-2E9C-101B-9397-08002B2CF9AE}" pid="3" name="KSOProductBuildVer">
    <vt:lpwstr>2052-11.1.0.12165</vt:lpwstr>
  </property>
</Properties>
</file>