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.xml" ContentType="application/vnd.openxmlformats-officedocument.presentationml.notesSlide+xml"/>
  <Override PartName="/ppt/tags/tag60.xml" ContentType="application/vnd.openxmlformats-officedocument.presentationml.tags+xml"/>
  <Override PartName="/ppt/notesSlides/notesSlide2.xml" ContentType="application/vnd.openxmlformats-officedocument.presentationml.notesSlide+xml"/>
  <Override PartName="/ppt/tags/tag6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2.xml" ContentType="application/vnd.openxmlformats-officedocument.presentationml.tags+xml"/>
  <Override PartName="/ppt/notesSlides/notesSlide5.xml" ContentType="application/vnd.openxmlformats-officedocument.presentationml.notesSlide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tags/tag64.xml" ContentType="application/vnd.openxmlformats-officedocument.presentationml.tags+xml"/>
  <Override PartName="/ppt/notesSlides/notesSlide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6.xml" ContentType="application/vnd.openxmlformats-officedocument.presentationml.tags+xml"/>
  <Override PartName="/ppt/notesSlides/notesSlide11.xml" ContentType="application/vnd.openxmlformats-officedocument.presentationml.notesSlide+xml"/>
  <Override PartName="/ppt/tags/tag77.xml" ContentType="application/vnd.openxmlformats-officedocument.presentationml.tags+xml"/>
  <Override PartName="/ppt/notesSlides/notesSlide12.xml" ContentType="application/vnd.openxmlformats-officedocument.presentationml.notesSlide+xml"/>
  <Override PartName="/ppt/tags/tag78.xml" ContentType="application/vnd.openxmlformats-officedocument.presentationml.tags+xml"/>
  <Override PartName="/ppt/notesSlides/notesSlide13.xml" ContentType="application/vnd.openxmlformats-officedocument.presentationml.notesSlide+xml"/>
  <Override PartName="/ppt/tags/tag79.xml" ContentType="application/vnd.openxmlformats-officedocument.presentationml.tags+xml"/>
  <Override PartName="/ppt/notesSlides/notesSlide14.xml" ContentType="application/vnd.openxmlformats-officedocument.presentationml.notesSlide+xml"/>
  <Override PartName="/ppt/tags/tag80.xml" ContentType="application/vnd.openxmlformats-officedocument.presentationml.tags+xml"/>
  <Override PartName="/ppt/notesSlides/notesSlide15.xml" ContentType="application/vnd.openxmlformats-officedocument.presentationml.notesSlide+xml"/>
  <Override PartName="/ppt/tags/tag81.xml" ContentType="application/vnd.openxmlformats-officedocument.presentationml.tags+xml"/>
  <Override PartName="/ppt/notesSlides/notesSlide1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3784" autoAdjust="0"/>
  </p:normalViewPr>
  <p:slideViewPr>
    <p:cSldViewPr snapToGrid="0">
      <p:cViewPr varScale="1">
        <p:scale>
          <a:sx n="62" d="100"/>
          <a:sy n="62" d="100"/>
        </p:scale>
        <p:origin x="64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F1D2C-FAF0-48F4-83ED-E72EE2A9CAB9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A472F-366A-4B85-9D5B-C29E5A31D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Large Language Models in Intelligent Service System: Evaluation, Analysis and Distillation——Introduction &amp; Motivation &amp;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Multimodal image-text understanding and Knowledge Retrieval ——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</a:rPr>
              <a:t>Techology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—— Overview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—— Achievements, Contribution, Technology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—— Outcome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 —— Overview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 —— Achievements &amp; Contributions &amp; Technology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 —— Outcome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Large Language Models in Intelligent Service System: Evaluation, Analysis and Distillation——Methodology, Evaluation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Introduction, Motivation,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Methodology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Implementation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 Based on Large Language Models and Unsupervised Clustering —— Introduction, Motivation,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 Based on Large Language Models and Unsupervised Clustering —— Implementation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Multimodal image-text understanding and Knowledge Retrieval —— Overview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Multimodal image-text understanding and Knowledge Retrieval —— Achievements,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3A36-2636-4F70-8358-2C020F2EC4F1}" type="datetime1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7ED-1F97-476F-AF45-F6ECEC92B97E}" type="datetime1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0EED-F179-4584-9E0C-6714266207E3}" type="datetime1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EFC1-AB74-421E-BABD-1AB25117FF42}" type="datetime1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2A7A-9E0C-4885-96BB-CDDBBE005C4E}" type="datetime1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F315-9E29-4ACD-ABEE-D6EC5E6AAF2C}" type="datetime1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57C4-D348-4666-B583-697B242C5FBB}" type="datetime1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8E7A-313D-488D-85D8-AC7FBB6D87C8}" type="datetime1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F60-8745-441D-B22C-F3BBE63B6672}" type="datetime1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4423-3D55-44BF-904B-A52B5A518EDD}" type="datetime1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EB87-1A7B-4F77-ACF0-B4FC044FCEC3}" type="datetime1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C935-1142-4D9D-B5B3-A0986099069D}" type="datetime1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3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33" Type="http://schemas.openxmlformats.org/officeDocument/2006/relationships/notesSlide" Target="../notesSlides/notesSlide17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tags" Target="../tags/tag110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tags" Target="../tags/tag109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31" Type="http://schemas.openxmlformats.org/officeDocument/2006/relationships/tags" Target="../tags/tag112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tags" Target="../tags/tag111.xml"/><Relationship Id="rId8" Type="http://schemas.openxmlformats.org/officeDocument/2006/relationships/tags" Target="../tags/tag8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2.sv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" Type="http://schemas.openxmlformats.org/officeDocument/2006/relationships/tags" Target="../tags/tag50.xml"/><Relationship Id="rId16" Type="http://schemas.openxmlformats.org/officeDocument/2006/relationships/image" Target="../media/image5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3.xml"/><Relationship Id="rId15" Type="http://schemas.openxmlformats.org/officeDocument/2006/relationships/image" Target="../media/image4.svg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6161" y="179685"/>
            <a:ext cx="1471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34" name="组合 6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95350" y="1473894"/>
            <a:ext cx="10733015" cy="3813231"/>
            <a:chOff x="829767" y="1522385"/>
            <a:chExt cx="10733015" cy="3813231"/>
          </a:xfrm>
        </p:grpSpPr>
        <p:grpSp>
          <p:nvGrpSpPr>
            <p:cNvPr id="135" name="组合 1"/>
            <p:cNvGrpSpPr/>
            <p:nvPr/>
          </p:nvGrpSpPr>
          <p:grpSpPr>
            <a:xfrm>
              <a:off x="829767" y="1522385"/>
              <a:ext cx="3146572" cy="1705031"/>
              <a:chOff x="695324" y="1833503"/>
              <a:chExt cx="4839405" cy="2395693"/>
            </a:xfrm>
          </p:grpSpPr>
          <p:sp>
            <p:nvSpPr>
              <p:cNvPr id="160" name="1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61" name="1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62" name="Title-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44735" y="2113909"/>
                <a:ext cx="2203553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Introduction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64" name="Index-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348752" y="2542646"/>
                <a:ext cx="2185977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01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6" name="组合 2"/>
            <p:cNvGrpSpPr/>
            <p:nvPr/>
          </p:nvGrpSpPr>
          <p:grpSpPr>
            <a:xfrm>
              <a:off x="4531414" y="1522385"/>
              <a:ext cx="3267359" cy="1705031"/>
              <a:chOff x="695324" y="1833503"/>
              <a:chExt cx="5025175" cy="2395693"/>
            </a:xfrm>
          </p:grpSpPr>
          <p:sp>
            <p:nvSpPr>
              <p:cNvPr id="155" name="2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6" name="2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7" name="Title-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244735" y="2113909"/>
                <a:ext cx="3392146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Research Experience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59" name="Index-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162983" y="2542646"/>
                <a:ext cx="2557516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02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7" name="组合 3"/>
            <p:cNvGrpSpPr/>
            <p:nvPr/>
          </p:nvGrpSpPr>
          <p:grpSpPr>
            <a:xfrm>
              <a:off x="8353848" y="1522385"/>
              <a:ext cx="3208934" cy="1705031"/>
              <a:chOff x="695324" y="1833503"/>
              <a:chExt cx="4935317" cy="2395693"/>
            </a:xfrm>
          </p:grpSpPr>
          <p:sp>
            <p:nvSpPr>
              <p:cNvPr id="150" name="3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1" name="3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2" name="Title-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267591" y="2113909"/>
                <a:ext cx="3316066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Industry Experience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54" name="Index-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252840" y="2542646"/>
                <a:ext cx="2377801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03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8" name="组合 4"/>
            <p:cNvGrpSpPr/>
            <p:nvPr/>
          </p:nvGrpSpPr>
          <p:grpSpPr>
            <a:xfrm>
              <a:off x="2741968" y="3630585"/>
              <a:ext cx="3146572" cy="1705031"/>
              <a:chOff x="695324" y="1833503"/>
              <a:chExt cx="4839405" cy="2395693"/>
            </a:xfrm>
          </p:grpSpPr>
          <p:sp>
            <p:nvSpPr>
              <p:cNvPr id="145" name="4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6" name="4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7" name="Title-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244735" y="2113909"/>
                <a:ext cx="2446171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Skill &amp; Talent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49" name="Index-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405601" y="2542646"/>
                <a:ext cx="2072279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04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9" name="组合 5"/>
            <p:cNvGrpSpPr/>
            <p:nvPr/>
          </p:nvGrpSpPr>
          <p:grpSpPr>
            <a:xfrm>
              <a:off x="6504009" y="3630585"/>
              <a:ext cx="3146572" cy="1705031"/>
              <a:chOff x="695324" y="1833503"/>
              <a:chExt cx="4839405" cy="2395693"/>
            </a:xfrm>
          </p:grpSpPr>
          <p:sp>
            <p:nvSpPr>
              <p:cNvPr id="140" name="5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1" name="5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2" name="Title-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44733" y="2113909"/>
                <a:ext cx="4233145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Future Research Interests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44" name="Index-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405601" y="2542646"/>
                <a:ext cx="2072279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05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</p:grpSp>
      <p:sp>
        <p:nvSpPr>
          <p:cNvPr id="166" name="灯片编号占位符 1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Body-3"/>
          <p:cNvSpPr txBox="1"/>
          <p:nvPr>
            <p:custDataLst>
              <p:tags r:id="rId1"/>
            </p:custDataLst>
          </p:nvPr>
        </p:nvSpPr>
        <p:spPr>
          <a:xfrm>
            <a:off x="3079789" y="1351827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</a:t>
            </a:r>
          </a:p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Based on Large Language Models and Unsupervised Clustering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Body-3"/>
          <p:cNvSpPr txBox="1"/>
          <p:nvPr>
            <p:custDataLst>
              <p:tags r:id="rId1"/>
            </p:custDataLst>
          </p:nvPr>
        </p:nvSpPr>
        <p:spPr>
          <a:xfrm>
            <a:off x="3314596" y="1438227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</a:t>
            </a:r>
          </a:p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Based on Large Language Models and Unsupervised Clustering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组合 1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35200" y="1194202"/>
            <a:ext cx="8935239" cy="4562708"/>
            <a:chOff x="1990119" y="1527577"/>
            <a:chExt cx="8458114" cy="4562708"/>
          </a:xfrm>
        </p:grpSpPr>
        <p:sp>
          <p:nvSpPr>
            <p:cNvPr id="29" name="0"/>
            <p:cNvSpPr/>
            <p:nvPr/>
          </p:nvSpPr>
          <p:spPr>
            <a:xfrm rot="16671718">
              <a:off x="2964064" y="1195589"/>
              <a:ext cx="4562708" cy="5226684"/>
            </a:xfrm>
            <a:custGeom>
              <a:avLst/>
              <a:gdLst>
                <a:gd name="connsiteX0" fmla="*/ 5226494 w 10452989"/>
                <a:gd name="connsiteY0" fmla="*/ 0 h 10452989"/>
                <a:gd name="connsiteX1" fmla="*/ 9788947 w 10452989"/>
                <a:gd name="connsiteY1" fmla="*/ 2676931 h 10452989"/>
                <a:gd name="connsiteX2" fmla="*/ 5226495 w 10452989"/>
                <a:gd name="connsiteY2" fmla="*/ 5226495 h 10452989"/>
                <a:gd name="connsiteX3" fmla="*/ 5226494 w 10452989"/>
                <a:gd name="connsiteY3" fmla="*/ 0 h 10452989"/>
                <a:gd name="connsiteX0-1" fmla="*/ 5226494 w 10452989"/>
                <a:gd name="connsiteY0-2" fmla="*/ 0 h 10452989"/>
                <a:gd name="connsiteX1-3" fmla="*/ 9788947 w 10452989"/>
                <a:gd name="connsiteY1-4" fmla="*/ 2676931 h 10452989"/>
                <a:gd name="connsiteX0-5" fmla="*/ 0 w 4562453"/>
                <a:gd name="connsiteY0-6" fmla="*/ 0 h 5226495"/>
                <a:gd name="connsiteX1-7" fmla="*/ 4562453 w 4562453"/>
                <a:gd name="connsiteY1-8" fmla="*/ 2676931 h 5226495"/>
                <a:gd name="connsiteX2-9" fmla="*/ 1 w 4562453"/>
                <a:gd name="connsiteY2-10" fmla="*/ 5226495 h 5226495"/>
                <a:gd name="connsiteX3-11" fmla="*/ 0 w 4562453"/>
                <a:gd name="connsiteY3-12" fmla="*/ 0 h 5226495"/>
                <a:gd name="connsiteX0-13" fmla="*/ 0 w 4562453"/>
                <a:gd name="connsiteY0-14" fmla="*/ 0 h 5226495"/>
                <a:gd name="connsiteX1-15" fmla="*/ 4562453 w 4562453"/>
                <a:gd name="connsiteY1-16" fmla="*/ 2676931 h 52264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562453" h="5226495" stroke="0" extrusionOk="0">
                  <a:moveTo>
                    <a:pt x="0" y="0"/>
                  </a:moveTo>
                  <a:cubicBezTo>
                    <a:pt x="1893438" y="0"/>
                    <a:pt x="3708486" y="1014439"/>
                    <a:pt x="4562453" y="2676931"/>
                  </a:cubicBezTo>
                  <a:lnTo>
                    <a:pt x="1" y="5226495"/>
                  </a:lnTo>
                  <a:cubicBezTo>
                    <a:pt x="1" y="3484330"/>
                    <a:pt x="0" y="1742165"/>
                    <a:pt x="0" y="0"/>
                  </a:cubicBezTo>
                  <a:close/>
                </a:path>
                <a:path w="4562453" h="5226495" fill="none">
                  <a:moveTo>
                    <a:pt x="0" y="0"/>
                  </a:moveTo>
                  <a:cubicBezTo>
                    <a:pt x="1893438" y="0"/>
                    <a:pt x="3638805" y="1024060"/>
                    <a:pt x="4562453" y="2676931"/>
                  </a:cubicBezTo>
                </a:path>
              </a:pathLst>
            </a:custGeom>
            <a:ln>
              <a:gradFill flip="none" rotWithShape="1">
                <a:gsLst>
                  <a:gs pos="91608">
                    <a:schemeClr val="accent1">
                      <a:alpha val="16000"/>
                    </a:schemeClr>
                  </a:gs>
                  <a:gs pos="6294">
                    <a:schemeClr val="accent1">
                      <a:alpha val="18000"/>
                    </a:schemeClr>
                  </a:gs>
                  <a:gs pos="20000">
                    <a:schemeClr val="accent1"/>
                  </a:gs>
                  <a:gs pos="80000">
                    <a:schemeClr val="accent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005952" y="1726869"/>
              <a:ext cx="6442281" cy="785932"/>
              <a:chOff x="4005952" y="1726869"/>
              <a:chExt cx="6442281" cy="785932"/>
            </a:xfrm>
          </p:grpSpPr>
          <p:sp>
            <p:nvSpPr>
              <p:cNvPr id="22" name="Index-1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005952" y="1860854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01</a:t>
                </a:r>
              </a:p>
            </p:txBody>
          </p:sp>
          <p:sp>
            <p:nvSpPr>
              <p:cNvPr id="23" name="1"/>
              <p:cNvSpPr/>
              <p:nvPr/>
            </p:nvSpPr>
            <p:spPr>
              <a:xfrm>
                <a:off x="4580627" y="1998649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1"/>
              <p:cNvSpPr/>
              <p:nvPr/>
            </p:nvSpPr>
            <p:spPr>
              <a:xfrm rot="13500000">
                <a:off x="5011792" y="1824659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1"/>
              <p:cNvSpPr/>
              <p:nvPr/>
            </p:nvSpPr>
            <p:spPr>
              <a:xfrm>
                <a:off x="5063862" y="1876729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1" descr="原子 纯色填充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03867" y="1916734"/>
                <a:ext cx="287655" cy="287655"/>
              </a:xfrm>
              <a:prstGeom prst="rect">
                <a:avLst/>
              </a:prstGeom>
            </p:spPr>
          </p:pic>
          <p:sp>
            <p:nvSpPr>
              <p:cNvPr id="27" name="Title-1"/>
              <p:cNvSpPr/>
              <p:nvPr>
                <p:custDataLst>
                  <p:tags r:id="rId9"/>
                </p:custDataLst>
              </p:nvPr>
            </p:nvSpPr>
            <p:spPr>
              <a:xfrm>
                <a:off x="5662032" y="1726869"/>
                <a:ext cx="1888621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Industry Project1</a:t>
                </a:r>
                <a:endParaRPr lang="zh-CN" altLang="en-US" sz="1600" b="1" dirty="0"/>
              </a:p>
            </p:txBody>
          </p:sp>
          <p:sp>
            <p:nvSpPr>
              <p:cNvPr id="28" name="Body-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662032" y="2205024"/>
                <a:ext cx="4786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Multimodal image-text understanding and Knowledge Retrieval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731340" y="2932138"/>
              <a:ext cx="7026482" cy="785297"/>
              <a:chOff x="2731340" y="2932138"/>
              <a:chExt cx="7026482" cy="785297"/>
            </a:xfrm>
          </p:grpSpPr>
          <p:sp>
            <p:nvSpPr>
              <p:cNvPr id="15" name="Index-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731340" y="3065488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</a:rPr>
                  <a:t>02</a:t>
                </a:r>
              </a:p>
            </p:txBody>
          </p:sp>
          <p:sp>
            <p:nvSpPr>
              <p:cNvPr id="16" name="2"/>
              <p:cNvSpPr/>
              <p:nvPr/>
            </p:nvSpPr>
            <p:spPr>
              <a:xfrm>
                <a:off x="3306015" y="3203918"/>
                <a:ext cx="123825" cy="1238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2"/>
              <p:cNvSpPr/>
              <p:nvPr/>
            </p:nvSpPr>
            <p:spPr>
              <a:xfrm rot="13500000">
                <a:off x="3737180" y="3029293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2"/>
              <p:cNvSpPr/>
              <p:nvPr/>
            </p:nvSpPr>
            <p:spPr>
              <a:xfrm>
                <a:off x="3789250" y="3081363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Title-2"/>
              <p:cNvSpPr/>
              <p:nvPr>
                <p:custDataLst>
                  <p:tags r:id="rId6"/>
                </p:custDataLst>
              </p:nvPr>
            </p:nvSpPr>
            <p:spPr>
              <a:xfrm>
                <a:off x="4387420" y="2932138"/>
                <a:ext cx="1797983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Industry Project2</a:t>
                </a:r>
                <a:endParaRPr lang="zh-CN" altLang="en-US" sz="1600" b="1" dirty="0"/>
              </a:p>
            </p:txBody>
          </p:sp>
          <p:sp>
            <p:nvSpPr>
              <p:cNvPr id="20" name="Body-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87420" y="3409658"/>
                <a:ext cx="53704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Small-parameter Large Language Model: Pre-training and Fine-Tuning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2" descr="双星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7238" y="3139558"/>
                <a:ext cx="231054" cy="231054"/>
              </a:xfrm>
              <a:prstGeom prst="rect">
                <a:avLst/>
              </a:prstGeom>
            </p:spPr>
          </p:pic>
        </p:grpSp>
        <p:grpSp>
          <p:nvGrpSpPr>
            <p:cNvPr id="7" name="组合 6"/>
            <p:cNvGrpSpPr/>
            <p:nvPr/>
          </p:nvGrpSpPr>
          <p:grpSpPr>
            <a:xfrm>
              <a:off x="1990119" y="4238882"/>
              <a:ext cx="6452903" cy="785297"/>
              <a:chOff x="1990119" y="4238882"/>
              <a:chExt cx="6452903" cy="785297"/>
            </a:xfrm>
          </p:grpSpPr>
          <p:sp>
            <p:nvSpPr>
              <p:cNvPr id="8" name="Index-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90119" y="4372232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03</a:t>
                </a:r>
              </a:p>
            </p:txBody>
          </p:sp>
          <p:sp>
            <p:nvSpPr>
              <p:cNvPr id="9" name="3"/>
              <p:cNvSpPr/>
              <p:nvPr/>
            </p:nvSpPr>
            <p:spPr>
              <a:xfrm>
                <a:off x="2564794" y="4510662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3"/>
              <p:cNvSpPr/>
              <p:nvPr/>
            </p:nvSpPr>
            <p:spPr>
              <a:xfrm>
                <a:off x="3048029" y="4388742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itle-3"/>
              <p:cNvSpPr/>
              <p:nvPr>
                <p:custDataLst>
                  <p:tags r:id="rId3"/>
                </p:custDataLst>
              </p:nvPr>
            </p:nvSpPr>
            <p:spPr>
              <a:xfrm>
                <a:off x="3646199" y="4238882"/>
                <a:ext cx="1935113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School Project</a:t>
                </a:r>
                <a:endParaRPr lang="zh-CN" altLang="en-US" sz="1600" b="1" dirty="0"/>
              </a:p>
            </p:txBody>
          </p:sp>
          <p:sp>
            <p:nvSpPr>
              <p:cNvPr id="13" name="Body-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646199" y="4716402"/>
                <a:ext cx="4796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Twitter-based COVID-19 Social Media Analytics on HPC cluster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4" name="3" descr="立方体底视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16017" y="4458568"/>
                <a:ext cx="231054" cy="231054"/>
              </a:xfrm>
              <a:prstGeom prst="rect">
                <a:avLst/>
              </a:prstGeom>
            </p:spPr>
          </p:pic>
        </p:grp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869" y="1975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Body-1"/>
          <p:cNvSpPr txBox="1"/>
          <p:nvPr>
            <p:custDataLst>
              <p:tags r:id="rId1"/>
            </p:custDataLst>
          </p:nvPr>
        </p:nvSpPr>
        <p:spPr>
          <a:xfrm>
            <a:off x="3401993" y="1151649"/>
            <a:ext cx="538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Multimodal image-text understanding and Knowledge Retrieval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8533EB-A6A2-E2C5-80E3-CF4FEED75356}"/>
              </a:ext>
            </a:extLst>
          </p:cNvPr>
          <p:cNvSpPr txBox="1"/>
          <p:nvPr/>
        </p:nvSpPr>
        <p:spPr>
          <a:xfrm>
            <a:off x="360000" y="1562400"/>
            <a:ext cx="11832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RAG: OCR                  Chunks                  Embedding                  Recall &amp; Re-rank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 is lost: Layout, Table Structure, Images, Hyperlink…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we really like!                 Layout, charts, tables, fonts, and other visual cues remains semantically consistent!</a:t>
            </a:r>
          </a:p>
          <a:p>
            <a:endParaRPr lang="en-US" altLang="zh-CN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really want</a:t>
            </a:r>
          </a:p>
          <a:p>
            <a:endParaRPr lang="en-US" altLang="zh-C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Faster!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Input formula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endParaRPr lang="en-US" altLang="zh-C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zh-CN" alt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3A96AD7F-8E7F-2B0F-4F32-9D3A3514C02C}"/>
              </a:ext>
            </a:extLst>
          </p:cNvPr>
          <p:cNvSpPr/>
          <p:nvPr/>
        </p:nvSpPr>
        <p:spPr>
          <a:xfrm>
            <a:off x="2743200" y="1602355"/>
            <a:ext cx="806400" cy="3077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90E3B6C-24FF-E148-6F89-AF973D5184E4}"/>
              </a:ext>
            </a:extLst>
          </p:cNvPr>
          <p:cNvSpPr/>
          <p:nvPr/>
        </p:nvSpPr>
        <p:spPr>
          <a:xfrm>
            <a:off x="4465200" y="1602355"/>
            <a:ext cx="806400" cy="3077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7A39B71-BB16-87CD-6BC3-B429A84D456C}"/>
              </a:ext>
            </a:extLst>
          </p:cNvPr>
          <p:cNvSpPr/>
          <p:nvPr/>
        </p:nvSpPr>
        <p:spPr>
          <a:xfrm>
            <a:off x="6517202" y="1602355"/>
            <a:ext cx="806400" cy="3077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7E07B91-A574-100F-F064-17AC8462FD20}"/>
              </a:ext>
            </a:extLst>
          </p:cNvPr>
          <p:cNvSpPr/>
          <p:nvPr/>
        </p:nvSpPr>
        <p:spPr>
          <a:xfrm>
            <a:off x="2413200" y="2883145"/>
            <a:ext cx="806400" cy="3077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269" y="1903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224095-3528-13EB-E7F5-2A766E5C04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54" y="775141"/>
            <a:ext cx="4882892" cy="50791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B71BD-5161-0237-A5C9-C5C12DB0699F}"/>
              </a:ext>
            </a:extLst>
          </p:cNvPr>
          <p:cNvSpPr txBox="1"/>
          <p:nvPr/>
        </p:nvSpPr>
        <p:spPr>
          <a:xfrm>
            <a:off x="1002500" y="2568800"/>
            <a:ext cx="31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ColBERT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ColPali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ColQwen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BD59AB0-C46B-8C52-C400-790090535CAE}"/>
              </a:ext>
            </a:extLst>
          </p:cNvPr>
          <p:cNvSpPr/>
          <p:nvPr/>
        </p:nvSpPr>
        <p:spPr>
          <a:xfrm>
            <a:off x="1296000" y="2939401"/>
            <a:ext cx="331200" cy="489599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F422A4D9-7C73-FD4F-ED1A-C050A5F454A1}"/>
              </a:ext>
            </a:extLst>
          </p:cNvPr>
          <p:cNvSpPr/>
          <p:nvPr/>
        </p:nvSpPr>
        <p:spPr>
          <a:xfrm>
            <a:off x="1296000" y="3799601"/>
            <a:ext cx="331200" cy="489599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286EB2-7F8D-0B1A-00AF-7F3DE515BFC0}"/>
              </a:ext>
            </a:extLst>
          </p:cNvPr>
          <p:cNvSpPr txBox="1"/>
          <p:nvPr/>
        </p:nvSpPr>
        <p:spPr>
          <a:xfrm>
            <a:off x="8610600" y="432000"/>
            <a:ext cx="348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             patch-level vectors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CC0F22C-85EA-338E-2740-D4DED3278C8A}"/>
              </a:ext>
            </a:extLst>
          </p:cNvPr>
          <p:cNvCxnSpPr/>
          <p:nvPr/>
        </p:nvCxnSpPr>
        <p:spPr>
          <a:xfrm>
            <a:off x="9156700" y="628650"/>
            <a:ext cx="768350" cy="26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14ABAAA-C0C8-66E3-24EA-1108EADABD25}"/>
              </a:ext>
            </a:extLst>
          </p:cNvPr>
          <p:cNvCxnSpPr/>
          <p:nvPr/>
        </p:nvCxnSpPr>
        <p:spPr>
          <a:xfrm>
            <a:off x="9251950" y="921600"/>
            <a:ext cx="67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C737787-6771-98B9-BE06-5B1EA5F5C641}"/>
              </a:ext>
            </a:extLst>
          </p:cNvPr>
          <p:cNvCxnSpPr/>
          <p:nvPr/>
        </p:nvCxnSpPr>
        <p:spPr>
          <a:xfrm flipV="1">
            <a:off x="9239250" y="921600"/>
            <a:ext cx="685800" cy="28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66A6BE6-A7B6-6E56-CAB2-09B3A1256D80}"/>
              </a:ext>
            </a:extLst>
          </p:cNvPr>
          <p:cNvSpPr txBox="1"/>
          <p:nvPr/>
        </p:nvSpPr>
        <p:spPr>
          <a:xfrm>
            <a:off x="9102863" y="2999534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tier of retrieval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F127F3-B2DC-9F35-E138-71133F865DBB}"/>
              </a:ext>
            </a:extLst>
          </p:cNvPr>
          <p:cNvSpPr txBox="1"/>
          <p:nvPr/>
        </p:nvSpPr>
        <p:spPr>
          <a:xfrm>
            <a:off x="410400" y="4730400"/>
            <a:ext cx="1114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traditional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Recall@10: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27% Improved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nDCG@10: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13% Improved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latency: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35% Saved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financial Auditing/industrial maintenance: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to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ColPali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8% Recall Improved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506DED-5639-F713-0F28-459654E46D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77" y="1082502"/>
            <a:ext cx="6600584" cy="32114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069" y="2551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3120666" y="1067483"/>
            <a:ext cx="5950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Small-parameter Large Language Model: Pre-training and Fine-Tuning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0EAFE4-6CBC-36F2-0876-59E6690E2B15}"/>
              </a:ext>
            </a:extLst>
          </p:cNvPr>
          <p:cNvSpPr txBox="1"/>
          <p:nvPr/>
        </p:nvSpPr>
        <p:spPr>
          <a:xfrm>
            <a:off x="367200" y="1526400"/>
            <a:ext cx="1163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Small-parameter Intent Recognition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Generalization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Continuous Update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able to Deal with Other Tasks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1C6CFE-ECEF-ECAC-C7D3-1783D57EA010}"/>
              </a:ext>
            </a:extLst>
          </p:cNvPr>
          <p:cNvSpPr txBox="1"/>
          <p:nvPr/>
        </p:nvSpPr>
        <p:spPr>
          <a:xfrm>
            <a:off x="367200" y="3680400"/>
            <a:ext cx="1163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Small-parameter Large Language Model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Need to Continuous Update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Deal with Several Tasks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Efficiency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Computing Resources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Implement: Smaller Data, Low Risk of Pre-training(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Convergence, low overload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3514934" y="1297883"/>
            <a:ext cx="567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3259326" y="1362683"/>
            <a:ext cx="567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269" y="2047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3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Body-3"/>
          <p:cNvSpPr txBox="1"/>
          <p:nvPr>
            <p:custDataLst>
              <p:tags r:id="rId1"/>
            </p:custDataLst>
          </p:nvPr>
        </p:nvSpPr>
        <p:spPr>
          <a:xfrm>
            <a:off x="3435656" y="1164627"/>
            <a:ext cx="5320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Twitter-based COVID-19 Social Media Analytics on HPC cluster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487" y="190366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组合 1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983" y="3286857"/>
            <a:ext cx="10870034" cy="2405650"/>
            <a:chOff x="695325" y="2994381"/>
            <a:chExt cx="10870034" cy="2405650"/>
          </a:xfrm>
        </p:grpSpPr>
        <p:grpSp>
          <p:nvGrpSpPr>
            <p:cNvPr id="3" name="组合 2"/>
            <p:cNvGrpSpPr/>
            <p:nvPr/>
          </p:nvGrpSpPr>
          <p:grpSpPr>
            <a:xfrm>
              <a:off x="695325" y="3020475"/>
              <a:ext cx="10801350" cy="1201227"/>
              <a:chOff x="695325" y="3020475"/>
              <a:chExt cx="10801350" cy="1201227"/>
            </a:xfrm>
          </p:grpSpPr>
          <p:cxnSp>
            <p:nvCxnSpPr>
              <p:cNvPr id="41" name="1"/>
              <p:cNvCxnSpPr>
                <a:cxnSpLocks noChangeShapeType="1"/>
              </p:cNvCxnSpPr>
              <p:nvPr>
                <p:custDataLst>
                  <p:tags r:id="rId23"/>
                </p:custDataLst>
              </p:nvPr>
            </p:nvCxnSpPr>
            <p:spPr bwMode="auto">
              <a:xfrm>
                <a:off x="695325" y="3591579"/>
                <a:ext cx="10801350" cy="1587"/>
              </a:xfrm>
              <a:prstGeom prst="line">
                <a:avLst/>
              </a:prstGeom>
              <a:noFill/>
              <a:ln w="19050" cap="rnd">
                <a:solidFill>
                  <a:schemeClr val="tx2">
                    <a:lumMod val="75000"/>
                    <a:lumOff val="25000"/>
                  </a:schemeClr>
                </a:solidFill>
                <a:prstDash val="lgDash"/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2" name="组合 41"/>
              <p:cNvGrpSpPr/>
              <p:nvPr/>
            </p:nvGrpSpPr>
            <p:grpSpPr>
              <a:xfrm>
                <a:off x="723735" y="3020475"/>
                <a:ext cx="1655064" cy="1201227"/>
                <a:chOff x="466210" y="3020475"/>
                <a:chExt cx="1655064" cy="1201227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466210" y="3020475"/>
                  <a:ext cx="1655064" cy="399891"/>
                  <a:chOff x="3355848" y="1609344"/>
                  <a:chExt cx="1655064" cy="399891"/>
                </a:xfrm>
                <a:solidFill>
                  <a:schemeClr val="accent1"/>
                </a:solidFill>
              </p:grpSpPr>
              <p:sp>
                <p:nvSpPr>
                  <p:cNvPr id="49" name="1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3355848" y="1609344"/>
                    <a:ext cx="1655064" cy="332868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1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 rot="2700000">
                    <a:off x="4017739" y="1677954"/>
                    <a:ext cx="331281" cy="331281"/>
                  </a:xfrm>
                  <a:prstGeom prst="roundRect">
                    <a:avLst/>
                  </a:prstGeom>
                  <a:grp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4" name="Index-1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524623" y="3027312"/>
                  <a:ext cx="15382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2016 - 2020</a:t>
                  </a:r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1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207246" y="3505179"/>
                  <a:ext cx="172990" cy="172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zh-CN" altLang="zh-CN" dirty="0">
                    <a:sym typeface="思源黑体 CN Regular" panose="020B0500000000000000" charset="-122"/>
                  </a:endParaRPr>
                </a:p>
              </p:txBody>
            </p:sp>
            <p:sp>
              <p:nvSpPr>
                <p:cNvPr id="47" name="Title-1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563305" y="3852370"/>
                  <a:ext cx="1460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accent1"/>
                      </a:solidFill>
                      <a:effectLst>
                        <a:outerShdw blurRad="101600" dist="254000" dir="2700000" sx="98000" sy="98000" algn="tl" rotWithShape="0">
                          <a:schemeClr val="accent1">
                            <a:alpha val="20000"/>
                          </a:schemeClr>
                        </a:outerShdw>
                      </a:effectLst>
                    </a:rPr>
                    <a:t>TJUT</a:t>
                  </a:r>
                  <a:endParaRPr lang="zh-CN" altLang="en-US" b="1" dirty="0">
                    <a:solidFill>
                      <a:schemeClr val="accent1"/>
                    </a:solidFill>
                    <a:effectLst>
                      <a:outerShdw blurRad="101600" dist="254000" dir="2700000" sx="98000" sy="98000" algn="tl" rotWithShape="0">
                        <a:schemeClr val="accent1">
                          <a:alpha val="2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2996102" y="2996534"/>
              <a:ext cx="1655064" cy="1170450"/>
              <a:chOff x="2345809" y="2996534"/>
              <a:chExt cx="1655064" cy="1170450"/>
            </a:xfrm>
          </p:grpSpPr>
          <p:grpSp>
            <p:nvGrpSpPr>
              <p:cNvPr id="33" name="组合 32"/>
              <p:cNvGrpSpPr/>
              <p:nvPr/>
            </p:nvGrpSpPr>
            <p:grpSpPr>
              <a:xfrm flipV="1">
                <a:off x="2345809" y="3767093"/>
                <a:ext cx="1655064" cy="399891"/>
                <a:chOff x="3355848" y="1609344"/>
                <a:chExt cx="1655064" cy="399891"/>
              </a:xfrm>
              <a:solidFill>
                <a:schemeClr val="accent2"/>
              </a:solidFill>
            </p:grpSpPr>
            <p:sp>
              <p:nvSpPr>
                <p:cNvPr id="39" name="2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2"/>
                <p:cNvSpPr/>
                <p:nvPr>
                  <p:custDataLst>
                    <p:tags r:id="rId22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Index-2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404222" y="3852370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2019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086846" y="3505179"/>
                <a:ext cx="172990" cy="17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sp>
            <p:nvSpPr>
              <p:cNvPr id="37" name="Title-2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2447035" y="2996534"/>
                <a:ext cx="1460874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2"/>
                    </a:solidFill>
                    <a:effectLst>
                      <a:outerShdw blurRad="101600" dist="254000" dir="2700000" sx="98000" sy="98000" algn="tl" rotWithShape="0">
                        <a:schemeClr val="accent2">
                          <a:alpha val="20000"/>
                        </a:schemeClr>
                      </a:outerShdw>
                    </a:effectLst>
                  </a:rPr>
                  <a:t>Mobileye</a:t>
                </a:r>
                <a:endParaRPr lang="zh-CN" altLang="en-US" b="1" dirty="0">
                  <a:solidFill>
                    <a:schemeClr val="accent2"/>
                  </a:solidFill>
                  <a:effectLst>
                    <a:outerShdw blurRad="101600" dist="254000" dir="2700000" sx="98000" sy="98000" algn="tl" rotWithShape="0">
                      <a:schemeClr val="accent2">
                        <a:alpha val="2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268469" y="3020475"/>
              <a:ext cx="1655064" cy="1201227"/>
              <a:chOff x="4212592" y="3020475"/>
              <a:chExt cx="1655064" cy="120122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212592" y="3020475"/>
                <a:ext cx="1655064" cy="399891"/>
                <a:chOff x="3355848" y="1609344"/>
                <a:chExt cx="1655064" cy="399891"/>
              </a:xfrm>
              <a:solidFill>
                <a:schemeClr val="accent3"/>
              </a:solidFill>
            </p:grpSpPr>
            <p:sp>
              <p:nvSpPr>
                <p:cNvPr id="31" name="3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3"/>
                <p:cNvSpPr/>
                <p:nvPr>
                  <p:custDataLst>
                    <p:tags r:id="rId17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Index-3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4271005" y="3027312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2021 - 2022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3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953628" y="3505179"/>
                <a:ext cx="172990" cy="172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sp>
            <p:nvSpPr>
              <p:cNvPr id="29" name="Title-3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4309687" y="3852370"/>
                <a:ext cx="1460874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3"/>
                    </a:solidFill>
                    <a:effectLst>
                      <a:outerShdw blurRad="101600" dist="254000" dir="2700000" sx="98000" sy="98000" algn="tl" rotWithShape="0">
                        <a:schemeClr val="accent3">
                          <a:alpha val="20000"/>
                        </a:schemeClr>
                      </a:outerShdw>
                    </a:effectLst>
                  </a:rPr>
                  <a:t>UoM</a:t>
                </a:r>
                <a:endParaRPr lang="zh-CN" altLang="en-US" b="1" dirty="0">
                  <a:solidFill>
                    <a:schemeClr val="accent3"/>
                  </a:solidFill>
                  <a:effectLst>
                    <a:outerShdw blurRad="101600" dist="254000" dir="2700000" sx="98000" sy="98000" algn="tl" rotWithShape="0">
                      <a:schemeClr val="accent3">
                        <a:alpha val="2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540836" y="2994381"/>
              <a:ext cx="1655064" cy="1172603"/>
              <a:chOff x="6092191" y="2994381"/>
              <a:chExt cx="1655064" cy="1172603"/>
            </a:xfrm>
          </p:grpSpPr>
          <p:grpSp>
            <p:nvGrpSpPr>
              <p:cNvPr id="17" name="组合 16"/>
              <p:cNvGrpSpPr/>
              <p:nvPr/>
            </p:nvGrpSpPr>
            <p:grpSpPr>
              <a:xfrm flipV="1">
                <a:off x="6092191" y="3767093"/>
                <a:ext cx="1655064" cy="399891"/>
                <a:chOff x="3355848" y="1609344"/>
                <a:chExt cx="1655064" cy="399891"/>
              </a:xfrm>
              <a:solidFill>
                <a:schemeClr val="accent4"/>
              </a:solidFill>
            </p:grpSpPr>
            <p:sp>
              <p:nvSpPr>
                <p:cNvPr id="23" name="4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4"/>
                <p:cNvSpPr/>
                <p:nvPr>
                  <p:custDataLst>
                    <p:tags r:id="rId12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Index-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150604" y="3852370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2022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4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33228" y="3505179"/>
                <a:ext cx="172990" cy="172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sp>
            <p:nvSpPr>
              <p:cNvPr id="21" name="Title-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150604" y="2994381"/>
                <a:ext cx="1460874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b="1" dirty="0" err="1">
                    <a:solidFill>
                      <a:schemeClr val="accent4"/>
                    </a:solidFill>
                    <a:effectLst>
                      <a:outerShdw blurRad="101600" dist="254000" dir="2700000" sx="98000" sy="98000" algn="tl" rotWithShape="0">
                        <a:schemeClr val="accent4">
                          <a:alpha val="20000"/>
                        </a:schemeClr>
                      </a:outerShdw>
                    </a:effectLst>
                  </a:rPr>
                  <a:t>DiDi</a:t>
                </a:r>
                <a:endParaRPr lang="zh-CN" altLang="en-US" b="1" dirty="0">
                  <a:solidFill>
                    <a:schemeClr val="accent4"/>
                  </a:solidFill>
                  <a:effectLst>
                    <a:outerShdw blurRad="101600" dist="254000" dir="2700000" sx="98000" sy="98000" algn="tl" rotWithShape="0">
                      <a:schemeClr val="accent4">
                        <a:alpha val="2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813201" y="3020475"/>
              <a:ext cx="1752158" cy="2379556"/>
              <a:chOff x="7958974" y="3020475"/>
              <a:chExt cx="1752158" cy="237955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7958974" y="3020475"/>
                <a:ext cx="1655064" cy="399891"/>
                <a:chOff x="3355848" y="1609344"/>
                <a:chExt cx="1655064" cy="399891"/>
              </a:xfrm>
              <a:solidFill>
                <a:schemeClr val="accent5"/>
              </a:solidFill>
            </p:grpSpPr>
            <p:sp>
              <p:nvSpPr>
                <p:cNvPr id="15" name="5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5"/>
                <p:cNvSpPr/>
                <p:nvPr>
                  <p:custDataLst>
                    <p:tags r:id="rId7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Index-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017387" y="3027312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2023 - Current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5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8700010" y="3505179"/>
                <a:ext cx="172990" cy="172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8056068" y="3852370"/>
                <a:ext cx="1655064" cy="1547661"/>
                <a:chOff x="757494" y="3852370"/>
                <a:chExt cx="1655064" cy="1547661"/>
              </a:xfrm>
            </p:grpSpPr>
            <p:sp>
              <p:nvSpPr>
                <p:cNvPr id="13" name="Title-5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57494" y="3852370"/>
                  <a:ext cx="1655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accent5"/>
                      </a:solidFill>
                      <a:effectLst>
                        <a:outerShdw blurRad="101600" dist="254000" dir="2700000" sx="98000" sy="98000" algn="tl" rotWithShape="0">
                          <a:schemeClr val="accent5">
                            <a:alpha val="20000"/>
                          </a:schemeClr>
                        </a:outerShdw>
                      </a:effectLst>
                    </a:rPr>
                    <a:t>China Unicom</a:t>
                  </a:r>
                  <a:endParaRPr lang="zh-CN" altLang="en-US" b="1" dirty="0">
                    <a:solidFill>
                      <a:schemeClr val="accent5"/>
                    </a:solidFill>
                    <a:effectLst>
                      <a:outerShdw blurRad="101600" dist="254000" dir="2700000" sx="98000" sy="98000" algn="tl" rotWithShape="0">
                        <a:schemeClr val="accent5">
                          <a:alpha val="2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Body-5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757495" y="4123644"/>
                  <a:ext cx="1460874" cy="12763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3765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Tx/>
                    <a:buNone/>
                    <a:defRPr/>
                  </a:pPr>
                  <a:endParaRPr kumimoji="0" lang="en-GB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2" name="文本框 51"/>
          <p:cNvSpPr txBox="1"/>
          <p:nvPr/>
        </p:nvSpPr>
        <p:spPr>
          <a:xfrm>
            <a:off x="413498" y="1042869"/>
            <a:ext cx="521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TIANQI YU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Birth: 1997/11/20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Birthplace: Harbin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Location: Nanjing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374593" y="5487402"/>
            <a:ext cx="165506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effectLst>
                  <a:outerShdw blurRad="101600" dist="254000" dir="2700000" sx="98000" sy="98000" algn="tl" rotWithShape="0">
                    <a:schemeClr val="accent2">
                      <a:alpha val="20000"/>
                    </a:schemeClr>
                  </a:outerShdw>
                </a:effectLst>
              </a:rPr>
              <a:t>TIANJIN VICO 2020</a:t>
            </a:r>
            <a:endParaRPr lang="zh-CN" altLang="en-US" b="1" dirty="0">
              <a:solidFill>
                <a:schemeClr val="accent2"/>
              </a:solidFill>
              <a:effectLst>
                <a:outerShdw blurRad="101600" dist="254000" dir="2700000" sx="98000" sy="98000" algn="tl" rotWithShape="0">
                  <a:schemeClr val="accent2">
                    <a:alpha val="20000"/>
                  </a:schemeClr>
                </a:outerShdw>
              </a:effectLst>
            </a:endParaRPr>
          </a:p>
        </p:txBody>
      </p:sp>
      <p:sp>
        <p:nvSpPr>
          <p:cNvPr id="56" name="箭头: 下 55"/>
          <p:cNvSpPr/>
          <p:nvPr/>
        </p:nvSpPr>
        <p:spPr>
          <a:xfrm rot="10800000">
            <a:off x="2387536" y="4144846"/>
            <a:ext cx="363345" cy="9094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68154" y="5321200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effectLst>
                  <a:outerShdw blurRad="101600" dist="254000" dir="2700000" sx="98000" sy="98000" algn="tl" rotWithShape="0">
                    <a:schemeClr val="accent1">
                      <a:alpha val="20000"/>
                    </a:schemeClr>
                  </a:outerShdw>
                </a:effectLst>
              </a:rPr>
              <a:t>TOEFL 2018</a:t>
            </a:r>
          </a:p>
          <a:p>
            <a:pPr algn="ctr"/>
            <a:r>
              <a:rPr lang="en-US" altLang="zh-CN" b="1" dirty="0">
                <a:solidFill>
                  <a:schemeClr val="accent1"/>
                </a:solidFill>
                <a:effectLst>
                  <a:outerShdw blurRad="101600" dist="254000" dir="2700000" sx="98000" sy="98000" algn="tl" rotWithShape="0">
                    <a:schemeClr val="accent1">
                      <a:alpha val="20000"/>
                    </a:schemeClr>
                  </a:outerShdw>
                </a:effectLst>
              </a:rPr>
              <a:t>GRE 2019</a:t>
            </a:r>
            <a:endParaRPr lang="zh-CN" altLang="en-US" b="1" dirty="0">
              <a:solidFill>
                <a:schemeClr val="accent1"/>
              </a:solidFill>
              <a:effectLst>
                <a:outerShdw blurRad="101600" dist="254000" dir="2700000" sx="98000" sy="98000" algn="tl" rotWithShape="0">
                  <a:schemeClr val="accent1">
                    <a:alpha val="20000"/>
                  </a:schemeClr>
                </a:outerShdw>
              </a:effectLst>
            </a:endParaRPr>
          </a:p>
        </p:txBody>
      </p:sp>
      <p:sp>
        <p:nvSpPr>
          <p:cNvPr id="58" name="箭头: 上 57"/>
          <p:cNvSpPr/>
          <p:nvPr/>
        </p:nvSpPr>
        <p:spPr>
          <a:xfrm>
            <a:off x="5020452" y="3988244"/>
            <a:ext cx="363346" cy="1396556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Body-3"/>
          <p:cNvSpPr txBox="1"/>
          <p:nvPr>
            <p:custDataLst>
              <p:tags r:id="rId1"/>
            </p:custDataLst>
          </p:nvPr>
        </p:nvSpPr>
        <p:spPr>
          <a:xfrm>
            <a:off x="3562293" y="1359027"/>
            <a:ext cx="506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Body-3"/>
          <p:cNvSpPr txBox="1"/>
          <p:nvPr>
            <p:custDataLst>
              <p:tags r:id="rId1"/>
            </p:custDataLst>
          </p:nvPr>
        </p:nvSpPr>
        <p:spPr>
          <a:xfrm>
            <a:off x="3562293" y="1359027"/>
            <a:ext cx="506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2094" y="190366"/>
            <a:ext cx="26388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Skills &amp; Talent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22</a:t>
            </a:fld>
            <a:endParaRPr lang="zh-CN" altLang="en-US" dirty="0"/>
          </a:p>
        </p:txBody>
      </p:sp>
      <p:grpSp>
        <p:nvGrpSpPr>
          <p:cNvPr id="2" name="组合 7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9514" y="1292750"/>
            <a:ext cx="10412973" cy="4272501"/>
            <a:chOff x="855845" y="1408771"/>
            <a:chExt cx="10412973" cy="4272501"/>
          </a:xfrm>
        </p:grpSpPr>
        <p:grpSp>
          <p:nvGrpSpPr>
            <p:cNvPr id="5" name="组合 1"/>
            <p:cNvGrpSpPr/>
            <p:nvPr/>
          </p:nvGrpSpPr>
          <p:grpSpPr>
            <a:xfrm>
              <a:off x="855845" y="1408771"/>
              <a:ext cx="2957822" cy="1821379"/>
              <a:chOff x="658687" y="1840285"/>
              <a:chExt cx="2957822" cy="1821379"/>
            </a:xfrm>
          </p:grpSpPr>
          <p:sp>
            <p:nvSpPr>
              <p:cNvPr id="42" name="1"/>
              <p:cNvSpPr/>
              <p:nvPr>
                <p:custDataLst>
                  <p:tags r:id="rId27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1"/>
              <p:cNvSpPr/>
              <p:nvPr>
                <p:custDataLst>
                  <p:tags r:id="rId28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Title-1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CV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Body-1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921468" y="2409574"/>
                <a:ext cx="2695041" cy="702141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GB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Object Detection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Multi-Object Tracking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Index-1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01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47" name="1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2"/>
            <p:cNvGrpSpPr/>
            <p:nvPr/>
          </p:nvGrpSpPr>
          <p:grpSpPr>
            <a:xfrm>
              <a:off x="4583421" y="1408771"/>
              <a:ext cx="2957822" cy="1821379"/>
              <a:chOff x="658687" y="1840285"/>
              <a:chExt cx="2957822" cy="1821379"/>
            </a:xfrm>
          </p:grpSpPr>
          <p:sp>
            <p:nvSpPr>
              <p:cNvPr id="35" name="2"/>
              <p:cNvSpPr/>
              <p:nvPr>
                <p:custDataLst>
                  <p:tags r:id="rId22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2"/>
              <p:cNvSpPr/>
              <p:nvPr>
                <p:custDataLst>
                  <p:tags r:id="rId23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Title-2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NLP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Body-2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Text Summarization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Text Classification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Semi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-supervised Learning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Index-2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02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41" name="2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3"/>
            <p:cNvGrpSpPr/>
            <p:nvPr/>
          </p:nvGrpSpPr>
          <p:grpSpPr>
            <a:xfrm>
              <a:off x="8310996" y="1408771"/>
              <a:ext cx="2957822" cy="1821379"/>
              <a:chOff x="658687" y="1840285"/>
              <a:chExt cx="2957822" cy="1821379"/>
            </a:xfrm>
          </p:grpSpPr>
          <p:sp>
            <p:nvSpPr>
              <p:cNvPr id="29" name="3"/>
              <p:cNvSpPr/>
              <p:nvPr>
                <p:custDataLst>
                  <p:tags r:id="rId17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3"/>
              <p:cNvSpPr/>
              <p:nvPr>
                <p:custDataLst>
                  <p:tags r:id="rId18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Title-3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LLM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Body-3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Pre-training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Fine-Tuning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Inference, RAG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Index-3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03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34" name="3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4"/>
            <p:cNvGrpSpPr/>
            <p:nvPr/>
          </p:nvGrpSpPr>
          <p:grpSpPr>
            <a:xfrm>
              <a:off x="855845" y="3859893"/>
              <a:ext cx="2957822" cy="1821379"/>
              <a:chOff x="658687" y="1840285"/>
              <a:chExt cx="2957822" cy="1821379"/>
            </a:xfrm>
          </p:grpSpPr>
          <p:sp>
            <p:nvSpPr>
              <p:cNvPr id="23" name="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4"/>
              <p:cNvSpPr/>
              <p:nvPr>
                <p:custDataLst>
                  <p:tags r:id="rId13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Title-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Backend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Body-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Spring Boot, Spring MVC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Django, Flask, </a:t>
                </a:r>
                <a:r>
                  <a:rPr lang="en-US" altLang="zh-CN" sz="1400" dirty="0" err="1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FastApi</a:t>
                </a:r>
                <a:endParaRPr lang="en-US" altLang="zh-CN" sz="1400" dirty="0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Index-4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04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28" name="4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5"/>
            <p:cNvGrpSpPr/>
            <p:nvPr/>
          </p:nvGrpSpPr>
          <p:grpSpPr>
            <a:xfrm>
              <a:off x="4583421" y="3859893"/>
              <a:ext cx="2957822" cy="1821379"/>
              <a:chOff x="658687" y="1840285"/>
              <a:chExt cx="2957822" cy="1821379"/>
            </a:xfrm>
          </p:grpSpPr>
          <p:sp>
            <p:nvSpPr>
              <p:cNvPr id="17" name="5"/>
              <p:cNvSpPr/>
              <p:nvPr>
                <p:custDataLst>
                  <p:tags r:id="rId7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5"/>
              <p:cNvSpPr/>
              <p:nvPr>
                <p:custDataLst>
                  <p:tags r:id="rId8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Title-5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Others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Body-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Docker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Kubernetes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Cloud Production</a:t>
                </a:r>
              </a:p>
            </p:txBody>
          </p:sp>
          <p:sp>
            <p:nvSpPr>
              <p:cNvPr id="21" name="Index-5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05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22" name="5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6"/>
            <p:cNvGrpSpPr/>
            <p:nvPr/>
          </p:nvGrpSpPr>
          <p:grpSpPr>
            <a:xfrm>
              <a:off x="8310996" y="3859893"/>
              <a:ext cx="2957822" cy="1821379"/>
              <a:chOff x="658687" y="1840285"/>
              <a:chExt cx="2957822" cy="1821379"/>
            </a:xfrm>
          </p:grpSpPr>
          <p:sp>
            <p:nvSpPr>
              <p:cNvPr id="11" name="6"/>
              <p:cNvSpPr/>
              <p:nvPr>
                <p:custDataLst>
                  <p:tags r:id="rId2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6"/>
              <p:cNvSpPr/>
              <p:nvPr>
                <p:custDataLst>
                  <p:tags r:id="rId3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Title-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33093" y="1889197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Certificate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Body-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AWS Cloud Practitioner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Artificial Intelligence Engineer Senior - MIIT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Index-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06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16" name="6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059" y="228576"/>
            <a:ext cx="46041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Research Interests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199DC4-FEAB-DE5B-12F3-A89754771633}"/>
              </a:ext>
            </a:extLst>
          </p:cNvPr>
          <p:cNvSpPr txBox="1"/>
          <p:nvPr/>
        </p:nvSpPr>
        <p:spPr>
          <a:xfrm>
            <a:off x="518400" y="2384528"/>
            <a:ext cx="1142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1. Efficient Knowledge Retrieval for Large Language Models</a:t>
            </a:r>
          </a:p>
          <a:p>
            <a:endParaRPr lang="en-US" altLang="zh-CN" dirty="0"/>
          </a:p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2. Vector Databases and Multimodal Information Integration</a:t>
            </a:r>
          </a:p>
          <a:p>
            <a:endParaRPr lang="en-US" altLang="zh-CN" dirty="0"/>
          </a:p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3. Scalability and Efficiency in Large Language Models Inference &amp; Deployment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487" y="190366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20" name="组合 219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535331" y="1130300"/>
            <a:ext cx="7121337" cy="4597400"/>
            <a:chOff x="1159063" y="1353820"/>
            <a:chExt cx="7121337" cy="4597400"/>
          </a:xfrm>
        </p:grpSpPr>
        <p:grpSp>
          <p:nvGrpSpPr>
            <p:cNvPr id="221" name="组合 220"/>
            <p:cNvGrpSpPr/>
            <p:nvPr/>
          </p:nvGrpSpPr>
          <p:grpSpPr>
            <a:xfrm>
              <a:off x="1159063" y="1353820"/>
              <a:ext cx="4100726" cy="4597400"/>
              <a:chOff x="1159063" y="1130300"/>
              <a:chExt cx="4100726" cy="4597400"/>
            </a:xfrm>
          </p:grpSpPr>
          <p:sp>
            <p:nvSpPr>
              <p:cNvPr id="240" name="0"/>
              <p:cNvSpPr/>
              <p:nvPr/>
            </p:nvSpPr>
            <p:spPr>
              <a:xfrm rot="16200000">
                <a:off x="910726" y="1378637"/>
                <a:ext cx="4597400" cy="4100726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alpha val="0"/>
                    </a:schemeClr>
                  </a:gs>
                  <a:gs pos="36000">
                    <a:schemeClr val="accent4">
                      <a:lumMod val="20000"/>
                      <a:lumOff val="80000"/>
                      <a:alpha val="66000"/>
                    </a:schemeClr>
                  </a:gs>
                  <a:gs pos="81000">
                    <a:schemeClr val="accent4">
                      <a:lumMod val="20000"/>
                      <a:lumOff val="8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0"/>
              <p:cNvSpPr/>
              <p:nvPr/>
            </p:nvSpPr>
            <p:spPr>
              <a:xfrm flipH="1">
                <a:off x="3355904" y="2332653"/>
                <a:ext cx="639158" cy="2192694"/>
              </a:xfrm>
              <a:custGeom>
                <a:avLst/>
                <a:gdLst>
                  <a:gd name="connsiteX0" fmla="*/ 294951 w 639158"/>
                  <a:gd name="connsiteY0" fmla="*/ 0 h 2192694"/>
                  <a:gd name="connsiteX1" fmla="*/ 298252 w 639158"/>
                  <a:gd name="connsiteY1" fmla="*/ 0 h 2192694"/>
                  <a:gd name="connsiteX2" fmla="*/ 445636 w 639158"/>
                  <a:gd name="connsiteY2" fmla="*/ 0 h 2192694"/>
                  <a:gd name="connsiteX3" fmla="*/ 448937 w 639158"/>
                  <a:gd name="connsiteY3" fmla="*/ 0 h 2192694"/>
                  <a:gd name="connsiteX4" fmla="*/ 488473 w 639158"/>
                  <a:gd name="connsiteY4" fmla="*/ 0 h 2192694"/>
                  <a:gd name="connsiteX5" fmla="*/ 639158 w 639158"/>
                  <a:gd name="connsiteY5" fmla="*/ 0 h 2192694"/>
                  <a:gd name="connsiteX6" fmla="*/ 639158 w 639158"/>
                  <a:gd name="connsiteY6" fmla="*/ 1687 h 2192694"/>
                  <a:gd name="connsiteX7" fmla="*/ 583604 w 639158"/>
                  <a:gd name="connsiteY7" fmla="*/ 22274 h 2192694"/>
                  <a:gd name="connsiteX8" fmla="*/ 546325 w 639158"/>
                  <a:gd name="connsiteY8" fmla="*/ 64812 h 2192694"/>
                  <a:gd name="connsiteX9" fmla="*/ 547975 w 639158"/>
                  <a:gd name="connsiteY9" fmla="*/ 66695 h 2192694"/>
                  <a:gd name="connsiteX10" fmla="*/ 530919 w 639158"/>
                  <a:gd name="connsiteY10" fmla="*/ 86156 h 2192694"/>
                  <a:gd name="connsiteX11" fmla="*/ 348761 w 639158"/>
                  <a:gd name="connsiteY11" fmla="*/ 1096347 h 2192694"/>
                  <a:gd name="connsiteX12" fmla="*/ 530919 w 639158"/>
                  <a:gd name="connsiteY12" fmla="*/ 2106538 h 2192694"/>
                  <a:gd name="connsiteX13" fmla="*/ 547975 w 639158"/>
                  <a:gd name="connsiteY13" fmla="*/ 2125999 h 2192694"/>
                  <a:gd name="connsiteX14" fmla="*/ 546325 w 639158"/>
                  <a:gd name="connsiteY14" fmla="*/ 2127882 h 2192694"/>
                  <a:gd name="connsiteX15" fmla="*/ 583604 w 639158"/>
                  <a:gd name="connsiteY15" fmla="*/ 2170420 h 2192694"/>
                  <a:gd name="connsiteX16" fmla="*/ 639158 w 639158"/>
                  <a:gd name="connsiteY16" fmla="*/ 2191007 h 2192694"/>
                  <a:gd name="connsiteX17" fmla="*/ 639158 w 639158"/>
                  <a:gd name="connsiteY17" fmla="*/ 2192694 h 2192694"/>
                  <a:gd name="connsiteX18" fmla="*/ 488473 w 639158"/>
                  <a:gd name="connsiteY18" fmla="*/ 2192694 h 2192694"/>
                  <a:gd name="connsiteX19" fmla="*/ 448937 w 639158"/>
                  <a:gd name="connsiteY19" fmla="*/ 2192694 h 2192694"/>
                  <a:gd name="connsiteX20" fmla="*/ 445636 w 639158"/>
                  <a:gd name="connsiteY20" fmla="*/ 2192694 h 2192694"/>
                  <a:gd name="connsiteX21" fmla="*/ 298252 w 639158"/>
                  <a:gd name="connsiteY21" fmla="*/ 2192694 h 2192694"/>
                  <a:gd name="connsiteX22" fmla="*/ 294951 w 639158"/>
                  <a:gd name="connsiteY22" fmla="*/ 2192694 h 2192694"/>
                  <a:gd name="connsiteX23" fmla="*/ 294951 w 639158"/>
                  <a:gd name="connsiteY23" fmla="*/ 2191471 h 2192694"/>
                  <a:gd name="connsiteX24" fmla="*/ 238144 w 639158"/>
                  <a:gd name="connsiteY24" fmla="*/ 2170420 h 2192694"/>
                  <a:gd name="connsiteX25" fmla="*/ 0 w 639158"/>
                  <a:gd name="connsiteY25" fmla="*/ 1096347 h 2192694"/>
                  <a:gd name="connsiteX26" fmla="*/ 238144 w 639158"/>
                  <a:gd name="connsiteY26" fmla="*/ 22274 h 2192694"/>
                  <a:gd name="connsiteX27" fmla="*/ 294951 w 639158"/>
                  <a:gd name="connsiteY27" fmla="*/ 1223 h 219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39158" h="2192694">
                    <a:moveTo>
                      <a:pt x="294951" y="0"/>
                    </a:moveTo>
                    <a:lnTo>
                      <a:pt x="298252" y="0"/>
                    </a:lnTo>
                    <a:lnTo>
                      <a:pt x="445636" y="0"/>
                    </a:lnTo>
                    <a:lnTo>
                      <a:pt x="448937" y="0"/>
                    </a:lnTo>
                    <a:lnTo>
                      <a:pt x="488473" y="0"/>
                    </a:lnTo>
                    <a:lnTo>
                      <a:pt x="639158" y="0"/>
                    </a:lnTo>
                    <a:lnTo>
                      <a:pt x="639158" y="1687"/>
                    </a:lnTo>
                    <a:lnTo>
                      <a:pt x="583604" y="22274"/>
                    </a:lnTo>
                    <a:lnTo>
                      <a:pt x="546325" y="64812"/>
                    </a:lnTo>
                    <a:lnTo>
                      <a:pt x="547975" y="66695"/>
                    </a:lnTo>
                    <a:lnTo>
                      <a:pt x="530919" y="86156"/>
                    </a:lnTo>
                    <a:cubicBezTo>
                      <a:pt x="423873" y="252591"/>
                      <a:pt x="348761" y="642225"/>
                      <a:pt x="348761" y="1096347"/>
                    </a:cubicBezTo>
                    <a:cubicBezTo>
                      <a:pt x="348761" y="1550469"/>
                      <a:pt x="423873" y="1940103"/>
                      <a:pt x="530919" y="2106538"/>
                    </a:cubicBezTo>
                    <a:lnTo>
                      <a:pt x="547975" y="2125999"/>
                    </a:lnTo>
                    <a:lnTo>
                      <a:pt x="546325" y="2127882"/>
                    </a:lnTo>
                    <a:lnTo>
                      <a:pt x="583604" y="2170420"/>
                    </a:lnTo>
                    <a:lnTo>
                      <a:pt x="639158" y="2191007"/>
                    </a:lnTo>
                    <a:lnTo>
                      <a:pt x="639158" y="2192694"/>
                    </a:lnTo>
                    <a:lnTo>
                      <a:pt x="488473" y="2192694"/>
                    </a:lnTo>
                    <a:lnTo>
                      <a:pt x="448937" y="2192694"/>
                    </a:lnTo>
                    <a:lnTo>
                      <a:pt x="445636" y="2192694"/>
                    </a:lnTo>
                    <a:lnTo>
                      <a:pt x="298252" y="2192694"/>
                    </a:lnTo>
                    <a:lnTo>
                      <a:pt x="294951" y="2192694"/>
                    </a:lnTo>
                    <a:lnTo>
                      <a:pt x="294951" y="2191471"/>
                    </a:lnTo>
                    <a:lnTo>
                      <a:pt x="238144" y="2170420"/>
                    </a:lnTo>
                    <a:cubicBezTo>
                      <a:pt x="102235" y="2068190"/>
                      <a:pt x="0" y="1626156"/>
                      <a:pt x="0" y="1096347"/>
                    </a:cubicBezTo>
                    <a:cubicBezTo>
                      <a:pt x="0" y="566538"/>
                      <a:pt x="102235" y="124504"/>
                      <a:pt x="238144" y="22274"/>
                    </a:cubicBezTo>
                    <a:lnTo>
                      <a:pt x="294951" y="122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0"/>
              <p:cNvSpPr/>
              <p:nvPr/>
            </p:nvSpPr>
            <p:spPr>
              <a:xfrm>
                <a:off x="1505340" y="2581656"/>
                <a:ext cx="3491014" cy="1694688"/>
              </a:xfrm>
              <a:prstGeom prst="stripedRightArrow">
                <a:avLst>
                  <a:gd name="adj1" fmla="val 64388"/>
                  <a:gd name="adj2" fmla="val 50000"/>
                </a:avLst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alpha val="13000"/>
                    </a:schemeClr>
                  </a:gs>
                  <a:gs pos="100000">
                    <a:schemeClr val="accent4">
                      <a:alpha val="93000"/>
                    </a:schemeClr>
                  </a:gs>
                  <a:gs pos="73000">
                    <a:schemeClr val="accent4">
                      <a:alpha val="2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0"/>
              <p:cNvSpPr/>
              <p:nvPr/>
            </p:nvSpPr>
            <p:spPr>
              <a:xfrm>
                <a:off x="3060136" y="2332653"/>
                <a:ext cx="639158" cy="2192694"/>
              </a:xfrm>
              <a:custGeom>
                <a:avLst/>
                <a:gdLst>
                  <a:gd name="connsiteX0" fmla="*/ 294951 w 639158"/>
                  <a:gd name="connsiteY0" fmla="*/ 0 h 2192694"/>
                  <a:gd name="connsiteX1" fmla="*/ 298252 w 639158"/>
                  <a:gd name="connsiteY1" fmla="*/ 0 h 2192694"/>
                  <a:gd name="connsiteX2" fmla="*/ 445636 w 639158"/>
                  <a:gd name="connsiteY2" fmla="*/ 0 h 2192694"/>
                  <a:gd name="connsiteX3" fmla="*/ 448937 w 639158"/>
                  <a:gd name="connsiteY3" fmla="*/ 0 h 2192694"/>
                  <a:gd name="connsiteX4" fmla="*/ 488473 w 639158"/>
                  <a:gd name="connsiteY4" fmla="*/ 0 h 2192694"/>
                  <a:gd name="connsiteX5" fmla="*/ 639158 w 639158"/>
                  <a:gd name="connsiteY5" fmla="*/ 0 h 2192694"/>
                  <a:gd name="connsiteX6" fmla="*/ 639158 w 639158"/>
                  <a:gd name="connsiteY6" fmla="*/ 1687 h 2192694"/>
                  <a:gd name="connsiteX7" fmla="*/ 583604 w 639158"/>
                  <a:gd name="connsiteY7" fmla="*/ 22274 h 2192694"/>
                  <a:gd name="connsiteX8" fmla="*/ 546325 w 639158"/>
                  <a:gd name="connsiteY8" fmla="*/ 64812 h 2192694"/>
                  <a:gd name="connsiteX9" fmla="*/ 547975 w 639158"/>
                  <a:gd name="connsiteY9" fmla="*/ 66695 h 2192694"/>
                  <a:gd name="connsiteX10" fmla="*/ 530919 w 639158"/>
                  <a:gd name="connsiteY10" fmla="*/ 86156 h 2192694"/>
                  <a:gd name="connsiteX11" fmla="*/ 348761 w 639158"/>
                  <a:gd name="connsiteY11" fmla="*/ 1096347 h 2192694"/>
                  <a:gd name="connsiteX12" fmla="*/ 530919 w 639158"/>
                  <a:gd name="connsiteY12" fmla="*/ 2106538 h 2192694"/>
                  <a:gd name="connsiteX13" fmla="*/ 547975 w 639158"/>
                  <a:gd name="connsiteY13" fmla="*/ 2125999 h 2192694"/>
                  <a:gd name="connsiteX14" fmla="*/ 546325 w 639158"/>
                  <a:gd name="connsiteY14" fmla="*/ 2127882 h 2192694"/>
                  <a:gd name="connsiteX15" fmla="*/ 583604 w 639158"/>
                  <a:gd name="connsiteY15" fmla="*/ 2170420 h 2192694"/>
                  <a:gd name="connsiteX16" fmla="*/ 639158 w 639158"/>
                  <a:gd name="connsiteY16" fmla="*/ 2191007 h 2192694"/>
                  <a:gd name="connsiteX17" fmla="*/ 639158 w 639158"/>
                  <a:gd name="connsiteY17" fmla="*/ 2192694 h 2192694"/>
                  <a:gd name="connsiteX18" fmla="*/ 488473 w 639158"/>
                  <a:gd name="connsiteY18" fmla="*/ 2192694 h 2192694"/>
                  <a:gd name="connsiteX19" fmla="*/ 448937 w 639158"/>
                  <a:gd name="connsiteY19" fmla="*/ 2192694 h 2192694"/>
                  <a:gd name="connsiteX20" fmla="*/ 445636 w 639158"/>
                  <a:gd name="connsiteY20" fmla="*/ 2192694 h 2192694"/>
                  <a:gd name="connsiteX21" fmla="*/ 298252 w 639158"/>
                  <a:gd name="connsiteY21" fmla="*/ 2192694 h 2192694"/>
                  <a:gd name="connsiteX22" fmla="*/ 294951 w 639158"/>
                  <a:gd name="connsiteY22" fmla="*/ 2192694 h 2192694"/>
                  <a:gd name="connsiteX23" fmla="*/ 294951 w 639158"/>
                  <a:gd name="connsiteY23" fmla="*/ 2191471 h 2192694"/>
                  <a:gd name="connsiteX24" fmla="*/ 238144 w 639158"/>
                  <a:gd name="connsiteY24" fmla="*/ 2170420 h 2192694"/>
                  <a:gd name="connsiteX25" fmla="*/ 0 w 639158"/>
                  <a:gd name="connsiteY25" fmla="*/ 1096347 h 2192694"/>
                  <a:gd name="connsiteX26" fmla="*/ 238144 w 639158"/>
                  <a:gd name="connsiteY26" fmla="*/ 22274 h 2192694"/>
                  <a:gd name="connsiteX27" fmla="*/ 294951 w 639158"/>
                  <a:gd name="connsiteY27" fmla="*/ 1223 h 219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39158" h="2192694">
                    <a:moveTo>
                      <a:pt x="294951" y="0"/>
                    </a:moveTo>
                    <a:lnTo>
                      <a:pt x="298252" y="0"/>
                    </a:lnTo>
                    <a:lnTo>
                      <a:pt x="445636" y="0"/>
                    </a:lnTo>
                    <a:lnTo>
                      <a:pt x="448937" y="0"/>
                    </a:lnTo>
                    <a:lnTo>
                      <a:pt x="488473" y="0"/>
                    </a:lnTo>
                    <a:lnTo>
                      <a:pt x="639158" y="0"/>
                    </a:lnTo>
                    <a:lnTo>
                      <a:pt x="639158" y="1687"/>
                    </a:lnTo>
                    <a:lnTo>
                      <a:pt x="583604" y="22274"/>
                    </a:lnTo>
                    <a:lnTo>
                      <a:pt x="546325" y="64812"/>
                    </a:lnTo>
                    <a:lnTo>
                      <a:pt x="547975" y="66695"/>
                    </a:lnTo>
                    <a:lnTo>
                      <a:pt x="530919" y="86156"/>
                    </a:lnTo>
                    <a:cubicBezTo>
                      <a:pt x="423873" y="252591"/>
                      <a:pt x="348761" y="642225"/>
                      <a:pt x="348761" y="1096347"/>
                    </a:cubicBezTo>
                    <a:cubicBezTo>
                      <a:pt x="348761" y="1550469"/>
                      <a:pt x="423873" y="1940103"/>
                      <a:pt x="530919" y="2106538"/>
                    </a:cubicBezTo>
                    <a:lnTo>
                      <a:pt x="547975" y="2125999"/>
                    </a:lnTo>
                    <a:lnTo>
                      <a:pt x="546325" y="2127882"/>
                    </a:lnTo>
                    <a:lnTo>
                      <a:pt x="583604" y="2170420"/>
                    </a:lnTo>
                    <a:lnTo>
                      <a:pt x="639158" y="2191007"/>
                    </a:lnTo>
                    <a:lnTo>
                      <a:pt x="639158" y="2192694"/>
                    </a:lnTo>
                    <a:lnTo>
                      <a:pt x="488473" y="2192694"/>
                    </a:lnTo>
                    <a:lnTo>
                      <a:pt x="448937" y="2192694"/>
                    </a:lnTo>
                    <a:lnTo>
                      <a:pt x="445636" y="2192694"/>
                    </a:lnTo>
                    <a:lnTo>
                      <a:pt x="298252" y="2192694"/>
                    </a:lnTo>
                    <a:lnTo>
                      <a:pt x="294951" y="2192694"/>
                    </a:lnTo>
                    <a:lnTo>
                      <a:pt x="294951" y="2191471"/>
                    </a:lnTo>
                    <a:lnTo>
                      <a:pt x="238144" y="2170420"/>
                    </a:lnTo>
                    <a:cubicBezTo>
                      <a:pt x="102235" y="2068190"/>
                      <a:pt x="0" y="1626156"/>
                      <a:pt x="0" y="1096347"/>
                    </a:cubicBezTo>
                    <a:cubicBezTo>
                      <a:pt x="0" y="566538"/>
                      <a:pt x="102235" y="124504"/>
                      <a:pt x="238144" y="22274"/>
                    </a:cubicBezTo>
                    <a:lnTo>
                      <a:pt x="294951" y="1223"/>
                    </a:lnTo>
                    <a:close/>
                  </a:path>
                </a:pathLst>
              </a:custGeom>
              <a:gradFill>
                <a:gsLst>
                  <a:gs pos="26000">
                    <a:schemeClr val="accent4">
                      <a:lumMod val="20000"/>
                      <a:lumOff val="80000"/>
                    </a:schemeClr>
                  </a:gs>
                  <a:gs pos="39000">
                    <a:schemeClr val="accent4">
                      <a:lumMod val="60000"/>
                      <a:lumOff val="40000"/>
                    </a:schemeClr>
                  </a:gs>
                  <a:gs pos="13000">
                    <a:schemeClr val="accent4">
                      <a:lumMod val="60000"/>
                      <a:lumOff val="40000"/>
                    </a:schemeClr>
                  </a:gs>
                  <a:gs pos="90909">
                    <a:schemeClr val="accent4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itle-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812378" y="3181588"/>
                <a:ext cx="110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Why PhD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5648960" y="2159762"/>
              <a:ext cx="2631440" cy="714268"/>
              <a:chOff x="5648960" y="2159762"/>
              <a:chExt cx="2631440" cy="714268"/>
            </a:xfrm>
          </p:grpSpPr>
          <p:sp>
            <p:nvSpPr>
              <p:cNvPr id="235" name="1"/>
              <p:cNvSpPr/>
              <p:nvPr/>
            </p:nvSpPr>
            <p:spPr>
              <a:xfrm>
                <a:off x="5648960" y="2159762"/>
                <a:ext cx="2631440" cy="714268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1"/>
              <p:cNvSpPr/>
              <p:nvPr/>
            </p:nvSpPr>
            <p:spPr>
              <a:xfrm>
                <a:off x="5772617" y="2252029"/>
                <a:ext cx="531028" cy="5310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Index-1"/>
              <p:cNvSpPr/>
              <p:nvPr>
                <p:custDataLst>
                  <p:tags r:id="rId6"/>
                </p:custDataLst>
              </p:nvPr>
            </p:nvSpPr>
            <p:spPr>
              <a:xfrm>
                <a:off x="5824343" y="2303755"/>
                <a:ext cx="427576" cy="427576"/>
              </a:xfrm>
              <a:prstGeom prst="ellipse">
                <a:avLst/>
              </a:prstGeom>
              <a:gradFill flip="none" rotWithShape="1">
                <a:gsLst>
                  <a:gs pos="97000">
                    <a:schemeClr val="accent4">
                      <a:alpha val="35000"/>
                    </a:schemeClr>
                  </a:gs>
                  <a:gs pos="35000">
                    <a:schemeClr val="accent4"/>
                  </a:gs>
                </a:gsLst>
                <a:lin ang="135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itle-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0127" y="2252029"/>
                <a:ext cx="11705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Exploration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5648960" y="3295386"/>
              <a:ext cx="2631440" cy="714268"/>
              <a:chOff x="5648960" y="3295386"/>
              <a:chExt cx="2631440" cy="714268"/>
            </a:xfrm>
          </p:grpSpPr>
          <p:sp>
            <p:nvSpPr>
              <p:cNvPr id="230" name="2"/>
              <p:cNvSpPr/>
              <p:nvPr/>
            </p:nvSpPr>
            <p:spPr>
              <a:xfrm>
                <a:off x="5648960" y="3295386"/>
                <a:ext cx="2631440" cy="714268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2"/>
              <p:cNvSpPr/>
              <p:nvPr/>
            </p:nvSpPr>
            <p:spPr>
              <a:xfrm>
                <a:off x="5772617" y="3387653"/>
                <a:ext cx="531028" cy="5310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2" name="Index-2"/>
              <p:cNvSpPr/>
              <p:nvPr>
                <p:custDataLst>
                  <p:tags r:id="rId4"/>
                </p:custDataLst>
              </p:nvPr>
            </p:nvSpPr>
            <p:spPr>
              <a:xfrm>
                <a:off x="5824343" y="3439379"/>
                <a:ext cx="427576" cy="427576"/>
              </a:xfrm>
              <a:prstGeom prst="ellipse">
                <a:avLst/>
              </a:prstGeom>
              <a:gradFill flip="none" rotWithShape="1">
                <a:gsLst>
                  <a:gs pos="97000">
                    <a:schemeClr val="accent4">
                      <a:alpha val="35000"/>
                    </a:schemeClr>
                  </a:gs>
                  <a:gs pos="35000">
                    <a:schemeClr val="accent4"/>
                  </a:gs>
                </a:gsLst>
                <a:lin ang="135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02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3" name="Title-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440127" y="3387653"/>
                <a:ext cx="9492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Curiosity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5648960" y="4391733"/>
              <a:ext cx="2631440" cy="714268"/>
              <a:chOff x="5648960" y="4391733"/>
              <a:chExt cx="2631440" cy="714268"/>
            </a:xfrm>
          </p:grpSpPr>
          <p:sp>
            <p:nvSpPr>
              <p:cNvPr id="225" name="3"/>
              <p:cNvSpPr/>
              <p:nvPr/>
            </p:nvSpPr>
            <p:spPr>
              <a:xfrm>
                <a:off x="5648960" y="4391733"/>
                <a:ext cx="2631440" cy="714268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3"/>
              <p:cNvSpPr/>
              <p:nvPr/>
            </p:nvSpPr>
            <p:spPr>
              <a:xfrm>
                <a:off x="5772617" y="4523278"/>
                <a:ext cx="531028" cy="5310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Index-3"/>
              <p:cNvSpPr/>
              <p:nvPr>
                <p:custDataLst>
                  <p:tags r:id="rId2"/>
                </p:custDataLst>
              </p:nvPr>
            </p:nvSpPr>
            <p:spPr>
              <a:xfrm>
                <a:off x="5824343" y="4575004"/>
                <a:ext cx="427576" cy="427576"/>
              </a:xfrm>
              <a:prstGeom prst="ellipse">
                <a:avLst/>
              </a:prstGeom>
              <a:gradFill flip="none" rotWithShape="1">
                <a:gsLst>
                  <a:gs pos="97000">
                    <a:schemeClr val="accent4">
                      <a:alpha val="35000"/>
                    </a:schemeClr>
                  </a:gs>
                  <a:gs pos="35000">
                    <a:schemeClr val="accent4"/>
                  </a:gs>
                </a:gsLst>
                <a:lin ang="135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03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itle-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440127" y="4523278"/>
                <a:ext cx="13997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Opportunities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组合 1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88116" y="1194202"/>
            <a:ext cx="8028971" cy="4562708"/>
            <a:chOff x="1990119" y="1527577"/>
            <a:chExt cx="8028971" cy="4562708"/>
          </a:xfrm>
        </p:grpSpPr>
        <p:sp>
          <p:nvSpPr>
            <p:cNvPr id="29" name="0"/>
            <p:cNvSpPr/>
            <p:nvPr/>
          </p:nvSpPr>
          <p:spPr>
            <a:xfrm rot="16671718">
              <a:off x="2964064" y="1195589"/>
              <a:ext cx="4562708" cy="5226684"/>
            </a:xfrm>
            <a:custGeom>
              <a:avLst/>
              <a:gdLst>
                <a:gd name="connsiteX0" fmla="*/ 5226494 w 10452989"/>
                <a:gd name="connsiteY0" fmla="*/ 0 h 10452989"/>
                <a:gd name="connsiteX1" fmla="*/ 9788947 w 10452989"/>
                <a:gd name="connsiteY1" fmla="*/ 2676931 h 10452989"/>
                <a:gd name="connsiteX2" fmla="*/ 5226495 w 10452989"/>
                <a:gd name="connsiteY2" fmla="*/ 5226495 h 10452989"/>
                <a:gd name="connsiteX3" fmla="*/ 5226494 w 10452989"/>
                <a:gd name="connsiteY3" fmla="*/ 0 h 10452989"/>
                <a:gd name="connsiteX0-1" fmla="*/ 5226494 w 10452989"/>
                <a:gd name="connsiteY0-2" fmla="*/ 0 h 10452989"/>
                <a:gd name="connsiteX1-3" fmla="*/ 9788947 w 10452989"/>
                <a:gd name="connsiteY1-4" fmla="*/ 2676931 h 10452989"/>
                <a:gd name="connsiteX0-5" fmla="*/ 0 w 4562453"/>
                <a:gd name="connsiteY0-6" fmla="*/ 0 h 5226495"/>
                <a:gd name="connsiteX1-7" fmla="*/ 4562453 w 4562453"/>
                <a:gd name="connsiteY1-8" fmla="*/ 2676931 h 5226495"/>
                <a:gd name="connsiteX2-9" fmla="*/ 1 w 4562453"/>
                <a:gd name="connsiteY2-10" fmla="*/ 5226495 h 5226495"/>
                <a:gd name="connsiteX3-11" fmla="*/ 0 w 4562453"/>
                <a:gd name="connsiteY3-12" fmla="*/ 0 h 5226495"/>
                <a:gd name="connsiteX0-13" fmla="*/ 0 w 4562453"/>
                <a:gd name="connsiteY0-14" fmla="*/ 0 h 5226495"/>
                <a:gd name="connsiteX1-15" fmla="*/ 4562453 w 4562453"/>
                <a:gd name="connsiteY1-16" fmla="*/ 2676931 h 52264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562453" h="5226495" stroke="0" extrusionOk="0">
                  <a:moveTo>
                    <a:pt x="0" y="0"/>
                  </a:moveTo>
                  <a:cubicBezTo>
                    <a:pt x="1893438" y="0"/>
                    <a:pt x="3708486" y="1014439"/>
                    <a:pt x="4562453" y="2676931"/>
                  </a:cubicBezTo>
                  <a:lnTo>
                    <a:pt x="1" y="5226495"/>
                  </a:lnTo>
                  <a:cubicBezTo>
                    <a:pt x="1" y="3484330"/>
                    <a:pt x="0" y="1742165"/>
                    <a:pt x="0" y="0"/>
                  </a:cubicBezTo>
                  <a:close/>
                </a:path>
                <a:path w="4562453" h="5226495" fill="none">
                  <a:moveTo>
                    <a:pt x="0" y="0"/>
                  </a:moveTo>
                  <a:cubicBezTo>
                    <a:pt x="1893438" y="0"/>
                    <a:pt x="3638805" y="1024060"/>
                    <a:pt x="4562453" y="2676931"/>
                  </a:cubicBezTo>
                </a:path>
              </a:pathLst>
            </a:custGeom>
            <a:ln>
              <a:gradFill flip="none" rotWithShape="1">
                <a:gsLst>
                  <a:gs pos="91608">
                    <a:schemeClr val="accent1">
                      <a:alpha val="16000"/>
                    </a:schemeClr>
                  </a:gs>
                  <a:gs pos="6294">
                    <a:schemeClr val="accent1">
                      <a:alpha val="18000"/>
                    </a:schemeClr>
                  </a:gs>
                  <a:gs pos="20000">
                    <a:schemeClr val="accent1"/>
                  </a:gs>
                  <a:gs pos="80000">
                    <a:schemeClr val="accent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005952" y="1726869"/>
              <a:ext cx="5939625" cy="1001375"/>
              <a:chOff x="4005952" y="1726869"/>
              <a:chExt cx="5939625" cy="1001375"/>
            </a:xfrm>
          </p:grpSpPr>
          <p:sp>
            <p:nvSpPr>
              <p:cNvPr id="22" name="Index-1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005952" y="1860854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01</a:t>
                </a:r>
              </a:p>
            </p:txBody>
          </p:sp>
          <p:sp>
            <p:nvSpPr>
              <p:cNvPr id="23" name="1"/>
              <p:cNvSpPr/>
              <p:nvPr/>
            </p:nvSpPr>
            <p:spPr>
              <a:xfrm>
                <a:off x="4580627" y="1998649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1"/>
              <p:cNvSpPr/>
              <p:nvPr/>
            </p:nvSpPr>
            <p:spPr>
              <a:xfrm rot="13500000">
                <a:off x="5011792" y="1824659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1"/>
              <p:cNvSpPr/>
              <p:nvPr/>
            </p:nvSpPr>
            <p:spPr>
              <a:xfrm>
                <a:off x="5063862" y="1876729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1" descr="原子 纯色填充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03867" y="1916734"/>
                <a:ext cx="287655" cy="287655"/>
              </a:xfrm>
              <a:prstGeom prst="rect">
                <a:avLst/>
              </a:prstGeom>
            </p:spPr>
          </p:pic>
          <p:sp>
            <p:nvSpPr>
              <p:cNvPr id="27" name="Title-1"/>
              <p:cNvSpPr/>
              <p:nvPr>
                <p:custDataLst>
                  <p:tags r:id="rId9"/>
                </p:custDataLst>
              </p:nvPr>
            </p:nvSpPr>
            <p:spPr>
              <a:xfrm>
                <a:off x="5662032" y="1726869"/>
                <a:ext cx="1340485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Paper</a:t>
                </a:r>
                <a:endParaRPr lang="zh-CN" altLang="en-US" sz="1600" b="1" dirty="0"/>
              </a:p>
            </p:txBody>
          </p:sp>
          <p:sp>
            <p:nvSpPr>
              <p:cNvPr id="28" name="Body-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662032" y="2205024"/>
                <a:ext cx="42835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Large Language Models in Intelligent Service System:</a:t>
                </a:r>
              </a:p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Evaluation, Analysis and Distillation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731340" y="2932138"/>
              <a:ext cx="7287750" cy="1000740"/>
              <a:chOff x="2731340" y="2932138"/>
              <a:chExt cx="7287750" cy="1000740"/>
            </a:xfrm>
          </p:grpSpPr>
          <p:sp>
            <p:nvSpPr>
              <p:cNvPr id="15" name="Index-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731340" y="3065488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</a:rPr>
                  <a:t>02</a:t>
                </a:r>
              </a:p>
            </p:txBody>
          </p:sp>
          <p:sp>
            <p:nvSpPr>
              <p:cNvPr id="16" name="2"/>
              <p:cNvSpPr/>
              <p:nvPr/>
            </p:nvSpPr>
            <p:spPr>
              <a:xfrm>
                <a:off x="3306015" y="3203918"/>
                <a:ext cx="123825" cy="1238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2"/>
              <p:cNvSpPr/>
              <p:nvPr/>
            </p:nvSpPr>
            <p:spPr>
              <a:xfrm rot="13500000">
                <a:off x="3737180" y="3029293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2"/>
              <p:cNvSpPr/>
              <p:nvPr/>
            </p:nvSpPr>
            <p:spPr>
              <a:xfrm>
                <a:off x="3789250" y="3081363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itle-2"/>
              <p:cNvSpPr/>
              <p:nvPr>
                <p:custDataLst>
                  <p:tags r:id="rId6"/>
                </p:custDataLst>
              </p:nvPr>
            </p:nvSpPr>
            <p:spPr>
              <a:xfrm>
                <a:off x="4387420" y="2932138"/>
                <a:ext cx="1797983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Research Project</a:t>
                </a:r>
                <a:endParaRPr lang="zh-CN" altLang="en-US" sz="1600" b="1" dirty="0"/>
              </a:p>
            </p:txBody>
          </p:sp>
          <p:sp>
            <p:nvSpPr>
              <p:cNvPr id="20" name="Body-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87420" y="3409658"/>
                <a:ext cx="5631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Z3 Rule-Based Multi-Step Reasoning: DAG-Driven Dataset Generation</a:t>
                </a:r>
              </a:p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With Variable and Semantic Constraints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2" descr="双星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857238" y="3139558"/>
                <a:ext cx="231054" cy="231054"/>
              </a:xfrm>
              <a:prstGeom prst="rect">
                <a:avLst/>
              </a:prstGeom>
            </p:spPr>
          </p:pic>
        </p:grpSp>
        <p:grpSp>
          <p:nvGrpSpPr>
            <p:cNvPr id="7" name="组合 6"/>
            <p:cNvGrpSpPr/>
            <p:nvPr/>
          </p:nvGrpSpPr>
          <p:grpSpPr>
            <a:xfrm>
              <a:off x="1990119" y="4238882"/>
              <a:ext cx="7688501" cy="1000740"/>
              <a:chOff x="1990119" y="4238882"/>
              <a:chExt cx="7688501" cy="1000740"/>
            </a:xfrm>
          </p:grpSpPr>
          <p:sp>
            <p:nvSpPr>
              <p:cNvPr id="8" name="Index-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90119" y="4372232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03</a:t>
                </a:r>
              </a:p>
            </p:txBody>
          </p:sp>
          <p:sp>
            <p:nvSpPr>
              <p:cNvPr id="9" name="3"/>
              <p:cNvSpPr/>
              <p:nvPr/>
            </p:nvSpPr>
            <p:spPr>
              <a:xfrm>
                <a:off x="2564794" y="4510662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3"/>
              <p:cNvSpPr/>
              <p:nvPr/>
            </p:nvSpPr>
            <p:spPr>
              <a:xfrm rot="13500000">
                <a:off x="2995959" y="4336672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3"/>
              <p:cNvSpPr/>
              <p:nvPr/>
            </p:nvSpPr>
            <p:spPr>
              <a:xfrm>
                <a:off x="3048029" y="4388742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itle-3"/>
              <p:cNvSpPr/>
              <p:nvPr>
                <p:custDataLst>
                  <p:tags r:id="rId3"/>
                </p:custDataLst>
              </p:nvPr>
            </p:nvSpPr>
            <p:spPr>
              <a:xfrm>
                <a:off x="3646199" y="4238882"/>
                <a:ext cx="1340485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Patent</a:t>
                </a:r>
                <a:endParaRPr lang="zh-CN" altLang="en-US" sz="1600" b="1" dirty="0"/>
              </a:p>
            </p:txBody>
          </p:sp>
          <p:sp>
            <p:nvSpPr>
              <p:cNvPr id="13" name="Body-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646199" y="4716402"/>
                <a:ext cx="6032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Method for Mining Customer Demands and Automatically Generating FAQs</a:t>
                </a:r>
              </a:p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Based on Large Language Models and Unsupervised Clustering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4" name="3" descr="立方体底视"/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116017" y="4458568"/>
                <a:ext cx="231054" cy="231054"/>
              </a:xfrm>
              <a:prstGeom prst="rect">
                <a:avLst/>
              </a:prstGeom>
            </p:spPr>
          </p:pic>
        </p:grpSp>
      </p:grpSp>
      <p:sp>
        <p:nvSpPr>
          <p:cNvPr id="181" name="灯片编号占位符 1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112" y="2047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3" name="Body-1"/>
          <p:cNvSpPr txBox="1"/>
          <p:nvPr>
            <p:custDataLst>
              <p:tags r:id="rId1"/>
            </p:custDataLst>
          </p:nvPr>
        </p:nvSpPr>
        <p:spPr>
          <a:xfrm>
            <a:off x="2393853" y="1053902"/>
            <a:ext cx="740429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Large Language Models in Intelligent Service System: Evaluation, Analysis and Distillation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Body-1"/>
          <p:cNvSpPr txBox="1"/>
          <p:nvPr>
            <p:custDataLst>
              <p:tags r:id="rId1"/>
            </p:custDataLst>
          </p:nvPr>
        </p:nvSpPr>
        <p:spPr>
          <a:xfrm>
            <a:off x="4149629" y="1396449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Large Language Models in Intelligent Service System:</a:t>
            </a:r>
          </a:p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Evaluation, Analysis and Distillation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512" y="1975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1546754" y="1197083"/>
            <a:ext cx="909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Z3 Rule-Based Multi-Step Reasoning: DAG-Driven Dataset Generation With Variable and Semantic Constraints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DC22FB-E222-3179-35C4-AEC12ED19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0" y="1347313"/>
            <a:ext cx="6265237" cy="41633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112" y="1903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3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1527356" y="1168283"/>
            <a:ext cx="913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Z3 Rule-Based Multi-Step Reasoning: DAG-Driven Dataset Generation With Variable and Semantic Constraints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E0NmI2OThkNmU5MjRkNWYxZmMwODRiNzJkMzQwNz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此处添加文本&#10;单击此处添加文本&#10;单击此处添加文本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&#10;单击此处添加文本&#10;单击此处添加文本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&#10;单击此处添加文本&#10;单击此处添加文本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035"/>
  <p:tag name="OP_SCP_COMPONENT_INFO" val="{&quot;title&quot;:&quot;扁平5项流程PPT组件&quot;,&quot;description&quot;:&quot;扁平5项流程PPT组件：五项流程布局，适用于复杂流程展示，设计专业简约。&quot;,&quot;keywords&quot;:[&quot;扁平&quot;,&quot;5项&quot;,&quot;流程&quot;,&quot;PPT组件&quot;],&quot;labels&quot;:[]}"/>
  <p:tag name="OP_SCP_GROUP_ID" val="9415999c-4f3c-b8c6-1942-a2cd158066a5"/>
  <p:tag name="OP_SCP_ITEM_COUNT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5"/>
  <p:tag name="OP_SCP_DEFAULT_TEXT" val="Part 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5"/>
  <p:tag name="OP_SCP_DEFAULT_TEXT" val="添加标题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DEFAULT_TEXT" val="单击此处添加文本，单击此处添加文本。"/>
  <p:tag name="OP_SCP_ITEM_INDEX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404"/>
  <p:tag name="OP_SCP_COMPONENT_INFO" val="{&quot;title&quot;:&quot;渐变5项纯文本目录&quot;,&quot;description&quot;:&quot;渐变 5项&quot;,&quot;keywords&quot;:[&quot;渐变 5项&quot;],&quot;labels&quot;:[]}"/>
  <p:tag name="OP_SCP_GROUP_ID" val="2865f588-068b-3477-05aa-768cfd914060"/>
  <p:tag name="OP_SCP_ITEM_COUNT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Part 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Part 0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5"/>
  <p:tag name="OP_SCP_DEFAULT_TEXT" val="添加标题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Part 0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Part 0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5"/>
  <p:tag name="OP_SCP_DEFAULT_TEXT" val="0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219"/>
  <p:tag name="OP_SCP_COMPONENT_INFO" val="{&quot;title&quot;:&quot;圆环总分结构_3&quot;,&quot;description&quot;:&quot;蓝色,圆环,3项&quot;,&quot;keywords&quot;:[&quot;蓝色&quot;,&quot;圆环&quot;,&quot;3项&quot;],&quot;labels&quot;:[]}"/>
  <p:tag name="OP_SCP_GROUP_ID" val="5b689022-6cd5-f8f6-7fe1-11be546485d5"/>
  <p:tag name="OP_SCP_ITEM_COUNT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输入标题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输入标题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输入标题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0"/>
  <p:tag name="OP_SCP_DEFAULT_TEXT" val="输入标题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265"/>
  <p:tag name="OP_SCP_COMPONENT_INFO" val="{&quot;title&quot;:&quot;弧线目录-3&quot;,&quot;description&quot;:&quot;蓝色,弧线,3项&quot;,&quot;keywords&quot;:[&quot;蓝色&quot;,&quot;弧线&quot;,&quot;3项&quot;],&quot;labels&quot;:[]}"/>
  <p:tag name="OP_SCP_GROUP_ID" val="75835195-03f5-dd60-60ca-621ab6e5da66"/>
  <p:tag name="OP_SCP_ITEM_COUNT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输入标题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输入标题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输入标题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0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265"/>
  <p:tag name="OP_SCP_COMPONENT_INFO" val="{&quot;title&quot;:&quot;弧线目录-3&quot;,&quot;description&quot;:&quot;蓝色,弧线,3项&quot;,&quot;keywords&quot;:[&quot;蓝色&quot;,&quot;弧线&quot;,&quot;3项&quot;],&quot;labels&quot;:[]}"/>
  <p:tag name="OP_SCP_GROUP_ID" val="75835195-03f5-dd60-60ca-621ab6e5da66"/>
  <p:tag name="OP_SCP_ITEM_COUNT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输入标题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输入标题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输入标题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409"/>
  <p:tag name="OP_SCP_COMPONENT_INFO" val="{&quot;title&quot;:&quot;渐变6项商务汇报列表&quot;,&quot;description&quot;:&quot;渐变 6项&quot;,&quot;keywords&quot;:[&quot;渐变 6项&quot;],&quot;labels&quot;:[]}"/>
  <p:tag name="OP_SCP_GROUP_ID" val="5e06daa2-a366-04da-028a-c26d551f3238"/>
  <p:tag name="OP_SCP_ITEM_COUNT" val="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6"/>
  <p:tag name="OP_SCP_DEFAULT_TEXT" val="添加标题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6"/>
  <p:tag name="OP_SCP_DEFAULT_TEXT" val="单击此处添加文本&#10;单击此处添加文本&#10;单击此处添加文本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6"/>
  <p:tag name="OP_SCP_DEFAULT_TEXT" val="0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5"/>
  <p:tag name="OP_SCP_DEFAULT_TEXT" val="添加标题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5"/>
  <p:tag name="OP_SCP_DEFAULT_TEXT" val="单击此处添加文本&#10;单击此处添加文本&#10;单击此处添加文本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5"/>
  <p:tag name="OP_SCP_DEFAULT_TEXT" val="0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4"/>
  <p:tag name="OP_SCP_DEFAULT_TEXT" val="单击此处添加文本&#10;单击此处添加文本&#10;单击此处添加文本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0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840</Words>
  <Application>Microsoft Office PowerPoint</Application>
  <PresentationFormat>宽屏</PresentationFormat>
  <Paragraphs>226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思源黑体 CN Regular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天奇 于</dc:creator>
  <cp:lastModifiedBy>天奇 于</cp:lastModifiedBy>
  <cp:revision>9</cp:revision>
  <dcterms:created xsi:type="dcterms:W3CDTF">2025-08-16T08:08:00Z</dcterms:created>
  <dcterms:modified xsi:type="dcterms:W3CDTF">2025-08-23T04:17:57Z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9B7685350A81447FBE28C748016D2C67</vt:lpwstr>
  </property>
  <property fmtid="{D5CDD505-2E9C-101B-9397-08002B2CF9AE}" pid="3" name="KSOProductBuildVer">
    <vt:lpwstr>2052-11.1.0.12165</vt:lpwstr>
  </property>
</Properties>
</file>