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358" r:id="rId3"/>
    <p:sldId id="359" r:id="rId4"/>
    <p:sldId id="360" r:id="rId5"/>
    <p:sldId id="361" r:id="rId6"/>
    <p:sldId id="363" r:id="rId7"/>
    <p:sldId id="364" r:id="rId8"/>
    <p:sldId id="366" r:id="rId9"/>
    <p:sldId id="365" r:id="rId10"/>
    <p:sldId id="367" r:id="rId11"/>
    <p:sldId id="368" r:id="rId12"/>
    <p:sldId id="369" r:id="rId13"/>
    <p:sldId id="370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15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460800"/>
    <a:srgbClr val="921100"/>
    <a:srgbClr val="6B1301"/>
    <a:srgbClr val="6C0000"/>
    <a:srgbClr val="6B0131"/>
    <a:srgbClr val="861000"/>
    <a:srgbClr val="6C0D00"/>
    <a:srgbClr val="A71500"/>
    <a:srgbClr val="48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9" autoAdjust="0"/>
    <p:restoredTop sz="88628" autoAdjust="0"/>
  </p:normalViewPr>
  <p:slideViewPr>
    <p:cSldViewPr snapToGrid="0">
      <p:cViewPr varScale="1">
        <p:scale>
          <a:sx n="66" d="100"/>
          <a:sy n="66" d="100"/>
        </p:scale>
        <p:origin x="1053" y="54"/>
      </p:cViewPr>
      <p:guideLst>
        <p:guide orient="horz" pos="2187"/>
        <p:guide pos="1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35BCAE-F409-4DD7-ACB6-6C783C91E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D48E0-6168-488E-8B2B-638AAF03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26C4-17FB-48E7-A15E-1B959715BE42}" type="datetimeFigureOut">
              <a:rPr lang="zh-CN" altLang="en-US" smtClean="0"/>
              <a:t>2021/05/14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27AE6-E701-44A1-93C2-77A82A53F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E5D96-6180-4AB1-89F7-CB0569AE04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698A-BF13-4A66-B0B7-ADF868BF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71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6E08F53-97F6-424C-B884-7F143807C22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34398326"/>
              </p:ext>
            </p:extLst>
          </p:nvPr>
        </p:nvGraphicFramePr>
        <p:xfrm>
          <a:off x="2103467" y="3225636"/>
          <a:ext cx="10901333" cy="652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4945760" imgH="8952120" progId="Photoshop.Image.13">
                  <p:embed/>
                </p:oleObj>
              </mc:Choice>
              <mc:Fallback>
                <p:oleObj name="Image" r:id="rId2" imgW="14945760" imgH="89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3467" y="3225636"/>
                        <a:ext cx="10901333" cy="652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0378CB69-5398-424D-AA28-B981A9969747}"/>
              </a:ext>
            </a:extLst>
          </p:cNvPr>
          <p:cNvSpPr/>
          <p:nvPr userDrawn="1"/>
        </p:nvSpPr>
        <p:spPr>
          <a:xfrm>
            <a:off x="0" y="2347355"/>
            <a:ext cx="13004800" cy="5058889"/>
          </a:xfrm>
          <a:prstGeom prst="rect">
            <a:avLst/>
          </a:prstGeom>
          <a:solidFill>
            <a:srgbClr val="9A0000">
              <a:alpha val="8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2729242"/>
            <a:ext cx="10464800" cy="1345870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4950942"/>
            <a:ext cx="10464800" cy="18809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lang="en-US" dirty="0"/>
          </a:p>
          <a:p>
            <a:pPr lvl="1"/>
            <a:endParaRPr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65F3786-F9FA-48F2-BD2B-E9BF8FF4DBB7}"/>
              </a:ext>
            </a:extLst>
          </p:cNvPr>
          <p:cNvGrpSpPr/>
          <p:nvPr userDrawn="1"/>
        </p:nvGrpSpPr>
        <p:grpSpPr>
          <a:xfrm>
            <a:off x="3712376" y="4202533"/>
            <a:ext cx="5623333" cy="564257"/>
            <a:chOff x="5671800" y="4267850"/>
            <a:chExt cx="1295228" cy="564257"/>
          </a:xfrm>
        </p:grpSpPr>
        <p:sp>
          <p:nvSpPr>
            <p:cNvPr id="68" name="AIPKU">
              <a:extLst>
                <a:ext uri="{FF2B5EF4-FFF2-40B4-BE49-F238E27FC236}">
                  <a16:creationId xmlns:a16="http://schemas.microsoft.com/office/drawing/2014/main" id="{F7043D0D-2C4A-4B91-8309-E8753E9335C8}"/>
                </a:ext>
              </a:extLst>
            </p:cNvPr>
            <p:cNvSpPr txBox="1"/>
            <p:nvPr userDrawn="1"/>
          </p:nvSpPr>
          <p:spPr>
            <a:xfrm>
              <a:off x="5671800" y="4267850"/>
              <a:ext cx="1295228" cy="56425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0000" b="0"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lang="zh-CN" altLang="en-US" sz="3000" dirty="0">
                  <a:solidFill>
                    <a:schemeClr val="bg1"/>
                  </a:solidFill>
                </a:rPr>
                <a:t>机器学习概论课程项目中期 报告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endParaRPr sz="3000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1E790DB5-DF6B-4B0F-AF03-D864E4CB4BA9}"/>
                </a:ext>
              </a:extLst>
            </p:cNvPr>
            <p:cNvSpPr/>
            <p:nvPr userDrawn="1"/>
          </p:nvSpPr>
          <p:spPr>
            <a:xfrm flipH="1">
              <a:off x="5677235" y="4280232"/>
              <a:ext cx="1274386" cy="539492"/>
            </a:xfrm>
            <a:prstGeom prst="snip1Rect">
              <a:avLst/>
            </a:prstGeom>
            <a:noFill/>
            <a:ln w="28575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EDD9BC7-6A7A-43AD-A6B6-43457C0657C5}"/>
              </a:ext>
            </a:extLst>
          </p:cNvPr>
          <p:cNvCxnSpPr>
            <a:cxnSpLocks/>
          </p:cNvCxnSpPr>
          <p:nvPr userDrawn="1"/>
        </p:nvCxnSpPr>
        <p:spPr>
          <a:xfrm>
            <a:off x="1270000" y="4469321"/>
            <a:ext cx="2465977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" name="Picture 9">
            <a:extLst>
              <a:ext uri="{FF2B5EF4-FFF2-40B4-BE49-F238E27FC236}">
                <a16:creationId xmlns:a16="http://schemas.microsoft.com/office/drawing/2014/main" id="{71499D26-78AA-4315-9105-27F564472F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9" y="389463"/>
            <a:ext cx="3000089" cy="83748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F82A45-147A-4E48-82F8-A43E2D4D1D2A}"/>
              </a:ext>
            </a:extLst>
          </p:cNvPr>
          <p:cNvCxnSpPr>
            <a:cxnSpLocks/>
          </p:cNvCxnSpPr>
          <p:nvPr userDrawn="1"/>
        </p:nvCxnSpPr>
        <p:spPr>
          <a:xfrm>
            <a:off x="9274627" y="4466794"/>
            <a:ext cx="2465977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50928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>
            <a:extLst>
              <a:ext uri="{FF2B5EF4-FFF2-40B4-BE49-F238E27FC236}">
                <a16:creationId xmlns:a16="http://schemas.microsoft.com/office/drawing/2014/main" id="{D9F92F76-C0BE-4DC2-9187-255F94297A16}"/>
              </a:ext>
            </a:extLst>
          </p:cNvPr>
          <p:cNvSpPr/>
          <p:nvPr userDrawn="1"/>
        </p:nvSpPr>
        <p:spPr>
          <a:xfrm>
            <a:off x="0" y="125498"/>
            <a:ext cx="13004799" cy="933086"/>
          </a:xfrm>
          <a:prstGeom prst="rect">
            <a:avLst/>
          </a:prstGeom>
          <a:solidFill>
            <a:srgbClr val="921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12382" y="60436"/>
            <a:ext cx="1258610" cy="1132259"/>
            <a:chOff x="212381" y="60437"/>
            <a:chExt cx="2396707" cy="1149238"/>
          </a:xfrm>
        </p:grpSpPr>
        <p:sp>
          <p:nvSpPr>
            <p:cNvPr id="28" name="矩形">
              <a:extLst>
                <a:ext uri="{FF2B5EF4-FFF2-40B4-BE49-F238E27FC236}">
                  <a16:creationId xmlns:a16="http://schemas.microsoft.com/office/drawing/2014/main" id="{45918D76-98CA-40F2-94FE-CA95729058B3}"/>
                </a:ext>
              </a:extLst>
            </p:cNvPr>
            <p:cNvSpPr/>
            <p:nvPr userDrawn="1"/>
          </p:nvSpPr>
          <p:spPr>
            <a:xfrm>
              <a:off x="212381" y="60437"/>
              <a:ext cx="2396707" cy="1149238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" name="AIPKU">
              <a:extLst>
                <a:ext uri="{FF2B5EF4-FFF2-40B4-BE49-F238E27FC236}">
                  <a16:creationId xmlns:a16="http://schemas.microsoft.com/office/drawing/2014/main" id="{8F602360-E262-4471-9B43-83986789336D}"/>
                </a:ext>
              </a:extLst>
            </p:cNvPr>
            <p:cNvSpPr txBox="1"/>
            <p:nvPr/>
          </p:nvSpPr>
          <p:spPr>
            <a:xfrm>
              <a:off x="734547" y="353804"/>
              <a:ext cx="1069765" cy="56425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0000" b="0"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lang="en-US" sz="3000" dirty="0">
                  <a:solidFill>
                    <a:srgbClr val="921100"/>
                  </a:solidFill>
                </a:rPr>
                <a:t>  ITML</a:t>
              </a:r>
              <a:endParaRPr sz="3000" dirty="0">
                <a:solidFill>
                  <a:srgbClr val="921100"/>
                </a:solidFill>
              </a:endParaRPr>
            </a:p>
          </p:txBody>
        </p:sp>
        <p:sp>
          <p:nvSpPr>
            <p:cNvPr id="24" name="矩形: 剪去单角 23">
              <a:extLst>
                <a:ext uri="{FF2B5EF4-FFF2-40B4-BE49-F238E27FC236}">
                  <a16:creationId xmlns:a16="http://schemas.microsoft.com/office/drawing/2014/main" id="{DA2253FE-7A6C-4DB5-8533-DAA9D1553960}"/>
                </a:ext>
              </a:extLst>
            </p:cNvPr>
            <p:cNvSpPr/>
            <p:nvPr userDrawn="1"/>
          </p:nvSpPr>
          <p:spPr>
            <a:xfrm flipH="1">
              <a:off x="327255" y="366186"/>
              <a:ext cx="2094251" cy="539492"/>
            </a:xfrm>
            <a:prstGeom prst="snip1Rect">
              <a:avLst/>
            </a:prstGeom>
            <a:noFill/>
            <a:ln w="28575" cap="flat">
              <a:solidFill>
                <a:srgbClr val="9211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63" name="标题文本"/>
          <p:cNvSpPr txBox="1">
            <a:spLocks noGrp="1"/>
          </p:cNvSpPr>
          <p:nvPr userDrawn="1">
            <p:ph type="title"/>
          </p:nvPr>
        </p:nvSpPr>
        <p:spPr>
          <a:xfrm>
            <a:off x="2038158" y="218777"/>
            <a:ext cx="9466390" cy="7465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4689E0-1477-430E-B01A-0F2944426F33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5938823" y="9237141"/>
            <a:ext cx="1127153" cy="53949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43BF40-31A0-4186-A5AB-CD2B670CC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71714" y="125498"/>
            <a:ext cx="933086" cy="9330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company-bankruptcy-predi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419B-E7F3-40AC-A986-10FCEDA4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30" y="2616036"/>
            <a:ext cx="11001513" cy="1345870"/>
          </a:xfrm>
        </p:spPr>
        <p:txBody>
          <a:bodyPr/>
          <a:lstStyle/>
          <a:p>
            <a:r>
              <a:rPr lang="zh-CN" altLang="en-US" dirty="0"/>
              <a:t>企业破产预测模型：设计与实现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D9E7C-5DDB-4415-9803-C44343C383B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 dirty="0"/>
              <a:t>项目成员</a:t>
            </a:r>
            <a:endParaRPr lang="en-US" altLang="zh-CN" dirty="0"/>
          </a:p>
          <a:p>
            <a:r>
              <a:rPr lang="zh-CN" altLang="en-US" dirty="0"/>
              <a:t>张柏舟 周裕涵 宋铭宇 柯佳奇 鲁琦琨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39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E51A-F243-F849-AD4E-6A9B8E9B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目前进展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3B058F-436C-7245-8237-A456A9D8B9A8}"/>
              </a:ext>
            </a:extLst>
          </p:cNvPr>
          <p:cNvSpPr txBox="1"/>
          <p:nvPr/>
        </p:nvSpPr>
        <p:spPr>
          <a:xfrm>
            <a:off x="2297544" y="1592949"/>
            <a:ext cx="84097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使用全部样本训练的结果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75BCCD-DD86-B54E-A039-FB16BC3B0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03" y="2467840"/>
            <a:ext cx="8851900" cy="4473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2FFEBC-46EB-DE42-8DD6-30C28714EAFB}"/>
              </a:ext>
            </a:extLst>
          </p:cNvPr>
          <p:cNvSpPr txBox="1"/>
          <p:nvPr/>
        </p:nvSpPr>
        <p:spPr>
          <a:xfrm>
            <a:off x="2345403" y="7740023"/>
            <a:ext cx="92799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准确率足够高，但这是因为数据集过于不平衡（破产的公司很少），所以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f1_score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的表现很糟糕</a:t>
            </a:r>
          </a:p>
        </p:txBody>
      </p:sp>
    </p:spTree>
    <p:extLst>
      <p:ext uri="{BB962C8B-B14F-4D97-AF65-F5344CB8AC3E}">
        <p14:creationId xmlns:p14="http://schemas.microsoft.com/office/powerpoint/2010/main" val="562305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77E3-69F6-AF47-8518-1F7EA3B7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目前进展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DF3E90-9436-2B4F-8646-BC9A435FE82E}"/>
              </a:ext>
            </a:extLst>
          </p:cNvPr>
          <p:cNvSpPr txBox="1"/>
          <p:nvPr/>
        </p:nvSpPr>
        <p:spPr>
          <a:xfrm>
            <a:off x="2347848" y="1619991"/>
            <a:ext cx="86452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尝试去除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5000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个未破产公司样本，这样剩余的样本中未破产公司与已破产公司的数量比大致为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，比例更为均衡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3E7E68-C6CE-564A-8588-61CC8BA6A5A5}"/>
              </a:ext>
            </a:extLst>
          </p:cNvPr>
          <p:cNvSpPr txBox="1"/>
          <p:nvPr/>
        </p:nvSpPr>
        <p:spPr>
          <a:xfrm>
            <a:off x="2667107" y="2749550"/>
            <a:ext cx="80067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重新训练得到的结果：准确率略略下降，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f1_score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有很大的提高，但还不够高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CE82D-FB7B-EF49-B4C6-AADFCBBBB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48" y="3879109"/>
            <a:ext cx="9156700" cy="44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379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D880-B79A-1841-8295-6FD3A55B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进度安排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3DE1E-5970-9742-93C4-FF8F533AEFA0}"/>
              </a:ext>
            </a:extLst>
          </p:cNvPr>
          <p:cNvSpPr txBox="1"/>
          <p:nvPr/>
        </p:nvSpPr>
        <p:spPr>
          <a:xfrm>
            <a:off x="1161473" y="2272540"/>
            <a:ext cx="10681854" cy="5457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接下来的任务：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进行特征工程（可以从理解概念、分析商业的角度，也可以从主成分分析的角度）</a:t>
            </a:r>
            <a:endParaRPr lang="en-US" altLang="zh-CN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尝试使用深度神经网络建模，以求达到更高的准确率和</a:t>
            </a:r>
            <a:r>
              <a:rPr lang="en-US" altLang="zh-CN" sz="36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F1</a:t>
            </a:r>
            <a:r>
              <a:rPr lang="zh-CN" altLang="en-US" sz="36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endParaRPr lang="en-US" altLang="zh-CN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做一些可视化，更好地呈现实验结果</a:t>
            </a:r>
            <a:endParaRPr lang="en-US" altLang="zh-CN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indent="0" algn="l"/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078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C55D6-75A4-CD4C-B476-92FCEC93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小结：问题和困难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C18159-622C-1345-8459-F45077A24147}"/>
              </a:ext>
            </a:extLst>
          </p:cNvPr>
          <p:cNvSpPr txBox="1"/>
          <p:nvPr/>
        </p:nvSpPr>
        <p:spPr>
          <a:xfrm>
            <a:off x="350982" y="2086202"/>
            <a:ext cx="1230283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问题一：数据集中的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feature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均为与商业有关的术语，知识盲区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解决方法：参考相关论文使用的</a:t>
            </a:r>
            <a:r>
              <a:rPr lang="en-US" altLang="zh-CN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feature/</a:t>
            </a:r>
            <a:r>
              <a:rPr lang="zh-CN" altLang="en-US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请教光华的好兄弟</a:t>
            </a:r>
            <a:endParaRPr lang="en-US" altLang="zh-CN" sz="3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问题二：编程的过程中不熟悉函数接口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3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	</a:t>
            </a:r>
            <a:r>
              <a:rPr lang="zh-CN" altLang="en-US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方法：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stackoverflow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580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问题和困难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566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51A1-AD84-D84A-96A5-7A3E0409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项目背景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5C74CE-F397-0C4B-9399-3BDBB0F37D7E}"/>
              </a:ext>
            </a:extLst>
          </p:cNvPr>
          <p:cNvSpPr txBox="1">
            <a:spLocks/>
          </p:cNvSpPr>
          <p:nvPr/>
        </p:nvSpPr>
        <p:spPr>
          <a:xfrm>
            <a:off x="1244600" y="2088861"/>
            <a:ext cx="10515600" cy="4351338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zh-CN" altLang="en-US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市场经济条件下，企业的破产与企业的建立就像人的生出与死亡一样，是客观存在的。对于投资者等与企业有利害关系的一方来讲，准确地判断企业是否面临破产的境地，能够最大限度地降低自己的财务风险，获得较好的经济效益。同时对于企业经营者来讲，预测企业破产的可能性也尤为重要</a:t>
            </a:r>
            <a:endParaRPr lang="en-US" altLang="zh-CN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期以来，商业界对于企业破产的预测多来自于行业经验，对企业相关数据进行人为的筛选评估。随着人工智能的快速发展，机器学习方法可以被应用到企业破产预测当中，处理更大数量级的数据并得出更具指导性的结果</a:t>
            </a:r>
          </a:p>
        </p:txBody>
      </p:sp>
    </p:spTree>
    <p:extLst>
      <p:ext uri="{BB962C8B-B14F-4D97-AF65-F5344CB8AC3E}">
        <p14:creationId xmlns:p14="http://schemas.microsoft.com/office/powerpoint/2010/main" val="36489592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DE5E4-DF7B-8F42-8420-943E7E08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30176-8433-6047-AC7E-484D01C8A928}"/>
              </a:ext>
            </a:extLst>
          </p:cNvPr>
          <p:cNvSpPr txBox="1">
            <a:spLocks/>
          </p:cNvSpPr>
          <p:nvPr/>
        </p:nvSpPr>
        <p:spPr>
          <a:xfrm>
            <a:off x="1244600" y="218777"/>
            <a:ext cx="10515600" cy="7999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endParaRPr lang="en-US" altLang="zh-CN" dirty="0">
              <a:latin typeface="Inter"/>
            </a:endParaRPr>
          </a:p>
          <a:p>
            <a:pPr hangingPunct="1"/>
            <a:endParaRPr lang="en-US" altLang="zh-CN" sz="2800" dirty="0">
              <a:solidFill>
                <a:srgbClr val="3232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en-US" altLang="zh-CN" dirty="0" err="1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Balcaen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S., </a:t>
            </a:r>
            <a:r>
              <a:rPr lang="en-US" altLang="zh-CN" dirty="0" err="1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Ooghe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H. </a:t>
            </a:r>
            <a:r>
              <a:rPr lang="en-US" altLang="zh-CN" i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 years of studies on business failure: An overview of the classic statistical methodologies and their related problems.</a:t>
            </a:r>
            <a:r>
              <a:rPr lang="zh-CN" altLang="en-US" i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British Accounting Review, 38 (2006), pp. 63-93</a:t>
            </a:r>
          </a:p>
          <a:p>
            <a:pPr marL="0" indent="0" hangingPunct="1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基于统计方法的公司破产预测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 W.-Y., Hu Y.-H., Tsai C.-F. </a:t>
            </a:r>
            <a:r>
              <a:rPr lang="en-US" altLang="zh-CN" i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 learning in financial crisis prediction: A survey 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 Transactions on Systems, Man and Cybernetics – Part C: Applications and   Reviews, 42 (4) (2012), pp. 421-436</a:t>
            </a:r>
          </a:p>
          <a:p>
            <a:pPr marL="0" indent="0" hangingPunct="1">
              <a:buFontTx/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首个基于机器学习方法的公司破产预测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8669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DE5E4-DF7B-8F42-8420-943E7E08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63ABEB-BC4B-1C49-9BA2-2947AF62FE57}"/>
              </a:ext>
            </a:extLst>
          </p:cNvPr>
          <p:cNvSpPr txBox="1">
            <a:spLocks/>
          </p:cNvSpPr>
          <p:nvPr/>
        </p:nvSpPr>
        <p:spPr>
          <a:xfrm>
            <a:off x="1513553" y="1464417"/>
            <a:ext cx="10515600" cy="8829510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Ohlson J.A. </a:t>
            </a:r>
            <a:r>
              <a:rPr lang="en-US" altLang="zh-CN" i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Financial ratios and the probabilistic prediction of bankruptcy 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 of Accounting Research, 18 (1980), pp. 109-131</a:t>
            </a:r>
          </a:p>
          <a:p>
            <a:pPr marL="0" indent="0" hangingPunct="1">
              <a:buFontTx/>
              <a:buNone/>
            </a:pP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讨论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财务比率（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Financial Ratios, FRs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对公司破产预测的影响</a:t>
            </a:r>
            <a:endParaRPr lang="en-US" altLang="zh-CN" dirty="0">
              <a:solidFill>
                <a:srgbClr val="3232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en-US" altLang="zh-CN" dirty="0" err="1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Bredart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X. </a:t>
            </a:r>
            <a:r>
              <a:rPr lang="en-US" altLang="zh-CN" i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Financial distress and corporate governance: The impact of board configuration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International Business Research, 7 (3) (2014), pp. 72-80</a:t>
            </a:r>
          </a:p>
          <a:p>
            <a:pPr marL="0" indent="0" hangingPunct="1">
              <a:buNone/>
            </a:pPr>
            <a:r>
              <a:rPr lang="zh-CN" altLang="en-US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讨论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公司治理指标（</a:t>
            </a:r>
            <a:r>
              <a:rPr lang="en-US" altLang="zh-CN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Corporate Governance Indicators, CGIs</a:t>
            </a:r>
            <a:r>
              <a:rPr lang="zh-CN" altLang="en-US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）的影响</a:t>
            </a:r>
            <a:endParaRPr lang="en-US" altLang="zh-CN" dirty="0">
              <a:solidFill>
                <a:srgbClr val="3232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hangingPunct="1">
              <a:buFontTx/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955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DE5E4-DF7B-8F42-8420-943E7E08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2A9E1E-AFB8-A444-B899-B3747C0DFB7B}"/>
              </a:ext>
            </a:extLst>
          </p:cNvPr>
          <p:cNvSpPr txBox="1">
            <a:spLocks/>
          </p:cNvSpPr>
          <p:nvPr/>
        </p:nvSpPr>
        <p:spPr>
          <a:xfrm>
            <a:off x="1244600" y="1771299"/>
            <a:ext cx="10515600" cy="6211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Guyon I., </a:t>
            </a:r>
            <a:r>
              <a:rPr lang="en-US" altLang="zh-CN" dirty="0" err="1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Elisseeff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A. </a:t>
            </a:r>
            <a:r>
              <a:rPr lang="en-US" altLang="zh-CN" i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introduction to variable and feature selection</a:t>
            </a:r>
            <a:r>
              <a:rPr lang="en-US" altLang="zh-CN" b="1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 of Machine Learning Research, 3 (2003), pp. 1157-1182</a:t>
            </a:r>
          </a:p>
          <a:p>
            <a:pPr marL="0" indent="0" hangingPunct="1">
              <a:buFontTx/>
              <a:buNone/>
            </a:pPr>
            <a:r>
              <a:rPr lang="en-US" altLang="zh-CN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3232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特征选择方法</a:t>
            </a:r>
            <a:endParaRPr lang="en-US" altLang="zh-CN" dirty="0">
              <a:solidFill>
                <a:srgbClr val="3232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Liang, D., Lu, C.-C., Tsai, C.-F., and Shih, G.-A. (2016) </a:t>
            </a:r>
            <a:r>
              <a:rPr lang="en-US" altLang="zh-CN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Financial Ratios and Corporate Governance Indicators in Bankruptcy Prediction: A Comprehensive Study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European Journal of Operational Research, vol. 252, no. 2, pp. 561-572</a:t>
            </a:r>
          </a:p>
          <a:p>
            <a:pPr marL="0" indent="0" hangingPunct="1">
              <a:buFontTx/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结合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CGIs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的公司破产预测（本项目主要参考依据）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hangingPunct="1">
              <a:buFontTx/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6675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F48DD-A782-8C4F-B7C3-440BE2C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基本框架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D099691-C8A9-7A40-8F37-06B3F07C4476}"/>
              </a:ext>
            </a:extLst>
          </p:cNvPr>
          <p:cNvSpPr txBox="1">
            <a:spLocks/>
          </p:cNvSpPr>
          <p:nvPr/>
        </p:nvSpPr>
        <p:spPr>
          <a:xfrm>
            <a:off x="1513553" y="1634557"/>
            <a:ext cx="10515600" cy="78003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本项目的目标在于根据公司现有的表现预测其是否破产，本质是一个二分类问题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数据集来源：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https://www.kaggle.com/fedesoriano/company-bankruptcy-prediction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数据集共包括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6819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个样本，每一个样本包含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个标签（公司是否破产）。其中的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6599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个样本标记为未破产，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个样本标记为破产。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7980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F48DD-A782-8C4F-B7C3-440BE2C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基本框架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D099691-C8A9-7A40-8F37-06B3F07C4476}"/>
              </a:ext>
            </a:extLst>
          </p:cNvPr>
          <p:cNvSpPr txBox="1">
            <a:spLocks/>
          </p:cNvSpPr>
          <p:nvPr/>
        </p:nvSpPr>
        <p:spPr>
          <a:xfrm>
            <a:off x="1341582" y="1412884"/>
            <a:ext cx="10515600" cy="78003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AC7DFE-45EE-3F4A-BE54-0A04DBFBB6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并不知道哪种模型能够较好的完成这个分类问题，因此我们将尝试多种不同分类器模型，并对其分类效果进行比较，从而选出最佳模型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而对于每一种分类器模型，在训练模型参数之前，我们还需要对原始数据进行筛选，提取数据中有效的特征作为模型的输入（特征工程）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为了进一步提高准确率，除了传统的机器学习方法，还可以采用深度学习方法来构造模型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328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5DEAE-0B82-FA4B-A08C-A03C7E36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-</a:t>
            </a:r>
            <a:r>
              <a:rPr kumimoji="1"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430C4-A159-2B47-A40B-18D7A1D136B4}"/>
              </a:ext>
            </a:extLst>
          </p:cNvPr>
          <p:cNvSpPr txBox="1">
            <a:spLocks/>
          </p:cNvSpPr>
          <p:nvPr/>
        </p:nvSpPr>
        <p:spPr>
          <a:xfrm>
            <a:off x="879764" y="1700934"/>
            <a:ext cx="10515600" cy="7709198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当前，我们已经实验了一些传统的分类模型，取得了尚可的分类效果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传统分类模型包括：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回归、决策树、以决策树为基学习器的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gradient boosting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和随机森林、支持向量机、多层网络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hangingPunct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在特征提取方面，当前采取的特征为由原始数据直接转化形成的高维向量（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），还未进行特征工程</a:t>
            </a:r>
          </a:p>
        </p:txBody>
      </p:sp>
    </p:spTree>
    <p:extLst>
      <p:ext uri="{BB962C8B-B14F-4D97-AF65-F5344CB8AC3E}">
        <p14:creationId xmlns:p14="http://schemas.microsoft.com/office/powerpoint/2010/main" val="3772683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11428</TotalTime>
  <Words>921</Words>
  <Application>Microsoft Office PowerPoint</Application>
  <PresentationFormat>自定义</PresentationFormat>
  <Paragraphs>68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Helvetica Neue</vt:lpstr>
      <vt:lpstr>Helvetica Neue Medium</vt:lpstr>
      <vt:lpstr>Inter</vt:lpstr>
      <vt:lpstr>Microsoft YaHei</vt:lpstr>
      <vt:lpstr>Microsoft YaHei</vt:lpstr>
      <vt:lpstr>Arial</vt:lpstr>
      <vt:lpstr>Impact</vt:lpstr>
      <vt:lpstr>Wingdings</vt:lpstr>
      <vt:lpstr>White</vt:lpstr>
      <vt:lpstr>Image</vt:lpstr>
      <vt:lpstr>企业破产预测模型：设计与实现</vt:lpstr>
      <vt:lpstr>内容提要</vt:lpstr>
      <vt:lpstr>项目背景 </vt:lpstr>
      <vt:lpstr>相关工作</vt:lpstr>
      <vt:lpstr>相关工作</vt:lpstr>
      <vt:lpstr>相关工作</vt:lpstr>
      <vt:lpstr>项目-基本框架</vt:lpstr>
      <vt:lpstr>项目-基本框架</vt:lpstr>
      <vt:lpstr>项目-目前进展</vt:lpstr>
      <vt:lpstr>项目-目前进展</vt:lpstr>
      <vt:lpstr>项目-目前进展</vt:lpstr>
      <vt:lpstr>项目-进度安排</vt:lpstr>
      <vt:lpstr>小结：问题和困难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Dingsheng Luo</dc:creator>
  <cp:lastModifiedBy>Zhou Yuhan</cp:lastModifiedBy>
  <cp:revision>280</cp:revision>
  <dcterms:modified xsi:type="dcterms:W3CDTF">2021-05-14T01:47:18Z</dcterms:modified>
</cp:coreProperties>
</file>