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52A49-2AB9-43FA-856F-BF0A3F1E6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5A7A92-1F2C-484E-AF1E-76C845EC2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AE97D-500B-4926-ABC0-A49877C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75C1D-6C8F-4AC3-A86F-79740A10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37753-3564-4509-9E49-0D6D244E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2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B2095-6295-42FD-9687-B8498FEB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FFFCD-5D0B-46CB-8DED-5200C0C5E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0C5BF-EDDC-4823-A6EC-86A1CC9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2D5BE-D478-44E4-9F53-51E02AEF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6CD-0435-45CF-BDC1-AFD4D2D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2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52164-914E-4349-93DF-43FCD6B8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CCAE5-2375-46CD-AD9D-C3906EE0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932DB-051D-4753-9FE4-D799B15F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5D561-361E-4BAF-BDD9-B27C0EBA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7F16E-F68C-4D2B-9C9A-CC76F6BA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3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F3BB-F8B8-4908-9A04-C03080E6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24759-E5F3-42ED-8BBA-635D69B0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A4F8D-2334-4A67-A2AA-954F493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5EA97-B8E9-44B3-8FBF-21E4DE8D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6CF5E-D8AF-454D-B567-DED7958B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2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E0A0-C3FE-41EE-9349-7A3EA8D9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17054-6127-4289-B99B-C725D772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429E3-B875-44E8-A301-B4DE1ECA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2E4AC-7297-404A-B74D-0F28C104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6DCD2-AC77-4896-8B07-5023EA9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B14EC-8992-450A-9A38-77709B38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EB730-A936-4F44-B69C-69CA0AA2F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A8004-BD78-45F9-882A-FAB006B8F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BFCEF-D10A-45EA-890F-565A4E5F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A3858-BE5A-4F60-9A49-6737B4C8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2A129-DE66-4089-992D-C835B3B4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9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D53C-2E1A-493B-9F5C-5E72B17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B1F35-E885-4FA1-9232-C84A8FB3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42790-73B0-4183-90D2-A1AFE79C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EDD5CB-CDD4-4BA0-924E-E60905A24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51F0CC-1003-42B6-A28B-9821575F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65D1A2-BDD6-40A8-BC81-86C15C7E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EB8EAE-18BD-4177-B49B-73514393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87A06E-ADF4-438B-9729-5277F366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9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B3F3B-E088-4C71-A765-120AC0F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CF2A4B-0547-4AD5-948E-C92406D7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9C0D8D-5AC4-4876-9BEA-D710DFF3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80FD-9342-4CF1-880C-E9F66012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3781E3-8ACD-490C-AC50-69E4C736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9E8A2-649E-46E4-A181-2B353029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9B607-DBD0-4083-BB72-80CA60CD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0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FF4E7-F23B-4ED8-9266-8490CF28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49AA3-B5C0-4B04-BA16-F2AF8CF5D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45468-943D-4BAE-923B-D8DEBE6E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5E327-1FE4-4949-883F-D55A06AE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FAED4-A589-416E-B476-47DDB5F7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BF0FA-391C-4217-BF16-6896EF8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339A4-A35E-4A32-8928-CD91A25A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042AB4-2D24-42E2-8050-F9C3F424A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17D00-36A3-4904-AF3B-12074691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25F26-B5C2-41F2-9CA3-7E20954D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0ADFC-585E-41BF-B6C5-3591218C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9752FB-D034-4BB6-97C5-096CA7C1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1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9BF7A4-2662-4005-9AD8-B4391482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8E152-DA29-4C0C-9C9A-600B3322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EB1F6-7847-40E9-9833-DD9EDBD2E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61BE-26CE-46EB-B111-D0AEF36A2B5E}" type="datetimeFigureOut">
              <a:rPr lang="zh-CN" altLang="en-US" smtClean="0"/>
              <a:t>2021/05/09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70A82-7005-4FE8-AE89-E59D1A501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C86C2-644D-4F0E-BB4B-37A85F794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F7E4-7CAA-435A-83B6-8213082F2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8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AF043-E734-403D-BB0D-58EE83E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8DF0F-F335-49E2-9C9F-327BEEBE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市场经济条件下，企业的破产与企业的建立就像人的生出与死亡一样，是客观存在的。对于投资者等与企业有利害关系的一方来讲，准确地判断企业是否面临破产的境地，能够最大限度地降低自己的财务风险，获得较好的经济效益。同时对于企业经营者来讲，预测企业破产的可能性也尤为重要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长期以来，商业界对于企业破产的预测多来自于行业经验，对企业相关数据进行人为的筛选评估。随着人工智能的快速发展，机器学习方法可以被应用到企业破产预测当中，处理更大数量级的数据并得出更具指导性的结果</a:t>
            </a:r>
          </a:p>
        </p:txBody>
      </p:sp>
    </p:spTree>
    <p:extLst>
      <p:ext uri="{BB962C8B-B14F-4D97-AF65-F5344CB8AC3E}">
        <p14:creationId xmlns:p14="http://schemas.microsoft.com/office/powerpoint/2010/main" val="49967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77A10-44B8-4543-A1AA-6660A47D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7706C-9C37-4F8F-8E12-1766E9A1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064"/>
            <a:ext cx="10515600" cy="47688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0" i="0" dirty="0">
              <a:effectLst/>
              <a:latin typeface="Inter"/>
            </a:endParaRPr>
          </a:p>
          <a:p>
            <a:pPr algn="l"/>
            <a:r>
              <a:rPr lang="en-US" altLang="zh-CN" b="0" i="0" dirty="0" err="1">
                <a:solidFill>
                  <a:srgbClr val="323232"/>
                </a:solidFill>
                <a:effectLst/>
                <a:latin typeface="NexusSans"/>
              </a:rPr>
              <a:t>Balcaen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 S., </a:t>
            </a:r>
            <a:r>
              <a:rPr lang="en-US" altLang="zh-CN" b="0" i="0" dirty="0" err="1">
                <a:solidFill>
                  <a:srgbClr val="323232"/>
                </a:solidFill>
                <a:effectLst/>
                <a:latin typeface="NexusSans"/>
              </a:rPr>
              <a:t>Ooghe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 H. </a:t>
            </a:r>
            <a:r>
              <a:rPr lang="en-US" altLang="zh-CN" i="1" dirty="0">
                <a:solidFill>
                  <a:srgbClr val="323232"/>
                </a:solidFill>
                <a:effectLst/>
                <a:latin typeface="NexusSans"/>
              </a:rPr>
              <a:t>35 years of studies on business failure: An overview of the classic statistical methodologies and their related problems</a:t>
            </a:r>
            <a:r>
              <a:rPr lang="en-US" altLang="zh-CN" i="1" dirty="0">
                <a:solidFill>
                  <a:srgbClr val="323232"/>
                </a:solidFill>
                <a:latin typeface="NexusSans"/>
              </a:rPr>
              <a:t>.</a:t>
            </a:r>
            <a:r>
              <a:rPr lang="zh-CN" altLang="en-US" i="1" dirty="0">
                <a:solidFill>
                  <a:srgbClr val="323232"/>
                </a:solidFill>
                <a:latin typeface="NexusSans"/>
              </a:rPr>
              <a:t> 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The British Accounting Review, 38 (2006), pp. 63-93</a:t>
            </a: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Inter"/>
              </a:rPr>
              <a:t>   基于统计方法的公司破产预测</a:t>
            </a:r>
            <a:endParaRPr lang="en-US" altLang="zh-CN" b="0" i="0" dirty="0">
              <a:effectLst/>
              <a:latin typeface="Inter"/>
            </a:endParaRPr>
          </a:p>
          <a:p>
            <a:pPr algn="l"/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Lin W.-Y., Hu Y.-H., Tsai C.-F. </a:t>
            </a:r>
            <a:r>
              <a:rPr lang="en-US" altLang="zh-CN" i="1" dirty="0">
                <a:solidFill>
                  <a:srgbClr val="323232"/>
                </a:solidFill>
                <a:effectLst/>
                <a:latin typeface="NexusSans"/>
              </a:rPr>
              <a:t>Machine learning in financial crisis prediction: A survey 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IEEE Transactions on Systems, Man and Cybernetics – Part C: Applications and   Reviews, 42 (4) (2012), pp. 421-436</a:t>
            </a:r>
          </a:p>
          <a:p>
            <a:pPr marL="0" indent="0" algn="l">
              <a:buNone/>
            </a:pPr>
            <a:r>
              <a:rPr lang="en-US" altLang="zh-CN" b="0" i="0" dirty="0">
                <a:effectLst/>
                <a:latin typeface="Inter"/>
              </a:rPr>
              <a:t>   </a:t>
            </a:r>
            <a:r>
              <a:rPr lang="zh-CN" altLang="en-US" b="0" i="0" dirty="0">
                <a:effectLst/>
                <a:latin typeface="Inter"/>
              </a:rPr>
              <a:t>首个基于机器学习方法的公司破产预测</a:t>
            </a:r>
            <a:endParaRPr lang="en-US" altLang="zh-CN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1886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536C1-6B32-4C4F-956B-DACE14B8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199"/>
            <a:ext cx="10515600" cy="58347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Ohlson J.A. </a:t>
            </a:r>
            <a:r>
              <a:rPr lang="en-US" altLang="zh-CN" i="1" dirty="0">
                <a:solidFill>
                  <a:srgbClr val="323232"/>
                </a:solidFill>
                <a:effectLst/>
                <a:latin typeface="NexusSans"/>
              </a:rPr>
              <a:t>Financial ratios and the probabilistic prediction of bankruptcy 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Journal of Accounting Research, 18 (1980), pp. 109-131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   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NexusSans"/>
              </a:rPr>
              <a:t>讨论</a:t>
            </a:r>
            <a:r>
              <a:rPr lang="zh-CN" altLang="en-US" dirty="0">
                <a:latin typeface="Inter"/>
              </a:rPr>
              <a:t>财务比率（</a:t>
            </a:r>
            <a:r>
              <a:rPr lang="en-US" altLang="zh-CN" dirty="0">
                <a:latin typeface="Inter"/>
              </a:rPr>
              <a:t>Financial Ratios, </a:t>
            </a:r>
            <a:r>
              <a:rPr lang="en-US" altLang="zh-CN" dirty="0" err="1">
                <a:latin typeface="Inter"/>
              </a:rPr>
              <a:t>FRs</a:t>
            </a:r>
            <a:r>
              <a:rPr lang="zh-CN" altLang="en-US" dirty="0">
                <a:latin typeface="Inter"/>
              </a:rPr>
              <a:t>）</a:t>
            </a:r>
            <a:r>
              <a:rPr lang="zh-CN" altLang="en-US" dirty="0">
                <a:solidFill>
                  <a:srgbClr val="323232"/>
                </a:solidFill>
                <a:latin typeface="NexusSans"/>
              </a:rPr>
              <a:t>对公司破产预测的影响</a:t>
            </a:r>
            <a:endParaRPr lang="en-US" altLang="zh-CN" b="0" i="0" dirty="0">
              <a:solidFill>
                <a:srgbClr val="323232"/>
              </a:solidFill>
              <a:effectLst/>
              <a:latin typeface="NexusSans"/>
            </a:endParaRPr>
          </a:p>
          <a:p>
            <a:pPr algn="l"/>
            <a:r>
              <a:rPr lang="en-US" altLang="zh-CN" b="0" i="0" dirty="0" err="1">
                <a:solidFill>
                  <a:srgbClr val="323232"/>
                </a:solidFill>
                <a:effectLst/>
                <a:latin typeface="NexusSans"/>
              </a:rPr>
              <a:t>Bredart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 X. </a:t>
            </a:r>
            <a:r>
              <a:rPr lang="en-US" altLang="zh-CN" i="1" dirty="0">
                <a:solidFill>
                  <a:srgbClr val="323232"/>
                </a:solidFill>
                <a:effectLst/>
                <a:latin typeface="NexusSans"/>
              </a:rPr>
              <a:t>Financial distress and corporate governance: The impact of board configuration</a:t>
            </a:r>
            <a:r>
              <a:rPr lang="en-US" altLang="zh-CN" dirty="0">
                <a:solidFill>
                  <a:srgbClr val="323232"/>
                </a:solidFill>
                <a:latin typeface="NexusSans"/>
              </a:rPr>
              <a:t> 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International Business Research, 7 (3) (2014), pp. 72-80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   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NexusSans"/>
              </a:rPr>
              <a:t>讨论</a:t>
            </a:r>
            <a:r>
              <a:rPr lang="zh-CN" altLang="en-US" dirty="0">
                <a:latin typeface="Inter"/>
              </a:rPr>
              <a:t>公司治理指标（</a:t>
            </a:r>
            <a:r>
              <a:rPr lang="en-US" altLang="zh-CN" dirty="0">
                <a:solidFill>
                  <a:srgbClr val="2E2E2E"/>
                </a:solidFill>
                <a:latin typeface="NexusSerif"/>
              </a:rPr>
              <a:t>C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orporate </a:t>
            </a:r>
            <a:r>
              <a:rPr lang="en-US" altLang="zh-CN" dirty="0">
                <a:solidFill>
                  <a:srgbClr val="2E2E2E"/>
                </a:solidFill>
                <a:latin typeface="NexusSerif"/>
              </a:rPr>
              <a:t>G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overnance </a:t>
            </a:r>
            <a:r>
              <a:rPr lang="en-US" altLang="zh-CN" dirty="0">
                <a:solidFill>
                  <a:srgbClr val="2E2E2E"/>
                </a:solidFill>
                <a:latin typeface="NexusSerif"/>
              </a:rPr>
              <a:t>I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ndicators, CGIs</a:t>
            </a:r>
            <a:r>
              <a:rPr lang="zh-CN" altLang="en-US" b="0" i="0" dirty="0">
                <a:solidFill>
                  <a:srgbClr val="2E2E2E"/>
                </a:solidFill>
                <a:effectLst/>
                <a:latin typeface="Inter"/>
              </a:rPr>
              <a:t>）的影响</a:t>
            </a:r>
            <a:endParaRPr lang="en-US" altLang="zh-CN" b="0" i="0" dirty="0">
              <a:solidFill>
                <a:srgbClr val="323232"/>
              </a:solidFill>
              <a:effectLst/>
              <a:latin typeface="NexusSans"/>
            </a:endParaRPr>
          </a:p>
          <a:p>
            <a:pPr algn="l"/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Guyon I., </a:t>
            </a:r>
            <a:r>
              <a:rPr lang="en-US" altLang="zh-CN" b="0" i="0" dirty="0" err="1">
                <a:solidFill>
                  <a:srgbClr val="323232"/>
                </a:solidFill>
                <a:effectLst/>
                <a:latin typeface="NexusSans"/>
              </a:rPr>
              <a:t>Elisseeff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 A. </a:t>
            </a:r>
            <a:r>
              <a:rPr lang="en-US" altLang="zh-CN" i="1" dirty="0">
                <a:solidFill>
                  <a:srgbClr val="323232"/>
                </a:solidFill>
                <a:effectLst/>
                <a:latin typeface="NexusSans"/>
              </a:rPr>
              <a:t>An introduction to variable and feature selection</a:t>
            </a:r>
            <a:r>
              <a:rPr lang="en-US" altLang="zh-CN" b="1" i="0" dirty="0">
                <a:solidFill>
                  <a:srgbClr val="323232"/>
                </a:solidFill>
                <a:effectLst/>
                <a:latin typeface="NexusSans"/>
              </a:rPr>
              <a:t> 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Journal of Machine Learning Research, 3 (2003), pp. 1157-1182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23232"/>
                </a:solidFill>
                <a:effectLst/>
                <a:latin typeface="NexusSans"/>
              </a:rPr>
              <a:t>   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NexusSans"/>
              </a:rPr>
              <a:t>特征选择方法</a:t>
            </a:r>
            <a:endParaRPr lang="en-US" altLang="zh-CN" b="0" i="0" dirty="0">
              <a:solidFill>
                <a:srgbClr val="323232"/>
              </a:solidFill>
              <a:effectLst/>
              <a:latin typeface="NexusSans"/>
            </a:endParaRPr>
          </a:p>
          <a:p>
            <a:r>
              <a:rPr lang="en-US" altLang="zh-CN" b="0" i="0" dirty="0">
                <a:effectLst/>
                <a:latin typeface="Inter"/>
              </a:rPr>
              <a:t>Liang, D., Lu, C.-C., Tsai, C.-F., and Shih, G.-A. (2016) </a:t>
            </a:r>
            <a:r>
              <a:rPr lang="en-US" altLang="zh-CN" b="0" i="1" dirty="0">
                <a:effectLst/>
                <a:latin typeface="Inter"/>
              </a:rPr>
              <a:t>Financial Ratios and Corporate Governance Indicators in Bankruptcy Prediction: A Comprehensive Study</a:t>
            </a:r>
            <a:r>
              <a:rPr lang="en-US" altLang="zh-CN" b="0" i="0" dirty="0">
                <a:effectLst/>
                <a:latin typeface="Inter"/>
              </a:rPr>
              <a:t>. European Journal of Operational Research, vol. 252, no. 2, pp. 561-572</a:t>
            </a:r>
          </a:p>
          <a:p>
            <a:pPr marL="0" indent="0">
              <a:buNone/>
            </a:pPr>
            <a:r>
              <a:rPr lang="zh-CN" altLang="en-US" dirty="0">
                <a:latin typeface="Inter"/>
              </a:rPr>
              <a:t>   结合</a:t>
            </a:r>
            <a:r>
              <a:rPr lang="en-US" altLang="zh-CN" dirty="0" err="1">
                <a:latin typeface="Inter"/>
              </a:rPr>
              <a:t>FRs</a:t>
            </a:r>
            <a:r>
              <a:rPr lang="en-US" altLang="zh-CN" dirty="0">
                <a:latin typeface="Inter"/>
              </a:rPr>
              <a:t> </a:t>
            </a:r>
            <a:r>
              <a:rPr lang="zh-CN" altLang="en-US" dirty="0">
                <a:latin typeface="Inter"/>
              </a:rPr>
              <a:t>和 </a:t>
            </a:r>
            <a:r>
              <a:rPr lang="en-US" altLang="zh-CN" dirty="0">
                <a:latin typeface="Inter"/>
              </a:rPr>
              <a:t>CGIs </a:t>
            </a:r>
            <a:r>
              <a:rPr lang="zh-CN" altLang="en-US" dirty="0">
                <a:latin typeface="Inter"/>
              </a:rPr>
              <a:t>的公司</a:t>
            </a:r>
            <a:r>
              <a:rPr lang="zh-CN" altLang="en-US">
                <a:latin typeface="Inter"/>
              </a:rPr>
              <a:t>破产预测（本项目主要参考依据）</a:t>
            </a:r>
            <a:endParaRPr lang="en-US" altLang="zh-CN" dirty="0">
              <a:latin typeface="Inter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08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424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-apple-system</vt:lpstr>
      <vt:lpstr>Inter</vt:lpstr>
      <vt:lpstr>NexusSans</vt:lpstr>
      <vt:lpstr>NexusSerif</vt:lpstr>
      <vt:lpstr>等线</vt:lpstr>
      <vt:lpstr>等线 Light</vt:lpstr>
      <vt:lpstr>Arial</vt:lpstr>
      <vt:lpstr>Office 主题​​</vt:lpstr>
      <vt:lpstr>项目背景</vt:lpstr>
      <vt:lpstr>相关工作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项目背景</dc:title>
  <dc:creator>Zhou Yuhan</dc:creator>
  <cp:lastModifiedBy>Zhou Yuhan</cp:lastModifiedBy>
  <cp:revision>5</cp:revision>
  <dcterms:created xsi:type="dcterms:W3CDTF">2021-05-09T13:41:22Z</dcterms:created>
  <dcterms:modified xsi:type="dcterms:W3CDTF">2021-05-09T14:15:49Z</dcterms:modified>
</cp:coreProperties>
</file>