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61" r:id="rId6"/>
    <p:sldId id="267" r:id="rId7"/>
    <p:sldId id="259" r:id="rId8"/>
    <p:sldId id="272" r:id="rId9"/>
    <p:sldId id="262" r:id="rId10"/>
    <p:sldId id="273" r:id="rId11"/>
    <p:sldId id="263" r:id="rId12"/>
    <p:sldId id="268" r:id="rId13"/>
    <p:sldId id="27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Wilson" initials="CMW" lastIdx="1" clrIdx="0">
    <p:extLst>
      <p:ext uri="{19B8F6BF-5375-455C-9EA6-DF929625EA0E}">
        <p15:presenceInfo xmlns:p15="http://schemas.microsoft.com/office/powerpoint/2012/main" userId="Chris Wi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4658" autoAdjust="0"/>
  </p:normalViewPr>
  <p:slideViewPr>
    <p:cSldViewPr>
      <p:cViewPr varScale="1">
        <p:scale>
          <a:sx n="111" d="100"/>
          <a:sy n="111" d="100"/>
        </p:scale>
        <p:origin x="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3:34:29.114" idx="1">
    <p:pos x="4695" y="2063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F20EA-6256-4AB5-B5AF-A604B28AAADD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8DA17-E8C2-4408-93F9-B8EF39BE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kinelmer.com/lab-solutions/resources/docs/PRD_Vectra-Polaris_013272_01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-punchout.perkinelmer.com/product/halo-plus-3-ws-license-cls14125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https://www.perkinelmer.com/lab-solutions/resources/docs/PRD_Vectra-Polaris_013272_01.pdf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https://www-punchout.perkinelmer.com/product/halo-plus-3-ws-license-cls141255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8DA17-E8C2-4408-93F9-B8EF39BEB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2270-D03E-624E-B351-41EC0A52B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77446"/>
            <a:ext cx="7315200" cy="2774742"/>
          </a:xfrm>
        </p:spPr>
        <p:txBody>
          <a:bodyPr lIns="0" tIns="0" rIns="0" bIns="0" anchor="b" anchorCtr="0">
            <a:noAutofit/>
          </a:bodyPr>
          <a:lstStyle>
            <a:lvl1pPr algn="l">
              <a:defRPr sz="44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EEAA-047C-2042-A6CF-47CDE41F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812"/>
            <a:ext cx="7315200" cy="144109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FC0C7-DAE7-3C44-889A-D441B39D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27" y="5356206"/>
            <a:ext cx="1699793" cy="57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D4AE5-F39E-CB42-BD1C-45498B6EF5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"/>
            <a:ext cx="9144000" cy="1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2CF474-9467-2C43-A9F8-194346E6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7360"/>
            <a:ext cx="5486400" cy="2532888"/>
          </a:xfrm>
        </p:spPr>
        <p:txBody>
          <a:bodyPr lIns="0" tIns="0" rIns="0" bIns="0" anchor="t" anchorCtr="0">
            <a:noAutofit/>
          </a:bodyPr>
          <a:lstStyle>
            <a:lvl1pPr>
              <a:defRPr sz="40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A041E6-8B79-1043-B0DF-21C47714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32" y="311389"/>
            <a:ext cx="315468" cy="42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8AD3F-55DA-3F42-973E-89AD286DAC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"/>
            <a:ext cx="9144000" cy="1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7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0A8-EBD6-0741-B6A5-60B1AE98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29209"/>
            <a:ext cx="7191375" cy="791836"/>
          </a:xfrm>
        </p:spPr>
        <p:txBody>
          <a:bodyPr lIns="0" tIns="0" rIns="0" bIns="0" anchor="b" anchorCtr="0">
            <a:noAutofit/>
          </a:bodyPr>
          <a:lstStyle>
            <a:lvl1pPr>
              <a:defRPr sz="3600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02D6-2FDC-5F47-A027-FAD71D8C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6607"/>
            <a:ext cx="8223788" cy="487468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spc="0" baseline="0"/>
            </a:lvl1pPr>
            <a:lvl2pPr>
              <a:lnSpc>
                <a:spcPct val="100000"/>
              </a:lnSpc>
              <a:defRPr sz="1800" spc="0" baseline="0"/>
            </a:lvl2pPr>
            <a:lvl3pPr>
              <a:lnSpc>
                <a:spcPct val="100000"/>
              </a:lnSpc>
              <a:defRPr sz="1800" spc="0" baseline="0"/>
            </a:lvl3pPr>
            <a:lvl4pPr>
              <a:lnSpc>
                <a:spcPct val="100000"/>
              </a:lnSpc>
              <a:defRPr sz="1800" spc="0" baseline="0"/>
            </a:lvl4pPr>
            <a:lvl5pPr>
              <a:lnSpc>
                <a:spcPct val="100000"/>
              </a:lnSpc>
              <a:defRPr sz="1800"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D2A7-5D24-A841-9E17-5A66AD6C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550CD-A7A9-3F4F-8FE2-AC4A27AA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32" y="311389"/>
            <a:ext cx="315468" cy="42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0D97A2-8A58-EC45-BBEA-B3A38C5627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750"/>
            <a:ext cx="9144000" cy="1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D2A7-5D24-A841-9E17-5A66AD6C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550CD-A7A9-3F4F-8FE2-AC4A27AA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32" y="311389"/>
            <a:ext cx="315468" cy="420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8995D-B214-EF43-B84B-4AC3824399B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1475"/>
            <a:ext cx="9144000" cy="1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98093-EF68-2040-83D2-7BA48B26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92501-24B3-FD46-8043-490E1B45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8C6C-D25C-7044-B609-AE50342D1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37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3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tsoft.org/article/view/v012i0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7446"/>
            <a:ext cx="7315200" cy="3156354"/>
          </a:xfrm>
        </p:spPr>
        <p:txBody>
          <a:bodyPr/>
          <a:lstStyle/>
          <a:p>
            <a:r>
              <a:rPr lang="en-US" dirty="0" err="1"/>
              <a:t>iTIME</a:t>
            </a:r>
            <a:r>
              <a:rPr lang="en-US" dirty="0"/>
              <a:t>: A shiny app for the visualization of immune cell distributions in the tumor microenvironment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50108"/>
            <a:ext cx="7315200" cy="1441092"/>
          </a:xfrm>
        </p:spPr>
        <p:txBody>
          <a:bodyPr/>
          <a:lstStyle/>
          <a:p>
            <a:r>
              <a:rPr lang="en-US" dirty="0"/>
              <a:t>Brooke Fridley</a:t>
            </a:r>
          </a:p>
          <a:p>
            <a:r>
              <a:rPr lang="en-US" dirty="0"/>
              <a:t>Chris Wilson</a:t>
            </a:r>
          </a:p>
          <a:p>
            <a:r>
              <a:rPr lang="en-US" dirty="0"/>
              <a:t>Jordan Creed</a:t>
            </a:r>
          </a:p>
        </p:txBody>
      </p:sp>
    </p:spTree>
    <p:extLst>
      <p:ext uri="{BB962C8B-B14F-4D97-AF65-F5344CB8AC3E}">
        <p14:creationId xmlns:p14="http://schemas.microsoft.com/office/powerpoint/2010/main" val="140192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from HALO from Vectra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7517"/>
            <a:ext cx="8223788" cy="4874683"/>
          </a:xfrm>
        </p:spPr>
        <p:txBody>
          <a:bodyPr/>
          <a:lstStyle/>
          <a:p>
            <a:r>
              <a:rPr lang="en-US" dirty="0"/>
              <a:t>Spatial information for each slide/TMA core</a:t>
            </a:r>
          </a:p>
          <a:p>
            <a:r>
              <a:rPr lang="en-US" dirty="0"/>
              <a:t>Take the mean of the min and max location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8" y="2133600"/>
            <a:ext cx="879337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520138-EC7B-4831-AC01-DEE707CDCDF0}"/>
              </a:ext>
            </a:extLst>
          </p:cNvPr>
          <p:cNvSpPr/>
          <p:nvPr/>
        </p:nvSpPr>
        <p:spPr>
          <a:xfrm>
            <a:off x="2819400" y="2133600"/>
            <a:ext cx="13716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26408-9B23-4B04-85DC-B72493CCB5DB}"/>
              </a:ext>
            </a:extLst>
          </p:cNvPr>
          <p:cNvSpPr/>
          <p:nvPr/>
        </p:nvSpPr>
        <p:spPr>
          <a:xfrm>
            <a:off x="1524000" y="6400800"/>
            <a:ext cx="13716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2EE90-7385-4E8B-91E3-9FB8800B4D79}"/>
              </a:ext>
            </a:extLst>
          </p:cNvPr>
          <p:cNvSpPr/>
          <p:nvPr/>
        </p:nvSpPr>
        <p:spPr>
          <a:xfrm>
            <a:off x="5029200" y="2133600"/>
            <a:ext cx="762000" cy="38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ECC6-668B-47C2-A1E6-16C57346F235}"/>
              </a:ext>
            </a:extLst>
          </p:cNvPr>
          <p:cNvSpPr txBox="1"/>
          <p:nvPr/>
        </p:nvSpPr>
        <p:spPr>
          <a:xfrm>
            <a:off x="5029200" y="1219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of positive/negative based on the intensity value; these 2 cells are not positive for CD3+CD8+ (cytotoxicity t-cell)</a:t>
            </a:r>
          </a:p>
        </p:txBody>
      </p:sp>
    </p:spTree>
    <p:extLst>
      <p:ext uri="{BB962C8B-B14F-4D97-AF65-F5344CB8AC3E}">
        <p14:creationId xmlns:p14="http://schemas.microsoft.com/office/powerpoint/2010/main" val="4599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590799"/>
          </a:xfrm>
        </p:spPr>
        <p:txBody>
          <a:bodyPr>
            <a:normAutofit/>
          </a:bodyPr>
          <a:lstStyle/>
          <a:p>
            <a:r>
              <a:rPr lang="en-US" sz="2400" dirty="0"/>
              <a:t>Have a point process with location of cells positive for a biomarker.  </a:t>
            </a:r>
          </a:p>
          <a:p>
            <a:r>
              <a:rPr lang="en-US" sz="2400" dirty="0"/>
              <a:t>Assuming we can have positive cells at any location, if random the point process would follow a homogenous Poisson process with common event rate.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51" y="3581400"/>
            <a:ext cx="3149149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189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8600" y="5029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4114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2167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K and </a:t>
            </a:r>
            <a:r>
              <a:rPr lang="en-US" dirty="0" err="1"/>
              <a:t>Besag’s</a:t>
            </a:r>
            <a:r>
              <a:rPr lang="en-US" dirty="0"/>
              <a:t>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419600" cy="5257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Spatial Point Process: Ripley’s K (Besag’s L)</a:t>
            </a:r>
          </a:p>
          <a:p>
            <a:pPr marL="971550" lvl="1" indent="-285750"/>
            <a:r>
              <a:rPr lang="en-US" sz="2400" dirty="0"/>
              <a:t>Border effect correction</a:t>
            </a:r>
          </a:p>
          <a:p>
            <a:pPr marL="1428750" lvl="2" indent="-285750"/>
            <a:r>
              <a:rPr lang="en-US" sz="2400" dirty="0"/>
              <a:t>Isotropic, Translational</a:t>
            </a:r>
          </a:p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4412493-126C-4BE0-A207-5BCC286D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57525"/>
            <a:ext cx="6286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610100" cy="333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49468-213C-442B-9523-C941A274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511040"/>
            <a:ext cx="3162300" cy="8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Correction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600200"/>
            <a:ext cx="61722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Completed with two different edge corrections for Riley’s K: </a:t>
            </a:r>
          </a:p>
          <a:p>
            <a:pPr lvl="1"/>
            <a:r>
              <a:rPr lang="en-US" sz="2400" dirty="0"/>
              <a:t>Translational: Applies a “shift”</a:t>
            </a:r>
          </a:p>
          <a:p>
            <a:pPr lvl="1"/>
            <a:r>
              <a:rPr lang="en-US" sz="2400" dirty="0"/>
              <a:t>Isotropic: computes fraction of diameter of a circle centered around the point of interest and the circle passes over the other point of interest.</a:t>
            </a:r>
          </a:p>
          <a:p>
            <a:pPr lvl="1"/>
            <a:r>
              <a:rPr lang="en-US" sz="2400" dirty="0"/>
              <a:t>Find similar results between the two edge correction methods.</a:t>
            </a:r>
          </a:p>
          <a:p>
            <a:pPr lvl="1"/>
            <a:r>
              <a:rPr lang="en-US" sz="2400" dirty="0"/>
              <a:t>Border correction method is not stable when have small number of points so did not complete this correction.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98189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8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5181600" cy="4343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5305E94-4A78-48D8-8E4B-E421C49B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Ripley’s K for various r values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8F1056-7080-43D2-8AED-0C5FEFAC6D23}"/>
              </a:ext>
            </a:extLst>
          </p:cNvPr>
          <p:cNvCxnSpPr/>
          <p:nvPr/>
        </p:nvCxnSpPr>
        <p:spPr>
          <a:xfrm>
            <a:off x="1371600" y="2438400"/>
            <a:ext cx="990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650BA2-F43C-4052-91F8-D66F8687C687}"/>
              </a:ext>
            </a:extLst>
          </p:cNvPr>
          <p:cNvCxnSpPr>
            <a:cxnSpLocks/>
          </p:cNvCxnSpPr>
          <p:nvPr/>
        </p:nvCxnSpPr>
        <p:spPr>
          <a:xfrm flipV="1">
            <a:off x="1371600" y="24384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B88DBC-5C4A-4897-A5B7-0DC5AFEDFE5F}"/>
              </a:ext>
            </a:extLst>
          </p:cNvPr>
          <p:cNvSpPr txBox="1"/>
          <p:nvPr/>
        </p:nvSpPr>
        <p:spPr>
          <a:xfrm>
            <a:off x="628651" y="5791200"/>
            <a:ext cx="744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R library </a:t>
            </a:r>
            <a:r>
              <a:rPr lang="en-US" b="1" i="1" dirty="0" err="1"/>
              <a:t>spatstat</a:t>
            </a:r>
            <a:endParaRPr lang="en-US" b="1" i="1" dirty="0"/>
          </a:p>
          <a:p>
            <a:r>
              <a:rPr lang="en-US" dirty="0">
                <a:hlinkClick r:id="rId3"/>
              </a:rPr>
              <a:t>https://www.jstatsoft.org/article/view/v012i06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7AF24-E217-4BF7-BF5C-387D86C1CA9F}"/>
              </a:ext>
            </a:extLst>
          </p:cNvPr>
          <p:cNvSpPr txBox="1"/>
          <p:nvPr/>
        </p:nvSpPr>
        <p:spPr>
          <a:xfrm>
            <a:off x="5638800" y="17526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dirty="0"/>
              <a:t>Make window W using disc() function (region of interest)</a:t>
            </a:r>
          </a:p>
          <a:p>
            <a:pPr marL="342900" indent="-342900">
              <a:buAutoNum type="arabicPeriod"/>
            </a:pPr>
            <a:r>
              <a:rPr lang="en-US" dirty="0"/>
              <a:t>Make point process object using </a:t>
            </a:r>
            <a:r>
              <a:rPr lang="en-US" dirty="0" err="1"/>
              <a:t>ppp</a:t>
            </a:r>
            <a:r>
              <a:rPr lang="en-US" dirty="0"/>
              <a:t>() function</a:t>
            </a:r>
          </a:p>
          <a:p>
            <a:pPr marL="800100" lvl="1" indent="-342900">
              <a:buAutoNum type="arabicPeriod"/>
            </a:pPr>
            <a:r>
              <a:rPr lang="en-US" dirty="0"/>
              <a:t>Need x and y locations for positive cells (all, tumor or stroma) and window W.</a:t>
            </a:r>
          </a:p>
          <a:p>
            <a:pPr marL="342900" indent="-342900">
              <a:buAutoNum type="arabicPeriod"/>
            </a:pPr>
            <a:r>
              <a:rPr lang="en-US" dirty="0"/>
              <a:t>Estimate K with </a:t>
            </a:r>
            <a:r>
              <a:rPr lang="en-US" dirty="0" err="1"/>
              <a:t>Kest</a:t>
            </a:r>
            <a:r>
              <a:rPr lang="en-US" dirty="0"/>
              <a:t>() function</a:t>
            </a:r>
          </a:p>
          <a:p>
            <a:pPr marL="342900" indent="-342900">
              <a:buAutoNum type="arabicPeriod"/>
            </a:pPr>
            <a:r>
              <a:rPr lang="en-US" dirty="0"/>
              <a:t>Plot K function with plot()</a:t>
            </a:r>
          </a:p>
        </p:txBody>
      </p:sp>
    </p:spTree>
    <p:extLst>
      <p:ext uri="{BB962C8B-B14F-4D97-AF65-F5344CB8AC3E}">
        <p14:creationId xmlns:p14="http://schemas.microsoft.com/office/powerpoint/2010/main" val="355283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Immunology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Immune modulation is considered a hallmark of cancer initiation and progression, and decades of research has offered promising opportunities for therapeutics</a:t>
            </a:r>
            <a:endParaRPr lang="en-US" sz="2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Immunotherapies, agents that activate or act as a substitute for host antitumor immunity, has ushered in a new era of cancer treatment</a:t>
            </a:r>
            <a:endParaRPr lang="en-US" sz="2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Novel approaches are that can be used to identify which cancer patients will benefit from immunotherapy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Multiplex immunofluorescence (IF) microscopy (and other technologies) combined with automated image analysis is a novel and increasingly used technique that allows for the assessment and visualization of the tumor immune microenvironment (TIME).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studies completed using regions of interest (ROIs) selected from a tissue slide or TMAs.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cancer epidemiology studies have TMAs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High-throughput way to assess the immune landscape in a tumor tissue</a:t>
            </a:r>
          </a:p>
        </p:txBody>
      </p:sp>
    </p:spTree>
    <p:extLst>
      <p:ext uri="{BB962C8B-B14F-4D97-AF65-F5344CB8AC3E}">
        <p14:creationId xmlns:p14="http://schemas.microsoft.com/office/powerpoint/2010/main" val="82593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Process for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8160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Vectra (or other system) is used to assess multiple overlapping biomarkers (immune markers) on a single tissue section using multispectral imaging.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do often up to 9 markers (colors) per assay (aka “panel”).</a:t>
            </a:r>
          </a:p>
          <a:p>
            <a:pPr lvl="1"/>
            <a:r>
              <a:rPr lang="en-US" sz="1600" dirty="0"/>
              <a:t>DAPI marker = cell segmentation</a:t>
            </a:r>
          </a:p>
          <a:p>
            <a:pPr lvl="1"/>
            <a:r>
              <a:rPr lang="en-US" sz="1600" dirty="0" err="1"/>
              <a:t>Pancytokeratin</a:t>
            </a:r>
            <a:r>
              <a:rPr lang="en-US" sz="1600" dirty="0"/>
              <a:t>/PCK = tissue segmentation (tumor / stroma)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Often HALO or </a:t>
            </a:r>
            <a:r>
              <a:rPr lang="en-US" sz="2000" dirty="0" err="1"/>
              <a:t>inForm</a:t>
            </a:r>
            <a:r>
              <a:rPr lang="en-US" sz="2000" dirty="0"/>
              <a:t> software is then used to process the imaging data and generate locations of “events” and summaries at the tissue level.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33528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33975"/>
            <a:ext cx="6619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62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Cell types represented by Immune Markers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247" y="1750419"/>
            <a:ext cx="7342153" cy="411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21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vs Stroma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is summarized for all cells, and then by tumor and stroma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Different immune marker levels by tumor/stroma</a:t>
            </a:r>
          </a:p>
          <a:p>
            <a:pPr lvl="1"/>
            <a:r>
              <a:rPr lang="en-US" sz="2800" dirty="0"/>
              <a:t>Stratified analysis by cell type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" y="3962400"/>
            <a:ext cx="273576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7162"/>
            <a:ext cx="2738372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80" y="3962400"/>
            <a:ext cx="26106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67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information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8EC6-69DE-42D6-9EE9-EB52AEF0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Have for all cells and by tumor and stroma cells</a:t>
            </a:r>
          </a:p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5389BE5-F2FD-4BF1-9CB3-CFB5790C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763000" cy="162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4312D-BC56-4354-8D41-62D231DF870C}"/>
              </a:ext>
            </a:extLst>
          </p:cNvPr>
          <p:cNvSpPr/>
          <p:nvPr/>
        </p:nvSpPr>
        <p:spPr>
          <a:xfrm>
            <a:off x="304800" y="2438400"/>
            <a:ext cx="2819400" cy="7918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0C734-89D3-4E94-AD2B-C4C9491FCC27}"/>
              </a:ext>
            </a:extLst>
          </p:cNvPr>
          <p:cNvSpPr txBox="1"/>
          <p:nvPr/>
        </p:nvSpPr>
        <p:spPr>
          <a:xfrm>
            <a:off x="578119" y="481501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of image (maps to a tumor sample and then a subject)</a:t>
            </a:r>
          </a:p>
          <a:p>
            <a:r>
              <a:rPr lang="en-US" dirty="0"/>
              <a:t>Often have multiple samples per subject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D84D54-8AC6-4736-99EF-DBA51ACEE739}"/>
              </a:ext>
            </a:extLst>
          </p:cNvPr>
          <p:cNvCxnSpPr/>
          <p:nvPr/>
        </p:nvCxnSpPr>
        <p:spPr>
          <a:xfrm flipH="1" flipV="1">
            <a:off x="1524000" y="3352800"/>
            <a:ext cx="304800" cy="146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4C9-B6AA-4CD4-B493-97C57C54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summary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1C12-1DCF-4591-99ED-7D3044EE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6607"/>
            <a:ext cx="8439150" cy="48746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for count, proportion, percentage</a:t>
            </a:r>
          </a:p>
          <a:p>
            <a:pPr marL="971550" lvl="1" indent="-285750"/>
            <a:r>
              <a:rPr lang="en-US" dirty="0"/>
              <a:t>Note: number of cells differ between TMA cores and then the proportion/percentage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on raw scale or completed a transformation</a:t>
            </a:r>
          </a:p>
          <a:p>
            <a:pPr marL="971550" lvl="1" indent="-285750"/>
            <a:r>
              <a:rPr lang="en-US" dirty="0"/>
              <a:t>Log(p), ln(p), logit = log(p/1-p), arcsine(p) = two times the arcsine of the square root of the proportion, sqrt(p)</a:t>
            </a:r>
          </a:p>
          <a:p>
            <a:pPr marL="971550" lvl="1" indent="-285750"/>
            <a:r>
              <a:rPr lang="en-US" dirty="0"/>
              <a:t>Note: if have no positive cells (0.0) or all positive cells (1.0) not all transformations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Boxplots, violin plots, heatmaps on the measures to show distribution </a:t>
            </a:r>
          </a:p>
          <a:p>
            <a:pPr marL="971550" lvl="1" indent="-285750"/>
            <a:r>
              <a:rPr lang="en-US" dirty="0"/>
              <a:t>By group variable (HIV status, treatment group) that is in the clinical data file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	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3A8E8-E013-4916-99B9-5A65F6EB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86" y="4819375"/>
            <a:ext cx="2610214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96BD0-2D0C-49E1-8B04-107AFC32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4800600"/>
            <a:ext cx="2158035" cy="19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4644B9-5FAC-4E3C-AC30-FC3CDFE8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all cells measured, whether tumor or stroma for difference markers or “phenotype” (combination of markers)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025A6-9806-40CB-A2EE-FE0356AA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33070"/>
            <a:ext cx="4876800" cy="44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86"/>
      </p:ext>
    </p:extLst>
  </p:cSld>
  <p:clrMapOvr>
    <a:masterClrMapping/>
  </p:clrMapOvr>
</p:sld>
</file>

<file path=ppt/theme/theme1.xml><?xml version="1.0" encoding="utf-8"?>
<a:theme xmlns:a="http://schemas.openxmlformats.org/drawingml/2006/main" name="Moffitt_PPT Template_General Use 2">
  <a:themeElements>
    <a:clrScheme name="Custom 124">
      <a:dk1>
        <a:srgbClr val="052F6D"/>
      </a:dk1>
      <a:lt1>
        <a:srgbClr val="FFFFFF"/>
      </a:lt1>
      <a:dk2>
        <a:srgbClr val="052F6D"/>
      </a:dk2>
      <a:lt2>
        <a:srgbClr val="E7E6E6"/>
      </a:lt2>
      <a:accent1>
        <a:srgbClr val="8F99B4"/>
      </a:accent1>
      <a:accent2>
        <a:srgbClr val="39BFDF"/>
      </a:accent2>
      <a:accent3>
        <a:srgbClr val="A0D8E5"/>
      </a:accent3>
      <a:accent4>
        <a:srgbClr val="EBF7F9"/>
      </a:accent4>
      <a:accent5>
        <a:srgbClr val="73BB1F"/>
      </a:accent5>
      <a:accent6>
        <a:srgbClr val="A4A4A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Moffitt_PPT Template_General Use 2</Template>
  <TotalTime>459</TotalTime>
  <Words>769</Words>
  <Application>Microsoft Macintosh PowerPoint</Application>
  <PresentationFormat>On-screen Show (4:3)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Moffitt_PPT Template_General Use 2</vt:lpstr>
      <vt:lpstr>iTIME: A shiny app for the visualization of immune cell distributions in the tumor microenvironment</vt:lpstr>
      <vt:lpstr>Cancer Immunology</vt:lpstr>
      <vt:lpstr>IF Studies</vt:lpstr>
      <vt:lpstr>Data Acquisition Process for IF</vt:lpstr>
      <vt:lpstr>Cell types represented by Immune Markers</vt:lpstr>
      <vt:lpstr>Tumor vs Stroma </vt:lpstr>
      <vt:lpstr>Summary information files</vt:lpstr>
      <vt:lpstr>Plots of summary data</vt:lpstr>
      <vt:lpstr>Spatial Information</vt:lpstr>
      <vt:lpstr>Output from HALO from Vectra Image</vt:lpstr>
      <vt:lpstr>Spatial Clustering</vt:lpstr>
      <vt:lpstr>Ripley’s K and Besag’s L</vt:lpstr>
      <vt:lpstr>Edge Correction</vt:lpstr>
      <vt:lpstr>Plot of Ripley’s K for various r values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multiplex immunoflorescence (IF) data</dc:title>
  <dc:creator>Fridley, Brooke L</dc:creator>
  <cp:lastModifiedBy>Chris Wilson</cp:lastModifiedBy>
  <cp:revision>25</cp:revision>
  <dcterms:created xsi:type="dcterms:W3CDTF">2006-08-16T00:00:00Z</dcterms:created>
  <dcterms:modified xsi:type="dcterms:W3CDTF">2020-12-04T18:34:59Z</dcterms:modified>
</cp:coreProperties>
</file>