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21"/>
  </p:notesMasterIdLst>
  <p:sldIdLst>
    <p:sldId id="275" r:id="rId3"/>
    <p:sldId id="281" r:id="rId4"/>
    <p:sldId id="311" r:id="rId5"/>
    <p:sldId id="282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295" r:id="rId17"/>
    <p:sldId id="296" r:id="rId18"/>
    <p:sldId id="310" r:id="rId19"/>
    <p:sldId id="297" r:id="rId2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5C1"/>
    <a:srgbClr val="B9D7AB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9500" autoAdjust="0"/>
  </p:normalViewPr>
  <p:slideViewPr>
    <p:cSldViewPr>
      <p:cViewPr varScale="1">
        <p:scale>
          <a:sx n="126" d="100"/>
          <a:sy n="126" d="100"/>
        </p:scale>
        <p:origin x="-648" y="-112"/>
      </p:cViewPr>
      <p:guideLst>
        <p:guide orient="horz" pos="667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17/7/24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13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1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13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13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13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13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13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1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17/7/24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17/7/24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17/7/24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17/7/24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17/7/24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17/7/24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17/7/24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17/7/24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17/7/24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17/7/24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17/7/24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17/7/24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17/7/24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17/7/24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17/7/24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17/7/24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17/7/24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17/7/24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17/7/24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17/7/24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17/7/24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17/7/24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156950" y="1923678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图片相关的优化</a:t>
            </a:r>
            <a:endParaRPr lang="en-US" altLang="zh-CN" sz="3000" b="1" kern="0" dirty="0" smtClean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4" name="矩形"/>
          <p:cNvSpPr>
            <a:spLocks/>
          </p:cNvSpPr>
          <p:nvPr/>
        </p:nvSpPr>
        <p:spPr>
          <a:xfrm>
            <a:off x="7092280" y="3795886"/>
            <a:ext cx="1440160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zh-CN" altLang="en-US" u="none" strike="noStrike" kern="1200" cap="none" spc="0" dirty="0" smtClean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徐铭杰</a:t>
            </a:r>
            <a:endParaRPr lang="zh-CN" altLang="en-US" u="none" strike="noStrike" kern="1200" cap="none" spc="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>
            <a:spLocks/>
          </p:cNvSpPr>
          <p:nvPr/>
        </p:nvSpPr>
        <p:spPr>
          <a:xfrm>
            <a:off x="3419872" y="555526"/>
            <a:ext cx="245451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Image inline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>
            <a:off x="827584" y="1552605"/>
            <a:ext cx="7272808" cy="61555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将图片的内容内嵌到</a:t>
            </a:r>
            <a:r>
              <a:rPr lang="en-US" altLang="zh-CN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html</a:t>
            </a:r>
            <a:r>
              <a:rPr lang="zh-CN" altLang="en-US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当中</a:t>
            </a:r>
            <a:endParaRPr lang="zh-CN" altLang="en-US" sz="2400" u="none" strike="noStrike" kern="1200" cap="none" spc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211960" y="2643758"/>
            <a:ext cx="542103" cy="474740"/>
          </a:xfrm>
          <a:prstGeom prst="downArrow">
            <a:avLst/>
          </a:prstGeom>
          <a:solidFill>
            <a:srgbClr val="C9394A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683568" y="3291830"/>
            <a:ext cx="7272808" cy="61555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zh-CN" altLang="en-US" sz="2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减少你的网站的</a:t>
            </a:r>
            <a:r>
              <a:rPr lang="en-US" altLang="zh-CN" sz="2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HTTP</a:t>
            </a:r>
            <a:r>
              <a:rPr lang="zh-CN" altLang="en-US" sz="2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请求数量</a:t>
            </a:r>
            <a:endParaRPr lang="zh-CN" altLang="en-US" sz="2400" u="none" strike="noStrike" kern="1200" cap="none" spc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2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>
            <a:spLocks/>
          </p:cNvSpPr>
          <p:nvPr/>
        </p:nvSpPr>
        <p:spPr>
          <a:xfrm>
            <a:off x="3419872" y="555526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使用矢量图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>
            <a:off x="683568" y="1635646"/>
            <a:ext cx="7272808" cy="116955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SVG</a:t>
            </a:r>
            <a:r>
              <a:rPr lang="zh-CN" altLang="en-US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进行矢量图的绘制</a:t>
            </a:r>
          </a:p>
          <a:p>
            <a:pPr lvl="1"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24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iconfont</a:t>
            </a:r>
            <a:r>
              <a:rPr lang="zh-CN" altLang="en-US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解决</a:t>
            </a:r>
            <a:r>
              <a:rPr lang="en-US" altLang="zh-CN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icon</a:t>
            </a:r>
            <a:r>
              <a:rPr lang="zh-CN" altLang="en-US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问题</a:t>
            </a:r>
            <a:endParaRPr lang="zh-CN" altLang="en-US" sz="2400" u="none" strike="noStrike" kern="1200" cap="none" spc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2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>
            <a:spLocks/>
          </p:cNvSpPr>
          <p:nvPr/>
        </p:nvSpPr>
        <p:spPr>
          <a:xfrm>
            <a:off x="2771800" y="555526"/>
            <a:ext cx="350645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在安卓下使用</a:t>
            </a:r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webp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827584" y="1491630"/>
            <a:ext cx="7056784" cy="23750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WebP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的优势体现在它具有更优的图像数据压缩算法，能带来更小的图片体积，而且拥有肉眼识别无差异的图像质量；同时具备了无损和有损的压缩模式、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Alpha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透明以及动画的特性，在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JPEG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和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PNG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上的转化效果都非常优秀、稳定和统一。</a:t>
            </a:r>
            <a:endParaRPr lang="zh-CN" altLang="en-US" sz="2000" u="none" strike="noStrike" kern="1200" cap="none" spc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3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563888" y="1923678"/>
            <a:ext cx="17363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案例分析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4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85206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eleme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首页实战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>
            <a:off x="827584" y="1779662"/>
            <a:ext cx="7056784" cy="112466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zh-CN" altLang="en-US" sz="23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对于之前所提到的图片相关技术，在上节课完成的相关数据列表中进行实战</a:t>
            </a:r>
            <a:endParaRPr lang="zh-CN" altLang="en-US" sz="2300" u="none" strike="noStrike" kern="1200" cap="none" spc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23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2139702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优化前后性能对比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1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07904" y="2139702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课程总结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359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539552" y="149163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学习和掌握图片相关的优化方法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635896" y="41151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课程总结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539552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理解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不同图片格式在不同的业务场景中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应用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矩形"/>
          <p:cNvSpPr>
            <a:spLocks/>
          </p:cNvSpPr>
          <p:nvPr/>
        </p:nvSpPr>
        <p:spPr>
          <a:xfrm>
            <a:off x="539552" y="293179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如何选择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图片加载</a:t>
            </a:r>
            <a:r>
              <a:rPr lang="zh-CN" altLang="en-US" sz="20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方式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>
            <a:off x="543225" y="361180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在实战中体会和掌握本节课的内容在业务中的真实使用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923928" y="2139702"/>
            <a:ext cx="1338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谢谢！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81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47069"/>
            <a:ext cx="8565279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结合</a:t>
            </a:r>
            <a:r>
              <a:rPr lang="en-US" altLang="zh-CN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facebook</a:t>
            </a:r>
            <a:r>
              <a:rPr lang="zh-CN" altLang="en-US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和淘宝移动首页案例分析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3225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掌握通过</a:t>
            </a:r>
            <a:r>
              <a:rPr lang="zh-CN" altLang="en-US" sz="2000" u="none" strike="noStrike" kern="120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在线网站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fis3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两种实现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图片相关的一些优化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17363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课程目标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539552" y="1795051"/>
            <a:ext cx="8565279" cy="36933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理解</a:t>
            </a:r>
            <a:r>
              <a:rPr lang="zh-CN" altLang="en-US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图片相关的优化的核心概念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229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11510"/>
            <a:ext cx="6680200" cy="3479800"/>
          </a:xfrm>
          <a:prstGeom prst="rect">
            <a:avLst/>
          </a:prstGeom>
        </p:spPr>
      </p:pic>
      <p:sp>
        <p:nvSpPr>
          <p:cNvPr id="7" name="矩形"/>
          <p:cNvSpPr>
            <a:spLocks/>
          </p:cNvSpPr>
          <p:nvPr/>
        </p:nvSpPr>
        <p:spPr>
          <a:xfrm>
            <a:off x="1547664" y="4083918"/>
            <a:ext cx="5832648" cy="4616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zh-CN" altLang="en-US" sz="2400" u="none" strike="noStrike" kern="1200" cap="none" spc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有损压缩</a:t>
            </a:r>
            <a:r>
              <a:rPr lang="en-US" altLang="zh-CN" sz="2400" u="none" strike="noStrike" kern="1200" cap="none" spc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——</a:t>
            </a:r>
            <a:r>
              <a:rPr lang="zh-CN" altLang="en-US" sz="2400" u="none" strike="noStrike" kern="1200" cap="none" spc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一张</a:t>
            </a:r>
            <a:r>
              <a:rPr lang="en-US" altLang="zh-CN" sz="2400" u="none" strike="noStrike" kern="1200" cap="none" spc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JPG</a:t>
            </a:r>
            <a:r>
              <a:rPr lang="zh-CN" altLang="en-US" sz="2400" u="none" strike="noStrike" kern="1200" cap="none" spc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图片的解析过程</a:t>
            </a:r>
            <a:endParaRPr lang="zh-CN" altLang="en-US" sz="2400" u="none" strike="noStrike" kern="1200" cap="none" spc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1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"/>
          <p:cNvSpPr>
            <a:spLocks/>
          </p:cNvSpPr>
          <p:nvPr/>
        </p:nvSpPr>
        <p:spPr>
          <a:xfrm>
            <a:off x="1691680" y="267494"/>
            <a:ext cx="57516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png8/png24/png32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之间的区别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1115616" y="1275606"/>
            <a:ext cx="5832648" cy="17235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altLang="zh-CN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png8 —— 256</a:t>
            </a:r>
            <a:r>
              <a:rPr lang="zh-CN" altLang="en-US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色</a:t>
            </a:r>
            <a:r>
              <a:rPr lang="en-US" altLang="zh-CN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+ </a:t>
            </a:r>
            <a:r>
              <a:rPr lang="zh-CN" altLang="en-US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支持</a:t>
            </a:r>
            <a:r>
              <a:rPr lang="zh-CN" altLang="en-US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透明</a:t>
            </a:r>
            <a:endParaRPr lang="en-US" altLang="zh-CN" sz="2400" dirty="0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altLang="zh-CN" sz="2400" u="none" strike="noStrike" kern="1200" cap="none" spc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png24 —— 2^24</a:t>
            </a:r>
            <a:r>
              <a:rPr lang="zh-CN" altLang="en-US" sz="2400" u="none" strike="noStrike" kern="1200" cap="none" spc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色</a:t>
            </a:r>
            <a:r>
              <a:rPr lang="en-US" altLang="zh-CN" sz="2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+ </a:t>
            </a:r>
            <a:r>
              <a:rPr lang="zh-CN" altLang="en-US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不支持透明</a:t>
            </a:r>
            <a:endParaRPr lang="en-US" altLang="zh-CN" sz="2400" dirty="0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altLang="zh-CN" sz="2400" u="none" strike="noStrike" kern="1200" cap="none" spc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png32 —— 2^24</a:t>
            </a:r>
            <a:r>
              <a:rPr lang="zh-CN" altLang="en-US" sz="2400" u="none" strike="noStrike" kern="1200" cap="none" spc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色</a:t>
            </a:r>
            <a:r>
              <a:rPr lang="en-US" altLang="zh-CN" sz="2400" u="none" strike="noStrike" kern="1200" cap="none" spc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+ </a:t>
            </a:r>
            <a:r>
              <a:rPr lang="zh-CN" altLang="en-US" sz="2400" u="none" strike="noStrike" kern="1200" cap="none" spc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支持透明</a:t>
            </a:r>
            <a:r>
              <a:rPr lang="en-US" altLang="zh-CN" sz="2400" u="none" strike="noStrike" kern="1200" cap="none" spc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400" u="none" strike="noStrike" kern="1200" cap="none" spc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8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1043608" y="1995686"/>
            <a:ext cx="7056784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每种图片格式都有自己的特点，针对不同的业务场景选择不同的图片格式很重要</a:t>
            </a:r>
            <a:endParaRPr lang="zh-CN" altLang="en-US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48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>
            <a:spLocks/>
          </p:cNvSpPr>
          <p:nvPr/>
        </p:nvSpPr>
        <p:spPr>
          <a:xfrm>
            <a:off x="1907704" y="267494"/>
            <a:ext cx="518603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不同格式图片常用的业务场景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4" name="矩形"/>
          <p:cNvSpPr>
            <a:spLocks/>
          </p:cNvSpPr>
          <p:nvPr/>
        </p:nvSpPr>
        <p:spPr>
          <a:xfrm>
            <a:off x="611560" y="1131590"/>
            <a:ext cx="8028384" cy="283154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altLang="zh-CN" sz="2400" u="none" strike="noStrike" kern="1200" cap="none" spc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jpg</a:t>
            </a:r>
            <a:r>
              <a:rPr lang="zh-CN" altLang="en-US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有损压缩，压缩率高，不支持透明</a:t>
            </a:r>
            <a:endParaRPr lang="en-US" altLang="zh-CN" sz="2400" dirty="0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altLang="zh-CN" sz="2400" u="none" strike="noStrike" kern="1200" cap="none" spc="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png</a:t>
            </a:r>
            <a:r>
              <a:rPr lang="zh-CN" altLang="en-US" sz="2400" u="none" strike="noStrike" kern="1200" cap="none" spc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支持透明</a:t>
            </a:r>
            <a:r>
              <a:rPr lang="zh-CN" altLang="zh-CN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zh-CN" altLang="en-US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浏览器兼容好</a:t>
            </a:r>
            <a:endParaRPr lang="en-US" altLang="zh-CN" sz="2400" dirty="0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altLang="zh-CN" sz="2400" u="none" strike="noStrike" kern="1200" cap="none" spc="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webp</a:t>
            </a:r>
            <a:r>
              <a:rPr lang="zh-CN" altLang="en-US" sz="2400" u="none" strike="noStrike" kern="1200" cap="none" spc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压缩程度更好，在</a:t>
            </a:r>
            <a:r>
              <a:rPr lang="en-US" altLang="zh-CN" sz="2400" u="none" strike="noStrike" kern="1200" cap="none" spc="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ios</a:t>
            </a:r>
            <a:r>
              <a:rPr lang="en-US" altLang="zh-CN" sz="2400" u="none" strike="noStrike" kern="1200" cap="none" spc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400" u="none" strike="noStrike" kern="1200" cap="none" spc="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webview</a:t>
            </a:r>
            <a:r>
              <a:rPr lang="zh-CN" altLang="en-US" sz="2400" u="none" strike="noStrike" kern="1200" cap="none" spc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有兼容性问题</a:t>
            </a:r>
            <a:r>
              <a:rPr lang="en-US" altLang="zh-CN" sz="2400" u="none" strike="noStrike" kern="1200" cap="none" spc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altLang="zh-CN" sz="24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svg</a:t>
            </a:r>
            <a:r>
              <a:rPr lang="zh-CN" altLang="en-US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矢量图，代码内嵌，相对较小，图片样式相对简单的场景</a:t>
            </a:r>
            <a:endParaRPr lang="zh-CN" altLang="en-US" sz="2400" u="none" strike="noStrike" kern="1200" cap="none" spc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296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>
            <a:spLocks/>
          </p:cNvSpPr>
          <p:nvPr/>
        </p:nvSpPr>
        <p:spPr>
          <a:xfrm>
            <a:off x="1907704" y="267494"/>
            <a:ext cx="518603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不同格式图片常用的业务场景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>
            <a:off x="611560" y="1408588"/>
            <a:ext cx="8028384" cy="227754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altLang="zh-CN" sz="2400" u="none" strike="noStrike" kern="1200" cap="none" spc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jpg</a:t>
            </a:r>
            <a:r>
              <a:rPr lang="en-US" altLang="zh-CN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—— </a:t>
            </a:r>
            <a:r>
              <a:rPr lang="zh-CN" altLang="en-US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大部分不需要透明图片的业务场景</a:t>
            </a:r>
            <a:endParaRPr lang="en-US" altLang="zh-CN" sz="2400" dirty="0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altLang="zh-CN" sz="2400" u="none" strike="noStrike" kern="1200" cap="none" spc="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png</a:t>
            </a:r>
            <a:r>
              <a:rPr lang="en-US" altLang="zh-CN" sz="2400" u="none" strike="noStrike" kern="1200" cap="none" spc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—— </a:t>
            </a:r>
            <a:r>
              <a:rPr lang="zh-CN" altLang="en-US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大部分需要透明图片的业务场景</a:t>
            </a:r>
            <a:endParaRPr lang="en-US" altLang="zh-CN" sz="2400" dirty="0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altLang="zh-CN" sz="2400" u="none" strike="noStrike" kern="1200" cap="none" spc="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webp</a:t>
            </a:r>
            <a:r>
              <a:rPr lang="en-US" altLang="zh-CN" sz="2400" u="none" strike="noStrike" kern="1200" cap="none" spc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—— </a:t>
            </a:r>
            <a:r>
              <a:rPr lang="zh-CN" altLang="en-US" sz="2400" u="none" strike="noStrike" kern="1200" cap="none" spc="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安卓全部</a:t>
            </a:r>
            <a:endParaRPr lang="en-US" altLang="zh-CN" sz="2400" u="none" strike="noStrike" kern="1200" cap="none" spc="0" dirty="0" smtClean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altLang="zh-CN" sz="2400" dirty="0" err="1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svg</a:t>
            </a:r>
            <a:r>
              <a:rPr lang="zh-CN" altLang="en-US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矢量图</a:t>
            </a:r>
            <a:r>
              <a:rPr lang="en-US" altLang="zh-CN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—— </a:t>
            </a:r>
            <a:r>
              <a:rPr lang="zh-CN" altLang="en-US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图片样式相对简单的业务场景</a:t>
            </a:r>
            <a:endParaRPr lang="zh-CN" altLang="en-US" sz="2400" u="none" strike="noStrike" kern="1200" cap="none" spc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066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>
            <a:spLocks/>
          </p:cNvSpPr>
          <p:nvPr/>
        </p:nvSpPr>
        <p:spPr>
          <a:xfrm>
            <a:off x="3419872" y="555526"/>
            <a:ext cx="250581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进行图片压缩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>
            <a:off x="1043608" y="1779662"/>
            <a:ext cx="6480720" cy="116955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针对真实图片情况，舍弃一些相对无关紧要的色彩信息</a:t>
            </a:r>
            <a:endParaRPr lang="zh-CN" altLang="en-US" sz="2400" u="none" strike="noStrike" kern="1200" cap="none" spc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589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/>
          <p:cNvSpPr>
            <a:spLocks/>
          </p:cNvSpPr>
          <p:nvPr/>
        </p:nvSpPr>
        <p:spPr>
          <a:xfrm>
            <a:off x="3419872" y="555526"/>
            <a:ext cx="204026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CSS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雪碧图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6" name="矩形"/>
          <p:cNvSpPr>
            <a:spLocks/>
          </p:cNvSpPr>
          <p:nvPr/>
        </p:nvSpPr>
        <p:spPr>
          <a:xfrm>
            <a:off x="827584" y="1275606"/>
            <a:ext cx="7272808" cy="116955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把你</a:t>
            </a:r>
            <a:r>
              <a:rPr lang="zh-CN" altLang="en-US" sz="2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的网站上用到的一些图片整合到一张单独的图片中</a:t>
            </a:r>
            <a:endParaRPr lang="zh-CN" altLang="en-US" sz="2400" u="none" strike="noStrike" kern="1200" cap="none" spc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211960" y="2643758"/>
            <a:ext cx="542103" cy="474740"/>
          </a:xfrm>
          <a:prstGeom prst="downArrow">
            <a:avLst/>
          </a:prstGeom>
          <a:solidFill>
            <a:srgbClr val="C9394A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683568" y="3291830"/>
            <a:ext cx="7272808" cy="61555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zh-CN" altLang="en-US" sz="2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减少你的网站的</a:t>
            </a:r>
            <a:r>
              <a:rPr lang="en-US" altLang="zh-CN" sz="2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HTTP</a:t>
            </a:r>
            <a:r>
              <a:rPr lang="zh-CN" altLang="en-US" sz="24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请求数量</a:t>
            </a:r>
            <a:endParaRPr lang="zh-CN" altLang="en-US" sz="2400" u="none" strike="noStrike" kern="1200" cap="none" spc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95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5508</TotalTime>
  <Words>260</Words>
  <Application>Microsoft Macintosh PowerPoint</Application>
  <PresentationFormat>全屏显示(16:9)</PresentationFormat>
  <Paragraphs>54</Paragraphs>
  <Slides>18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Flippy Xu</cp:lastModifiedBy>
  <cp:revision>66</cp:revision>
  <dcterms:created xsi:type="dcterms:W3CDTF">2016-04-25T01:54:29Z</dcterms:created>
  <dcterms:modified xsi:type="dcterms:W3CDTF">2017-07-27T01:45:16Z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