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正文级别 1</a:t>
            </a:r>
            <a:endParaRPr sz="3600"/>
          </a:p>
          <a:p>
            <a:pPr lvl="1">
              <a:defRPr sz="1800"/>
            </a:pPr>
            <a:r>
              <a:rPr sz="3600"/>
              <a:t>正文级别 2</a:t>
            </a:r>
            <a:endParaRPr sz="3600"/>
          </a:p>
          <a:p>
            <a:pPr lvl="2">
              <a:defRPr sz="1800"/>
            </a:pPr>
            <a:r>
              <a:rPr sz="3600"/>
              <a:t>正文级别 3</a:t>
            </a:r>
            <a:endParaRPr sz="3600"/>
          </a:p>
          <a:p>
            <a:pPr lvl="3">
              <a:defRPr sz="1800"/>
            </a:pPr>
            <a:r>
              <a:rPr sz="3600"/>
              <a:t>正文级别 4</a:t>
            </a:r>
            <a:endParaRPr sz="3600"/>
          </a:p>
          <a:p>
            <a:pPr lvl="4">
              <a:defRPr sz="1800"/>
            </a:pPr>
            <a:r>
              <a:rPr sz="3600"/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iki.commonjs.org/wiki/CommonJS" TargetMode="External"/><Relationship Id="rId3" Type="http://schemas.openxmlformats.org/officeDocument/2006/relationships/image" Target="../media/image2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litheModule/lithe" TargetMode="Externa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github.com/xiaojue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fd-server.org/" TargetMode="External"/><Relationship Id="rId3" Type="http://schemas.openxmlformats.org/officeDocument/2006/relationships/image" Target="../media/image3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hyperlink" Target="http://control.blog.sina.com.cn/admin/article/article_add.php" TargetMode="External"/><Relationship Id="rId4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职级评审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3B1F4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3B1F4E"/>
                </a:solidFill>
              </a:rPr>
              <a:t>产品技术部 博客技术 前端开发 付强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规划</a:t>
            </a:r>
          </a:p>
        </p:txBody>
      </p:sp>
      <p:sp>
        <p:nvSpPr>
          <p:cNvPr id="76" name="Shape 76"/>
          <p:cNvSpPr/>
          <p:nvPr/>
        </p:nvSpPr>
        <p:spPr>
          <a:xfrm>
            <a:off x="873279" y="2516140"/>
            <a:ext cx="4081400" cy="1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1，API+单测 </a:t>
            </a:r>
            <a:r>
              <a:rPr sz="1500">
                <a:solidFill>
                  <a:srgbClr val="C82506"/>
                </a:solidFill>
              </a:rPr>
              <a:t>(目前只有range的单测)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2，开源文档梳理与推广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3，性能优化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实现简述</a:t>
            </a:r>
          </a:p>
        </p:txBody>
      </p:sp>
      <p:pic>
        <p:nvPicPr>
          <p:cNvPr id="7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0484" y="3032517"/>
            <a:ext cx="8883832" cy="5441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952500" y="3492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lithe.js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2266441" y="8248650"/>
            <a:ext cx="84719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3B1F4E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3B1F4E"/>
                </a:solidFill>
                <a:hlinkClick r:id="rId2" invalidUrl="" action="" tgtFrame="" tooltip="" history="1" highlightClick="0" endSnd="0"/>
              </a:rPr>
              <a:t>http://wiki.commonjs.org/wiki/CommonJS</a:t>
            </a:r>
          </a:p>
        </p:txBody>
      </p:sp>
      <p:pic>
        <p:nvPicPr>
          <p:cNvPr id="8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191" y="1930400"/>
            <a:ext cx="11954218" cy="482005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2907080" y="7854950"/>
            <a:ext cx="72795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3B1F4E"/>
                </a:solid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3B1F4E"/>
                </a:solidFill>
                <a:hlinkClick r:id="rId2" invalidUrl="" action="" tgtFrame="" tooltip="" history="1" highlightClick="0" endSnd="0"/>
              </a:rPr>
              <a:t>https://github.com/litheModule/lithe</a:t>
            </a:r>
          </a:p>
        </p:txBody>
      </p:sp>
      <p:pic>
        <p:nvPicPr>
          <p:cNvPr id="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4350" y="1714500"/>
            <a:ext cx="10210800" cy="50546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8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04300" y="5949950"/>
            <a:ext cx="2755900" cy="130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15" y="999703"/>
            <a:ext cx="10842370" cy="415189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91" name="Shape 91"/>
          <p:cNvSpPr/>
          <p:nvPr/>
        </p:nvSpPr>
        <p:spPr>
          <a:xfrm>
            <a:off x="1917700" y="7842249"/>
            <a:ext cx="24003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B1F4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B1F4E"/>
                </a:solidFill>
              </a:rPr>
              <a:t>模块化开发</a:t>
            </a:r>
          </a:p>
        </p:txBody>
      </p:sp>
      <p:sp>
        <p:nvSpPr>
          <p:cNvPr id="92" name="Shape 92"/>
          <p:cNvSpPr/>
          <p:nvPr/>
        </p:nvSpPr>
        <p:spPr>
          <a:xfrm>
            <a:off x="4512667" y="8229600"/>
            <a:ext cx="594855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3" name="Shape 93"/>
          <p:cNvSpPr/>
          <p:nvPr/>
        </p:nvSpPr>
        <p:spPr>
          <a:xfrm>
            <a:off x="6798667" y="8229600"/>
            <a:ext cx="594855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4" name="Shape 94"/>
          <p:cNvSpPr/>
          <p:nvPr/>
        </p:nvSpPr>
        <p:spPr>
          <a:xfrm>
            <a:off x="8957667" y="8229600"/>
            <a:ext cx="594855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5" name="Shape 95"/>
          <p:cNvSpPr/>
          <p:nvPr/>
        </p:nvSpPr>
        <p:spPr>
          <a:xfrm>
            <a:off x="5460999" y="7880349"/>
            <a:ext cx="1028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B1F4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B1F4E"/>
                </a:solidFill>
              </a:rPr>
              <a:t>标准</a:t>
            </a:r>
          </a:p>
        </p:txBody>
      </p:sp>
      <p:sp>
        <p:nvSpPr>
          <p:cNvPr id="96" name="Shape 96"/>
          <p:cNvSpPr/>
          <p:nvPr/>
        </p:nvSpPr>
        <p:spPr>
          <a:xfrm>
            <a:off x="7683499" y="7880349"/>
            <a:ext cx="1028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B1F4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B1F4E"/>
                </a:solidFill>
              </a:rPr>
              <a:t>易用</a:t>
            </a:r>
          </a:p>
        </p:txBody>
      </p:sp>
      <p:sp>
        <p:nvSpPr>
          <p:cNvPr id="97" name="Shape 97"/>
          <p:cNvSpPr/>
          <p:nvPr/>
        </p:nvSpPr>
        <p:spPr>
          <a:xfrm>
            <a:off x="9874188" y="7880349"/>
            <a:ext cx="10287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B1F4E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B1F4E"/>
                </a:solidFill>
              </a:rPr>
              <a:t>工程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2950" y="1085850"/>
            <a:ext cx="9740900" cy="73787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250" y="196850"/>
            <a:ext cx="9766300" cy="935990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140514" y="2803147"/>
            <a:ext cx="464540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B1F4E"/>
                </a:solidFill>
              </a:rPr>
              <a:t>SeaJs 4.4k Common Module Definition  </a:t>
            </a:r>
          </a:p>
        </p:txBody>
      </p:sp>
      <p:sp>
        <p:nvSpPr>
          <p:cNvPr id="104" name="Shape 104"/>
          <p:cNvSpPr/>
          <p:nvPr/>
        </p:nvSpPr>
        <p:spPr>
          <a:xfrm>
            <a:off x="1140514" y="3959476"/>
            <a:ext cx="56812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B1F4E"/>
                </a:solidFill>
              </a:rPr>
              <a:t>RequireJs 15.2k Asynchronous Module Definition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1140514" y="5115805"/>
            <a:ext cx="29682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B1F4E"/>
                </a:solidFill>
              </a:rPr>
              <a:t>SinaJs 1.6k+php $import</a:t>
            </a:r>
          </a:p>
        </p:txBody>
      </p:sp>
      <p:sp>
        <p:nvSpPr>
          <p:cNvPr id="106" name="Shape 106"/>
          <p:cNvSpPr/>
          <p:nvPr/>
        </p:nvSpPr>
        <p:spPr>
          <a:xfrm>
            <a:off x="1140514" y="6272133"/>
            <a:ext cx="46029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B1F4E"/>
                </a:solidFill>
              </a:rPr>
              <a:t>lithe.js 2.7k Common Module Definition </a:t>
            </a:r>
          </a:p>
        </p:txBody>
      </p:sp>
      <p:sp>
        <p:nvSpPr>
          <p:cNvPr id="107" name="Shape 107"/>
          <p:cNvSpPr/>
          <p:nvPr/>
        </p:nvSpPr>
        <p:spPr>
          <a:xfrm>
            <a:off x="5429249" y="948948"/>
            <a:ext cx="2146301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3B1F4E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对比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5429249" y="965200"/>
            <a:ext cx="2146301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3B1F4E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结果</a:t>
            </a:r>
          </a:p>
        </p:txBody>
      </p:sp>
      <p:sp>
        <p:nvSpPr>
          <p:cNvPr id="110" name="Shape 110"/>
          <p:cNvSpPr/>
          <p:nvPr/>
        </p:nvSpPr>
        <p:spPr>
          <a:xfrm>
            <a:off x="945413" y="2477770"/>
            <a:ext cx="6068442" cy="225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200000"/>
              </a:lnSpc>
              <a:defRPr sz="1800"/>
            </a:pPr>
            <a:r>
              <a:rPr sz="2000">
                <a:solidFill>
                  <a:srgbClr val="3B1F4E"/>
                </a:solidFill>
              </a:rPr>
              <a:t>1，无需依赖php apache</a:t>
            </a:r>
            <a:r>
              <a:rPr sz="1500">
                <a:solidFill>
                  <a:srgbClr val="3B1F4E"/>
                </a:solidFill>
              </a:rPr>
              <a:t> </a:t>
            </a:r>
            <a:r>
              <a:rPr sz="1500">
                <a:solidFill>
                  <a:srgbClr val="C82506"/>
                </a:solidFill>
              </a:rPr>
              <a:t>(本地无依赖开发)</a:t>
            </a:r>
            <a:endParaRPr sz="1500">
              <a:solidFill>
                <a:srgbClr val="3B1F4E"/>
              </a:solidFill>
            </a:endParaRPr>
          </a:p>
          <a:p>
            <a:pPr lvl="0" algn="l">
              <a:lnSpc>
                <a:spcPct val="200000"/>
              </a:lnSpc>
              <a:defRPr sz="1800"/>
            </a:pPr>
            <a:r>
              <a:rPr sz="2000">
                <a:solidFill>
                  <a:srgbClr val="3B1F4E"/>
                </a:solidFill>
              </a:rPr>
              <a:t>2，无需shell测试机打包</a:t>
            </a:r>
            <a:r>
              <a:rPr sz="1500">
                <a:solidFill>
                  <a:srgbClr val="3B1F4E"/>
                </a:solidFill>
              </a:rPr>
              <a:t> </a:t>
            </a:r>
            <a:r>
              <a:rPr sz="1500">
                <a:solidFill>
                  <a:srgbClr val="C82506"/>
                </a:solidFill>
              </a:rPr>
              <a:t>(grunt-lithe+gcf 打包优化，增量提速)</a:t>
            </a:r>
            <a:endParaRPr sz="1500">
              <a:solidFill>
                <a:srgbClr val="C82506"/>
              </a:solidFill>
            </a:endParaRPr>
          </a:p>
          <a:p>
            <a:pPr lvl="0" algn="l">
              <a:lnSpc>
                <a:spcPct val="200000"/>
              </a:lnSpc>
              <a:defRPr sz="1800"/>
            </a:pPr>
            <a:r>
              <a:rPr sz="2000">
                <a:solidFill>
                  <a:srgbClr val="3B1F4E"/>
                </a:solidFill>
              </a:rPr>
              <a:t>3，调试代码逻辑清晰</a:t>
            </a:r>
            <a:endParaRPr sz="2000">
              <a:solidFill>
                <a:srgbClr val="3B1F4E"/>
              </a:solidFill>
            </a:endParaRPr>
          </a:p>
          <a:p>
            <a:pPr lvl="0" algn="l">
              <a:lnSpc>
                <a:spcPct val="200000"/>
              </a:lnSpc>
              <a:defRPr sz="1800"/>
            </a:pPr>
            <a:r>
              <a:rPr sz="2000">
                <a:solidFill>
                  <a:srgbClr val="3B1F4E"/>
                </a:solidFill>
              </a:rPr>
              <a:t>4，无全局污染</a:t>
            </a:r>
          </a:p>
        </p:txBody>
      </p:sp>
      <p:pic>
        <p:nvPicPr>
          <p:cNvPr id="11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8919" y="5629902"/>
            <a:ext cx="1654352" cy="294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1485" y="5629902"/>
            <a:ext cx="4182931" cy="294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12631" y="5513544"/>
            <a:ext cx="1778001" cy="2171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7682862" y="8041127"/>
            <a:ext cx="361401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3B1F4E"/>
                </a:solidFill>
              </a:rPr>
              <a:t>媒体平台，webview (微信公共账号).....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7"/>
          <p:cNvGrpSpPr/>
          <p:nvPr/>
        </p:nvGrpSpPr>
        <p:grpSpPr>
          <a:xfrm>
            <a:off x="4845050" y="1200150"/>
            <a:ext cx="3492500" cy="4279900"/>
            <a:chOff x="-127000" y="-88900"/>
            <a:chExt cx="3492500" cy="4279900"/>
          </a:xfrm>
        </p:grpSpPr>
        <p:pic>
          <p:nvPicPr>
            <p:cNvPr id="36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238500" cy="39497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27000" y="-88900"/>
              <a:ext cx="3492500" cy="4279900"/>
            </a:xfrm>
            <a:prstGeom prst="rect">
              <a:avLst/>
            </a:prstGeom>
            <a:effectLst/>
          </p:spPr>
        </p:pic>
      </p:grpSp>
      <p:sp>
        <p:nvSpPr>
          <p:cNvPr id="38" name="Shape 38"/>
          <p:cNvSpPr/>
          <p:nvPr/>
        </p:nvSpPr>
        <p:spPr>
          <a:xfrm>
            <a:off x="5066030" y="5524500"/>
            <a:ext cx="305054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solidFill>
                  <a:srgbClr val="3B1F4E"/>
                </a:solidFill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000" u="sng">
                <a:solidFill>
                  <a:srgbClr val="3B1F4E"/>
                </a:solidFill>
                <a:hlinkClick r:id="rId4" invalidUrl="" action="" tgtFrame="" tooltip="" history="1" highlightClick="0" endSnd="0"/>
              </a:rPr>
              <a:t>https://github.com/xiaojue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2200" y="7042150"/>
            <a:ext cx="1892300" cy="7239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72219" stPos="0" endA="0" endPos="40000" dist="0" dir="5400000" fadeDir="5400000" sx="100000" sy="-100000" kx="0" ky="0" algn="bl" rotWithShape="0"/>
          </a:effectLst>
        </p:spPr>
      </p:pic>
      <p:pic>
        <p:nvPicPr>
          <p:cNvPr id="40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63900" y="6946900"/>
            <a:ext cx="2070100" cy="8382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72219" stPos="0" endA="0" endPos="40000" dist="0" dir="5400000" fadeDir="5400000" sx="100000" sy="-100000" kx="0" ky="0" algn="bl" rotWithShape="0"/>
          </a:effectLst>
        </p:spPr>
      </p:pic>
      <p:pic>
        <p:nvPicPr>
          <p:cNvPr id="41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08650" y="6985000"/>
            <a:ext cx="1765300" cy="787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72219" stPos="0" endA="0" endPos="40000" dist="0" dir="5400000" fadeDir="5400000" sx="100000" sy="-100000" kx="0" ky="0" algn="bl" rotWithShape="0"/>
          </a:effectLst>
        </p:spPr>
      </p:pic>
      <p:pic>
        <p:nvPicPr>
          <p:cNvPr id="42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797800" y="7067550"/>
            <a:ext cx="1943100" cy="6985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72219" stPos="0" endA="0" endPos="40000" dist="0" dir="5400000" fadeDir="5400000" sx="100000" sy="-100000" kx="0" ky="0" algn="bl" rotWithShape="0"/>
          </a:effectLst>
        </p:spPr>
      </p:pic>
      <p:pic>
        <p:nvPicPr>
          <p:cNvPr id="43" name="pasted-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071100" y="7251700"/>
            <a:ext cx="1892300" cy="508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  <a:reflection blurRad="0" stA="72219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实现简述</a:t>
            </a:r>
          </a:p>
        </p:txBody>
      </p:sp>
      <p:pic>
        <p:nvPicPr>
          <p:cNvPr id="11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509" y="2866773"/>
            <a:ext cx="8773056" cy="529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952500" y="3873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FD-SERVER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497349" y="8108950"/>
            <a:ext cx="40101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2" invalidUrl="" action="" tgtFrame="" tooltip="" history="1" highlightClick="0" endSnd="0"/>
              </a:rPr>
              <a:t>http://fd-server.org/</a:t>
            </a:r>
          </a:p>
        </p:txBody>
      </p:sp>
      <p:pic>
        <p:nvPicPr>
          <p:cNvPr id="12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3950" y="1533132"/>
            <a:ext cx="10756900" cy="56388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597" y="1280328"/>
            <a:ext cx="10309606" cy="716754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03806" y="2184907"/>
            <a:ext cx="28575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传统开发方式</a:t>
            </a:r>
          </a:p>
        </p:txBody>
      </p:sp>
      <p:sp>
        <p:nvSpPr>
          <p:cNvPr id="127" name="Shape 127"/>
          <p:cNvSpPr/>
          <p:nvPr/>
        </p:nvSpPr>
        <p:spPr>
          <a:xfrm>
            <a:off x="1103806" y="3237210"/>
            <a:ext cx="471487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B1F4E"/>
                </a:solidFill>
              </a:rPr>
              <a:t>apache/nginx-&gt;配置-&gt;hosts管理</a:t>
            </a:r>
          </a:p>
        </p:txBody>
      </p:sp>
      <p:sp>
        <p:nvSpPr>
          <p:cNvPr id="128" name="Shape 128"/>
          <p:cNvSpPr/>
          <p:nvPr/>
        </p:nvSpPr>
        <p:spPr>
          <a:xfrm>
            <a:off x="1103806" y="3999211"/>
            <a:ext cx="4114166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B1F4E"/>
                </a:solidFill>
              </a:rPr>
              <a:t>fiddler-&gt;配置-&gt;调试在线Bug</a:t>
            </a:r>
          </a:p>
        </p:txBody>
      </p:sp>
      <p:sp>
        <p:nvSpPr>
          <p:cNvPr id="129" name="Shape 129"/>
          <p:cNvSpPr/>
          <p:nvPr/>
        </p:nvSpPr>
        <p:spPr>
          <a:xfrm>
            <a:off x="1103806" y="4761211"/>
            <a:ext cx="46631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B1F4E"/>
                </a:solidFill>
              </a:rPr>
              <a:t>本地管理任务/测试机shell-&gt;复杂</a:t>
            </a:r>
          </a:p>
        </p:txBody>
      </p:sp>
      <p:sp>
        <p:nvSpPr>
          <p:cNvPr id="130" name="Shape 130"/>
          <p:cNvSpPr/>
          <p:nvPr/>
        </p:nvSpPr>
        <p:spPr>
          <a:xfrm>
            <a:off x="1103806" y="5553373"/>
            <a:ext cx="2019301" cy="422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B1F4E"/>
                </a:solidFill>
              </a:rPr>
              <a:t>备份环境繁琐</a:t>
            </a:r>
          </a:p>
        </p:txBody>
      </p:sp>
      <p:sp>
        <p:nvSpPr>
          <p:cNvPr id="131" name="Shape 131"/>
          <p:cNvSpPr/>
          <p:nvPr/>
        </p:nvSpPr>
        <p:spPr>
          <a:xfrm>
            <a:off x="1103806" y="8065710"/>
            <a:ext cx="476885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B1F4E"/>
                </a:solidFill>
              </a:rPr>
              <a:t>可视化+一体化（无需配置文件）</a:t>
            </a:r>
          </a:p>
        </p:txBody>
      </p:sp>
      <p:sp>
        <p:nvSpPr>
          <p:cNvPr id="132" name="Shape 132"/>
          <p:cNvSpPr/>
          <p:nvPr/>
        </p:nvSpPr>
        <p:spPr>
          <a:xfrm>
            <a:off x="1103806" y="6696829"/>
            <a:ext cx="9779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FDS</a:t>
            </a:r>
          </a:p>
        </p:txBody>
      </p:sp>
      <p:sp>
        <p:nvSpPr>
          <p:cNvPr id="133" name="Shape 133"/>
          <p:cNvSpPr/>
          <p:nvPr/>
        </p:nvSpPr>
        <p:spPr>
          <a:xfrm>
            <a:off x="8488739" y="2843216"/>
            <a:ext cx="2268685" cy="2220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FIS</a:t>
            </a:r>
          </a:p>
        </p:txBody>
      </p:sp>
      <p:sp>
        <p:nvSpPr>
          <p:cNvPr id="134" name="Shape 134"/>
          <p:cNvSpPr/>
          <p:nvPr/>
        </p:nvSpPr>
        <p:spPr>
          <a:xfrm>
            <a:off x="9971668" y="4191333"/>
            <a:ext cx="1667766" cy="1661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Ali-fds</a:t>
            </a:r>
          </a:p>
        </p:txBody>
      </p:sp>
      <p:sp>
        <p:nvSpPr>
          <p:cNvPr id="135" name="Shape 135"/>
          <p:cNvSpPr/>
          <p:nvPr/>
        </p:nvSpPr>
        <p:spPr>
          <a:xfrm>
            <a:off x="7829660" y="4074131"/>
            <a:ext cx="2633624" cy="257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FDS</a:t>
            </a:r>
          </a:p>
        </p:txBody>
      </p:sp>
      <p:sp>
        <p:nvSpPr>
          <p:cNvPr id="136" name="Shape 136"/>
          <p:cNvSpPr/>
          <p:nvPr/>
        </p:nvSpPr>
        <p:spPr>
          <a:xfrm>
            <a:off x="5429249" y="948948"/>
            <a:ext cx="2146301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3B1F4E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对比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952500" y="698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效率</a:t>
            </a:r>
          </a:p>
        </p:txBody>
      </p:sp>
      <p:sp>
        <p:nvSpPr>
          <p:cNvPr id="139" name="Shape 139"/>
          <p:cNvSpPr/>
          <p:nvPr/>
        </p:nvSpPr>
        <p:spPr>
          <a:xfrm>
            <a:off x="972146" y="2874859"/>
            <a:ext cx="6477509" cy="287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200000"/>
              </a:lnSpc>
              <a:defRPr sz="1800"/>
            </a:pPr>
            <a:r>
              <a:rPr sz="2000">
                <a:solidFill>
                  <a:srgbClr val="3B1F4E"/>
                </a:solidFill>
              </a:rPr>
              <a:t>1，新员工，测试机环境安装(0.5~1天 vs </a:t>
            </a:r>
            <a:r>
              <a:rPr sz="2000">
                <a:solidFill>
                  <a:srgbClr val="C82506"/>
                </a:solidFill>
              </a:rPr>
              <a:t>1小时</a:t>
            </a:r>
            <a:r>
              <a:rPr sz="2000">
                <a:solidFill>
                  <a:srgbClr val="3B1F4E"/>
                </a:solidFill>
              </a:rPr>
              <a:t>)</a:t>
            </a:r>
            <a:endParaRPr sz="2000">
              <a:solidFill>
                <a:srgbClr val="3B1F4E"/>
              </a:solidFill>
            </a:endParaRPr>
          </a:p>
          <a:p>
            <a:pPr lvl="0" algn="l">
              <a:lnSpc>
                <a:spcPct val="200000"/>
              </a:lnSpc>
              <a:defRPr sz="1800"/>
            </a:pPr>
            <a:r>
              <a:rPr sz="2000">
                <a:solidFill>
                  <a:srgbClr val="3B1F4E"/>
                </a:solidFill>
              </a:rPr>
              <a:t>2，项目管理 vhost+hosts (修改多处配置 vs </a:t>
            </a:r>
            <a:r>
              <a:rPr sz="2000">
                <a:solidFill>
                  <a:srgbClr val="C82506"/>
                </a:solidFill>
              </a:rPr>
              <a:t>可视化</a:t>
            </a:r>
            <a:r>
              <a:rPr sz="2000">
                <a:solidFill>
                  <a:srgbClr val="3B1F4E"/>
                </a:solidFill>
              </a:rPr>
              <a:t>切换)</a:t>
            </a:r>
            <a:endParaRPr sz="2000">
              <a:solidFill>
                <a:srgbClr val="3B1F4E"/>
              </a:solidFill>
            </a:endParaRPr>
          </a:p>
          <a:p>
            <a:pPr lvl="0" algn="l">
              <a:lnSpc>
                <a:spcPct val="200000"/>
              </a:lnSpc>
              <a:defRPr sz="1800"/>
            </a:pPr>
            <a:r>
              <a:rPr sz="2000">
                <a:solidFill>
                  <a:srgbClr val="3B1F4E"/>
                </a:solidFill>
              </a:rPr>
              <a:t>3，任务与打包系统 (需登录测试机 vs </a:t>
            </a:r>
            <a:r>
              <a:rPr sz="2000">
                <a:solidFill>
                  <a:srgbClr val="C82506"/>
                </a:solidFill>
              </a:rPr>
              <a:t>无需登录测试机</a:t>
            </a:r>
            <a:r>
              <a:rPr sz="2000">
                <a:solidFill>
                  <a:srgbClr val="3B1F4E"/>
                </a:solidFill>
              </a:rPr>
              <a:t>)</a:t>
            </a:r>
            <a:endParaRPr sz="2000">
              <a:solidFill>
                <a:srgbClr val="3B1F4E"/>
              </a:solidFill>
            </a:endParaRPr>
          </a:p>
          <a:p>
            <a:pPr lvl="0" algn="l">
              <a:lnSpc>
                <a:spcPct val="200000"/>
              </a:lnSpc>
              <a:defRPr sz="1800"/>
            </a:pPr>
            <a:r>
              <a:rPr sz="2000">
                <a:solidFill>
                  <a:srgbClr val="3B1F4E"/>
                </a:solidFill>
              </a:rPr>
              <a:t>4，代理功能强大 (不需要复杂配置，反向正向默认支持)</a:t>
            </a:r>
            <a:endParaRPr sz="2000">
              <a:solidFill>
                <a:srgbClr val="3B1F4E"/>
              </a:solidFill>
            </a:endParaRPr>
          </a:p>
          <a:p>
            <a:pPr lvl="0" algn="l">
              <a:lnSpc>
                <a:spcPct val="200000"/>
              </a:lnSpc>
              <a:defRPr sz="1800"/>
            </a:pPr>
            <a:r>
              <a:rPr sz="2000">
                <a:solidFill>
                  <a:srgbClr val="3B1F4E"/>
                </a:solidFill>
              </a:rPr>
              <a:t>5，插件共享 (打包插件，动态合并插件，svn操作工具)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结果</a:t>
            </a:r>
          </a:p>
        </p:txBody>
      </p:sp>
      <p:sp>
        <p:nvSpPr>
          <p:cNvPr id="142" name="Shape 142"/>
          <p:cNvSpPr/>
          <p:nvPr/>
        </p:nvSpPr>
        <p:spPr>
          <a:xfrm>
            <a:off x="972146" y="2982174"/>
            <a:ext cx="5141596" cy="1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1，nodejs在团队的应用与储备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2，自动化概念深入团队每个人心中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3，体会开源的乐趣</a:t>
            </a:r>
          </a:p>
        </p:txBody>
      </p:sp>
      <p:pic>
        <p:nvPicPr>
          <p:cNvPr id="14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3444" y="6400108"/>
            <a:ext cx="491490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9770" y="2995848"/>
            <a:ext cx="3898901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7717" y="4061328"/>
            <a:ext cx="4813301" cy="210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42888" y="4476812"/>
            <a:ext cx="4521201" cy="373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55953" y="5195651"/>
            <a:ext cx="4533901" cy="331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实现简述</a:t>
            </a:r>
          </a:p>
        </p:txBody>
      </p:sp>
      <p:pic>
        <p:nvPicPr>
          <p:cNvPr id="15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0118" y="3235890"/>
            <a:ext cx="8644564" cy="42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3975" y="5403850"/>
            <a:ext cx="2349500" cy="133350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46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0925" y="5416550"/>
            <a:ext cx="2324100" cy="130810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47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93975" y="5467350"/>
            <a:ext cx="1778000" cy="120650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48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12425" y="5403850"/>
            <a:ext cx="1968500" cy="133350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49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3875" y="5435600"/>
            <a:ext cx="1676400" cy="127000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50" name="Shape 50"/>
          <p:cNvSpPr/>
          <p:nvPr/>
        </p:nvSpPr>
        <p:spPr>
          <a:xfrm>
            <a:off x="4413250" y="2032000"/>
            <a:ext cx="4178301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3B1F4E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多做一些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52500" y="853241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项目总结</a:t>
            </a:r>
          </a:p>
        </p:txBody>
      </p:sp>
      <p:sp>
        <p:nvSpPr>
          <p:cNvPr id="53" name="Shape 53"/>
          <p:cNvSpPr/>
          <p:nvPr/>
        </p:nvSpPr>
        <p:spPr>
          <a:xfrm>
            <a:off x="898679" y="3087640"/>
            <a:ext cx="2919096" cy="1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1，新版博客发布器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2，lithe.js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3，FD-Server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952500" y="3492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新版博客发布器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6055" y="548036"/>
            <a:ext cx="9972690" cy="776757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58" name="Shape 58"/>
          <p:cNvSpPr/>
          <p:nvPr/>
        </p:nvSpPr>
        <p:spPr>
          <a:xfrm>
            <a:off x="1296606" y="8731627"/>
            <a:ext cx="1041158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000" u="sng">
                <a:hlinkClick r:id="rId3" invalidUrl="" action="" tgtFrame="" tooltip="" history="1" highlightClick="0" endSnd="0"/>
              </a:rPr>
              <a:t>http://control.blog.sina.com.cn/admin/article/article_add.php</a:t>
            </a:r>
          </a:p>
        </p:txBody>
      </p:sp>
      <p:pic>
        <p:nvPicPr>
          <p:cNvPr id="5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05670" y="2773974"/>
            <a:ext cx="2797620" cy="4996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效率</a:t>
            </a:r>
          </a:p>
        </p:txBody>
      </p:sp>
      <p:sp>
        <p:nvSpPr>
          <p:cNvPr id="62" name="Shape 62"/>
          <p:cNvSpPr/>
          <p:nvPr/>
        </p:nvSpPr>
        <p:spPr>
          <a:xfrm>
            <a:off x="948174" y="2746218"/>
            <a:ext cx="5565141" cy="3387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1，FDS实现mock接口，并行后端开发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2，新发布器+老系统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3，UI template复写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4，抽象业务和渲染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5，编辑器与发布器项目版本同步问题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6，code review，保证项目进度和质量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设计</a:t>
            </a:r>
          </a:p>
        </p:txBody>
      </p:sp>
      <p:sp>
        <p:nvSpPr>
          <p:cNvPr id="65" name="Shape 65"/>
          <p:cNvSpPr/>
          <p:nvPr/>
        </p:nvSpPr>
        <p:spPr>
          <a:xfrm>
            <a:off x="873279" y="2479628"/>
            <a:ext cx="4824096" cy="222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1，移动端支持，灵活的模块设计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2，垂直化 </a:t>
            </a:r>
            <a:r>
              <a:rPr sz="2000">
                <a:solidFill>
                  <a:srgbClr val="C82506"/>
                </a:solidFill>
              </a:rPr>
              <a:t>(UI订制)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3，重写的好处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4，浏览器的兼容</a:t>
            </a:r>
          </a:p>
        </p:txBody>
      </p:sp>
      <p:sp>
        <p:nvSpPr>
          <p:cNvPr id="66" name="Shape 66"/>
          <p:cNvSpPr/>
          <p:nvPr/>
        </p:nvSpPr>
        <p:spPr>
          <a:xfrm>
            <a:off x="8038078" y="3263274"/>
            <a:ext cx="2268684" cy="222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UEditor</a:t>
            </a:r>
          </a:p>
        </p:txBody>
      </p:sp>
      <p:sp>
        <p:nvSpPr>
          <p:cNvPr id="67" name="Shape 67"/>
          <p:cNvSpPr/>
          <p:nvPr/>
        </p:nvSpPr>
        <p:spPr>
          <a:xfrm>
            <a:off x="9267007" y="4865392"/>
            <a:ext cx="1667766" cy="1661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ckEditor</a:t>
            </a:r>
          </a:p>
        </p:txBody>
      </p:sp>
      <p:sp>
        <p:nvSpPr>
          <p:cNvPr id="68" name="Shape 68"/>
          <p:cNvSpPr/>
          <p:nvPr/>
        </p:nvSpPr>
        <p:spPr>
          <a:xfrm>
            <a:off x="6870998" y="4748190"/>
            <a:ext cx="2633624" cy="2579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iwo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3B1F4E"/>
                </a:solidFill>
              </a:rPr>
              <a:t>结果</a:t>
            </a:r>
          </a:p>
        </p:txBody>
      </p:sp>
      <p:sp>
        <p:nvSpPr>
          <p:cNvPr id="71" name="Shape 71"/>
          <p:cNvSpPr/>
          <p:nvPr/>
        </p:nvSpPr>
        <p:spPr>
          <a:xfrm>
            <a:off x="948174" y="3197366"/>
            <a:ext cx="6094096" cy="164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1，首屏提升速度0.5秒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2，富文本编辑器在移动端方面的尝试积累</a:t>
            </a:r>
            <a:endParaRPr sz="2500">
              <a:solidFill>
                <a:srgbClr val="3B1F4E"/>
              </a:solidFill>
            </a:endParaRPr>
          </a:p>
          <a:p>
            <a:pPr lvl="0" algn="l">
              <a:lnSpc>
                <a:spcPct val="150000"/>
              </a:lnSpc>
              <a:defRPr sz="1800"/>
            </a:pPr>
            <a:r>
              <a:rPr sz="2500">
                <a:solidFill>
                  <a:srgbClr val="3B1F4E"/>
                </a:solidFill>
              </a:rPr>
              <a:t>3，第一款类medium开源编辑器 </a:t>
            </a:r>
            <a:r>
              <a:rPr sz="1500">
                <a:solidFill>
                  <a:srgbClr val="3B1F4E"/>
                </a:solidFill>
              </a:rPr>
              <a:t>(支持低版本ie)</a:t>
            </a:r>
          </a:p>
        </p:txBody>
      </p:sp>
      <p:sp>
        <p:nvSpPr>
          <p:cNvPr id="72" name="Shape 72"/>
          <p:cNvSpPr/>
          <p:nvPr/>
        </p:nvSpPr>
        <p:spPr>
          <a:xfrm>
            <a:off x="893349" y="8147930"/>
            <a:ext cx="62037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B1F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B1F4E"/>
                </a:solidFill>
              </a:rPr>
              <a:t>https://github.com/liulyliu/iWo/</a:t>
            </a:r>
          </a:p>
        </p:txBody>
      </p:sp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8718" y="2885194"/>
            <a:ext cx="4419543" cy="3190185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warp dir="in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