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9" r:id="rId3"/>
    <p:sldId id="258" r:id="rId4"/>
    <p:sldId id="257" r:id="rId5"/>
    <p:sldId id="260" r:id="rId6"/>
    <p:sldId id="261" r:id="rId7"/>
    <p:sldId id="262" r:id="rId8"/>
    <p:sldId id="272" r:id="rId9"/>
    <p:sldId id="263" r:id="rId10"/>
    <p:sldId id="265" r:id="rId11"/>
    <p:sldId id="266" r:id="rId12"/>
    <p:sldId id="267" r:id="rId13"/>
    <p:sldId id="268" r:id="rId14"/>
    <p:sldId id="269" r:id="rId15"/>
    <p:sldId id="273" r:id="rId16"/>
    <p:sldId id="274" r:id="rId17"/>
    <p:sldId id="270" r:id="rId18"/>
    <p:sldId id="271" r:id="rId19"/>
    <p:sldId id="276" r:id="rId20"/>
    <p:sldId id="275" r:id="rId21"/>
    <p:sldId id="277" r:id="rId22"/>
    <p:sldId id="278" r:id="rId23"/>
    <p:sldId id="279" r:id="rId24"/>
    <p:sldId id="281" r:id="rId25"/>
    <p:sldId id="280" r:id="rId26"/>
    <p:sldId id="282" r:id="rId27"/>
    <p:sldId id="283" r:id="rId28"/>
    <p:sldId id="291" r:id="rId29"/>
    <p:sldId id="284" r:id="rId30"/>
    <p:sldId id="285" r:id="rId31"/>
    <p:sldId id="286" r:id="rId32"/>
    <p:sldId id="287" r:id="rId33"/>
    <p:sldId id="288" r:id="rId34"/>
    <p:sldId id="289" r:id="rId35"/>
    <p:sldId id="290"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8A8ABD-4198-4546-9562-DF2CCD8B6839}" type="datetimeFigureOut">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6DCF-F888-418D-B4DD-08C8E6A667F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A8ABD-4198-4546-9562-DF2CCD8B6839}" type="datetimeFigureOut">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6DCF-F888-418D-B4DD-08C8E6A667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A8ABD-4198-4546-9562-DF2CCD8B6839}" type="datetimeFigureOut">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6DCF-F888-418D-B4DD-08C8E6A667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A8ABD-4198-4546-9562-DF2CCD8B6839}" type="datetimeFigureOut">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6DCF-F888-418D-B4DD-08C8E6A667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8A8ABD-4198-4546-9562-DF2CCD8B6839}" type="datetimeFigureOut">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6DCF-F888-418D-B4DD-08C8E6A667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8A8ABD-4198-4546-9562-DF2CCD8B6839}" type="datetimeFigureOut">
              <a:rPr lang="en-US" smtClean="0"/>
              <a:pPr/>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56DCF-F888-418D-B4DD-08C8E6A667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8A8ABD-4198-4546-9562-DF2CCD8B6839}" type="datetimeFigureOut">
              <a:rPr lang="en-US" smtClean="0"/>
              <a:pPr/>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956DCF-F888-418D-B4DD-08C8E6A667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8A8ABD-4198-4546-9562-DF2CCD8B6839}" type="datetimeFigureOut">
              <a:rPr lang="en-US" smtClean="0"/>
              <a:pPr/>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956DCF-F888-418D-B4DD-08C8E6A667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A8ABD-4198-4546-9562-DF2CCD8B6839}" type="datetimeFigureOut">
              <a:rPr lang="en-US" smtClean="0"/>
              <a:pPr/>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956DCF-F888-418D-B4DD-08C8E6A667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A8ABD-4198-4546-9562-DF2CCD8B6839}" type="datetimeFigureOut">
              <a:rPr lang="en-US" smtClean="0"/>
              <a:pPr/>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56DCF-F888-418D-B4DD-08C8E6A667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A8ABD-4198-4546-9562-DF2CCD8B6839}" type="datetimeFigureOut">
              <a:rPr lang="en-US" smtClean="0"/>
              <a:pPr/>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56DCF-F888-418D-B4DD-08C8E6A667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A8ABD-4198-4546-9562-DF2CCD8B6839}" type="datetimeFigureOut">
              <a:rPr lang="en-US" smtClean="0"/>
              <a:pPr/>
              <a:t>9/6/2018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56DCF-F888-418D-B4DD-08C8E6A667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371600"/>
            <a:ext cx="8382000" cy="3785652"/>
          </a:xfrm>
          <a:prstGeom prst="rect">
            <a:avLst/>
          </a:prstGeom>
        </p:spPr>
        <p:txBody>
          <a:bodyPr wrap="square">
            <a:spAutoFit/>
          </a:bodyPr>
          <a:lstStyle/>
          <a:p>
            <a:pPr algn="just"/>
            <a:r>
              <a:rPr lang="en-US" sz="4800" b="1" dirty="0" smtClean="0">
                <a:latin typeface="Arial" pitchFamily="34" charset="0"/>
                <a:cs typeface="Arial" pitchFamily="34" charset="0"/>
              </a:rPr>
              <a:t>How does the method of ones' complement work for </a:t>
            </a:r>
            <a:r>
              <a:rPr lang="en-US" sz="4800" b="1" u="sng" dirty="0" smtClean="0">
                <a:latin typeface="Arial" pitchFamily="34" charset="0"/>
                <a:cs typeface="Arial" pitchFamily="34" charset="0"/>
              </a:rPr>
              <a:t>UDP and TCP checksum Calculation</a:t>
            </a:r>
            <a:r>
              <a:rPr lang="en-US" sz="4800" b="1" dirty="0" smtClean="0">
                <a:latin typeface="Arial" pitchFamily="34" charset="0"/>
                <a:cs typeface="Arial" pitchFamily="34" charset="0"/>
              </a:rPr>
              <a:t>?</a:t>
            </a:r>
          </a:p>
          <a:p>
            <a:pPr algn="just"/>
            <a:endParaRPr lang="en-US" sz="4800" b="1"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685800"/>
            <a:ext cx="8534400" cy="1569660"/>
          </a:xfrm>
          <a:prstGeom prst="rect">
            <a:avLst/>
          </a:prstGeom>
        </p:spPr>
        <p:txBody>
          <a:bodyPr wrap="square">
            <a:spAutoFit/>
          </a:bodyPr>
          <a:lstStyle/>
          <a:p>
            <a:pPr algn="just"/>
            <a:r>
              <a:rPr lang="en-US" sz="3200" dirty="0">
                <a:latin typeface="Times New Roman" pitchFamily="18" charset="0"/>
                <a:cs typeface="Times New Roman" pitchFamily="18" charset="0"/>
              </a:rPr>
              <a:t>The packet then makes its 15-msec </a:t>
            </a:r>
            <a:r>
              <a:rPr lang="en-US" sz="3200" dirty="0" smtClean="0">
                <a:latin typeface="Times New Roman" pitchFamily="18" charset="0"/>
                <a:cs typeface="Times New Roman" pitchFamily="18" charset="0"/>
              </a:rPr>
              <a:t>A to B, with </a:t>
            </a:r>
            <a:r>
              <a:rPr lang="en-US" sz="3200" dirty="0">
                <a:latin typeface="Times New Roman" pitchFamily="18" charset="0"/>
                <a:cs typeface="Times New Roman" pitchFamily="18" charset="0"/>
              </a:rPr>
              <a:t>the last bit of the packet emerging at the receiver at </a:t>
            </a:r>
            <a:r>
              <a:rPr lang="en-US" sz="3200" u="sng" dirty="0">
                <a:latin typeface="Times New Roman" pitchFamily="18" charset="0"/>
                <a:cs typeface="Times New Roman" pitchFamily="18" charset="0"/>
              </a:rPr>
              <a:t>t = RTT/2 + L/R </a:t>
            </a:r>
            <a:r>
              <a:rPr lang="en-US" sz="3200" u="sng" dirty="0" smtClean="0">
                <a:latin typeface="Times New Roman" pitchFamily="18" charset="0"/>
                <a:cs typeface="Times New Roman" pitchFamily="18" charset="0"/>
              </a:rPr>
              <a:t>= 15.008 </a:t>
            </a:r>
            <a:r>
              <a:rPr lang="en-US" sz="3200" u="sng" dirty="0">
                <a:latin typeface="Times New Roman" pitchFamily="18" charset="0"/>
                <a:cs typeface="Times New Roman" pitchFamily="18" charset="0"/>
              </a:rPr>
              <a:t>msec</a:t>
            </a:r>
            <a:r>
              <a:rPr lang="en-US" sz="3200" dirty="0">
                <a:latin typeface="Times New Roman" pitchFamily="18" charset="0"/>
                <a:cs typeface="Times New Roman" pitchFamily="18" charset="0"/>
              </a:rPr>
              <a:t>.</a:t>
            </a:r>
          </a:p>
        </p:txBody>
      </p:sp>
      <p:sp>
        <p:nvSpPr>
          <p:cNvPr id="4" name="Rectangle 3"/>
          <p:cNvSpPr/>
          <p:nvPr/>
        </p:nvSpPr>
        <p:spPr>
          <a:xfrm>
            <a:off x="228600" y="2590800"/>
            <a:ext cx="8534400" cy="3046988"/>
          </a:xfrm>
          <a:prstGeom prst="rect">
            <a:avLst/>
          </a:prstGeom>
        </p:spPr>
        <p:txBody>
          <a:bodyPr wrap="square">
            <a:spAutoFit/>
          </a:bodyPr>
          <a:lstStyle/>
          <a:p>
            <a:pPr algn="just"/>
            <a:r>
              <a:rPr lang="en-US" sz="3200" dirty="0">
                <a:latin typeface="Times New Roman" pitchFamily="18" charset="0"/>
                <a:cs typeface="Times New Roman" pitchFamily="18" charset="0"/>
              </a:rPr>
              <a:t>Assuming for simplicity that ACK packets are extremely small (so </a:t>
            </a:r>
            <a:r>
              <a:rPr lang="en-US" sz="3200" dirty="0" smtClean="0">
                <a:latin typeface="Times New Roman" pitchFamily="18" charset="0"/>
                <a:cs typeface="Times New Roman" pitchFamily="18" charset="0"/>
              </a:rPr>
              <a:t>that we </a:t>
            </a:r>
            <a:r>
              <a:rPr lang="en-US" sz="3200" dirty="0">
                <a:latin typeface="Times New Roman" pitchFamily="18" charset="0"/>
                <a:cs typeface="Times New Roman" pitchFamily="18" charset="0"/>
              </a:rPr>
              <a:t>can ignore their transmission time) and that the receiver can send an ACK </a:t>
            </a:r>
            <a:r>
              <a:rPr lang="en-US" sz="3200" dirty="0" smtClean="0">
                <a:latin typeface="Times New Roman" pitchFamily="18" charset="0"/>
                <a:cs typeface="Times New Roman" pitchFamily="18" charset="0"/>
              </a:rPr>
              <a:t>as soon </a:t>
            </a:r>
            <a:r>
              <a:rPr lang="en-US" sz="3200" dirty="0">
                <a:latin typeface="Times New Roman" pitchFamily="18" charset="0"/>
                <a:cs typeface="Times New Roman" pitchFamily="18" charset="0"/>
              </a:rPr>
              <a:t>as the last bit of a data packet is received, the ACK emerges back at the </a:t>
            </a:r>
            <a:r>
              <a:rPr lang="en-US" sz="3200" dirty="0" smtClean="0">
                <a:latin typeface="Times New Roman" pitchFamily="18" charset="0"/>
                <a:cs typeface="Times New Roman" pitchFamily="18" charset="0"/>
              </a:rPr>
              <a:t>sender at </a:t>
            </a:r>
            <a:r>
              <a:rPr lang="en-US" sz="3200" u="sng" dirty="0">
                <a:latin typeface="Times New Roman" pitchFamily="18" charset="0"/>
                <a:cs typeface="Times New Roman" pitchFamily="18" charset="0"/>
              </a:rPr>
              <a:t>t = RTT + L/R = 30.008 msec</a:t>
            </a:r>
            <a:r>
              <a:rPr lang="en-US" sz="3200" dirty="0">
                <a:latin typeface="Times New Roman" pitchFamily="18" charset="0"/>
                <a:cs typeface="Times New Roman"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1569660"/>
          </a:xfrm>
          <a:prstGeom prst="rect">
            <a:avLst/>
          </a:prstGeom>
        </p:spPr>
        <p:txBody>
          <a:bodyPr wrap="square">
            <a:spAutoFit/>
          </a:bodyPr>
          <a:lstStyle/>
          <a:p>
            <a:pPr algn="just"/>
            <a:r>
              <a:rPr lang="en-US" sz="3200" dirty="0">
                <a:latin typeface="Times New Roman" pitchFamily="18" charset="0"/>
                <a:cs typeface="Times New Roman" pitchFamily="18" charset="0"/>
              </a:rPr>
              <a:t>At this point, the sender can now transmit the next</a:t>
            </a:r>
          </a:p>
          <a:p>
            <a:pPr algn="just"/>
            <a:r>
              <a:rPr lang="en-US" sz="3200" dirty="0">
                <a:latin typeface="Times New Roman" pitchFamily="18" charset="0"/>
                <a:cs typeface="Times New Roman" pitchFamily="18" charset="0"/>
              </a:rPr>
              <a:t>message. Thus, </a:t>
            </a:r>
            <a:r>
              <a:rPr lang="en-US" sz="3200" u="sng" dirty="0">
                <a:latin typeface="Times New Roman" pitchFamily="18" charset="0"/>
                <a:cs typeface="Times New Roman" pitchFamily="18" charset="0"/>
              </a:rPr>
              <a:t>in 30.008 </a:t>
            </a:r>
            <a:r>
              <a:rPr lang="en-US" sz="3200" u="sng" dirty="0" err="1">
                <a:latin typeface="Times New Roman" pitchFamily="18" charset="0"/>
                <a:cs typeface="Times New Roman" pitchFamily="18" charset="0"/>
              </a:rPr>
              <a:t>msec</a:t>
            </a:r>
            <a:r>
              <a:rPr lang="en-US" sz="3200" u="sng" dirty="0">
                <a:latin typeface="Times New Roman" pitchFamily="18" charset="0"/>
                <a:cs typeface="Times New Roman" pitchFamily="18" charset="0"/>
              </a:rPr>
              <a:t>, the sender was sending for only 0.008 msec</a:t>
            </a:r>
            <a:r>
              <a:rPr lang="en-US" sz="3200" dirty="0">
                <a:latin typeface="Times New Roman" pitchFamily="18" charset="0"/>
                <a:cs typeface="Times New Roman" pitchFamily="18" charset="0"/>
              </a:rPr>
              <a:t>.</a:t>
            </a:r>
          </a:p>
        </p:txBody>
      </p:sp>
      <p:pic>
        <p:nvPicPr>
          <p:cNvPr id="22530" name="Picture 2"/>
          <p:cNvPicPr>
            <a:picLocks noChangeAspect="1" noChangeArrowheads="1"/>
          </p:cNvPicPr>
          <p:nvPr/>
        </p:nvPicPr>
        <p:blipFill>
          <a:blip r:embed="rId2"/>
          <a:srcRect/>
          <a:stretch>
            <a:fillRect/>
          </a:stretch>
        </p:blipFill>
        <p:spPr bwMode="auto">
          <a:xfrm>
            <a:off x="1828800" y="2286000"/>
            <a:ext cx="5638800" cy="1139919"/>
          </a:xfrm>
          <a:prstGeom prst="rect">
            <a:avLst/>
          </a:prstGeom>
          <a:noFill/>
          <a:ln w="9525">
            <a:noFill/>
            <a:miter lim="800000"/>
            <a:headEnd/>
            <a:tailEnd/>
          </a:ln>
          <a:effectLst/>
        </p:spPr>
      </p:pic>
      <p:sp>
        <p:nvSpPr>
          <p:cNvPr id="4" name="Rectangle 3"/>
          <p:cNvSpPr/>
          <p:nvPr/>
        </p:nvSpPr>
        <p:spPr>
          <a:xfrm>
            <a:off x="457200" y="3810000"/>
            <a:ext cx="8305800" cy="2062103"/>
          </a:xfrm>
          <a:prstGeom prst="rect">
            <a:avLst/>
          </a:prstGeom>
        </p:spPr>
        <p:txBody>
          <a:bodyPr wrap="square">
            <a:spAutoFit/>
          </a:bodyPr>
          <a:lstStyle/>
          <a:p>
            <a:pPr algn="just"/>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sender was able to send only </a:t>
            </a:r>
            <a:r>
              <a:rPr lang="en-US" sz="3200" u="sng" dirty="0">
                <a:latin typeface="Times New Roman" pitchFamily="18" charset="0"/>
                <a:cs typeface="Times New Roman" pitchFamily="18" charset="0"/>
              </a:rPr>
              <a:t>1,000 bytes in 30.008 milliseconds</a:t>
            </a:r>
            <a:r>
              <a:rPr lang="en-US" sz="3200" dirty="0" smtClean="0">
                <a:latin typeface="Times New Roman" pitchFamily="18" charset="0"/>
                <a:cs typeface="Times New Roman" pitchFamily="18" charset="0"/>
              </a:rPr>
              <a:t>, an </a:t>
            </a:r>
            <a:r>
              <a:rPr lang="en-US" sz="3200" dirty="0">
                <a:latin typeface="Times New Roman" pitchFamily="18" charset="0"/>
                <a:cs typeface="Times New Roman" pitchFamily="18" charset="0"/>
              </a:rPr>
              <a:t>effective throughput of </a:t>
            </a:r>
            <a:r>
              <a:rPr lang="en-US" sz="3200" u="sng" dirty="0">
                <a:latin typeface="Times New Roman" pitchFamily="18" charset="0"/>
                <a:cs typeface="Times New Roman" pitchFamily="18" charset="0"/>
              </a:rPr>
              <a:t>only 267 kbps—even though a 1 </a:t>
            </a:r>
            <a:r>
              <a:rPr lang="en-US" sz="3200" u="sng" dirty="0" err="1">
                <a:latin typeface="Times New Roman" pitchFamily="18" charset="0"/>
                <a:cs typeface="Times New Roman" pitchFamily="18" charset="0"/>
              </a:rPr>
              <a:t>Gbps</a:t>
            </a:r>
            <a:r>
              <a:rPr lang="en-US" sz="3200" u="sng" dirty="0">
                <a:latin typeface="Times New Roman" pitchFamily="18" charset="0"/>
                <a:cs typeface="Times New Roman" pitchFamily="18" charset="0"/>
              </a:rPr>
              <a:t> link </a:t>
            </a:r>
            <a:r>
              <a:rPr lang="en-US" sz="3200" u="sng" dirty="0" smtClean="0">
                <a:latin typeface="Times New Roman" pitchFamily="18" charset="0"/>
                <a:cs typeface="Times New Roman" pitchFamily="18" charset="0"/>
              </a:rPr>
              <a:t>was available</a:t>
            </a:r>
            <a:r>
              <a:rPr lang="en-US" sz="3200" dirty="0">
                <a:latin typeface="Times New Roman" pitchFamily="18" charset="0"/>
                <a:cs typeface="Times New Roman"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6494085"/>
          </a:xfrm>
          <a:prstGeom prst="rect">
            <a:avLst/>
          </a:prstGeom>
        </p:spPr>
        <p:txBody>
          <a:bodyPr wrap="square">
            <a:spAutoFit/>
          </a:bodyPr>
          <a:lstStyle/>
          <a:p>
            <a:pPr algn="just"/>
            <a:r>
              <a:rPr lang="en-US" sz="3200" b="1" u="sng" dirty="0"/>
              <a:t>Compare GBN, SR, and TCP (no delayed ACK)</a:t>
            </a:r>
            <a:r>
              <a:rPr lang="en-US" sz="3200" dirty="0"/>
              <a:t>. </a:t>
            </a:r>
            <a:endParaRPr lang="en-US" sz="3200" dirty="0" smtClean="0"/>
          </a:p>
          <a:p>
            <a:pPr algn="just"/>
            <a:endParaRPr lang="en-US" sz="3200" dirty="0" smtClean="0"/>
          </a:p>
          <a:p>
            <a:pPr algn="just"/>
            <a:r>
              <a:rPr lang="en-US" sz="3200" dirty="0" smtClean="0"/>
              <a:t>Assume </a:t>
            </a:r>
            <a:r>
              <a:rPr lang="en-US" sz="3200" dirty="0"/>
              <a:t>that the </a:t>
            </a:r>
            <a:r>
              <a:rPr lang="en-US" sz="3200" dirty="0" smtClean="0"/>
              <a:t>timeout values </a:t>
            </a:r>
            <a:r>
              <a:rPr lang="en-US" sz="3200" dirty="0"/>
              <a:t>for all three protocols are sufficiently long such that 5 consecutive </a:t>
            </a:r>
            <a:r>
              <a:rPr lang="en-US" sz="3200" dirty="0" smtClean="0"/>
              <a:t>data segments </a:t>
            </a:r>
            <a:r>
              <a:rPr lang="en-US" sz="3200" dirty="0"/>
              <a:t>and their corresponding ACKs can be received (if not lost in </a:t>
            </a:r>
            <a:r>
              <a:rPr lang="en-US" sz="3200" dirty="0" smtClean="0"/>
              <a:t>the channel</a:t>
            </a:r>
            <a:r>
              <a:rPr lang="en-US" sz="3200" dirty="0"/>
              <a:t>) by the receiving host (Host B) and the sending host (Host A) respectively</a:t>
            </a:r>
            <a:r>
              <a:rPr lang="en-US" sz="3200" dirty="0" smtClean="0"/>
              <a:t>. </a:t>
            </a:r>
          </a:p>
          <a:p>
            <a:pPr algn="just"/>
            <a:endParaRPr lang="en-US" sz="3200" dirty="0"/>
          </a:p>
          <a:p>
            <a:pPr algn="just"/>
            <a:r>
              <a:rPr lang="en-US" sz="3200" dirty="0" smtClean="0"/>
              <a:t>Suppose </a:t>
            </a:r>
            <a:r>
              <a:rPr lang="en-US" sz="3200" dirty="0"/>
              <a:t>Host A sends 5 data segments to Host B, and the </a:t>
            </a:r>
            <a:r>
              <a:rPr lang="en-US" sz="3200" u="sng" dirty="0">
                <a:solidFill>
                  <a:srgbClr val="C00000"/>
                </a:solidFill>
              </a:rPr>
              <a:t>2nd </a:t>
            </a:r>
            <a:r>
              <a:rPr lang="en-US" sz="3200" u="sng" dirty="0" smtClean="0">
                <a:solidFill>
                  <a:srgbClr val="C00000"/>
                </a:solidFill>
              </a:rPr>
              <a:t>segment (</a:t>
            </a:r>
            <a:r>
              <a:rPr lang="en-US" sz="3200" u="sng" dirty="0">
                <a:solidFill>
                  <a:srgbClr val="C00000"/>
                </a:solidFill>
              </a:rPr>
              <a:t>sent from A) is lost</a:t>
            </a:r>
            <a:r>
              <a:rPr lang="en-US" sz="3200" dirty="0"/>
              <a:t>. In the end, </a:t>
            </a:r>
            <a:r>
              <a:rPr lang="en-US" sz="3200" u="sng" dirty="0">
                <a:solidFill>
                  <a:srgbClr val="C00000"/>
                </a:solidFill>
              </a:rPr>
              <a:t>all 5 data segments have been </a:t>
            </a:r>
            <a:r>
              <a:rPr lang="en-US" sz="3200" u="sng" dirty="0" smtClean="0">
                <a:solidFill>
                  <a:srgbClr val="C00000"/>
                </a:solidFill>
              </a:rPr>
              <a:t>correctly received </a:t>
            </a:r>
            <a:r>
              <a:rPr lang="en-US" sz="3200" u="sng" dirty="0">
                <a:solidFill>
                  <a:srgbClr val="C00000"/>
                </a:solidFill>
              </a:rPr>
              <a:t>by Host B</a:t>
            </a:r>
            <a:r>
              <a:rPr lang="en-US" sz="32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2062103"/>
          </a:xfrm>
          <a:prstGeom prst="rect">
            <a:avLst/>
          </a:prstGeom>
        </p:spPr>
        <p:txBody>
          <a:bodyPr wrap="square">
            <a:spAutoFit/>
          </a:bodyPr>
          <a:lstStyle/>
          <a:p>
            <a:pPr algn="just"/>
            <a:r>
              <a:rPr lang="en-US" sz="3200" u="sng" dirty="0" smtClean="0"/>
              <a:t>How </a:t>
            </a:r>
            <a:r>
              <a:rPr lang="en-US" sz="3200" u="sng" dirty="0"/>
              <a:t>many segments has Host A sent in total and how many ACKs </a:t>
            </a:r>
            <a:r>
              <a:rPr lang="en-US" sz="3200" u="sng" dirty="0" smtClean="0"/>
              <a:t>has Host </a:t>
            </a:r>
            <a:r>
              <a:rPr lang="en-US" sz="3200" u="sng" dirty="0"/>
              <a:t>B sent in total? What are their sequence numbers</a:t>
            </a:r>
            <a:r>
              <a:rPr lang="en-US" sz="3200" dirty="0"/>
              <a:t>? Answer this </a:t>
            </a:r>
            <a:r>
              <a:rPr lang="en-US" sz="3200" dirty="0" smtClean="0"/>
              <a:t>question  for </a:t>
            </a:r>
            <a:r>
              <a:rPr lang="en-US" sz="3200" dirty="0"/>
              <a:t>all three protocols</a:t>
            </a:r>
            <a:r>
              <a:rPr lang="en-US" sz="3200" dirty="0" smtClean="0"/>
              <a:t>.</a:t>
            </a:r>
            <a:endParaRPr lang="en-US" sz="3200" dirty="0"/>
          </a:p>
        </p:txBody>
      </p:sp>
      <p:sp>
        <p:nvSpPr>
          <p:cNvPr id="3" name="Rectangle 2"/>
          <p:cNvSpPr/>
          <p:nvPr/>
        </p:nvSpPr>
        <p:spPr>
          <a:xfrm>
            <a:off x="0" y="2333685"/>
            <a:ext cx="9144000" cy="4031873"/>
          </a:xfrm>
          <a:prstGeom prst="rect">
            <a:avLst/>
          </a:prstGeom>
        </p:spPr>
        <p:txBody>
          <a:bodyPr wrap="square">
            <a:spAutoFit/>
          </a:bodyPr>
          <a:lstStyle/>
          <a:p>
            <a:r>
              <a:rPr lang="en-US" sz="3200" b="1" u="sng" dirty="0" err="1" smtClean="0"/>
              <a:t>GoBackN</a:t>
            </a:r>
            <a:r>
              <a:rPr lang="en-US" sz="3200" b="1" u="sng" dirty="0"/>
              <a:t>: </a:t>
            </a:r>
            <a:endParaRPr lang="en-US" sz="3200" b="1" u="sng" dirty="0" smtClean="0"/>
          </a:p>
          <a:p>
            <a:endParaRPr lang="en-US" sz="1600" dirty="0"/>
          </a:p>
          <a:p>
            <a:pPr algn="just"/>
            <a:r>
              <a:rPr lang="en-US" sz="3200" b="1" dirty="0"/>
              <a:t>A sends 9 segments in total. They are initially sent segments 1, 2, 3, 4, 5 and later re-sent segments 2, 3, 4, and 5. </a:t>
            </a:r>
            <a:endParaRPr lang="en-US" sz="3200" b="1" dirty="0" smtClean="0"/>
          </a:p>
          <a:p>
            <a:pPr algn="just"/>
            <a:endParaRPr lang="en-US" sz="1600" b="1" dirty="0"/>
          </a:p>
          <a:p>
            <a:pPr algn="just"/>
            <a:r>
              <a:rPr lang="en-US" sz="3200" b="1" dirty="0"/>
              <a:t>B sends 8 ACKs. They are 4 ACKS with sequence </a:t>
            </a:r>
            <a:r>
              <a:rPr lang="en-US" sz="3200" b="1" dirty="0" smtClean="0"/>
              <a:t>number </a:t>
            </a:r>
            <a:r>
              <a:rPr lang="en-US" sz="3200" b="1" dirty="0"/>
              <a:t>1, and 4 ACKS with sequence numbers 2, 3, 4, and 5.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5800"/>
            <a:ext cx="9144000" cy="5632311"/>
          </a:xfrm>
          <a:prstGeom prst="rect">
            <a:avLst/>
          </a:prstGeom>
        </p:spPr>
        <p:txBody>
          <a:bodyPr wrap="square">
            <a:spAutoFit/>
          </a:bodyPr>
          <a:lstStyle/>
          <a:p>
            <a:pPr algn="just"/>
            <a:r>
              <a:rPr lang="en-US" sz="3600" b="1" u="sng" dirty="0"/>
              <a:t>Selective Repeat: </a:t>
            </a:r>
            <a:endParaRPr lang="en-US" sz="3600" b="1" u="sng" dirty="0" smtClean="0"/>
          </a:p>
          <a:p>
            <a:pPr algn="just"/>
            <a:endParaRPr lang="en-US" sz="3600" b="1" u="sng" dirty="0"/>
          </a:p>
          <a:p>
            <a:pPr algn="just"/>
            <a:r>
              <a:rPr lang="en-US" sz="3600" b="1" dirty="0"/>
              <a:t>A sends 6 segments in total. They are initially sent segments 1, 2, 3, 4, 5 and later re-sent segments 2. </a:t>
            </a:r>
            <a:endParaRPr lang="en-US" sz="3600" b="1" dirty="0" smtClean="0"/>
          </a:p>
          <a:p>
            <a:pPr algn="just"/>
            <a:endParaRPr lang="en-US" sz="3600" b="1" dirty="0"/>
          </a:p>
          <a:p>
            <a:pPr algn="just"/>
            <a:endParaRPr lang="en-US" sz="3600" b="1" dirty="0"/>
          </a:p>
          <a:p>
            <a:pPr algn="just"/>
            <a:r>
              <a:rPr lang="en-US" sz="3600" b="1" dirty="0"/>
              <a:t>B sends 5 ACKs. They are 4 ACKS with sequence number 1, 3, 4, 5. And there is one ACK with sequence number 2.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14400"/>
            <a:ext cx="8382000" cy="5509200"/>
          </a:xfrm>
          <a:prstGeom prst="rect">
            <a:avLst/>
          </a:prstGeom>
        </p:spPr>
        <p:txBody>
          <a:bodyPr wrap="square">
            <a:spAutoFit/>
          </a:bodyPr>
          <a:lstStyle/>
          <a:p>
            <a:pPr algn="just"/>
            <a:r>
              <a:rPr lang="en-US" sz="3200" b="1" dirty="0"/>
              <a:t>TCP: </a:t>
            </a:r>
            <a:endParaRPr lang="en-US" sz="3200" b="1" dirty="0" smtClean="0"/>
          </a:p>
          <a:p>
            <a:pPr algn="just"/>
            <a:endParaRPr lang="en-US" sz="3200" b="1" dirty="0"/>
          </a:p>
          <a:p>
            <a:pPr algn="just"/>
            <a:r>
              <a:rPr lang="en-US" sz="3200" b="1" dirty="0"/>
              <a:t>A sends 6 segments in total. They are initially sent segments 1, 2, 3, 4, 5 and later re-sent segments 2. </a:t>
            </a:r>
            <a:endParaRPr lang="en-US" sz="3200" b="1" dirty="0" smtClean="0"/>
          </a:p>
          <a:p>
            <a:pPr algn="just"/>
            <a:endParaRPr lang="en-US" sz="3200" b="1" dirty="0"/>
          </a:p>
          <a:p>
            <a:pPr algn="just"/>
            <a:endParaRPr lang="en-US" sz="3200" b="1" dirty="0"/>
          </a:p>
          <a:p>
            <a:pPr algn="just"/>
            <a:r>
              <a:rPr lang="en-US" sz="3200" b="1" dirty="0"/>
              <a:t>B sends 5 ACKs. They are 4 ACKS with sequence number 2. There is one ACK with sequence numbers 6. Note that TCP always send an ACK with expected sequence number.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8200"/>
            <a:ext cx="9144000" cy="2554545"/>
          </a:xfrm>
          <a:prstGeom prst="rect">
            <a:avLst/>
          </a:prstGeom>
        </p:spPr>
        <p:txBody>
          <a:bodyPr wrap="square">
            <a:spAutoFit/>
          </a:bodyPr>
          <a:lstStyle/>
          <a:p>
            <a:pPr algn="just"/>
            <a:r>
              <a:rPr lang="en-US" sz="4000" dirty="0" smtClean="0"/>
              <a:t>If the timeout values for all three protocol are much longer than 5 RTT, then which protocol successfully delivers all five data segments in shortest time interval?</a:t>
            </a:r>
            <a:endParaRPr lang="en-US" sz="4000" dirty="0"/>
          </a:p>
        </p:txBody>
      </p:sp>
      <p:sp>
        <p:nvSpPr>
          <p:cNvPr id="3" name="Rectangle 2"/>
          <p:cNvSpPr/>
          <p:nvPr/>
        </p:nvSpPr>
        <p:spPr>
          <a:xfrm>
            <a:off x="0" y="3657600"/>
            <a:ext cx="9144000" cy="2062103"/>
          </a:xfrm>
          <a:prstGeom prst="rect">
            <a:avLst/>
          </a:prstGeom>
        </p:spPr>
        <p:txBody>
          <a:bodyPr wrap="square">
            <a:spAutoFit/>
          </a:bodyPr>
          <a:lstStyle/>
          <a:p>
            <a:pPr algn="ctr"/>
            <a:endParaRPr lang="en-US" sz="3200" dirty="0">
              <a:solidFill>
                <a:srgbClr val="C00000"/>
              </a:solidFill>
            </a:endParaRPr>
          </a:p>
          <a:p>
            <a:pPr algn="ctr"/>
            <a:r>
              <a:rPr lang="en-US" sz="3200" dirty="0">
                <a:solidFill>
                  <a:srgbClr val="C00000"/>
                </a:solidFill>
              </a:rPr>
              <a:t>TCP. </a:t>
            </a:r>
            <a:endParaRPr lang="en-US" sz="3200" dirty="0" smtClean="0">
              <a:solidFill>
                <a:srgbClr val="C00000"/>
              </a:solidFill>
            </a:endParaRPr>
          </a:p>
          <a:p>
            <a:pPr algn="ctr"/>
            <a:r>
              <a:rPr lang="en-US" sz="3200" dirty="0" smtClean="0">
                <a:solidFill>
                  <a:srgbClr val="C00000"/>
                </a:solidFill>
              </a:rPr>
              <a:t>This </a:t>
            </a:r>
            <a:r>
              <a:rPr lang="en-US" sz="3200" dirty="0">
                <a:solidFill>
                  <a:srgbClr val="C00000"/>
                </a:solidFill>
              </a:rPr>
              <a:t>is because TCP uses fast retransmit without waiting until time out.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8458200" cy="5262979"/>
          </a:xfrm>
          <a:prstGeom prst="rect">
            <a:avLst/>
          </a:prstGeom>
        </p:spPr>
        <p:txBody>
          <a:bodyPr wrap="square">
            <a:spAutoFit/>
          </a:bodyPr>
          <a:lstStyle/>
          <a:p>
            <a:pPr algn="just"/>
            <a:r>
              <a:rPr lang="en-US" sz="2800" dirty="0"/>
              <a:t>Host A and B are communicating </a:t>
            </a:r>
            <a:r>
              <a:rPr lang="en-US" sz="2800" u="sng" dirty="0"/>
              <a:t>over a TCP connection</a:t>
            </a:r>
            <a:r>
              <a:rPr lang="en-US" sz="2800" dirty="0"/>
              <a:t>, and </a:t>
            </a:r>
            <a:r>
              <a:rPr lang="en-US" sz="2800" u="sng" dirty="0"/>
              <a:t>Host B </a:t>
            </a:r>
            <a:r>
              <a:rPr lang="en-US" sz="2800" u="sng" dirty="0" smtClean="0"/>
              <a:t>has already </a:t>
            </a:r>
            <a:r>
              <a:rPr lang="en-US" sz="2800" u="sng" dirty="0"/>
              <a:t>received from A all bytes up through byte 126</a:t>
            </a:r>
            <a:r>
              <a:rPr lang="en-US" sz="2800" dirty="0"/>
              <a:t>. </a:t>
            </a:r>
            <a:endParaRPr lang="en-US" sz="2800" dirty="0" smtClean="0"/>
          </a:p>
          <a:p>
            <a:pPr algn="just"/>
            <a:endParaRPr lang="en-US" sz="2800" dirty="0" smtClean="0"/>
          </a:p>
          <a:p>
            <a:pPr algn="just"/>
            <a:r>
              <a:rPr lang="en-US" sz="2800" dirty="0" smtClean="0"/>
              <a:t>Suppose </a:t>
            </a:r>
            <a:r>
              <a:rPr lang="en-US" sz="2800" dirty="0"/>
              <a:t>Host A </a:t>
            </a:r>
            <a:r>
              <a:rPr lang="en-US" sz="2800" dirty="0" smtClean="0"/>
              <a:t>then sends </a:t>
            </a:r>
            <a:r>
              <a:rPr lang="en-US" sz="2800" dirty="0"/>
              <a:t>two segments to Host B back-to-back. </a:t>
            </a:r>
            <a:r>
              <a:rPr lang="en-US" sz="2800" u="sng" dirty="0"/>
              <a:t>The first and second </a:t>
            </a:r>
            <a:r>
              <a:rPr lang="en-US" sz="2800" u="sng" dirty="0" smtClean="0"/>
              <a:t>segments contain </a:t>
            </a:r>
            <a:r>
              <a:rPr lang="en-US" sz="2800" u="sng" dirty="0"/>
              <a:t>80 and 40 bytes of data, respectively</a:t>
            </a:r>
            <a:r>
              <a:rPr lang="en-US" sz="2800" dirty="0"/>
              <a:t>. </a:t>
            </a:r>
            <a:endParaRPr lang="en-US" sz="2800" dirty="0" smtClean="0"/>
          </a:p>
          <a:p>
            <a:pPr algn="just"/>
            <a:endParaRPr lang="en-US" sz="2800" dirty="0"/>
          </a:p>
          <a:p>
            <a:pPr algn="just"/>
            <a:r>
              <a:rPr lang="en-US" sz="2800" dirty="0" smtClean="0"/>
              <a:t>In </a:t>
            </a:r>
            <a:r>
              <a:rPr lang="en-US" sz="2800" dirty="0"/>
              <a:t>the </a:t>
            </a:r>
            <a:r>
              <a:rPr lang="en-US" sz="2800" u="sng" dirty="0"/>
              <a:t>first segment, </a:t>
            </a:r>
            <a:r>
              <a:rPr lang="en-US" sz="2800" u="sng" dirty="0" smtClean="0"/>
              <a:t>the sequence </a:t>
            </a:r>
            <a:r>
              <a:rPr lang="en-US" sz="2800" u="sng" dirty="0"/>
              <a:t>number is 127, the source port number is 302, and the </a:t>
            </a:r>
            <a:r>
              <a:rPr lang="en-US" sz="2800" u="sng" dirty="0" smtClean="0"/>
              <a:t>destination port </a:t>
            </a:r>
            <a:r>
              <a:rPr lang="en-US" sz="2800" u="sng" dirty="0"/>
              <a:t>number is 80</a:t>
            </a:r>
            <a:r>
              <a:rPr lang="en-US" sz="2800" dirty="0"/>
              <a:t>. Host B sends an acknowledgment whenever it receives </a:t>
            </a:r>
            <a:r>
              <a:rPr lang="en-US" sz="2800" dirty="0" smtClean="0"/>
              <a:t>a segment </a:t>
            </a:r>
            <a:r>
              <a:rPr lang="en-US" sz="2800" dirty="0"/>
              <a:t>from Host 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458200" cy="2862322"/>
          </a:xfrm>
          <a:prstGeom prst="rect">
            <a:avLst/>
          </a:prstGeom>
        </p:spPr>
        <p:txBody>
          <a:bodyPr wrap="square">
            <a:spAutoFit/>
          </a:bodyPr>
          <a:lstStyle/>
          <a:p>
            <a:pPr algn="just"/>
            <a:r>
              <a:rPr lang="en-US" sz="3600" b="1" dirty="0" smtClean="0">
                <a:latin typeface="Arial" pitchFamily="34" charset="0"/>
                <a:cs typeface="Arial" pitchFamily="34" charset="0"/>
              </a:rPr>
              <a:t>Imagine we have a UDP segment or a TCP packet. The first thing that we do is to divide and slice it up </a:t>
            </a:r>
            <a:r>
              <a:rPr lang="en-US" sz="3600" b="1" u="sng" dirty="0" smtClean="0">
                <a:latin typeface="Arial" pitchFamily="34" charset="0"/>
                <a:cs typeface="Arial" pitchFamily="34" charset="0"/>
              </a:rPr>
              <a:t>to 16 bit pieces</a:t>
            </a:r>
            <a:r>
              <a:rPr lang="en-US" sz="3600" b="1" dirty="0" smtClean="0">
                <a:latin typeface="Arial" pitchFamily="34" charset="0"/>
                <a:cs typeface="Arial" pitchFamily="34" charset="0"/>
              </a:rPr>
              <a:t>. Let's assume we have </a:t>
            </a:r>
            <a:r>
              <a:rPr lang="en-US" sz="3600" b="1" u="sng" dirty="0" smtClean="0">
                <a:latin typeface="Arial" pitchFamily="34" charset="0"/>
                <a:cs typeface="Arial" pitchFamily="34" charset="0"/>
              </a:rPr>
              <a:t>three 16 bit data</a:t>
            </a:r>
            <a:r>
              <a:rPr lang="en-US" sz="3600" b="1" dirty="0" smtClean="0">
                <a:latin typeface="Arial" pitchFamily="34" charset="0"/>
                <a:cs typeface="Arial" pitchFamily="34" charset="0"/>
              </a:rPr>
              <a:t> as below. </a:t>
            </a:r>
            <a:endParaRPr lang="en-US" sz="3600" b="1" dirty="0">
              <a:latin typeface="Arial" pitchFamily="34" charset="0"/>
              <a:cs typeface="Arial" pitchFamily="34" charset="0"/>
            </a:endParaRPr>
          </a:p>
        </p:txBody>
      </p:sp>
      <p:sp>
        <p:nvSpPr>
          <p:cNvPr id="3" name="Rectangle 2"/>
          <p:cNvSpPr/>
          <p:nvPr/>
        </p:nvSpPr>
        <p:spPr>
          <a:xfrm>
            <a:off x="533400" y="3505200"/>
            <a:ext cx="8077200" cy="1754326"/>
          </a:xfrm>
          <a:prstGeom prst="rect">
            <a:avLst/>
          </a:prstGeom>
        </p:spPr>
        <p:txBody>
          <a:bodyPr wrap="square">
            <a:spAutoFit/>
          </a:bodyPr>
          <a:lstStyle/>
          <a:p>
            <a:pPr algn="ctr"/>
            <a:r>
              <a:rPr lang="en-US" sz="3600" b="1" dirty="0" smtClean="0">
                <a:latin typeface="Arial" pitchFamily="34" charset="0"/>
                <a:cs typeface="Arial" pitchFamily="34" charset="0"/>
              </a:rPr>
              <a:t>1 0 0 1 1 0 1 0 0 1 0 1 0 1 1 0</a:t>
            </a:r>
          </a:p>
          <a:p>
            <a:pPr algn="ctr"/>
            <a:r>
              <a:rPr lang="en-US" sz="3600" b="1" dirty="0" smtClean="0">
                <a:latin typeface="Arial" pitchFamily="34" charset="0"/>
                <a:cs typeface="Arial" pitchFamily="34" charset="0"/>
              </a:rPr>
              <a:t> 0 0 0 0 1 0 1 1 1 0 0 0 1 1 1 0</a:t>
            </a:r>
          </a:p>
          <a:p>
            <a:pPr algn="ctr"/>
            <a:r>
              <a:rPr lang="en-US" sz="3600" b="1" dirty="0" smtClean="0">
                <a:latin typeface="Arial" pitchFamily="34" charset="0"/>
                <a:cs typeface="Arial" pitchFamily="34" charset="0"/>
              </a:rPr>
              <a:t> 0 0 0 0 1 1 0 1 1 1 0 0 1 1 0 0</a:t>
            </a:r>
            <a:endParaRPr lang="en-US" sz="3600" b="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8915400" cy="1569660"/>
          </a:xfrm>
          <a:prstGeom prst="rect">
            <a:avLst/>
          </a:prstGeom>
        </p:spPr>
        <p:txBody>
          <a:bodyPr wrap="square">
            <a:spAutoFit/>
          </a:bodyPr>
          <a:lstStyle/>
          <a:p>
            <a:pPr algn="just"/>
            <a:r>
              <a:rPr lang="en-US" sz="3200" dirty="0"/>
              <a:t>In the second segment sent </a:t>
            </a:r>
            <a:r>
              <a:rPr lang="en-US" sz="3200" u="sng" dirty="0"/>
              <a:t>from Host A to B, what are the sequence </a:t>
            </a:r>
            <a:r>
              <a:rPr lang="en-US" sz="3200" u="sng" dirty="0" smtClean="0"/>
              <a:t>number, source </a:t>
            </a:r>
            <a:r>
              <a:rPr lang="en-US" sz="3200" u="sng" dirty="0"/>
              <a:t>port number, and destination port number</a:t>
            </a:r>
            <a:r>
              <a:rPr lang="en-US" sz="3200" dirty="0"/>
              <a:t>?</a:t>
            </a:r>
          </a:p>
        </p:txBody>
      </p:sp>
      <p:sp>
        <p:nvSpPr>
          <p:cNvPr id="3" name="Rectangle 2"/>
          <p:cNvSpPr/>
          <p:nvPr/>
        </p:nvSpPr>
        <p:spPr>
          <a:xfrm>
            <a:off x="0" y="2828836"/>
            <a:ext cx="8839200" cy="2308324"/>
          </a:xfrm>
          <a:prstGeom prst="rect">
            <a:avLst/>
          </a:prstGeom>
        </p:spPr>
        <p:txBody>
          <a:bodyPr wrap="square">
            <a:spAutoFit/>
          </a:bodyPr>
          <a:lstStyle/>
          <a:p>
            <a:pPr algn="just"/>
            <a:endParaRPr lang="en-US" sz="3600" dirty="0"/>
          </a:p>
          <a:p>
            <a:pPr algn="just"/>
            <a:r>
              <a:rPr lang="en-US" sz="3600" dirty="0"/>
              <a:t>In the second segment from Host A to B, </a:t>
            </a:r>
            <a:r>
              <a:rPr lang="en-US" sz="3600" u="sng" dirty="0">
                <a:solidFill>
                  <a:srgbClr val="C00000"/>
                </a:solidFill>
              </a:rPr>
              <a:t>the sequence number is 207, source port number is 302 and destination port number is 80.</a:t>
            </a:r>
            <a:r>
              <a:rPr lang="en-US" sz="3600"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63915"/>
            <a:ext cx="8534400" cy="6001643"/>
          </a:xfrm>
          <a:prstGeom prst="rect">
            <a:avLst/>
          </a:prstGeom>
        </p:spPr>
        <p:txBody>
          <a:bodyPr wrap="square">
            <a:spAutoFit/>
          </a:bodyPr>
          <a:lstStyle/>
          <a:p>
            <a:pPr algn="just"/>
            <a:r>
              <a:rPr lang="en-US" sz="3200" dirty="0"/>
              <a:t>Suppose the two segments sent by A arrive in order at B. </a:t>
            </a:r>
            <a:r>
              <a:rPr lang="en-US" sz="3200" dirty="0">
                <a:solidFill>
                  <a:srgbClr val="C00000"/>
                </a:solidFill>
              </a:rPr>
              <a:t>The first </a:t>
            </a:r>
            <a:r>
              <a:rPr lang="en-US" sz="3200" dirty="0" smtClean="0">
                <a:solidFill>
                  <a:srgbClr val="C00000"/>
                </a:solidFill>
              </a:rPr>
              <a:t>acknowledgment is </a:t>
            </a:r>
            <a:r>
              <a:rPr lang="en-US" sz="3200" dirty="0">
                <a:solidFill>
                  <a:srgbClr val="C00000"/>
                </a:solidFill>
              </a:rPr>
              <a:t>lost </a:t>
            </a:r>
            <a:r>
              <a:rPr lang="en-US" sz="3200" dirty="0"/>
              <a:t>and the </a:t>
            </a:r>
            <a:r>
              <a:rPr lang="en-US" sz="3200" dirty="0">
                <a:solidFill>
                  <a:srgbClr val="C00000"/>
                </a:solidFill>
              </a:rPr>
              <a:t>second acknowledgment arrives after the first </a:t>
            </a:r>
            <a:r>
              <a:rPr lang="en-US" sz="3200" dirty="0" smtClean="0">
                <a:solidFill>
                  <a:srgbClr val="C00000"/>
                </a:solidFill>
              </a:rPr>
              <a:t>timeout interval</a:t>
            </a:r>
            <a:r>
              <a:rPr lang="en-US" sz="3200" dirty="0"/>
              <a:t>. Draw a timing diagram, showing these segments and all </a:t>
            </a:r>
            <a:r>
              <a:rPr lang="en-US" sz="3200" dirty="0" smtClean="0"/>
              <a:t>other segments </a:t>
            </a:r>
            <a:r>
              <a:rPr lang="en-US" sz="3200" dirty="0"/>
              <a:t>and acknowledgments sent. (Assume there is no additional </a:t>
            </a:r>
            <a:r>
              <a:rPr lang="en-US" sz="3200" dirty="0" smtClean="0"/>
              <a:t>packet loss</a:t>
            </a:r>
            <a:r>
              <a:rPr lang="en-US" sz="3200" dirty="0"/>
              <a:t>.) </a:t>
            </a:r>
            <a:endParaRPr lang="en-US" sz="3200" dirty="0" smtClean="0"/>
          </a:p>
          <a:p>
            <a:pPr algn="just"/>
            <a:endParaRPr lang="en-US" sz="3200" dirty="0" smtClean="0"/>
          </a:p>
          <a:p>
            <a:pPr algn="just"/>
            <a:r>
              <a:rPr lang="en-US" sz="3200" dirty="0" smtClean="0"/>
              <a:t>For </a:t>
            </a:r>
            <a:r>
              <a:rPr lang="en-US" sz="3200" dirty="0"/>
              <a:t>each segment in your figure, </a:t>
            </a:r>
            <a:r>
              <a:rPr lang="en-US" sz="3200" dirty="0">
                <a:solidFill>
                  <a:srgbClr val="C00000"/>
                </a:solidFill>
              </a:rPr>
              <a:t>provide the sequence number </a:t>
            </a:r>
            <a:r>
              <a:rPr lang="en-US" sz="3200" dirty="0" smtClean="0">
                <a:solidFill>
                  <a:srgbClr val="C00000"/>
                </a:solidFill>
              </a:rPr>
              <a:t>and the </a:t>
            </a:r>
            <a:r>
              <a:rPr lang="en-US" sz="3200" dirty="0">
                <a:solidFill>
                  <a:srgbClr val="C00000"/>
                </a:solidFill>
              </a:rPr>
              <a:t>number of bytes of data; for each acknowledgment that you add, </a:t>
            </a:r>
            <a:r>
              <a:rPr lang="en-US" sz="3200" dirty="0" smtClean="0">
                <a:solidFill>
                  <a:srgbClr val="C00000"/>
                </a:solidFill>
              </a:rPr>
              <a:t>provide the </a:t>
            </a:r>
            <a:r>
              <a:rPr lang="en-US" sz="3200" dirty="0">
                <a:solidFill>
                  <a:srgbClr val="C00000"/>
                </a:solidFill>
              </a:rPr>
              <a:t>acknowledgment number</a:t>
            </a:r>
            <a:r>
              <a:rPr lang="en-US" sz="32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520945" y="542303"/>
            <a:ext cx="8089655" cy="578229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35280" y="762000"/>
            <a:ext cx="8808720" cy="51816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584775"/>
          </a:xfrm>
          <a:prstGeom prst="rect">
            <a:avLst/>
          </a:prstGeom>
        </p:spPr>
        <p:txBody>
          <a:bodyPr wrap="square">
            <a:spAutoFit/>
          </a:bodyPr>
          <a:lstStyle/>
          <a:p>
            <a:pPr algn="ctr"/>
            <a:r>
              <a:rPr lang="en-US" sz="3200" b="1" u="sng" dirty="0" smtClean="0"/>
              <a:t>The Link-State (LS) Routing Algorithm</a:t>
            </a:r>
            <a:endParaRPr lang="en-US" sz="3200" u="sng" dirty="0"/>
          </a:p>
        </p:txBody>
      </p:sp>
      <p:sp>
        <p:nvSpPr>
          <p:cNvPr id="3" name="Rectangle 2"/>
          <p:cNvSpPr/>
          <p:nvPr/>
        </p:nvSpPr>
        <p:spPr>
          <a:xfrm>
            <a:off x="228600" y="1371600"/>
            <a:ext cx="8534400" cy="4401205"/>
          </a:xfrm>
          <a:prstGeom prst="rect">
            <a:avLst/>
          </a:prstGeom>
        </p:spPr>
        <p:txBody>
          <a:bodyPr wrap="square">
            <a:spAutoFit/>
          </a:bodyPr>
          <a:lstStyle/>
          <a:p>
            <a:pPr algn="just"/>
            <a:r>
              <a:rPr lang="en-US" sz="2800" b="1" dirty="0" smtClean="0">
                <a:latin typeface="Arial" pitchFamily="34" charset="0"/>
                <a:cs typeface="Arial" pitchFamily="34" charset="0"/>
              </a:rPr>
              <a:t>• D(v): cost of the least-cost path from the source node to destination v as of this iteration of the algorithm.</a:t>
            </a:r>
          </a:p>
          <a:p>
            <a:pPr algn="just"/>
            <a:endParaRPr lang="en-US" sz="2800" b="1" dirty="0" smtClean="0">
              <a:latin typeface="Arial" pitchFamily="34" charset="0"/>
              <a:cs typeface="Arial" pitchFamily="34" charset="0"/>
            </a:endParaRPr>
          </a:p>
          <a:p>
            <a:pPr algn="just"/>
            <a:r>
              <a:rPr lang="en-US" sz="2800" b="1" dirty="0" smtClean="0">
                <a:latin typeface="Arial" pitchFamily="34" charset="0"/>
                <a:cs typeface="Arial" pitchFamily="34" charset="0"/>
              </a:rPr>
              <a:t>• p(v): previous node (neighbor of v) along the current least-cost path from the source to v.</a:t>
            </a:r>
          </a:p>
          <a:p>
            <a:pPr algn="just"/>
            <a:endParaRPr lang="en-US" sz="2800" b="1" dirty="0" smtClean="0">
              <a:latin typeface="Arial" pitchFamily="34" charset="0"/>
              <a:cs typeface="Arial" pitchFamily="34" charset="0"/>
            </a:endParaRPr>
          </a:p>
          <a:p>
            <a:pPr algn="just"/>
            <a:endParaRPr lang="en-US" sz="2800" b="1" dirty="0" smtClean="0">
              <a:latin typeface="Arial" pitchFamily="34" charset="0"/>
              <a:cs typeface="Arial" pitchFamily="34" charset="0"/>
            </a:endParaRPr>
          </a:p>
          <a:p>
            <a:pPr algn="just"/>
            <a:r>
              <a:rPr lang="en-US" sz="2800" b="1" dirty="0" smtClean="0">
                <a:latin typeface="Arial" pitchFamily="34" charset="0"/>
                <a:cs typeface="Arial" pitchFamily="34" charset="0"/>
              </a:rPr>
              <a:t>• N : subset of nodes; v is in N if the least-cost path from the source to v is definitively known.</a:t>
            </a:r>
            <a:endParaRPr lang="en-US" sz="2800" b="1"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609600"/>
            <a:ext cx="8919856" cy="56388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7962" y="2133600"/>
            <a:ext cx="9076037" cy="29718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305800" cy="523220"/>
          </a:xfrm>
          <a:prstGeom prst="rect">
            <a:avLst/>
          </a:prstGeom>
        </p:spPr>
        <p:txBody>
          <a:bodyPr wrap="square">
            <a:spAutoFit/>
          </a:bodyPr>
          <a:lstStyle/>
          <a:p>
            <a:pPr algn="ctr"/>
            <a:r>
              <a:rPr lang="en-US" sz="2800" b="1" dirty="0" smtClean="0">
                <a:latin typeface="Arial" pitchFamily="34" charset="0"/>
                <a:cs typeface="Arial" pitchFamily="34" charset="0"/>
              </a:rPr>
              <a:t>The Distance-Vector (DV) Routing Algorithm</a:t>
            </a:r>
            <a:endParaRPr lang="en-US" sz="2800" dirty="0">
              <a:latin typeface="Arial" pitchFamily="34" charset="0"/>
              <a:cs typeface="Arial" pitchFamily="34" charset="0"/>
            </a:endParaRPr>
          </a:p>
        </p:txBody>
      </p:sp>
      <p:pic>
        <p:nvPicPr>
          <p:cNvPr id="4098" name="Picture 2"/>
          <p:cNvPicPr>
            <a:picLocks noChangeAspect="1" noChangeArrowheads="1"/>
          </p:cNvPicPr>
          <p:nvPr/>
        </p:nvPicPr>
        <p:blipFill>
          <a:blip r:embed="rId2"/>
          <a:srcRect/>
          <a:stretch>
            <a:fillRect/>
          </a:stretch>
        </p:blipFill>
        <p:spPr bwMode="auto">
          <a:xfrm>
            <a:off x="43787" y="990600"/>
            <a:ext cx="8757313" cy="5029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686800" cy="1754326"/>
          </a:xfrm>
          <a:prstGeom prst="rect">
            <a:avLst/>
          </a:prstGeom>
        </p:spPr>
        <p:txBody>
          <a:bodyPr wrap="square">
            <a:spAutoFit/>
          </a:bodyPr>
          <a:lstStyle/>
          <a:p>
            <a:pPr algn="just"/>
            <a:r>
              <a:rPr lang="en-US" sz="3600" dirty="0" smtClean="0">
                <a:latin typeface="Arial" pitchFamily="34" charset="0"/>
                <a:cs typeface="Arial" pitchFamily="34" charset="0"/>
              </a:rPr>
              <a:t>If we add those three 16 bit data using binary addition. We get the below 16 bit data (</a:t>
            </a:r>
            <a:r>
              <a:rPr lang="en-US" sz="3600" b="1" dirty="0" smtClean="0">
                <a:latin typeface="Arial" pitchFamily="34" charset="0"/>
                <a:cs typeface="Arial" pitchFamily="34" charset="0"/>
              </a:rPr>
              <a:t>Its simple binary addition</a:t>
            </a:r>
            <a:r>
              <a:rPr lang="en-US" sz="3600" dirty="0" smtClean="0">
                <a:latin typeface="Arial" pitchFamily="34" charset="0"/>
                <a:cs typeface="Arial" pitchFamily="34" charset="0"/>
              </a:rPr>
              <a:t>).</a:t>
            </a:r>
            <a:endParaRPr lang="en-US" sz="3600" dirty="0">
              <a:latin typeface="Arial" pitchFamily="34" charset="0"/>
              <a:cs typeface="Arial" pitchFamily="34" charset="0"/>
            </a:endParaRPr>
          </a:p>
        </p:txBody>
      </p:sp>
      <p:sp>
        <p:nvSpPr>
          <p:cNvPr id="3" name="Rectangle 2"/>
          <p:cNvSpPr/>
          <p:nvPr/>
        </p:nvSpPr>
        <p:spPr>
          <a:xfrm>
            <a:off x="2286000" y="3105835"/>
            <a:ext cx="4572000" cy="2554545"/>
          </a:xfrm>
          <a:prstGeom prst="rect">
            <a:avLst/>
          </a:prstGeom>
        </p:spPr>
        <p:txBody>
          <a:bodyPr>
            <a:spAutoFit/>
          </a:bodyPr>
          <a:lstStyle/>
          <a:p>
            <a:pPr algn="r"/>
            <a:r>
              <a:rPr lang="en-US" dirty="0" smtClean="0"/>
              <a:t>  </a:t>
            </a:r>
            <a:r>
              <a:rPr lang="en-US" sz="3200" b="1" dirty="0" smtClean="0">
                <a:latin typeface="Arial" pitchFamily="34" charset="0"/>
                <a:cs typeface="Arial" pitchFamily="34" charset="0"/>
              </a:rPr>
              <a:t>1001101001010110 </a:t>
            </a:r>
          </a:p>
          <a:p>
            <a:pPr algn="r"/>
            <a:r>
              <a:rPr lang="en-US" sz="3200" b="1" dirty="0" smtClean="0">
                <a:latin typeface="Arial" pitchFamily="34" charset="0"/>
                <a:cs typeface="Arial" pitchFamily="34" charset="0"/>
              </a:rPr>
              <a:t>+ 0000101110001110</a:t>
            </a:r>
          </a:p>
          <a:p>
            <a:pPr algn="r"/>
            <a:r>
              <a:rPr lang="en-US" sz="3200" b="1" dirty="0" smtClean="0">
                <a:latin typeface="Arial" pitchFamily="34" charset="0"/>
                <a:cs typeface="Arial" pitchFamily="34" charset="0"/>
              </a:rPr>
              <a:t>+ 0000110111001100 </a:t>
            </a:r>
          </a:p>
          <a:p>
            <a:pPr algn="r"/>
            <a:endParaRPr lang="en-US" sz="3200" b="1" dirty="0">
              <a:latin typeface="Arial" pitchFamily="34" charset="0"/>
              <a:cs typeface="Arial" pitchFamily="34" charset="0"/>
            </a:endParaRPr>
          </a:p>
          <a:p>
            <a:pPr algn="r"/>
            <a:r>
              <a:rPr lang="en-US" sz="3200" b="1" dirty="0" smtClean="0">
                <a:latin typeface="Arial" pitchFamily="34" charset="0"/>
                <a:cs typeface="Arial" pitchFamily="34" charset="0"/>
              </a:rPr>
              <a:t>  </a:t>
            </a:r>
            <a:r>
              <a:rPr lang="en-US" sz="3200" b="1" dirty="0" smtClean="0">
                <a:solidFill>
                  <a:srgbClr val="FF0000"/>
                </a:solidFill>
                <a:latin typeface="Arial" pitchFamily="34" charset="0"/>
                <a:cs typeface="Arial" pitchFamily="34" charset="0"/>
              </a:rPr>
              <a:t>1011001110110000</a:t>
            </a:r>
            <a:endParaRPr lang="en-US" sz="3200" b="1" dirty="0">
              <a:solidFill>
                <a:srgbClr val="FF0000"/>
              </a:solidFill>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293117" y="0"/>
            <a:ext cx="6250683" cy="68580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www.tutorialspoint.com/ipv6/images/dual_stack_router.jpg"/>
          <p:cNvPicPr>
            <a:picLocks noChangeAspect="1" noChangeArrowheads="1"/>
          </p:cNvPicPr>
          <p:nvPr/>
        </p:nvPicPr>
        <p:blipFill>
          <a:blip r:embed="rId2"/>
          <a:srcRect/>
          <a:stretch>
            <a:fillRect/>
          </a:stretch>
        </p:blipFill>
        <p:spPr bwMode="auto">
          <a:xfrm>
            <a:off x="452832" y="1676400"/>
            <a:ext cx="8691168" cy="4191000"/>
          </a:xfrm>
          <a:prstGeom prst="rect">
            <a:avLst/>
          </a:prstGeom>
          <a:noFill/>
        </p:spPr>
      </p:pic>
      <p:sp>
        <p:nvSpPr>
          <p:cNvPr id="3" name="Rectangle 2"/>
          <p:cNvSpPr/>
          <p:nvPr/>
        </p:nvSpPr>
        <p:spPr>
          <a:xfrm>
            <a:off x="2438400" y="381000"/>
            <a:ext cx="3942105" cy="584775"/>
          </a:xfrm>
          <a:prstGeom prst="rect">
            <a:avLst/>
          </a:prstGeom>
        </p:spPr>
        <p:txBody>
          <a:bodyPr wrap="none">
            <a:spAutoFit/>
          </a:bodyPr>
          <a:lstStyle/>
          <a:p>
            <a:r>
              <a:rPr lang="en-US" sz="3200" b="1" dirty="0" smtClean="0">
                <a:latin typeface="Arial" pitchFamily="34" charset="0"/>
                <a:cs typeface="Arial" pitchFamily="34" charset="0"/>
              </a:rPr>
              <a:t>Dual Stack Routers</a:t>
            </a:r>
            <a:endParaRPr lang="en-US" sz="3200" b="1" dirty="0">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1384995"/>
          </a:xfrm>
          <a:prstGeom prst="rect">
            <a:avLst/>
          </a:prstGeom>
        </p:spPr>
        <p:txBody>
          <a:bodyPr wrap="square">
            <a:spAutoFit/>
          </a:bodyPr>
          <a:lstStyle/>
          <a:p>
            <a:pPr algn="just"/>
            <a:r>
              <a:rPr lang="en-US" sz="2800" dirty="0" smtClean="0">
                <a:latin typeface="Arial" pitchFamily="34" charset="0"/>
                <a:cs typeface="Arial" pitchFamily="34" charset="0"/>
              </a:rPr>
              <a:t>A router can be installed with both IPv4 and IPv6 addresses configured on its interfaces pointing to the network of relevant IP scheme.</a:t>
            </a:r>
            <a:endParaRPr lang="en-US" sz="2800" dirty="0">
              <a:latin typeface="Arial" pitchFamily="34" charset="0"/>
              <a:cs typeface="Arial" pitchFamily="34" charset="0"/>
            </a:endParaRPr>
          </a:p>
        </p:txBody>
      </p:sp>
      <p:sp>
        <p:nvSpPr>
          <p:cNvPr id="3" name="Rectangle 2"/>
          <p:cNvSpPr/>
          <p:nvPr/>
        </p:nvSpPr>
        <p:spPr>
          <a:xfrm>
            <a:off x="0" y="2209800"/>
            <a:ext cx="9144000" cy="4524315"/>
          </a:xfrm>
          <a:prstGeom prst="rect">
            <a:avLst/>
          </a:prstGeom>
        </p:spPr>
        <p:txBody>
          <a:bodyPr wrap="square">
            <a:spAutoFit/>
          </a:bodyPr>
          <a:lstStyle/>
          <a:p>
            <a:pPr algn="just"/>
            <a:r>
              <a:rPr lang="en-US" sz="3200" dirty="0" smtClean="0"/>
              <a:t>In the above diagram, a server having IPv4 as well as IPv6 address configured for it can now speak with all the hosts on both the IPv4 as well as the IPv6 networks with the help of a Dual Stack Router. The Dual Stack Router, can communicate with both the networks. </a:t>
            </a:r>
            <a:endParaRPr lang="en-US" sz="3200" dirty="0" smtClean="0"/>
          </a:p>
          <a:p>
            <a:pPr algn="just"/>
            <a:endParaRPr lang="en-US" sz="3200" dirty="0" smtClean="0"/>
          </a:p>
          <a:p>
            <a:pPr algn="just"/>
            <a:r>
              <a:rPr lang="en-US" sz="3200" dirty="0" smtClean="0"/>
              <a:t>It </a:t>
            </a:r>
            <a:r>
              <a:rPr lang="en-US" sz="3200" dirty="0" smtClean="0"/>
              <a:t>provides a medium for the hosts to access a server without changing their respective IP versions.</a:t>
            </a:r>
            <a:endParaRPr lang="en-US"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www.tutorialspoint.com/ipv6/images/tunneling.jpg"/>
          <p:cNvPicPr>
            <a:picLocks noChangeAspect="1" noChangeArrowheads="1"/>
          </p:cNvPicPr>
          <p:nvPr/>
        </p:nvPicPr>
        <p:blipFill>
          <a:blip r:embed="rId2"/>
          <a:srcRect/>
          <a:stretch>
            <a:fillRect/>
          </a:stretch>
        </p:blipFill>
        <p:spPr bwMode="auto">
          <a:xfrm>
            <a:off x="685800" y="3352800"/>
            <a:ext cx="8146465" cy="1600200"/>
          </a:xfrm>
          <a:prstGeom prst="rect">
            <a:avLst/>
          </a:prstGeom>
          <a:noFill/>
        </p:spPr>
      </p:pic>
      <p:sp>
        <p:nvSpPr>
          <p:cNvPr id="3" name="Rectangle 2"/>
          <p:cNvSpPr/>
          <p:nvPr/>
        </p:nvSpPr>
        <p:spPr>
          <a:xfrm>
            <a:off x="3352800" y="1676400"/>
            <a:ext cx="2109873" cy="584775"/>
          </a:xfrm>
          <a:prstGeom prst="rect">
            <a:avLst/>
          </a:prstGeom>
        </p:spPr>
        <p:txBody>
          <a:bodyPr wrap="none">
            <a:spAutoFit/>
          </a:bodyPr>
          <a:lstStyle/>
          <a:p>
            <a:r>
              <a:rPr lang="en-US" sz="3200" b="1" dirty="0" smtClean="0">
                <a:latin typeface="Arial" pitchFamily="34" charset="0"/>
                <a:cs typeface="Arial" pitchFamily="34" charset="0"/>
              </a:rPr>
              <a:t>Tunneling</a:t>
            </a:r>
            <a:endParaRPr lang="en-US" sz="3200" b="1" dirty="0">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2062103"/>
          </a:xfrm>
          <a:prstGeom prst="rect">
            <a:avLst/>
          </a:prstGeom>
        </p:spPr>
        <p:txBody>
          <a:bodyPr wrap="square">
            <a:spAutoFit/>
          </a:bodyPr>
          <a:lstStyle/>
          <a:p>
            <a:pPr algn="just"/>
            <a:r>
              <a:rPr lang="en-US" sz="3200" dirty="0" smtClean="0">
                <a:latin typeface="Arial" pitchFamily="34" charset="0"/>
                <a:cs typeface="Arial" pitchFamily="34" charset="0"/>
              </a:rPr>
              <a:t>In a scenario where different IP versions exist on intermediate path or transit networks, tunneling provides a better solution where user’s data can pass through a non-supported IP version.</a:t>
            </a:r>
            <a:endParaRPr lang="en-US" sz="3200" dirty="0">
              <a:latin typeface="Arial" pitchFamily="34" charset="0"/>
              <a:cs typeface="Arial" pitchFamily="34" charset="0"/>
            </a:endParaRPr>
          </a:p>
        </p:txBody>
      </p:sp>
      <p:sp>
        <p:nvSpPr>
          <p:cNvPr id="3" name="Rectangle 2"/>
          <p:cNvSpPr/>
          <p:nvPr/>
        </p:nvSpPr>
        <p:spPr>
          <a:xfrm>
            <a:off x="0" y="3505200"/>
            <a:ext cx="9144000" cy="3046988"/>
          </a:xfrm>
          <a:prstGeom prst="rect">
            <a:avLst/>
          </a:prstGeom>
        </p:spPr>
        <p:txBody>
          <a:bodyPr wrap="square">
            <a:spAutoFit/>
          </a:bodyPr>
          <a:lstStyle/>
          <a:p>
            <a:pPr algn="just"/>
            <a:r>
              <a:rPr lang="en-US" sz="3200" dirty="0" smtClean="0">
                <a:latin typeface="Arial" pitchFamily="34" charset="0"/>
                <a:cs typeface="Arial" pitchFamily="34" charset="0"/>
              </a:rPr>
              <a:t>The above diagram depicts how two remote IPv4 networks can communicate via a Tunnel, where the transit network was on IPv6. Vice versa is also possible where the transit network is on IPv6 and the remote sites that intend to communicate are on IPv4.</a:t>
            </a:r>
            <a:endParaRPr lang="en-US" sz="3200" dirty="0">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www.tutorialspoint.com/ipv6/images/nat.jpg"/>
          <p:cNvPicPr>
            <a:picLocks noChangeAspect="1" noChangeArrowheads="1"/>
          </p:cNvPicPr>
          <p:nvPr/>
        </p:nvPicPr>
        <p:blipFill>
          <a:blip r:embed="rId2"/>
          <a:srcRect/>
          <a:stretch>
            <a:fillRect/>
          </a:stretch>
        </p:blipFill>
        <p:spPr bwMode="auto">
          <a:xfrm>
            <a:off x="1143000" y="2286000"/>
            <a:ext cx="7077230" cy="2667000"/>
          </a:xfrm>
          <a:prstGeom prst="rect">
            <a:avLst/>
          </a:prstGeom>
          <a:noFill/>
        </p:spPr>
      </p:pic>
      <p:sp>
        <p:nvSpPr>
          <p:cNvPr id="3" name="Rectangle 2"/>
          <p:cNvSpPr/>
          <p:nvPr/>
        </p:nvSpPr>
        <p:spPr>
          <a:xfrm>
            <a:off x="2438400" y="609600"/>
            <a:ext cx="5072030" cy="584775"/>
          </a:xfrm>
          <a:prstGeom prst="rect">
            <a:avLst/>
          </a:prstGeom>
        </p:spPr>
        <p:txBody>
          <a:bodyPr wrap="none">
            <a:spAutoFit/>
          </a:bodyPr>
          <a:lstStyle/>
          <a:p>
            <a:r>
              <a:rPr lang="en-US" sz="3200" b="1" dirty="0" smtClean="0">
                <a:latin typeface="Arial" pitchFamily="34" charset="0"/>
                <a:cs typeface="Arial" pitchFamily="34" charset="0"/>
              </a:rPr>
              <a:t>NAT Protocol Translation</a:t>
            </a:r>
            <a:endParaRPr lang="en-US" sz="3200" b="1" dirty="0">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95400"/>
            <a:ext cx="9144000" cy="3046988"/>
          </a:xfrm>
          <a:prstGeom prst="rect">
            <a:avLst/>
          </a:prstGeom>
        </p:spPr>
        <p:txBody>
          <a:bodyPr wrap="square">
            <a:spAutoFit/>
          </a:bodyPr>
          <a:lstStyle/>
          <a:p>
            <a:pPr algn="just"/>
            <a:r>
              <a:rPr lang="en-US" sz="3200" dirty="0" smtClean="0">
                <a:latin typeface="Arial" pitchFamily="34" charset="0"/>
                <a:cs typeface="Arial" pitchFamily="34" charset="0"/>
              </a:rPr>
              <a:t>This is another important method of transition to IPv6 by means of a NAT-PT (Network Address Translation – Protocol Translation) enabled device. With the help of a NAT-PT device, actual can take place happens between IPv4 and IPv6 packets and vice versa.</a:t>
            </a:r>
            <a:endParaRPr lang="en-US" sz="3200" dirty="0">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6800"/>
            <a:ext cx="9144000" cy="5509200"/>
          </a:xfrm>
          <a:prstGeom prst="rect">
            <a:avLst/>
          </a:prstGeom>
        </p:spPr>
        <p:txBody>
          <a:bodyPr wrap="square">
            <a:spAutoFit/>
          </a:bodyPr>
          <a:lstStyle/>
          <a:p>
            <a:pPr algn="just"/>
            <a:r>
              <a:rPr lang="en-US" sz="3200" dirty="0" smtClean="0">
                <a:latin typeface="Arial" pitchFamily="34" charset="0"/>
                <a:cs typeface="Arial" pitchFamily="34" charset="0"/>
              </a:rPr>
              <a:t>A host with IPv4 address sends a request to an IPv6 enabled server on Internet that does not understand IPv4 address. In this scenario, the NAT-PT device can help them communicate. When the IPv4 host sends a request packet to the IPv6 server, the NAT-PT device/router strips down the IPv4 packet, removes IPv4 header, and adds IPv6 header and passes it through the Internet. When a response from the IPv6 server comes for the IPv4 host, the router does vice versa.</a:t>
            </a:r>
            <a:endParaRPr lang="en-US" sz="3200" dirty="0">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219200"/>
            <a:ext cx="8382000" cy="3477875"/>
          </a:xfrm>
          <a:prstGeom prst="rect">
            <a:avLst/>
          </a:prstGeom>
        </p:spPr>
        <p:txBody>
          <a:bodyPr wrap="square">
            <a:spAutoFit/>
          </a:bodyPr>
          <a:lstStyle/>
          <a:p>
            <a:pPr algn="ctr"/>
            <a:r>
              <a:rPr lang="en-US" sz="4400" dirty="0" smtClean="0">
                <a:latin typeface="Arial" pitchFamily="34" charset="0"/>
                <a:cs typeface="Arial" pitchFamily="34" charset="0"/>
              </a:rPr>
              <a:t>Ones complement of our result </a:t>
            </a:r>
          </a:p>
          <a:p>
            <a:pPr algn="ctr"/>
            <a:r>
              <a:rPr lang="en-US" sz="4400" dirty="0" smtClean="0">
                <a:solidFill>
                  <a:srgbClr val="FF0000"/>
                </a:solidFill>
                <a:latin typeface="Arial" pitchFamily="34" charset="0"/>
                <a:cs typeface="Arial" pitchFamily="34" charset="0"/>
              </a:rPr>
              <a:t>1011001110110000 </a:t>
            </a:r>
          </a:p>
          <a:p>
            <a:pPr algn="ctr"/>
            <a:r>
              <a:rPr lang="en-US" sz="4400" dirty="0" smtClean="0">
                <a:latin typeface="Arial" pitchFamily="34" charset="0"/>
                <a:cs typeface="Arial" pitchFamily="34" charset="0"/>
              </a:rPr>
              <a:t> is </a:t>
            </a:r>
          </a:p>
          <a:p>
            <a:pPr algn="ctr"/>
            <a:r>
              <a:rPr lang="en-US" sz="4400" b="1" u="sng" dirty="0" smtClean="0">
                <a:solidFill>
                  <a:srgbClr val="00B050"/>
                </a:solidFill>
                <a:latin typeface="Arial" pitchFamily="34" charset="0"/>
                <a:cs typeface="Arial" pitchFamily="34" charset="0"/>
              </a:rPr>
              <a:t>0100110001001111</a:t>
            </a:r>
          </a:p>
          <a:p>
            <a:pPr algn="ctr"/>
            <a:r>
              <a:rPr lang="en-US" sz="4400" b="1" u="sng" dirty="0" smtClean="0">
                <a:latin typeface="Arial" pitchFamily="34" charset="0"/>
                <a:cs typeface="Arial" pitchFamily="34" charset="0"/>
              </a:rPr>
              <a:t>(This is our checksum)</a:t>
            </a:r>
            <a:r>
              <a:rPr lang="en-US" sz="4400" dirty="0" smtClean="0">
                <a:latin typeface="Arial" pitchFamily="34" charset="0"/>
                <a:cs typeface="Arial" pitchFamily="34" charset="0"/>
              </a:rPr>
              <a:t>.</a:t>
            </a:r>
            <a:endParaRPr lang="en-US" sz="4400" dirty="0">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610600" cy="1754326"/>
          </a:xfrm>
          <a:prstGeom prst="rect">
            <a:avLst/>
          </a:prstGeom>
        </p:spPr>
        <p:txBody>
          <a:bodyPr wrap="square">
            <a:spAutoFit/>
          </a:bodyPr>
          <a:lstStyle/>
          <a:p>
            <a:r>
              <a:rPr lang="en-US" sz="3600" dirty="0" smtClean="0">
                <a:latin typeface="Arial" pitchFamily="34" charset="0"/>
                <a:cs typeface="Arial" pitchFamily="34" charset="0"/>
              </a:rPr>
              <a:t>So we need to basically send our data (which is the </a:t>
            </a:r>
            <a:r>
              <a:rPr lang="en-US" sz="3600" u="sng" dirty="0" smtClean="0">
                <a:latin typeface="Arial" pitchFamily="34" charset="0"/>
                <a:cs typeface="Arial" pitchFamily="34" charset="0"/>
              </a:rPr>
              <a:t>three binary 16 bit numbers</a:t>
            </a:r>
            <a:r>
              <a:rPr lang="en-US" sz="3600" dirty="0" smtClean="0">
                <a:latin typeface="Arial" pitchFamily="34" charset="0"/>
                <a:cs typeface="Arial" pitchFamily="34" charset="0"/>
              </a:rPr>
              <a:t>) </a:t>
            </a:r>
            <a:r>
              <a:rPr lang="en-US" sz="3600" u="sng" dirty="0" smtClean="0">
                <a:latin typeface="Arial" pitchFamily="34" charset="0"/>
                <a:cs typeface="Arial" pitchFamily="34" charset="0"/>
              </a:rPr>
              <a:t>along with its checksum </a:t>
            </a:r>
            <a:r>
              <a:rPr lang="en-US" sz="3600" dirty="0" smtClean="0">
                <a:latin typeface="Arial" pitchFamily="34" charset="0"/>
                <a:cs typeface="Arial" pitchFamily="34" charset="0"/>
              </a:rPr>
              <a:t>to a receiver.</a:t>
            </a:r>
            <a:endParaRPr lang="en-US" sz="3600" dirty="0">
              <a:latin typeface="Arial" pitchFamily="34" charset="0"/>
              <a:cs typeface="Arial" pitchFamily="34" charset="0"/>
            </a:endParaRPr>
          </a:p>
        </p:txBody>
      </p:sp>
      <p:sp>
        <p:nvSpPr>
          <p:cNvPr id="3" name="Rectangle 2"/>
          <p:cNvSpPr/>
          <p:nvPr/>
        </p:nvSpPr>
        <p:spPr>
          <a:xfrm>
            <a:off x="381000" y="2333685"/>
            <a:ext cx="8763000" cy="3416320"/>
          </a:xfrm>
          <a:prstGeom prst="rect">
            <a:avLst/>
          </a:prstGeom>
        </p:spPr>
        <p:txBody>
          <a:bodyPr wrap="square">
            <a:spAutoFit/>
          </a:bodyPr>
          <a:lstStyle/>
          <a:p>
            <a:r>
              <a:rPr lang="en-US" sz="3600" b="1" dirty="0" smtClean="0">
                <a:latin typeface="Arial" pitchFamily="34" charset="0"/>
                <a:cs typeface="Arial" pitchFamily="34" charset="0"/>
              </a:rPr>
              <a:t>The </a:t>
            </a:r>
            <a:r>
              <a:rPr lang="en-US" sz="3600" b="1" dirty="0" err="1" smtClean="0">
                <a:latin typeface="Arial" pitchFamily="34" charset="0"/>
                <a:cs typeface="Arial" pitchFamily="34" charset="0"/>
              </a:rPr>
              <a:t>reciever</a:t>
            </a:r>
            <a:r>
              <a:rPr lang="en-US" sz="3600" b="1" dirty="0" smtClean="0">
                <a:latin typeface="Arial" pitchFamily="34" charset="0"/>
                <a:cs typeface="Arial" pitchFamily="34" charset="0"/>
              </a:rPr>
              <a:t> will get the below things. </a:t>
            </a:r>
            <a:endParaRPr lang="en-US" sz="3600" dirty="0" smtClean="0">
              <a:latin typeface="Arial" pitchFamily="34" charset="0"/>
              <a:cs typeface="Arial" pitchFamily="34" charset="0"/>
            </a:endParaRPr>
          </a:p>
          <a:p>
            <a:r>
              <a:rPr lang="en-US" sz="3600" dirty="0" smtClean="0">
                <a:latin typeface="Arial" pitchFamily="34" charset="0"/>
                <a:cs typeface="Arial" pitchFamily="34" charset="0"/>
              </a:rPr>
              <a:t> </a:t>
            </a:r>
          </a:p>
          <a:p>
            <a:r>
              <a:rPr lang="en-US" sz="3600" dirty="0" smtClean="0">
                <a:latin typeface="Arial" pitchFamily="34" charset="0"/>
                <a:cs typeface="Arial" pitchFamily="34" charset="0"/>
              </a:rPr>
              <a:t>1 0 0 1 1 0 1 0 0 1 0 1 0 1 1 0 (data)</a:t>
            </a:r>
          </a:p>
          <a:p>
            <a:r>
              <a:rPr lang="en-US" sz="3600" dirty="0" smtClean="0">
                <a:latin typeface="Arial" pitchFamily="34" charset="0"/>
                <a:cs typeface="Arial" pitchFamily="34" charset="0"/>
              </a:rPr>
              <a:t>0 0 0 0 1 0 1 1 1 0 0 0 1 1 1 0 (data)</a:t>
            </a:r>
          </a:p>
          <a:p>
            <a:r>
              <a:rPr lang="en-US" sz="3600" dirty="0" smtClean="0">
                <a:latin typeface="Arial" pitchFamily="34" charset="0"/>
                <a:cs typeface="Arial" pitchFamily="34" charset="0"/>
              </a:rPr>
              <a:t>0 0 0 0 1 1 0 1 1 1 0 0 1 1 0 0 (data)</a:t>
            </a:r>
          </a:p>
          <a:p>
            <a:r>
              <a:rPr lang="en-US" sz="3600" b="1" u="sng" dirty="0" smtClean="0">
                <a:solidFill>
                  <a:srgbClr val="00B050"/>
                </a:solidFill>
                <a:latin typeface="Arial" pitchFamily="34" charset="0"/>
                <a:cs typeface="Arial" pitchFamily="34" charset="0"/>
              </a:rPr>
              <a:t>0 1 0 0 1 1 0 0 0 1 0 0 1 1 1 1</a:t>
            </a:r>
            <a:r>
              <a:rPr lang="en-US" sz="3600" u="sng" dirty="0" smtClean="0">
                <a:solidFill>
                  <a:srgbClr val="00B050"/>
                </a:solidFill>
                <a:latin typeface="Arial" pitchFamily="34" charset="0"/>
                <a:cs typeface="Arial" pitchFamily="34" charset="0"/>
              </a:rPr>
              <a:t> </a:t>
            </a:r>
            <a:r>
              <a:rPr lang="en-US" sz="3600" dirty="0" smtClean="0">
                <a:latin typeface="Arial" pitchFamily="34" charset="0"/>
                <a:cs typeface="Arial" pitchFamily="34" charset="0"/>
              </a:rPr>
              <a:t>(Checksum)</a:t>
            </a:r>
            <a:endParaRPr lang="en-US" sz="3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6874"/>
            <a:ext cx="8534400" cy="830997"/>
          </a:xfrm>
          <a:prstGeom prst="rect">
            <a:avLst/>
          </a:prstGeom>
        </p:spPr>
        <p:txBody>
          <a:bodyPr wrap="square">
            <a:spAutoFit/>
          </a:bodyPr>
          <a:lstStyle/>
          <a:p>
            <a:pPr algn="just"/>
            <a:r>
              <a:rPr lang="en-US" sz="2400" dirty="0" smtClean="0"/>
              <a:t>The receiver will simply add all the above 4 things. </a:t>
            </a:r>
            <a:r>
              <a:rPr lang="en-US" sz="2400" u="sng" dirty="0" smtClean="0"/>
              <a:t>Data as well as checksum</a:t>
            </a:r>
            <a:r>
              <a:rPr lang="en-US" sz="2400" dirty="0" smtClean="0"/>
              <a:t> are added together.</a:t>
            </a:r>
            <a:endParaRPr lang="en-US" sz="2400" dirty="0"/>
          </a:p>
        </p:txBody>
      </p:sp>
      <p:sp>
        <p:nvSpPr>
          <p:cNvPr id="3073" name="Rectangle 1"/>
          <p:cNvSpPr>
            <a:spLocks noChangeArrowheads="1"/>
          </p:cNvSpPr>
          <p:nvPr/>
        </p:nvSpPr>
        <p:spPr bwMode="auto">
          <a:xfrm>
            <a:off x="1905000" y="1219200"/>
            <a:ext cx="51816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cs typeface="Arial" charset="0"/>
              </a:rPr>
              <a:t>  1001101001010110 </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cs typeface="Arial" charset="0"/>
              </a:rPr>
              <a:t>0000101110001110 </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cs typeface="Arial" charset="0"/>
              </a:rPr>
              <a:t>0000110111001100 </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cs typeface="Arial" charset="0"/>
              </a:rPr>
              <a:t>0100110001001111</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cs typeface="Arial" charset="0"/>
              </a:rPr>
              <a:t> </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4000" b="1" i="0" u="sng" strike="noStrike" cap="none" normalizeH="0" baseline="0" dirty="0" smtClean="0">
                <a:ln>
                  <a:noFill/>
                </a:ln>
                <a:solidFill>
                  <a:srgbClr val="00B050"/>
                </a:solidFill>
                <a:effectLst/>
                <a:latin typeface="Arial" charset="0"/>
                <a:cs typeface="Arial" charset="0"/>
              </a:rPr>
              <a:t>1111111111111111</a:t>
            </a:r>
            <a:endParaRPr kumimoji="0" lang="en-US" sz="5400" b="1" i="0" u="sng" strike="noStrike" cap="none" normalizeH="0" baseline="0" dirty="0" smtClean="0">
              <a:ln>
                <a:noFill/>
              </a:ln>
              <a:solidFill>
                <a:srgbClr val="00B050"/>
              </a:solidFill>
              <a:effectLst/>
              <a:latin typeface="Arial" charset="0"/>
              <a:cs typeface="Arial" charset="0"/>
            </a:endParaRPr>
          </a:p>
        </p:txBody>
      </p:sp>
      <p:sp>
        <p:nvSpPr>
          <p:cNvPr id="4" name="Rectangle 3"/>
          <p:cNvSpPr/>
          <p:nvPr/>
        </p:nvSpPr>
        <p:spPr>
          <a:xfrm>
            <a:off x="304800" y="5105400"/>
            <a:ext cx="8686800" cy="1815882"/>
          </a:xfrm>
          <a:prstGeom prst="rect">
            <a:avLst/>
          </a:prstGeom>
        </p:spPr>
        <p:txBody>
          <a:bodyPr wrap="square">
            <a:spAutoFit/>
          </a:bodyPr>
          <a:lstStyle/>
          <a:p>
            <a:pPr algn="just"/>
            <a:r>
              <a:rPr lang="en-US" sz="2800" b="1" u="sng" dirty="0" smtClean="0"/>
              <a:t>If the output of sum of 16 bit data and checksum is 1111111111111111. All fields will be 1s. Even </a:t>
            </a:r>
            <a:r>
              <a:rPr lang="en-US" sz="2800" b="1" u="sng" dirty="0" smtClean="0">
                <a:solidFill>
                  <a:srgbClr val="FF0000"/>
                </a:solidFill>
              </a:rPr>
              <a:t>if there is one 0</a:t>
            </a:r>
            <a:r>
              <a:rPr lang="en-US" sz="2800" b="1" u="sng" dirty="0" smtClean="0"/>
              <a:t>, then that means errors were introduced in the data during transit. </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52982" y="990600"/>
            <a:ext cx="9038041" cy="4876799"/>
          </a:xfrm>
          <a:prstGeom prst="rect">
            <a:avLst/>
          </a:prstGeom>
          <a:noFill/>
          <a:ln w="9525">
            <a:noFill/>
            <a:miter lim="800000"/>
            <a:headEnd/>
            <a:tailEnd/>
          </a:ln>
          <a:effectLst/>
        </p:spPr>
      </p:pic>
      <p:sp>
        <p:nvSpPr>
          <p:cNvPr id="3" name="Rectangle 2"/>
          <p:cNvSpPr/>
          <p:nvPr/>
        </p:nvSpPr>
        <p:spPr>
          <a:xfrm>
            <a:off x="304800" y="228600"/>
            <a:ext cx="8382000" cy="584775"/>
          </a:xfrm>
          <a:prstGeom prst="rect">
            <a:avLst/>
          </a:prstGeom>
        </p:spPr>
        <p:txBody>
          <a:bodyPr wrap="square">
            <a:spAutoFit/>
          </a:bodyPr>
          <a:lstStyle/>
          <a:p>
            <a:pPr algn="ctr"/>
            <a:r>
              <a:rPr lang="en-US" sz="3200" b="1" u="sng" dirty="0" smtClean="0"/>
              <a:t>Stop-and-wait behavior</a:t>
            </a:r>
            <a:endParaRPr lang="en-US" sz="3200" b="1"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4400"/>
            <a:ext cx="8610600" cy="2246769"/>
          </a:xfrm>
          <a:prstGeom prst="rect">
            <a:avLst/>
          </a:prstGeom>
        </p:spPr>
        <p:txBody>
          <a:bodyPr wrap="square">
            <a:spAutoFit/>
          </a:bodyPr>
          <a:lstStyle/>
          <a:p>
            <a:pPr algn="just"/>
            <a:r>
              <a:rPr lang="en-US" sz="2800" dirty="0">
                <a:latin typeface="Times New Roman" pitchFamily="18" charset="0"/>
                <a:cs typeface="Times New Roman" pitchFamily="18" charset="0"/>
              </a:rPr>
              <a:t>Suppose that </a:t>
            </a:r>
            <a:r>
              <a:rPr lang="en-US" sz="2800" dirty="0" smtClean="0">
                <a:latin typeface="Times New Roman" pitchFamily="18" charset="0"/>
                <a:cs typeface="Times New Roman" pitchFamily="18" charset="0"/>
              </a:rPr>
              <a:t>A and B are connected </a:t>
            </a:r>
            <a:r>
              <a:rPr lang="en-US" sz="2800" dirty="0">
                <a:latin typeface="Times New Roman" pitchFamily="18" charset="0"/>
                <a:cs typeface="Times New Roman" pitchFamily="18" charset="0"/>
              </a:rPr>
              <a:t>by a channel with a </a:t>
            </a:r>
            <a:r>
              <a:rPr lang="en-US" sz="2800" dirty="0" smtClean="0">
                <a:latin typeface="Times New Roman" pitchFamily="18" charset="0"/>
                <a:cs typeface="Times New Roman" pitchFamily="18" charset="0"/>
              </a:rPr>
              <a:t>transmission rate</a:t>
            </a:r>
            <a:r>
              <a:rPr lang="en-US" sz="2800" dirty="0">
                <a:latin typeface="Times New Roman" pitchFamily="18" charset="0"/>
                <a:cs typeface="Times New Roman" pitchFamily="18" charset="0"/>
              </a:rPr>
              <a:t>, R, of 1 </a:t>
            </a:r>
            <a:r>
              <a:rPr lang="en-US" sz="2800" dirty="0" err="1">
                <a:latin typeface="Times New Roman" pitchFamily="18" charset="0"/>
                <a:cs typeface="Times New Roman" pitchFamily="18" charset="0"/>
              </a:rPr>
              <a:t>Gbps</a:t>
            </a:r>
            <a:r>
              <a:rPr lang="en-US" sz="2800" dirty="0">
                <a:latin typeface="Times New Roman" pitchFamily="18" charset="0"/>
                <a:cs typeface="Times New Roman" pitchFamily="18" charset="0"/>
              </a:rPr>
              <a:t> (10</a:t>
            </a:r>
            <a:r>
              <a:rPr lang="en-US" sz="2800" baseline="30000" dirty="0">
                <a:latin typeface="Times New Roman" pitchFamily="18" charset="0"/>
                <a:cs typeface="Times New Roman" pitchFamily="18" charset="0"/>
              </a:rPr>
              <a:t>9</a:t>
            </a:r>
            <a:r>
              <a:rPr lang="en-US" sz="2800" dirty="0">
                <a:latin typeface="Times New Roman" pitchFamily="18" charset="0"/>
                <a:cs typeface="Times New Roman" pitchFamily="18" charset="0"/>
              </a:rPr>
              <a:t> bits per second). With a packet size, L, of 1,000 </a:t>
            </a:r>
            <a:r>
              <a:rPr lang="en-US" sz="2800" dirty="0" smtClean="0">
                <a:latin typeface="Times New Roman" pitchFamily="18" charset="0"/>
                <a:cs typeface="Times New Roman" pitchFamily="18" charset="0"/>
              </a:rPr>
              <a:t>bytes </a:t>
            </a:r>
            <a:r>
              <a:rPr lang="en-US" sz="2800" dirty="0">
                <a:latin typeface="Times New Roman" pitchFamily="18" charset="0"/>
                <a:cs typeface="Times New Roman" pitchFamily="18" charset="0"/>
              </a:rPr>
              <a:t>(8,000 bits) per packet, including both header fields and data, the time needed </a:t>
            </a:r>
            <a:r>
              <a:rPr lang="en-US" sz="2800" dirty="0" smtClean="0">
                <a:latin typeface="Times New Roman" pitchFamily="18" charset="0"/>
                <a:cs typeface="Times New Roman" pitchFamily="18" charset="0"/>
              </a:rPr>
              <a:t>to actually </a:t>
            </a:r>
            <a:r>
              <a:rPr lang="en-US" sz="2800" dirty="0">
                <a:latin typeface="Times New Roman" pitchFamily="18" charset="0"/>
                <a:cs typeface="Times New Roman" pitchFamily="18" charset="0"/>
              </a:rPr>
              <a:t>transmit the packet into the 1 </a:t>
            </a:r>
            <a:r>
              <a:rPr lang="en-US" sz="2800" dirty="0" err="1">
                <a:latin typeface="Times New Roman" pitchFamily="18" charset="0"/>
                <a:cs typeface="Times New Roman" pitchFamily="18" charset="0"/>
              </a:rPr>
              <a:t>Gbps</a:t>
            </a:r>
            <a:r>
              <a:rPr lang="en-US" sz="2800" dirty="0">
                <a:latin typeface="Times New Roman" pitchFamily="18" charset="0"/>
                <a:cs typeface="Times New Roman" pitchFamily="18" charset="0"/>
              </a:rPr>
              <a:t> link is</a:t>
            </a:r>
          </a:p>
        </p:txBody>
      </p:sp>
      <p:pic>
        <p:nvPicPr>
          <p:cNvPr id="1025" name="Picture 1"/>
          <p:cNvPicPr>
            <a:picLocks noChangeAspect="1" noChangeArrowheads="1"/>
          </p:cNvPicPr>
          <p:nvPr/>
        </p:nvPicPr>
        <p:blipFill>
          <a:blip r:embed="rId2"/>
          <a:srcRect/>
          <a:stretch>
            <a:fillRect/>
          </a:stretch>
        </p:blipFill>
        <p:spPr bwMode="auto">
          <a:xfrm>
            <a:off x="1219200" y="3429000"/>
            <a:ext cx="6679113" cy="1076325"/>
          </a:xfrm>
          <a:prstGeom prst="rect">
            <a:avLst/>
          </a:prstGeom>
          <a:noFill/>
          <a:ln w="9525">
            <a:noFill/>
            <a:miter lim="800000"/>
            <a:headEnd/>
            <a:tailEnd/>
          </a:ln>
          <a:effectLst/>
        </p:spPr>
      </p:pic>
      <p:sp>
        <p:nvSpPr>
          <p:cNvPr id="5" name="Rectangle 4"/>
          <p:cNvSpPr/>
          <p:nvPr/>
        </p:nvSpPr>
        <p:spPr>
          <a:xfrm>
            <a:off x="0" y="5257800"/>
            <a:ext cx="9144000" cy="1384995"/>
          </a:xfrm>
          <a:prstGeom prst="rect">
            <a:avLst/>
          </a:prstGeom>
        </p:spPr>
        <p:txBody>
          <a:bodyPr wrap="square">
            <a:spAutoFit/>
          </a:bodyPr>
          <a:lstStyle/>
          <a:p>
            <a:r>
              <a:rPr lang="en-US" sz="2800" u="sng" dirty="0" smtClean="0">
                <a:latin typeface="Times New Roman" pitchFamily="18" charset="0"/>
                <a:cs typeface="Times New Roman" pitchFamily="18" charset="0"/>
              </a:rPr>
              <a:t>If </a:t>
            </a:r>
            <a:r>
              <a:rPr lang="en-US" sz="2800" u="sng" dirty="0">
                <a:latin typeface="Times New Roman" pitchFamily="18" charset="0"/>
                <a:cs typeface="Times New Roman" pitchFamily="18" charset="0"/>
              </a:rPr>
              <a:t>the sender </a:t>
            </a:r>
            <a:r>
              <a:rPr lang="en-US" sz="2800" u="sng" dirty="0" smtClean="0">
                <a:latin typeface="Times New Roman" pitchFamily="18" charset="0"/>
                <a:cs typeface="Times New Roman" pitchFamily="18" charset="0"/>
              </a:rPr>
              <a:t>begins sending </a:t>
            </a:r>
            <a:r>
              <a:rPr lang="en-US" sz="2800" u="sng" dirty="0">
                <a:latin typeface="Times New Roman" pitchFamily="18" charset="0"/>
                <a:cs typeface="Times New Roman" pitchFamily="18" charset="0"/>
              </a:rPr>
              <a:t>the packet at t = 0, then at t = L/R = 8 microseconds, the last bit enters </a:t>
            </a:r>
            <a:r>
              <a:rPr lang="en-US" sz="2800" u="sng" dirty="0" smtClean="0">
                <a:latin typeface="Times New Roman" pitchFamily="18" charset="0"/>
                <a:cs typeface="Times New Roman" pitchFamily="18" charset="0"/>
              </a:rPr>
              <a:t>the channel </a:t>
            </a:r>
            <a:r>
              <a:rPr lang="en-US" sz="2800" u="sng" dirty="0">
                <a:latin typeface="Times New Roman" pitchFamily="18" charset="0"/>
                <a:cs typeface="Times New Roman" pitchFamily="18" charset="0"/>
              </a:rPr>
              <a:t>at the sender side</a:t>
            </a:r>
            <a:r>
              <a:rPr lang="en-US" sz="2800" dirty="0">
                <a:latin typeface="Times New Roman" pitchFamily="18" charset="0"/>
                <a:cs typeface="Times New Roman" pitchFamily="18"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1455</Words>
  <Application>Microsoft Office PowerPoint</Application>
  <PresentationFormat>On-screen Show (4:3)</PresentationFormat>
  <Paragraphs>96</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Ganala</dc:creator>
  <cp:lastModifiedBy>Ganala</cp:lastModifiedBy>
  <cp:revision>28</cp:revision>
  <dcterms:created xsi:type="dcterms:W3CDTF">2018-08-21T04:18:00Z</dcterms:created>
  <dcterms:modified xsi:type="dcterms:W3CDTF">2018-09-06T06:54:51Z</dcterms:modified>
</cp:coreProperties>
</file>