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  <p:sldMasterId id="2147483983" r:id="rId2"/>
  </p:sldMasterIdLst>
  <p:notesMasterIdLst>
    <p:notesMasterId r:id="rId37"/>
  </p:notesMasterIdLst>
  <p:handoutMasterIdLst>
    <p:handoutMasterId r:id="rId38"/>
  </p:handoutMasterIdLst>
  <p:sldIdLst>
    <p:sldId id="261" r:id="rId3"/>
    <p:sldId id="269" r:id="rId4"/>
    <p:sldId id="267" r:id="rId5"/>
    <p:sldId id="291" r:id="rId6"/>
    <p:sldId id="257" r:id="rId7"/>
    <p:sldId id="270" r:id="rId8"/>
    <p:sldId id="265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68" r:id="rId35"/>
    <p:sldId id="26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13AD20F-E98E-4657-AE01-11EA11B813C5}">
          <p14:sldIdLst>
            <p14:sldId id="261"/>
            <p14:sldId id="269"/>
            <p14:sldId id="267"/>
            <p14:sldId id="291"/>
          </p14:sldIdLst>
        </p14:section>
        <p14:section name="Why" id="{A0C27E6E-EEF2-4685-B7E9-3482A63BD8C4}">
          <p14:sldIdLst>
            <p14:sldId id="257"/>
            <p14:sldId id="270"/>
            <p14:sldId id="265"/>
            <p14:sldId id="271"/>
            <p14:sldId id="272"/>
            <p14:sldId id="273"/>
            <p14:sldId id="274"/>
            <p14:sldId id="275"/>
          </p14:sldIdLst>
        </p14:section>
        <p14:section name="How" id="{7FEBF0BD-BD30-49DC-8C9F-FFB6086F776A}">
          <p14:sldIdLst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</p14:sldIdLst>
        </p14:section>
        <p14:section name="Dev Stuff" id="{1687703E-DAB0-413A-9438-C738DB53F543}">
          <p14:sldIdLst>
            <p14:sldId id="293"/>
            <p14:sldId id="294"/>
            <p14:sldId id="295"/>
          </p14:sldIdLst>
        </p14:section>
        <p14:section name="Conclusion" id="{F195CE65-D658-4B99-B418-F366FD009203}">
          <p14:sldIdLst>
            <p14:sldId id="296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4C"/>
    <a:srgbClr val="DB812E"/>
    <a:srgbClr val="C6234C"/>
    <a:srgbClr val="00A581"/>
    <a:srgbClr val="BD3B55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86356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102" y="-384"/>
      </p:cViewPr>
      <p:guideLst>
        <p:guide orient="horz" pos="1616"/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7" d="100"/>
          <a:sy n="117" d="100"/>
        </p:scale>
        <p:origin x="5032" y="552"/>
      </p:cViewPr>
      <p:guideLst>
        <p:guide orient="horz" pos="2881"/>
        <p:guide orient="horz" pos="28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4422" y="8981134"/>
            <a:ext cx="704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“my 20 years history with efficient transposing/untransposing – it is still one of the key data preparation exercises”</a:t>
            </a:r>
            <a:endParaRPr lang="de-A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1997: Working at the Department for medical Statistics, Medical Univ of Vienna. Medical Doctors “always” provide data in the wrong format. Automatic transposing/untransposing consumes much energy for all statisticians; Gerhard writes the first version of the MAKEWIDE and MAKELONG macro; from a programming style point of view nothing I should be proud of, but: it works and saves a lot of time.</a:t>
            </a:r>
            <a:endParaRPr lang="de-A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2007: my first SAS Press book: Data Preparation for Analytics Using SAS is published; contains a refined version of the MAKEWIDE/MAKELONG macro, different approaches and lot of examples; training classes, lot of customer feedback and refinement of the macro capabilities</a:t>
            </a:r>
            <a:endParaRPr lang="de-A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2017: Art contacts me whether I want to contribute to the “Untranspose paper/project” for SGF. His work/approach moves the solution how to untranspose data onto the next level. This is what Joe is going to present in this session.</a:t>
            </a:r>
            <a:endParaRPr lang="de-A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7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page lets you download the paper, code</a:t>
            </a:r>
            <a:r>
              <a:rPr lang="en-US" baseline="0" dirty="0" smtClean="0"/>
              <a:t> and a tip sheet that includes a number of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#SASGF11</a:t>
            </a:r>
          </a:p>
          <a:p>
            <a:pPr>
              <a:defRPr/>
            </a:pPr>
            <a:endParaRPr lang="en-US" sz="600" dirty="0">
              <a:solidFill>
                <a:srgbClr val="FFFFFF">
                  <a:lumMod val="65000"/>
                </a:srgbClr>
              </a:solidFill>
            </a:endParaRPr>
          </a:p>
          <a:p>
            <a:pPr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</a:rPr>
              <a:t>Copyright © 2010, SAS Institute Inc. All rights reserved.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32FE13-74BB-4CA1-9BEC-CC2BC9A3B4F7}" type="slidenum">
              <a:rPr lang="en-US"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773321"/>
            <a:ext cx="7891272" cy="3885991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539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187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1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01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572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743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508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9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42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646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468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339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896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288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60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7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12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0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40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36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47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74B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58220"/>
                </a:solidFill>
              </a:rPr>
              <a:t>#SASGF</a:t>
            </a:r>
            <a:endParaRPr lang="en-US" sz="12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9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58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45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58220"/>
                </a:solidFill>
              </a:rPr>
              <a:t>#SASGF</a:t>
            </a:r>
            <a:endParaRPr lang="en-US" sz="12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1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77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58220"/>
                </a:solidFill>
              </a:rPr>
              <a:t>#SASGF</a:t>
            </a:r>
            <a:endParaRPr lang="en-US" sz="12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30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31436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36" r:id="rId2"/>
    <p:sldLayoutId id="2147483927" r:id="rId3"/>
    <p:sldLayoutId id="2147483981" r:id="rId4"/>
    <p:sldLayoutId id="2147483928" r:id="rId5"/>
    <p:sldLayoutId id="2147483929" r:id="rId6"/>
    <p:sldLayoutId id="2147483982" r:id="rId7"/>
    <p:sldLayoutId id="2147483930" r:id="rId8"/>
    <p:sldLayoutId id="2147483931" r:id="rId9"/>
    <p:sldLayoutId id="2147483980" r:id="rId10"/>
    <p:sldLayoutId id="2147483935" r:id="rId11"/>
    <p:sldLayoutId id="2147483941" r:id="rId12"/>
    <p:sldLayoutId id="2147483963" r:id="rId13"/>
    <p:sldLayoutId id="2147483997" r:id="rId14"/>
    <p:sldLayoutId id="2147483998" r:id="rId15"/>
    <p:sldLayoutId id="2147483999" r:id="rId16"/>
    <p:sldLayoutId id="2147484000" r:id="rId17"/>
    <p:sldLayoutId id="2147484001" r:id="rId18"/>
    <p:sldLayoutId id="2147484002" r:id="rId19"/>
    <p:sldLayoutId id="2147484003" r:id="rId20"/>
    <p:sldLayoutId id="2147484004" r:id="rId21"/>
    <p:sldLayoutId id="2147484005" r:id="rId22"/>
    <p:sldLayoutId id="2147484006" r:id="rId23"/>
    <p:sldLayoutId id="2147484007" r:id="rId24"/>
    <p:sldLayoutId id="2147484008" r:id="rId25"/>
    <p:sldLayoutId id="2147484009" r:id="rId26"/>
    <p:sldLayoutId id="2147484010" r:id="rId27"/>
    <p:sldLayoutId id="2147484011" r:id="rId28"/>
    <p:sldLayoutId id="2147484012" r:id="rId29"/>
    <p:sldLayoutId id="2147484013" r:id="rId30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dirty="0" smtClean="0">
                <a:solidFill>
                  <a:srgbClr val="FFFFFF">
                    <a:lumMod val="50000"/>
                  </a:srgb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58220"/>
                </a:solidFill>
              </a:rPr>
              <a:t>#SASGF</a:t>
            </a:r>
            <a:endParaRPr lang="en-US" sz="12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hard1050/Untranspose-a-Wide-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://analytics.ncsu.edu/sesug/2008/SBC-126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Transpose Procedure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876800" y="1361475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long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1742094"/>
            <a:ext cx="263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name and varname from _name_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876800" y="2335882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file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876800" y="2858233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wide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889230" y="3716935"/>
            <a:ext cx="2057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variable labels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17" y="971027"/>
            <a:ext cx="6860565" cy="3661237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05594" y="1782060"/>
            <a:ext cx="141446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49852" y="2194150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expenses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72256" y="2673059"/>
            <a:ext cx="1447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596031" y="3200310"/>
            <a:ext cx="17240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debt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391243" y="1305734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Income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872256" y="3657974"/>
            <a:ext cx="13477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748431" y="4107479"/>
            <a:ext cx="1571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files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8175" y="1262762"/>
            <a:ext cx="4406561" cy="30777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Fewer Problems but: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c</a:t>
            </a:r>
            <a:r>
              <a:rPr lang="en-CA" b="1" dirty="0" smtClean="0">
                <a:solidFill>
                  <a:schemeClr val="bg1"/>
                </a:solidFill>
              </a:rPr>
              <a:t>ode requires more thought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g</a:t>
            </a:r>
            <a:r>
              <a:rPr lang="en-CA" b="1" dirty="0" smtClean="0">
                <a:solidFill>
                  <a:schemeClr val="bg1"/>
                </a:solidFill>
              </a:rPr>
              <a:t>reater chance of introducing error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c</a:t>
            </a:r>
            <a:r>
              <a:rPr lang="en-CA" b="1" dirty="0" smtClean="0">
                <a:solidFill>
                  <a:schemeClr val="bg1"/>
                </a:solidFill>
              </a:rPr>
              <a:t>ode is less extensible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w</a:t>
            </a:r>
            <a:r>
              <a:rPr lang="en-CA" b="1" dirty="0" smtClean="0">
                <a:solidFill>
                  <a:schemeClr val="bg1"/>
                </a:solidFill>
              </a:rPr>
              <a:t>ill </a:t>
            </a:r>
            <a:r>
              <a:rPr lang="en-CA" b="1" dirty="0">
                <a:solidFill>
                  <a:schemeClr val="bg1"/>
                </a:solidFill>
              </a:rPr>
              <a:t>output records even if they only contain missing </a:t>
            </a:r>
            <a:r>
              <a:rPr lang="en-CA" b="1" dirty="0" smtClean="0">
                <a:solidFill>
                  <a:schemeClr val="bg1"/>
                </a:solidFill>
              </a:rPr>
              <a:t>values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procedure creates output files that contain a lot of redundant </a:t>
            </a:r>
            <a:r>
              <a:rPr lang="en-CA" b="1" dirty="0" smtClean="0">
                <a:solidFill>
                  <a:schemeClr val="bg1"/>
                </a:solidFill>
              </a:rPr>
              <a:t>metadata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67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Untranspose Macro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183"/>
          <a:stretch/>
        </p:blipFill>
        <p:spPr>
          <a:xfrm>
            <a:off x="152400" y="919543"/>
            <a:ext cx="8858250" cy="1190626"/>
          </a:xfrm>
          <a:prstGeom prst="rect">
            <a:avLst/>
          </a:prstGeom>
        </p:spPr>
      </p:pic>
      <p:sp>
        <p:nvSpPr>
          <p:cNvPr id="21" name="Content Placeholder 1"/>
          <p:cNvSpPr>
            <a:spLocks noGrp="1"/>
          </p:cNvSpPr>
          <p:nvPr>
            <p:ph sz="quarter" idx="11"/>
          </p:nvPr>
        </p:nvSpPr>
        <p:spPr>
          <a:xfrm>
            <a:off x="1149978" y="2376869"/>
            <a:ext cx="7367657" cy="24142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Less code thus lower probability of user error</a:t>
            </a:r>
          </a:p>
          <a:p>
            <a:r>
              <a:rPr lang="en-US" b="1" dirty="0" smtClean="0"/>
              <a:t>More extensible</a:t>
            </a:r>
          </a:p>
          <a:p>
            <a:r>
              <a:rPr lang="en-US" b="1" dirty="0" smtClean="0"/>
              <a:t>You choose whether to output records with all missing values</a:t>
            </a:r>
          </a:p>
          <a:p>
            <a:r>
              <a:rPr lang="en-US" b="1" dirty="0" smtClean="0"/>
              <a:t>All variables maintain their original types, formats and labels</a:t>
            </a:r>
          </a:p>
          <a:p>
            <a:r>
              <a:rPr lang="en-US" b="1" dirty="0" smtClean="0"/>
              <a:t>Uses same options and statements as PROC TRANSPOSE</a:t>
            </a:r>
          </a:p>
          <a:p>
            <a:r>
              <a:rPr lang="en-US" b="1" dirty="0" smtClean="0"/>
              <a:t>Lets you create a file with metadata</a:t>
            </a:r>
          </a:p>
          <a:p>
            <a:r>
              <a:rPr lang="en-US" b="1" dirty="0" smtClean="0"/>
              <a:t>Much faster than either of the </a:t>
            </a:r>
            <a:r>
              <a:rPr lang="en-US" b="1" dirty="0" smtClean="0"/>
              <a:t>methods </a:t>
            </a:r>
            <a:r>
              <a:rPr lang="en-US" b="1" dirty="0" smtClean="0"/>
              <a:t>shown earlier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1836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Untranspose Macro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97280"/>
            <a:ext cx="6553200" cy="3231654"/>
          </a:xfrm>
          <a:prstGeom prst="rect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Speed differential increases with both</a:t>
            </a:r>
          </a:p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number of records and number of variables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with 50,000 records and three variables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b="1" dirty="0" smtClean="0">
                <a:solidFill>
                  <a:schemeClr val="bg1"/>
                </a:solidFill>
              </a:rPr>
              <a:t> 70 times faster than Method 1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b="1" dirty="0" smtClean="0">
                <a:solidFill>
                  <a:schemeClr val="bg1"/>
                </a:solidFill>
              </a:rPr>
              <a:t> 11.6 times faster than Method 2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with 500,000 records and three variables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b="1" dirty="0" smtClean="0">
                <a:solidFill>
                  <a:schemeClr val="bg1"/>
                </a:solidFill>
              </a:rPr>
              <a:t> 207.8 times faster than Method 1</a:t>
            </a:r>
          </a:p>
          <a:p>
            <a:pPr>
              <a:spcAft>
                <a:spcPts val="1200"/>
              </a:spcAft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b="1" dirty="0" smtClean="0">
                <a:solidFill>
                  <a:schemeClr val="bg1"/>
                </a:solidFill>
              </a:rPr>
              <a:t> 27.2 times faster than Method 2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23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%UNTRANSPOSE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26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Named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determine the default values for each parameter</a:t>
            </a:r>
          </a:p>
          <a:p>
            <a:r>
              <a:rPr lang="en-US" dirty="0" smtClean="0"/>
              <a:t>You only need to specify the parameters if they're different than their default</a:t>
            </a:r>
          </a:p>
          <a:p>
            <a:r>
              <a:rPr lang="en-US" dirty="0" smtClean="0"/>
              <a:t>No need to differentiate between options and statements, or the order in which they’re included</a:t>
            </a:r>
          </a:p>
          <a:p>
            <a:r>
              <a:rPr lang="en-US" dirty="0" smtClean="0"/>
              <a:t>No relearning necessary; the macro uses the same names as proc transpose for all parameters to retain familiarity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8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3870462"/>
            <a:ext cx="8610600" cy="43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CA" sz="2400" kern="0" dirty="0" smtClean="0">
                <a:solidFill>
                  <a:srgbClr val="157FFF"/>
                </a:solidFill>
              </a:rPr>
              <a:t>you can change the default libnames used for one-level file names</a:t>
            </a:r>
            <a:endParaRPr lang="en-CA" sz="2400" kern="0" dirty="0">
              <a:solidFill>
                <a:srgbClr val="157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62358" y="4266559"/>
            <a:ext cx="4543098" cy="463095"/>
          </a:xfrm>
          <a:prstGeom prst="rect">
            <a:avLst/>
          </a:prstGeom>
          <a:noFill/>
          <a:ln w="28575">
            <a:solidFill>
              <a:srgbClr val="1D83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e.g. libname_in = some_path</a:t>
            </a:r>
            <a:endParaRPr lang="en-CA" sz="2400" dirty="0">
              <a:solidFill>
                <a:srgbClr val="022F94"/>
              </a:solidFill>
            </a:endParaRPr>
          </a:p>
        </p:txBody>
      </p:sp>
      <p:cxnSp>
        <p:nvCxnSpPr>
          <p:cNvPr id="4" name="Straight Arrow Connector 3"/>
          <p:cNvCxnSpPr>
            <a:endCxn id="7" idx="0"/>
          </p:cNvCxnSpPr>
          <p:nvPr/>
        </p:nvCxnSpPr>
        <p:spPr bwMode="auto">
          <a:xfrm>
            <a:off x="2912677" y="1686910"/>
            <a:ext cx="1621230" cy="25796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2010101" y="1056527"/>
            <a:ext cx="1805153" cy="630383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182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_04APR2018_Weight_Actual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215981" y="1934014"/>
            <a:ext cx="6719777" cy="1233377"/>
            <a:chOff x="1084521" y="2913321"/>
            <a:chExt cx="6719777" cy="1233377"/>
          </a:xfrm>
        </p:grpSpPr>
        <p:sp>
          <p:nvSpPr>
            <p:cNvPr id="27" name="Rounded Rectangle 26"/>
            <p:cNvSpPr/>
            <p:nvPr/>
          </p:nvSpPr>
          <p:spPr>
            <a:xfrm>
              <a:off x="1084521" y="2913321"/>
              <a:ext cx="6719777" cy="1233377"/>
            </a:xfrm>
            <a:prstGeom prst="roundRect">
              <a:avLst/>
            </a:prstGeom>
            <a:solidFill>
              <a:srgbClr val="022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2731" y="3237687"/>
              <a:ext cx="1274770" cy="461665"/>
            </a:xfrm>
            <a:prstGeom prst="rect">
              <a:avLst/>
            </a:prstGeom>
            <a:noFill/>
            <a:ln w="41275" cap="flat">
              <a:solidFill>
                <a:srgbClr val="1D8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&lt;prefix&gt;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8427" y="3009087"/>
              <a:ext cx="587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var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509" y="3469958"/>
              <a:ext cx="771036" cy="461665"/>
            </a:xfrm>
            <a:prstGeom prst="rect">
              <a:avLst/>
            </a:prstGeom>
            <a:noFill/>
            <a:ln w="41275">
              <a:solidFill>
                <a:srgbClr val="1D8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&lt;id&gt;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78130" y="3469958"/>
              <a:ext cx="587340" cy="461665"/>
            </a:xfrm>
            <a:prstGeom prst="rect">
              <a:avLst/>
            </a:prstGeom>
            <a:noFill/>
            <a:ln w="41275">
              <a:solidFill>
                <a:srgbClr val="1D83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var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86407" y="3237687"/>
              <a:ext cx="1728648" cy="461665"/>
            </a:xfrm>
            <a:prstGeom prst="rect">
              <a:avLst/>
            </a:prstGeom>
            <a:noFill/>
            <a:ln w="41275">
              <a:solidFill>
                <a:srgbClr val="1D8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&lt;delimiter&gt;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6111" y="3237687"/>
              <a:ext cx="1192955" cy="461665"/>
            </a:xfrm>
            <a:prstGeom prst="rect">
              <a:avLst/>
            </a:prstGeom>
            <a:noFill/>
            <a:ln w="41275">
              <a:solidFill>
                <a:srgbClr val="1D83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&lt;suffix&gt;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6078" y="3009087"/>
              <a:ext cx="966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chemeClr val="bg1"/>
                  </a:solidFill>
                  <a:latin typeface="+mj-lt"/>
                </a:rPr>
                <a:t>&lt;id&gt;</a:t>
              </a:r>
              <a:endParaRPr lang="en-CA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3545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_</a:t>
            </a:r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04APR2018_Weight_Actual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12376" y="2634244"/>
            <a:ext cx="914400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2926776" y="2862844"/>
            <a:ext cx="1456038" cy="13701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781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</a:t>
            </a:r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04APR2018</a:t>
            </a:r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_Weight_Actual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24584" y="1420299"/>
            <a:ext cx="1255043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5087478" y="1648899"/>
            <a:ext cx="137106" cy="23102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8764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 bwMode="auto">
          <a:xfrm>
            <a:off x="1" y="1593826"/>
            <a:ext cx="914399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>
                <a:solidFill>
                  <a:srgbClr val="00C1D0"/>
                </a:solidFill>
                <a:ea typeface="ＭＳ Ｐゴシック" pitchFamily="34" charset="-128"/>
              </a:rPr>
              <a:t>Arthur Tabachneck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400" b="1" dirty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Toronto, ON Canada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0" y="2327801"/>
            <a:ext cx="914399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>
                <a:solidFill>
                  <a:srgbClr val="00C1D0"/>
                </a:solidFill>
                <a:ea typeface="ＭＳ Ｐゴシック" pitchFamily="34" charset="-128"/>
              </a:rPr>
              <a:t>Joe Matise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400" b="1" dirty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Chicago, IL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" y="3061776"/>
            <a:ext cx="914399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>
                <a:solidFill>
                  <a:srgbClr val="00C1D0"/>
                </a:solidFill>
                <a:ea typeface="ＭＳ Ｐゴシック" pitchFamily="34" charset="-128"/>
              </a:rPr>
              <a:t>Matt Kastin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Hershey, PA</a:t>
            </a:r>
            <a:endParaRPr sz="2400" b="1" dirty="0">
              <a:solidFill>
                <a:srgbClr val="0394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 bwMode="auto">
          <a:xfrm>
            <a:off x="152402" y="430810"/>
            <a:ext cx="9143999" cy="10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3600" b="1" dirty="0">
                <a:solidFill>
                  <a:srgbClr val="F58220"/>
                </a:solidFill>
                <a:ea typeface="ＭＳ Ｐゴシック" pitchFamily="34" charset="-128"/>
              </a:rPr>
              <a:t>An Easier and Faster Way</a:t>
            </a:r>
          </a:p>
          <a:p>
            <a:pPr algn="ctr">
              <a:lnSpc>
                <a:spcPct val="83000"/>
              </a:lnSpc>
              <a:buClr>
                <a:srgbClr val="61BAE9"/>
              </a:buClr>
            </a:pPr>
            <a:r>
              <a:rPr sz="3600" b="1" dirty="0">
                <a:solidFill>
                  <a:srgbClr val="F58220"/>
                </a:solidFill>
                <a:ea typeface="ＭＳ Ｐゴシック" pitchFamily="34" charset="-128"/>
              </a:rPr>
              <a:t>to Untranspose a Wide File</a:t>
            </a:r>
            <a:endParaRPr sz="3600" b="1" dirty="0">
              <a:ln w="18000">
                <a:solidFill>
                  <a:srgbClr val="00539B">
                    <a:satMod val="140000"/>
                  </a:srgbClr>
                </a:solidFill>
                <a:prstDash val="solid"/>
                <a:miter lim="800000"/>
              </a:ln>
              <a:solidFill>
                <a:srgbClr val="F5822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-5258" y="3795750"/>
            <a:ext cx="914399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>
                <a:solidFill>
                  <a:srgbClr val="00C1D0"/>
                </a:solidFill>
                <a:ea typeface="ＭＳ Ｐゴシック" pitchFamily="34" charset="-128"/>
              </a:rPr>
              <a:t>Gerhard Svolba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400" b="1" dirty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Wien, Austria</a:t>
            </a:r>
          </a:p>
        </p:txBody>
      </p:sp>
    </p:spTree>
    <p:extLst>
      <p:ext uri="{BB962C8B-B14F-4D97-AF65-F5344CB8AC3E}">
        <p14:creationId xmlns:p14="http://schemas.microsoft.com/office/powerpoint/2010/main" val="26462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</a:t>
            </a:r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04APR2018</a:t>
            </a:r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_Weight_Actual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12377" y="3201802"/>
            <a:ext cx="478576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11" idx="1"/>
          </p:cNvCxnSpPr>
          <p:nvPr/>
        </p:nvCxnSpPr>
        <p:spPr bwMode="auto">
          <a:xfrm>
            <a:off x="5224584" y="1216111"/>
            <a:ext cx="0" cy="28113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12377" y="3480330"/>
            <a:ext cx="1613692" cy="382232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224584" y="1024995"/>
            <a:ext cx="1613692" cy="382232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490953" y="3316102"/>
            <a:ext cx="2607031" cy="6062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626069" y="3724324"/>
            <a:ext cx="1419357" cy="303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8193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_04APR2018</a:t>
            </a:r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_</a:t>
            </a:r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Weight_Actual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71882" y="1688321"/>
            <a:ext cx="1255043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5899404" y="1916921"/>
            <a:ext cx="123024" cy="2273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1980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_04APR2018_</a:t>
            </a:r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Weight</a:t>
            </a:r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_Actual</a:t>
            </a:r>
            <a:endParaRPr lang="en-CA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12377" y="2949554"/>
            <a:ext cx="658426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2670802" y="3063854"/>
            <a:ext cx="3666936" cy="895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78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23749" y="3959134"/>
            <a:ext cx="3830472" cy="461665"/>
          </a:xfrm>
          <a:prstGeom prst="rect">
            <a:avLst/>
          </a:prstGeom>
          <a:noFill/>
          <a:ln w="28575">
            <a:solidFill>
              <a:srgbClr val="1D83FF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+mj-lt"/>
              </a:rPr>
              <a:t>_04APR2018_Weight</a:t>
            </a:r>
            <a:r>
              <a:rPr lang="en-CA" sz="2400" b="1" dirty="0" smtClean="0">
                <a:solidFill>
                  <a:srgbClr val="1D83FF"/>
                </a:solidFill>
                <a:latin typeface="+mj-lt"/>
              </a:rPr>
              <a:t>_Actual</a:t>
            </a:r>
            <a:endParaRPr lang="en-CA" sz="2400" b="1" dirty="0">
              <a:solidFill>
                <a:srgbClr val="1D83FF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71882" y="2003641"/>
            <a:ext cx="1255043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5899404" y="2232241"/>
            <a:ext cx="1431562" cy="1726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93075" y="3909860"/>
            <a:ext cx="235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22F94"/>
                </a:solidFill>
                <a:latin typeface="+mj-lt"/>
              </a:rPr>
              <a:t>example transposed variable name</a:t>
            </a:r>
            <a:endParaRPr lang="en-CA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0113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3886228"/>
            <a:ext cx="861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CA" sz="2400" kern="0" dirty="0" smtClean="0">
                <a:solidFill>
                  <a:srgbClr val="157FFF"/>
                </a:solidFill>
              </a:rPr>
              <a:t>Specify whether the macro should output records that only have missing values for the variables listed in the var </a:t>
            </a:r>
            <a:r>
              <a:rPr lang="en-CA" sz="2400" kern="0" dirty="0" smtClean="0">
                <a:solidFill>
                  <a:srgbClr val="157FFF"/>
                </a:solidFill>
              </a:rPr>
              <a:t>parameter</a:t>
            </a:r>
            <a:endParaRPr lang="en-CA" sz="2400" kern="0" dirty="0">
              <a:solidFill>
                <a:srgbClr val="157F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35188" y="2752560"/>
            <a:ext cx="822612" cy="11336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257800" y="2638260"/>
            <a:ext cx="1066800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0134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660" y="3886228"/>
            <a:ext cx="8839200" cy="68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CA" sz="2400" kern="0" dirty="0" smtClean="0">
                <a:solidFill>
                  <a:srgbClr val="157FFF"/>
                </a:solidFill>
              </a:rPr>
              <a:t>Specify that you want the macro to output a dataset containing all of the variable types, lengths, formats, informats and labels</a:t>
            </a:r>
            <a:endParaRPr lang="en-CA" sz="2400" kern="0" dirty="0">
              <a:solidFill>
                <a:srgbClr val="157F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35188" y="3150648"/>
            <a:ext cx="822612" cy="735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257799" y="2922048"/>
            <a:ext cx="1363717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8291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660" y="3886228"/>
            <a:ext cx="8839200" cy="68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CA" sz="2400" kern="0" dirty="0" smtClean="0">
                <a:solidFill>
                  <a:srgbClr val="157FFF"/>
                </a:solidFill>
              </a:rPr>
              <a:t>Specify that you want the macro to output a long dataset (i.e., a separate record for each by, id and var combination)</a:t>
            </a:r>
            <a:endParaRPr lang="en-CA" sz="2400" kern="0" dirty="0">
              <a:solidFill>
                <a:srgbClr val="157F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35188" y="3335902"/>
            <a:ext cx="822612" cy="5503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257799" y="3221602"/>
            <a:ext cx="1363717" cy="228600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9350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012376" y="1024995"/>
            <a:ext cx="5176700" cy="28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libname_in	id_format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libname_out	var_first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data	delimiter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out	suffix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by	copy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prefix	missing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var	metadata</a:t>
            </a:r>
            <a:endParaRPr lang="en-CA" sz="2400" dirty="0">
              <a:solidFill>
                <a:srgbClr val="022F94"/>
              </a:solidFill>
            </a:endParaRP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	</a:t>
            </a:r>
            <a:r>
              <a:rPr lang="en-CA" sz="2400" dirty="0">
                <a:solidFill>
                  <a:srgbClr val="022F94"/>
                </a:solidFill>
              </a:rPr>
              <a:t>makelong</a:t>
            </a:r>
          </a:p>
          <a:p>
            <a:pPr>
              <a:tabLst>
                <a:tab pos="3228975" algn="l"/>
              </a:tabLst>
            </a:pPr>
            <a:r>
              <a:rPr lang="en-CA" sz="2400" dirty="0" smtClean="0">
                <a:solidFill>
                  <a:srgbClr val="022F94"/>
                </a:solidFill>
              </a:rPr>
              <a:t>id_informat</a:t>
            </a:r>
            <a:r>
              <a:rPr lang="en-CA" sz="2400" dirty="0">
                <a:solidFill>
                  <a:srgbClr val="022F94"/>
                </a:solidFill>
              </a:rPr>
              <a:t>	max_length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660" y="3886228"/>
            <a:ext cx="8839200" cy="68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CA" sz="2400" kern="0" dirty="0" smtClean="0">
                <a:solidFill>
                  <a:srgbClr val="157FFF"/>
                </a:solidFill>
              </a:rPr>
              <a:t>Minimize processing time (when untransposing to a long format) by indicating the maximum variable length</a:t>
            </a:r>
            <a:endParaRPr lang="en-CA" sz="2400" kern="0" dirty="0">
              <a:solidFill>
                <a:srgbClr val="157F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997669" y="3749756"/>
            <a:ext cx="260131" cy="160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257798" y="3521156"/>
            <a:ext cx="1657351" cy="308652"/>
          </a:xfrm>
          <a:prstGeom prst="roundRect">
            <a:avLst/>
          </a:prstGeom>
          <a:noFill/>
          <a:ln w="28575" cap="flat" cmpd="sng" algn="ctr">
            <a:solidFill>
              <a:srgbClr val="1D8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%UNTRANSPOSE Usage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 flipH="1">
            <a:off x="626364" y="640080"/>
            <a:ext cx="7891272" cy="274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indent="0" algn="ctr" defTabSz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36576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rial" pitchFamily="34" charset="0"/>
              <a:buChar char="•"/>
              <a:tabLst/>
              <a:defRPr sz="2400" baseline="0">
                <a:solidFill>
                  <a:schemeClr val="tx2"/>
                </a:solidFill>
              </a:defRPr>
            </a:lvl2pPr>
            <a:lvl3pPr marL="548640" indent="-182880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baseline="0">
                <a:solidFill>
                  <a:schemeClr val="tx2"/>
                </a:solidFill>
              </a:defRPr>
            </a:lvl3pPr>
            <a:lvl4pPr marL="73152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-182880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09728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6pPr>
            <a:lvl7pPr marL="1280160" indent="-182880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7pPr>
            <a:lvl8pPr marL="1463040" indent="-18288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8pPr>
            <a:lvl9pPr marL="1645920" indent="-182880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Named </a:t>
            </a:r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8260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It?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the internet, of course!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199" y="1015277"/>
            <a:ext cx="9001125" cy="3642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 sz="2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github.com/gerhard1050/Untranspose-a-Wide-File</a:t>
            </a:r>
            <a:endParaRPr lang="en-US" sz="24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page includes the paper, the macro, this Powerpoint, and a tip sheet</a:t>
            </a:r>
            <a:endParaRPr lang="en-US" sz="24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Then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, save the file as untranspose.sas in a directory that exists in your SASAUTOS* path</a:t>
            </a:r>
          </a:p>
          <a:p>
            <a:pPr marL="0" indent="0" algn="ctr">
              <a:buNone/>
            </a:pPr>
            <a:r>
              <a:rPr lang="en-US" sz="2000" b="1" dirty="0" smtClean="0"/>
              <a:t>*see: </a:t>
            </a:r>
            <a:r>
              <a:rPr lang="en-US" sz="2000" b="1" dirty="0" smtClean="0">
                <a:hlinkClick r:id="rId4"/>
              </a:rPr>
              <a:t>http://analytics.ncsu.edu/sesug/2008/SBC-126.pdf</a:t>
            </a:r>
            <a:endParaRPr lang="en-US" sz="2000" b="1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80" y="1960271"/>
            <a:ext cx="1659961" cy="165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64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436" y="2194265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lp=%sysfunc(findc(%superq(data),%str(%()));</a:t>
            </a:r>
          </a:p>
          <a:p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&amp;lp. %then %do;</a:t>
            </a:r>
          </a:p>
          <a:p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rp=%sysfunc(findc(%superq(data),%str(%)),b));</a:t>
            </a:r>
          </a:p>
          <a:p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dsoptions=%qsysfunc(substrn(%nrstr(%superq(data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)),</a:t>
            </a:r>
          </a:p>
          <a:p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&amp;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lp+1,&amp;rp-&amp;lp-1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en-CA" sz="2000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data=%sysfunc(substrn(%nrstr(%superq(data)),1,%eval(&amp;lp-1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)));</a:t>
            </a:r>
            <a:endParaRPr lang="en-CA" sz="2000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</a:p>
          <a:p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%let dsoptions=;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10960" y="916993"/>
            <a:ext cx="7467600" cy="1065219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GB" sz="2000" b="1" dirty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whether a 1 or 2-level name was used and, if necessary, parsing out all dataset </a:t>
            </a:r>
            <a:r>
              <a:rPr lang="en-GB" sz="2000" b="1" dirty="0" smtClean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options. </a:t>
            </a:r>
            <a:r>
              <a:rPr lang="en-GB" sz="2000" b="1" dirty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e.g., to parse a data parameter like: </a:t>
            </a:r>
          </a:p>
          <a:p>
            <a:pPr algn="ctr"/>
            <a:r>
              <a:rPr lang="en-GB" sz="2000" b="1" dirty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data=mylib.have(where=(gender eq 'male'))</a:t>
            </a:r>
          </a:p>
          <a:p>
            <a:pPr algn="ctr"/>
            <a:endParaRPr lang="en-GB" sz="24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2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26364" y="1587960"/>
            <a:ext cx="7891272" cy="2022016"/>
          </a:xfrm>
        </p:spPr>
        <p:txBody>
          <a:bodyPr/>
          <a:lstStyle/>
          <a:p>
            <a:r>
              <a:rPr lang="en-US" dirty="0" smtClean="0"/>
              <a:t>A journey through time</a:t>
            </a:r>
          </a:p>
          <a:p>
            <a:r>
              <a:rPr lang="en-US" dirty="0" smtClean="0"/>
              <a:t>Why we created the macro</a:t>
            </a:r>
          </a:p>
          <a:p>
            <a:r>
              <a:rPr lang="en-US" dirty="0" smtClean="0"/>
              <a:t>How do you use it?</a:t>
            </a:r>
          </a:p>
          <a:p>
            <a:r>
              <a:rPr lang="en-US" dirty="0" smtClean="0"/>
              <a:t>Some useful techniques we used in creating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1801458"/>
            <a:ext cx="640080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t_e_m_p;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&amp;libname_in..&amp;data. (obs=1 keep=&amp;copy.);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ts val="2000"/>
              </a:lnSpc>
            </a:pPr>
            <a:endParaRPr lang="en-CA" sz="2000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 sql noprint;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name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:to_copy separated by " "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dictionary.columns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libname="WORK" and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CA" sz="20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memname="T_E_M_P</a:t>
            </a: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CA" sz="2000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CA" sz="20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quit;</a:t>
            </a:r>
            <a:endParaRPr lang="en-CA" sz="2000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23900" y="911544"/>
            <a:ext cx="7467600" cy="784217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GB" sz="2000" b="1" dirty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one record datasets and then using PROC SQL to create macro variables from dictionary.columns</a:t>
            </a:r>
          </a:p>
          <a:p>
            <a:pPr algn="ctr"/>
            <a:endParaRPr lang="en-GB" sz="24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7975" y="2286000"/>
            <a:ext cx="335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t_e_m_p;</a:t>
            </a:r>
          </a:p>
          <a:p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4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vars(*) &amp;var.;</a:t>
            </a:r>
          </a:p>
          <a:p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4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CA" sz="24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CA" sz="2400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659343" y="1081665"/>
            <a:ext cx="5730063" cy="784217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GB" sz="2000" b="1" dirty="0">
                <a:solidFill>
                  <a:srgbClr val="F582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 macro variable that contains a space-separated list of variable names to create a SAS dataset</a:t>
            </a:r>
          </a:p>
          <a:p>
            <a:pPr algn="ctr"/>
            <a:endParaRPr lang="en-GB" sz="24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1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>
            <a:spLocks noChangeAspect="1"/>
          </p:cNvSpPr>
          <p:nvPr/>
        </p:nvSpPr>
        <p:spPr bwMode="auto">
          <a:xfrm>
            <a:off x="174016" y="1705384"/>
            <a:ext cx="4108518" cy="1152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36647" y="1752534"/>
            <a:ext cx="4019334" cy="1077218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Arthur </a:t>
            </a:r>
            <a:r>
              <a:rPr lang="en-US" sz="20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Tabachneck, Ph.D</a:t>
            </a: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., CEO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Analyst Finder, Inc.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Toronto, ON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art@analystfinder.com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079" y="220965"/>
            <a:ext cx="5713699" cy="693435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Your comments and questions</a:t>
            </a:r>
          </a:p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are valued and encouraged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4503" y="1231094"/>
            <a:ext cx="4389076" cy="34290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Contact the Authors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" name="Flowchart: Process 18"/>
          <p:cNvSpPr/>
          <p:nvPr/>
        </p:nvSpPr>
        <p:spPr bwMode="auto">
          <a:xfrm>
            <a:off x="235497" y="2963202"/>
            <a:ext cx="4047037" cy="1152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4381801" y="1701298"/>
            <a:ext cx="4557797" cy="1152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35497" y="3003843"/>
            <a:ext cx="4038791" cy="1077218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Gerhard Svolba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SAS Institute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Wien, Austria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Gerhard.Svolba@sas.com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444466" y="1739797"/>
            <a:ext cx="4454990" cy="1077218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Joe Matise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NORC @ the University of Chicago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Chicago, IL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snoopy369@gmail.com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4395972" y="2959530"/>
            <a:ext cx="4557797" cy="1152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448004" y="2998029"/>
            <a:ext cx="4454990" cy="1077218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Matt Kastin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NORC @ the University of Chicago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Chicago, IL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fried.egg@verizon.com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6364" y="155688"/>
            <a:ext cx="7891272" cy="457200"/>
          </a:xfrm>
        </p:spPr>
        <p:txBody>
          <a:bodyPr/>
          <a:lstStyle/>
          <a:p>
            <a:r>
              <a:rPr lang="en-US" dirty="0"/>
              <a:t>Your Feedback Counts!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534407" y="994069"/>
            <a:ext cx="8075184" cy="628970"/>
          </a:xfrm>
        </p:spPr>
        <p:txBody>
          <a:bodyPr/>
          <a:lstStyle/>
          <a:p>
            <a:r>
              <a:rPr lang="en-US" sz="2400" dirty="0"/>
              <a:t>Don't forget to complete the session survey</a:t>
            </a:r>
            <a:br>
              <a:rPr lang="en-US" sz="2400" dirty="0"/>
            </a:br>
            <a:r>
              <a:rPr lang="en-US" sz="2400" dirty="0"/>
              <a:t>in your conference mobile app.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908758" y="1863508"/>
            <a:ext cx="7326483" cy="2251981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Go to the Agenda icon in the conference app.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Find this session title and select it.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On the Sessions page, scroll down to Surveys and select the name of the survey.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Complete the survey and click Finish. 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to Un/Transpose Your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Journey Through Time</a:t>
            </a:r>
            <a:endParaRPr lang="en-US" dirty="0"/>
          </a:p>
        </p:txBody>
      </p:sp>
      <p:grpSp>
        <p:nvGrpSpPr>
          <p:cNvPr id="5" name="Gruppieren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32B61CF-DCB7-438C-81E4-2CF5F2822881}"/>
              </a:ext>
            </a:extLst>
          </p:cNvPr>
          <p:cNvGrpSpPr/>
          <p:nvPr/>
        </p:nvGrpSpPr>
        <p:grpSpPr>
          <a:xfrm>
            <a:off x="402028" y="578177"/>
            <a:ext cx="6488421" cy="1484929"/>
            <a:chOff x="177692" y="806443"/>
            <a:chExt cx="6488421" cy="1484929"/>
          </a:xfrm>
        </p:grpSpPr>
        <p:pic>
          <p:nvPicPr>
            <p:cNvPr id="16" name="Grafik 15" descr="Flip-Kalender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0FCAA8C-F1D2-4F39-B88F-88A6EAAA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7692" y="806443"/>
              <a:ext cx="1484929" cy="1484929"/>
            </a:xfrm>
            <a:prstGeom prst="rect">
              <a:avLst/>
            </a:prstGeom>
          </p:spPr>
        </p:pic>
        <p:sp>
          <p:nvSpPr>
            <p:cNvPr id="17" name="Textfeld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3C557B9-8695-4F0C-821C-587BEAA7F736}"/>
                </a:ext>
              </a:extLst>
            </p:cNvPr>
            <p:cNvSpPr txBox="1"/>
            <p:nvPr/>
          </p:nvSpPr>
          <p:spPr>
            <a:xfrm>
              <a:off x="471958" y="1453541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sz="2800" b="1" dirty="0">
                  <a:solidFill>
                    <a:schemeClr val="bg1">
                      <a:lumMod val="50000"/>
                    </a:schemeClr>
                  </a:solidFill>
                </a:rPr>
                <a:t>1997</a:t>
              </a:r>
            </a:p>
          </p:txBody>
        </p:sp>
        <p:sp>
          <p:nvSpPr>
            <p:cNvPr id="18" name="Textfeld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9C255F8-444D-4D23-84F4-5A595A038272}"/>
                </a:ext>
              </a:extLst>
            </p:cNvPr>
            <p:cNvSpPr txBox="1"/>
            <p:nvPr/>
          </p:nvSpPr>
          <p:spPr>
            <a:xfrm>
              <a:off x="1478603" y="1222392"/>
              <a:ext cx="5187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dirty="0">
                  <a:solidFill>
                    <a:schemeClr val="bg1">
                      <a:lumMod val="50000"/>
                    </a:schemeClr>
                  </a:solidFill>
                </a:rPr>
                <a:t>Medical University of Vienna</a:t>
              </a:r>
              <a:br>
                <a:rPr lang="de-AT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de-AT" dirty="0">
                  <a:solidFill>
                    <a:schemeClr val="bg1">
                      <a:lumMod val="50000"/>
                    </a:schemeClr>
                  </a:solidFill>
                </a:rPr>
                <a:t>First </a:t>
              </a:r>
              <a:r>
                <a:rPr lang="de-AT" dirty="0" smtClean="0">
                  <a:solidFill>
                    <a:schemeClr val="bg1">
                      <a:lumMod val="50000"/>
                    </a:schemeClr>
                  </a:solidFill>
                </a:rPr>
                <a:t>version</a:t>
              </a:r>
              <a:r>
                <a:rPr lang="de-AT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AT" dirty="0" smtClean="0">
                  <a:solidFill>
                    <a:schemeClr val="bg1">
                      <a:lumMod val="50000"/>
                    </a:schemeClr>
                  </a:solidFill>
                </a:rPr>
                <a:t>of </a:t>
              </a:r>
              <a:r>
                <a:rPr lang="de-AT" dirty="0">
                  <a:solidFill>
                    <a:schemeClr val="bg1">
                      <a:lumMod val="50000"/>
                    </a:schemeClr>
                  </a:solidFill>
                </a:rPr>
                <a:t>the %MAKELONG, %MAKEWIDE macro</a:t>
              </a:r>
            </a:p>
          </p:txBody>
        </p:sp>
      </p:grpSp>
      <p:grpSp>
        <p:nvGrpSpPr>
          <p:cNvPr id="6" name="Gruppieren 2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F5A3663-E5B8-4D8B-9447-F1165CDED338}"/>
              </a:ext>
            </a:extLst>
          </p:cNvPr>
          <p:cNvGrpSpPr/>
          <p:nvPr/>
        </p:nvGrpSpPr>
        <p:grpSpPr>
          <a:xfrm>
            <a:off x="402028" y="1832588"/>
            <a:ext cx="7004012" cy="1484929"/>
            <a:chOff x="177692" y="2060854"/>
            <a:chExt cx="7004012" cy="1484929"/>
          </a:xfrm>
        </p:grpSpPr>
        <p:pic>
          <p:nvPicPr>
            <p:cNvPr id="12" name="Picture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CB1735-AC7B-4042-8E26-5CAF20676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0406" y="2291372"/>
              <a:ext cx="921298" cy="1093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3802984-BE96-4BE6-B9FE-697ECCC46D4C}"/>
                </a:ext>
              </a:extLst>
            </p:cNvPr>
            <p:cNvSpPr txBox="1"/>
            <p:nvPr/>
          </p:nvSpPr>
          <p:spPr>
            <a:xfrm>
              <a:off x="1478603" y="2475841"/>
              <a:ext cx="4852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b="1" dirty="0">
                  <a:solidFill>
                    <a:srgbClr val="FFC000"/>
                  </a:solidFill>
                </a:rPr>
                <a:t>Official </a:t>
              </a:r>
              <a:r>
                <a:rPr lang="de-AT" b="1" dirty="0" err="1">
                  <a:solidFill>
                    <a:srgbClr val="FFC000"/>
                  </a:solidFill>
                </a:rPr>
                <a:t>version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of</a:t>
              </a:r>
              <a:r>
                <a:rPr lang="de-AT" b="1" dirty="0">
                  <a:solidFill>
                    <a:srgbClr val="FFC000"/>
                  </a:solidFill>
                </a:rPr>
                <a:t> the %MAKELONG, %MAKEWIDE </a:t>
              </a:r>
              <a:br>
                <a:rPr lang="de-AT" b="1" dirty="0">
                  <a:solidFill>
                    <a:srgbClr val="FFC000"/>
                  </a:solidFill>
                </a:rPr>
              </a:br>
              <a:r>
                <a:rPr lang="de-AT" b="1" dirty="0" err="1">
                  <a:solidFill>
                    <a:srgbClr val="FFC000"/>
                  </a:solidFill>
                </a:rPr>
                <a:t>macro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as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part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of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my</a:t>
              </a:r>
              <a:r>
                <a:rPr lang="de-AT" b="1" dirty="0">
                  <a:solidFill>
                    <a:srgbClr val="FFC000"/>
                  </a:solidFill>
                </a:rPr>
                <a:t> </a:t>
              </a:r>
              <a:r>
                <a:rPr lang="de-AT" b="1" dirty="0" err="1">
                  <a:solidFill>
                    <a:srgbClr val="FFC000"/>
                  </a:solidFill>
                </a:rPr>
                <a:t>first</a:t>
              </a:r>
              <a:r>
                <a:rPr lang="de-AT" b="1" dirty="0">
                  <a:solidFill>
                    <a:srgbClr val="FFC000"/>
                  </a:solidFill>
                </a:rPr>
                <a:t> SAS Press </a:t>
              </a:r>
              <a:r>
                <a:rPr lang="de-AT" b="1" dirty="0" err="1">
                  <a:solidFill>
                    <a:srgbClr val="FFC000"/>
                  </a:solidFill>
                </a:rPr>
                <a:t>book</a:t>
              </a:r>
              <a:r>
                <a:rPr lang="de-AT" b="1" dirty="0">
                  <a:solidFill>
                    <a:srgbClr val="FFC000"/>
                  </a:solidFill>
                </a:rPr>
                <a:t>.</a:t>
              </a:r>
            </a:p>
          </p:txBody>
        </p:sp>
        <p:pic>
          <p:nvPicPr>
            <p:cNvPr id="14" name="Grafik 16" descr="Flip-Kalender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6613A34-175C-4DED-ABAB-0CB0EFF27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77692" y="2060854"/>
              <a:ext cx="1484929" cy="1484929"/>
            </a:xfrm>
            <a:prstGeom prst="rect">
              <a:avLst/>
            </a:prstGeom>
          </p:spPr>
        </p:pic>
        <p:sp>
          <p:nvSpPr>
            <p:cNvPr id="15" name="Textfeld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D08EC46-3778-4221-869F-CA9032B7AE5D}"/>
                </a:ext>
              </a:extLst>
            </p:cNvPr>
            <p:cNvSpPr txBox="1"/>
            <p:nvPr/>
          </p:nvSpPr>
          <p:spPr>
            <a:xfrm>
              <a:off x="471958" y="2707952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sz="2800" b="1" dirty="0">
                  <a:solidFill>
                    <a:srgbClr val="FFC000"/>
                  </a:solidFill>
                </a:rPr>
                <a:t>2007</a:t>
              </a:r>
            </a:p>
          </p:txBody>
        </p:sp>
      </p:grpSp>
      <p:grpSp>
        <p:nvGrpSpPr>
          <p:cNvPr id="7" name="Gruppieren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DC212CB-0E70-4075-965A-5E46B5125D2A}"/>
              </a:ext>
            </a:extLst>
          </p:cNvPr>
          <p:cNvGrpSpPr/>
          <p:nvPr/>
        </p:nvGrpSpPr>
        <p:grpSpPr>
          <a:xfrm>
            <a:off x="402028" y="3080394"/>
            <a:ext cx="8339944" cy="1484929"/>
            <a:chOff x="177692" y="3308660"/>
            <a:chExt cx="8339944" cy="1484929"/>
          </a:xfrm>
        </p:grpSpPr>
        <p:sp>
          <p:nvSpPr>
            <p:cNvPr id="8" name="Textfeld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B59A49D-6A5B-44ED-96DB-13539C0C651B}"/>
                </a:ext>
              </a:extLst>
            </p:cNvPr>
            <p:cNvSpPr txBox="1"/>
            <p:nvPr/>
          </p:nvSpPr>
          <p:spPr>
            <a:xfrm>
              <a:off x="1478603" y="3753596"/>
              <a:ext cx="50031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dirty="0">
                  <a:solidFill>
                    <a:srgbClr val="DB812E"/>
                  </a:solidFill>
                </a:rPr>
                <a:t>Art Tabachneck contacts me with a highly improved </a:t>
              </a:r>
              <a:br>
                <a:rPr lang="de-AT" dirty="0">
                  <a:solidFill>
                    <a:srgbClr val="DB812E"/>
                  </a:solidFill>
                </a:rPr>
              </a:br>
              <a:r>
                <a:rPr lang="de-AT" dirty="0">
                  <a:solidFill>
                    <a:srgbClr val="DB812E"/>
                  </a:solidFill>
                </a:rPr>
                <a:t>approach to untranspose </a:t>
              </a:r>
              <a:r>
                <a:rPr lang="de-AT" dirty="0" smtClean="0">
                  <a:solidFill>
                    <a:srgbClr val="DB812E"/>
                  </a:solidFill>
                </a:rPr>
                <a:t>your </a:t>
              </a:r>
              <a:r>
                <a:rPr lang="de-AT" dirty="0">
                  <a:solidFill>
                    <a:srgbClr val="DB812E"/>
                  </a:solidFill>
                </a:rPr>
                <a:t>data</a:t>
              </a:r>
            </a:p>
            <a:p>
              <a:endParaRPr lang="de-AT" dirty="0"/>
            </a:p>
          </p:txBody>
        </p:sp>
        <p:pic>
          <p:nvPicPr>
            <p:cNvPr id="9" name="Grafik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91B8A11-5705-43EC-A702-726FEB09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01670" y="4135159"/>
              <a:ext cx="3715966" cy="541767"/>
            </a:xfrm>
            <a:prstGeom prst="rect">
              <a:avLst/>
            </a:prstGeom>
          </p:spPr>
        </p:pic>
        <p:pic>
          <p:nvPicPr>
            <p:cNvPr id="10" name="Grafik 18" descr="Flip-Kalender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B53CBD8-01DC-4343-8DC2-DFC15AF6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77692" y="3308660"/>
              <a:ext cx="1484929" cy="1484929"/>
            </a:xfrm>
            <a:prstGeom prst="rect">
              <a:avLst/>
            </a:prstGeom>
          </p:spPr>
        </p:pic>
        <p:sp>
          <p:nvSpPr>
            <p:cNvPr id="11" name="Textfeld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B9CAE48-8A0A-4857-B002-2EF3E7698017}"/>
                </a:ext>
              </a:extLst>
            </p:cNvPr>
            <p:cNvSpPr txBox="1"/>
            <p:nvPr/>
          </p:nvSpPr>
          <p:spPr>
            <a:xfrm>
              <a:off x="471958" y="3955758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sz="2800" b="1" dirty="0">
                  <a:solidFill>
                    <a:srgbClr val="DB812E"/>
                  </a:solidFill>
                </a:rPr>
                <a:t>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44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274"/>
            <a:ext cx="9144000" cy="5847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33475" y="2408090"/>
            <a:ext cx="6734175" cy="982064"/>
          </a:xfrm>
        </p:spPr>
        <p:txBody>
          <a:bodyPr/>
          <a:lstStyle/>
          <a:p>
            <a:r>
              <a:rPr lang="en-US" dirty="0" smtClean="0"/>
              <a:t>Have you ever needed to untranspose a wide file back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long or not-quite-as-wide </a:t>
            </a:r>
            <a:r>
              <a:rPr lang="en-US" dirty="0" smtClean="0"/>
              <a:t>file that was used to create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26364" y="649224"/>
            <a:ext cx="6858000" cy="39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were given/sent the following file</a:t>
            </a:r>
            <a:endParaRPr lang="en-GB" sz="24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26364" y="2370869"/>
            <a:ext cx="6858000" cy="39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you needed to untranspose it to look like</a:t>
            </a:r>
            <a:endParaRPr lang="en-GB" sz="24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64" y="2816986"/>
            <a:ext cx="2476500" cy="166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0" y="1077188"/>
            <a:ext cx="7810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Brace 6"/>
          <p:cNvSpPr/>
          <p:nvPr/>
        </p:nvSpPr>
        <p:spPr bwMode="auto">
          <a:xfrm rot="5400000">
            <a:off x="2243135" y="562839"/>
            <a:ext cx="57151" cy="2505075"/>
          </a:xfrm>
          <a:prstGeom prst="rightBrace">
            <a:avLst>
              <a:gd name="adj1" fmla="val 4583"/>
              <a:gd name="adj2" fmla="val 4920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35964" y="1835087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label: Yearly Income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864864" y="1835087"/>
            <a:ext cx="2400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label: Yearly Expenses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265164" y="1835087"/>
            <a:ext cx="2667001" cy="59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label: Expenses&gt;Income</a:t>
            </a:r>
          </a:p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format: $deptcode.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000623" y="434251"/>
            <a:ext cx="57151" cy="2743202"/>
          </a:xfrm>
          <a:prstGeom prst="rightBrace">
            <a:avLst>
              <a:gd name="adj1" fmla="val 4583"/>
              <a:gd name="adj2" fmla="val 4920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 rot="5400000">
            <a:off x="7427133" y="836668"/>
            <a:ext cx="57812" cy="1939028"/>
          </a:xfrm>
          <a:prstGeom prst="rightBrace">
            <a:avLst>
              <a:gd name="adj1" fmla="val 4583"/>
              <a:gd name="adj2" fmla="val 4920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38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Transpose Procedure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0" y="914400"/>
            <a:ext cx="5817299" cy="3661237"/>
          </a:xfrm>
          <a:prstGeom prst="rect">
            <a:avLst/>
          </a:prstGeom>
        </p:spPr>
      </p:pic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876800" y="1361475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long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1742094"/>
            <a:ext cx="263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year and varname from _name_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876800" y="2335882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file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876800" y="2858233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wide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889230" y="3716935"/>
            <a:ext cx="2057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variable labels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891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Transpose Procedure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0" y="914400"/>
            <a:ext cx="5817299" cy="3661237"/>
          </a:xfrm>
          <a:prstGeom prst="rect">
            <a:avLst/>
          </a:prstGeom>
        </p:spPr>
      </p:pic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876800" y="1361475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long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1742094"/>
            <a:ext cx="263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name and varname from _name_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876800" y="2335882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file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876800" y="2858233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wide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889230" y="3716935"/>
            <a:ext cx="2057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variable labels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9571" y="1206135"/>
            <a:ext cx="4284856" cy="30777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Problems: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requires a lot of steps and coding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loses formats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converts numeric fields to character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will output records even if they only contain missing values</a:t>
            </a:r>
          </a:p>
          <a:p>
            <a:pPr>
              <a:spcAft>
                <a:spcPts val="1200"/>
              </a:spcAft>
            </a:pPr>
            <a:r>
              <a:rPr lang="en-CA" b="1" dirty="0" smtClean="0">
                <a:solidFill>
                  <a:schemeClr val="bg1"/>
                </a:solidFill>
              </a:rPr>
              <a:t>procedure creates output files that contain a lot of redundant metadata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14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Transpose Procedure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876800" y="1361475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long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1742094"/>
            <a:ext cx="263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name and varname from _name_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876800" y="2335882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file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876800" y="2858233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file wide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889230" y="3716935"/>
            <a:ext cx="2057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variable labels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17" y="971027"/>
            <a:ext cx="6860565" cy="3661237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05594" y="1782060"/>
            <a:ext cx="141446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49852" y="2194150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expenses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72256" y="2673059"/>
            <a:ext cx="1447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596031" y="3200310"/>
            <a:ext cx="17240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debt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391243" y="1305734"/>
            <a:ext cx="2209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Income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872256" y="3657974"/>
            <a:ext cx="13477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label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748431" y="4107479"/>
            <a:ext cx="1571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files</a:t>
            </a:r>
            <a:endParaRPr lang="en-GB" sz="16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831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1_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S-External-16x9" id="{C1EFCE6E-4A51-8F45-86D3-D8C239ACF85F}" vid="{C711A0A3-BFA7-1C4B-88B4-5E2549CF554C}"/>
    </a:ext>
  </a:extLst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1421</Words>
  <Application>Microsoft Office PowerPoint</Application>
  <PresentationFormat>On-screen Show (16:9)</PresentationFormat>
  <Paragraphs>361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SAS Global Forum</vt:lpstr>
      <vt:lpstr>1_SAS Global Forum</vt:lpstr>
      <vt:lpstr>PowerPoint Presentation</vt:lpstr>
      <vt:lpstr>PowerPoint Presentation</vt:lpstr>
      <vt:lpstr>Presentation Overview</vt:lpstr>
      <vt:lpstr>The Task to Un/Transpose Your Data</vt:lpstr>
      <vt:lpstr>Question</vt:lpstr>
      <vt:lpstr>For Example</vt:lpstr>
      <vt:lpstr>Use the Transpose Procedure</vt:lpstr>
      <vt:lpstr>Use the Transpose Procedure</vt:lpstr>
      <vt:lpstr>Use the Transpose Procedure</vt:lpstr>
      <vt:lpstr>Use the Transpose Procedure</vt:lpstr>
      <vt:lpstr>Use the Untranspose Macro</vt:lpstr>
      <vt:lpstr>Use the Untranspose Macro</vt:lpstr>
      <vt:lpstr>How to use %UNTRANSPOSE</vt:lpstr>
      <vt:lpstr>Using Named Parameters</vt:lpstr>
      <vt:lpstr>%UNTRANSPOSE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I Get It?</vt:lpstr>
      <vt:lpstr>PowerPoint Presentation</vt:lpstr>
      <vt:lpstr>PowerPoint Presentation</vt:lpstr>
      <vt:lpstr>PowerPoint Presentation</vt:lpstr>
      <vt:lpstr>PowerPoint Presentation</vt:lpstr>
      <vt:lpstr>Your Feedback Counts!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2017-01-12T19:36:50Z</dcterms:created>
  <dcterms:modified xsi:type="dcterms:W3CDTF">2018-04-04T22:28:28Z</dcterms:modified>
</cp:coreProperties>
</file>