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1"/>
  </p:sldMasterIdLst>
  <p:notesMasterIdLst>
    <p:notesMasterId r:id="rId37"/>
  </p:notesMasterIdLst>
  <p:handoutMasterIdLst>
    <p:handoutMasterId r:id="rId38"/>
  </p:handout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313" r:id="rId14"/>
    <p:sldId id="282" r:id="rId15"/>
    <p:sldId id="283" r:id="rId16"/>
    <p:sldId id="284" r:id="rId17"/>
    <p:sldId id="285" r:id="rId18"/>
    <p:sldId id="286" r:id="rId19"/>
    <p:sldId id="287" r:id="rId20"/>
    <p:sldId id="300" r:id="rId21"/>
    <p:sldId id="301" r:id="rId22"/>
    <p:sldId id="302" r:id="rId23"/>
    <p:sldId id="303" r:id="rId24"/>
    <p:sldId id="304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14" r:id="rId34"/>
    <p:sldId id="297" r:id="rId35"/>
    <p:sldId id="299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4D7"/>
    <a:srgbClr val="F58220"/>
    <a:srgbClr val="66CBDF"/>
    <a:srgbClr val="022F94"/>
    <a:srgbClr val="04304B"/>
    <a:srgbClr val="0096A2"/>
    <a:srgbClr val="00C1D0"/>
    <a:srgbClr val="00AFBC"/>
    <a:srgbClr val="008892"/>
    <a:srgbClr val="00A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5" autoAdjust="0"/>
    <p:restoredTop sz="97150" autoAdjust="0"/>
  </p:normalViewPr>
  <p:slideViewPr>
    <p:cSldViewPr snapToGrid="0" snapToObjects="1" showGuides="1">
      <p:cViewPr varScale="1">
        <p:scale>
          <a:sx n="160" d="100"/>
          <a:sy n="160" d="100"/>
        </p:scale>
        <p:origin x="132" y="972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60" d="100"/>
          <a:sy n="160" d="100"/>
        </p:scale>
        <p:origin x="4112" y="-272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2018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 smtClean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2018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 smtClean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#SASGF11</a:t>
            </a:r>
          </a:p>
          <a:p>
            <a:pPr>
              <a:defRPr/>
            </a:pPr>
            <a:endParaRPr lang="en-US" sz="600" dirty="0">
              <a:solidFill>
                <a:srgbClr val="FFFFFF">
                  <a:lumMod val="65000"/>
                </a:srgbClr>
              </a:solidFill>
            </a:endParaRPr>
          </a:p>
          <a:p>
            <a:pPr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</a:rPr>
              <a:t>Copyright © 2010, SAS Institute Inc. All rights reserved.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32FE13-74BB-4CA1-9BEC-CC2BC9A3B4F7}" type="slidenum">
              <a:rPr lang="en-US"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#SASGF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- Mountai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#SASGF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night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5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#SASGF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6008"/>
            <a:ext cx="9144000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#SASGF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36" r:id="rId2"/>
    <p:sldLayoutId id="2147483927" r:id="rId3"/>
    <p:sldLayoutId id="2147483981" r:id="rId4"/>
    <p:sldLayoutId id="2147483928" r:id="rId5"/>
    <p:sldLayoutId id="2147483929" r:id="rId6"/>
    <p:sldLayoutId id="2147483982" r:id="rId7"/>
    <p:sldLayoutId id="2147483930" r:id="rId8"/>
    <p:sldLayoutId id="2147483931" r:id="rId9"/>
    <p:sldLayoutId id="2147483980" r:id="rId10"/>
    <p:sldLayoutId id="2147483935" r:id="rId11"/>
    <p:sldLayoutId id="2147483941" r:id="rId12"/>
    <p:sldLayoutId id="2147483963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defRPr sz="28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3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100000"/>
        <a:buFont typeface="Arial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iedEgg/Papers/tree/master/Excelling_to_Another_Level_with_SAS" TargetMode="External"/><Relationship Id="rId2" Type="http://schemas.openxmlformats.org/officeDocument/2006/relationships/hyperlink" Target="http://analytics.ncsu.edu/sesug/2008/SBC-126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goo.gl/YGYXoV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 bwMode="auto">
          <a:xfrm>
            <a:off x="1" y="1767252"/>
            <a:ext cx="9143999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800" b="1" dirty="0">
                <a:solidFill>
                  <a:srgbClr val="00C1D0"/>
                </a:solidFill>
                <a:latin typeface="Arial Rounded MT Bold" pitchFamily="34" charset="0"/>
                <a:ea typeface="ＭＳ Ｐゴシック" pitchFamily="34" charset="-128"/>
              </a:rPr>
              <a:t>Arthur Tabachneck</a:t>
            </a: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111125" algn="l"/>
                <a:tab pos="2459038" algn="l"/>
                <a:tab pos="3657600" algn="l"/>
              </a:tabLst>
            </a:pPr>
            <a:r>
              <a:rPr sz="2800" b="1" dirty="0" smtClean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ea typeface="ＭＳ Ｐゴシック" pitchFamily="34" charset="-128"/>
              </a:rPr>
              <a:t>Toronto, </a:t>
            </a:r>
            <a:r>
              <a:rPr sz="2800" b="1" dirty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ea typeface="ＭＳ Ｐゴシック" pitchFamily="34" charset="-128"/>
              </a:rPr>
              <a:t>ON Canada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2" y="2681652"/>
            <a:ext cx="914399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800" b="1" dirty="0" smtClean="0">
                <a:solidFill>
                  <a:srgbClr val="00C1D0"/>
                </a:solidFill>
                <a:latin typeface="Arial Rounded MT Bold" pitchFamily="34" charset="0"/>
                <a:ea typeface="ＭＳ Ｐゴシック" pitchFamily="34" charset="-128"/>
              </a:rPr>
              <a:t>Tom Abernathy</a:t>
            </a:r>
            <a:endParaRPr sz="2800" b="1" dirty="0">
              <a:solidFill>
                <a:srgbClr val="00C1D0"/>
              </a:solidFill>
              <a:latin typeface="Arial Rounded MT Bold" pitchFamily="34" charset="0"/>
              <a:ea typeface="ＭＳ Ｐゴシック" pitchFamily="34" charset="-128"/>
            </a:endParaRP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111125" algn="l"/>
                <a:tab pos="2459038" algn="l"/>
                <a:tab pos="3657600" algn="l"/>
              </a:tabLst>
            </a:pPr>
            <a:r>
              <a:rPr sz="2800" b="1" dirty="0" smtClean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ea typeface="ＭＳ Ｐゴシック" pitchFamily="34" charset="-128"/>
              </a:rPr>
              <a:t>New York, NY</a:t>
            </a:r>
            <a:endParaRPr sz="2800" b="1" dirty="0">
              <a:solidFill>
                <a:srgbClr val="0394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2" y="3596052"/>
            <a:ext cx="914399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800" b="1" dirty="0" smtClean="0">
                <a:solidFill>
                  <a:srgbClr val="00C1D0"/>
                </a:solidFill>
                <a:latin typeface="Arial Rounded MT Bold" pitchFamily="34" charset="0"/>
                <a:ea typeface="ＭＳ Ｐゴシック" pitchFamily="34" charset="-128"/>
              </a:rPr>
              <a:t>Matthew </a:t>
            </a:r>
            <a:r>
              <a:rPr sz="2800" b="1" dirty="0" smtClean="0">
                <a:solidFill>
                  <a:srgbClr val="00C1D0"/>
                </a:solidFill>
                <a:latin typeface="Arial Rounded MT Bold" pitchFamily="34" charset="0"/>
                <a:ea typeface="ＭＳ Ｐゴシック" pitchFamily="34" charset="-128"/>
              </a:rPr>
              <a:t>Kastin</a:t>
            </a:r>
            <a:endParaRPr sz="2800" b="1" dirty="0">
              <a:solidFill>
                <a:srgbClr val="00C1D0"/>
              </a:solidFill>
              <a:latin typeface="Arial Rounded MT Bold" pitchFamily="34" charset="0"/>
              <a:ea typeface="ＭＳ Ｐゴシック" pitchFamily="34" charset="-128"/>
            </a:endParaRPr>
          </a:p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2800" b="1" dirty="0" smtClean="0">
                <a:solidFill>
                  <a:srgbClr val="0394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ea typeface="ＭＳ Ｐゴシック" pitchFamily="34" charset="-128"/>
              </a:rPr>
              <a:t>Hershey, PA</a:t>
            </a:r>
            <a:endParaRPr sz="2800" b="1" dirty="0">
              <a:solidFill>
                <a:srgbClr val="0394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 bwMode="auto">
          <a:xfrm>
            <a:off x="152402" y="430810"/>
            <a:ext cx="9143999" cy="105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lang="en-US" sz="1800" b="0" i="0" spc="0" smtClean="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2pPr>
            <a:lvl3pPr marL="1025525" indent="-227013" algn="l" rtl="0" fontAlgn="base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rgbClr val="292929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539B"/>
              </a:buClr>
              <a:tabLst>
                <a:tab pos="4052888" algn="l"/>
              </a:tabLst>
            </a:pPr>
            <a:r>
              <a:rPr sz="3600" b="1" dirty="0" smtClean="0">
                <a:solidFill>
                  <a:srgbClr val="F58220"/>
                </a:solidFill>
                <a:latin typeface="Arial Rounded MT Bold" pitchFamily="34" charset="0"/>
                <a:ea typeface="ＭＳ Ｐゴシック" pitchFamily="34" charset="-128"/>
              </a:rPr>
              <a:t>Excelling to Another</a:t>
            </a:r>
          </a:p>
          <a:p>
            <a:pPr algn="ctr">
              <a:lnSpc>
                <a:spcPct val="83000"/>
              </a:lnSpc>
            </a:pPr>
            <a:r>
              <a:rPr lang="en-US" sz="3600" b="1" dirty="0" smtClean="0">
                <a:solidFill>
                  <a:srgbClr val="F58220"/>
                </a:solidFill>
                <a:latin typeface="Arial Rounded MT Bold" pitchFamily="34" charset="0"/>
                <a:ea typeface="ＭＳ Ｐゴシック" pitchFamily="34" charset="-128"/>
              </a:rPr>
              <a:t>Level with SAS</a:t>
            </a:r>
            <a:r>
              <a:rPr lang="en-US" sz="3600" b="1" dirty="0" smtClean="0">
                <a:solidFill>
                  <a:srgbClr val="F58220"/>
                </a:solidFill>
              </a:rPr>
              <a:t>®</a:t>
            </a:r>
            <a:endParaRPr lang="en-US" sz="3600" b="1" dirty="0">
              <a:ln w="18000">
                <a:solidFill>
                  <a:srgbClr val="00539B">
                    <a:satMod val="140000"/>
                  </a:srgbClr>
                </a:solidFill>
                <a:prstDash val="solid"/>
                <a:miter lim="800000"/>
              </a:ln>
              <a:solidFill>
                <a:srgbClr val="F5822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 bwMode="auto">
          <a:xfrm>
            <a:off x="8171872" y="4421331"/>
            <a:ext cx="914400" cy="685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57351"/>
            <a:ext cx="63246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324306" y="984217"/>
            <a:ext cx="6926396" cy="62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with the same result .. of course!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447800" y="1428750"/>
            <a:ext cx="6324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28600"/>
            <a:ext cx="1028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8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04800" y="1008517"/>
            <a:ext cx="8534400" cy="45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394D7"/>
                </a:solidFill>
              </a:rPr>
              <a:t>that can be used to drive hundreds of different actions</a:t>
            </a:r>
            <a:endParaRPr lang="en-GB" sz="2400" b="1" dirty="0">
              <a:solidFill>
                <a:srgbClr val="0394D7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329636" y="338962"/>
            <a:ext cx="856210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our paper presents a SAS macro: %exportxl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8152" y="791910"/>
            <a:ext cx="8160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97539" y="1600200"/>
            <a:ext cx="7541998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named parameters with familiar names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 all forms of variable lists and </a:t>
            </a:r>
            <a:r>
              <a:rPr lang="en-GB" sz="2400" b="1" dirty="0" err="1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datastep</a:t>
            </a: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options</a:t>
            </a:r>
          </a:p>
          <a:p>
            <a:pPr marL="280988" indent="-280988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in both stand alone and server environments</a:t>
            </a:r>
          </a:p>
          <a:p>
            <a:pPr marL="280988" indent="-280988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paper includes step-by-step instructions for incorporating all of the macro’s capabilities</a:t>
            </a:r>
          </a:p>
          <a:p>
            <a:pPr marL="280988" indent="-280988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works on windows or windows compatible systems</a:t>
            </a:r>
          </a:p>
        </p:txBody>
      </p:sp>
    </p:spTree>
    <p:extLst>
      <p:ext uri="{BB962C8B-B14F-4D97-AF65-F5344CB8AC3E}">
        <p14:creationId xmlns:p14="http://schemas.microsoft.com/office/powerpoint/2010/main" val="37290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533399" y="337490"/>
            <a:ext cx="8311055" cy="97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built-in screen prompts to accommodate</a:t>
            </a:r>
          </a:p>
          <a:p>
            <a:r>
              <a:rPr lang="en-CA" kern="0" dirty="0" smtClean="0">
                <a:solidFill>
                  <a:srgbClr val="F58220"/>
                </a:solidFill>
              </a:rPr>
              <a:t>point-and-click use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649014" y="1308538"/>
            <a:ext cx="77224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7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676400" y="1544780"/>
            <a:ext cx="5715000" cy="45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for example:</a:t>
            </a:r>
            <a:endParaRPr lang="en-GB" sz="2400" b="1" dirty="0">
              <a:solidFill>
                <a:srgbClr val="022F9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286000"/>
            <a:ext cx="6076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8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2657" y="228600"/>
            <a:ext cx="7900097" cy="67003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dirty="0" smtClean="0">
                <a:solidFill>
                  <a:srgbClr val="F58220"/>
                </a:solidFill>
              </a:rPr>
              <a:t>the macro uses named parameters</a:t>
            </a:r>
            <a:endParaRPr lang="en-CA" sz="3600" dirty="0">
              <a:solidFill>
                <a:srgbClr val="F5822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78876" y="753800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01828" y="947894"/>
            <a:ext cx="87135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sz="2800" b="1" dirty="0" smtClean="0">
                <a:solidFill>
                  <a:srgbClr val="1D8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  <a:endParaRPr lang="en-GB" sz="2800" b="1" dirty="0">
              <a:solidFill>
                <a:srgbClr val="1D8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021776" y="1457295"/>
            <a:ext cx="7093524" cy="316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sz="2400" kern="0" dirty="0" smtClean="0">
                <a:solidFill>
                  <a:srgbClr val="022F94"/>
                </a:solidFill>
              </a:rPr>
              <a:t>You determine the default values for each parameter</a:t>
            </a:r>
          </a:p>
          <a:p>
            <a:endParaRPr lang="en-CA" sz="2400" kern="0" dirty="0" smtClean="0">
              <a:solidFill>
                <a:srgbClr val="022F94"/>
              </a:solidFill>
            </a:endParaRPr>
          </a:p>
          <a:p>
            <a:r>
              <a:rPr lang="en-CA" sz="2400" kern="0" dirty="0" smtClean="0">
                <a:solidFill>
                  <a:srgbClr val="022F94"/>
                </a:solidFill>
              </a:rPr>
              <a:t>You only need to specify the parameters if they’re different than their default values</a:t>
            </a:r>
          </a:p>
          <a:p>
            <a:endParaRPr lang="en-CA" sz="2400" kern="0" dirty="0">
              <a:solidFill>
                <a:srgbClr val="022F94"/>
              </a:solidFill>
            </a:endParaRPr>
          </a:p>
          <a:p>
            <a:r>
              <a:rPr lang="en-CA" sz="2400" kern="0" dirty="0" smtClean="0">
                <a:solidFill>
                  <a:srgbClr val="022F94"/>
                </a:solidFill>
              </a:rPr>
              <a:t>No need to differentiate between options and statements, or the order in which they’re included</a:t>
            </a:r>
          </a:p>
          <a:p>
            <a:endParaRPr lang="en-CA" sz="2400" kern="0" dirty="0">
              <a:solidFill>
                <a:srgbClr val="022F94"/>
              </a:solidFill>
            </a:endParaRPr>
          </a:p>
          <a:p>
            <a:r>
              <a:rPr lang="en-CA" sz="2400" kern="0" dirty="0" smtClean="0">
                <a:solidFill>
                  <a:srgbClr val="022F94"/>
                </a:solidFill>
              </a:rPr>
              <a:t>No relearning necessary .. the macro uses the same names </a:t>
            </a:r>
            <a:r>
              <a:rPr lang="en-CA" sz="2400" kern="0" dirty="0">
                <a:solidFill>
                  <a:srgbClr val="022F94"/>
                </a:solidFill>
              </a:rPr>
              <a:t>as proc </a:t>
            </a:r>
            <a:r>
              <a:rPr lang="en-CA" sz="2400" kern="0" dirty="0" smtClean="0">
                <a:solidFill>
                  <a:srgbClr val="022F94"/>
                </a:solidFill>
              </a:rPr>
              <a:t>export </a:t>
            </a:r>
            <a:r>
              <a:rPr lang="en-CA" sz="2400" kern="0" dirty="0">
                <a:solidFill>
                  <a:srgbClr val="022F94"/>
                </a:solidFill>
              </a:rPr>
              <a:t>for </a:t>
            </a:r>
            <a:r>
              <a:rPr lang="en-CA" sz="2400" kern="0" dirty="0" smtClean="0">
                <a:solidFill>
                  <a:srgbClr val="022F94"/>
                </a:solidFill>
              </a:rPr>
              <a:t>all parameters</a:t>
            </a:r>
          </a:p>
        </p:txBody>
      </p:sp>
    </p:spTree>
    <p:extLst>
      <p:ext uri="{BB962C8B-B14F-4D97-AF65-F5344CB8AC3E}">
        <p14:creationId xmlns:p14="http://schemas.microsoft.com/office/powerpoint/2010/main" val="27940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8600" y="803559"/>
            <a:ext cx="8763000" cy="376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data</a:t>
            </a:r>
            <a:r>
              <a:rPr lang="en-CA" sz="2400" b="1" dirty="0" smtClean="0">
                <a:solidFill>
                  <a:srgbClr val="0000CC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the dataset you want to export (i.e., a one or two level filename and, if desired, dataset options)</a:t>
            </a:r>
          </a:p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outfile </a:t>
            </a:r>
            <a:r>
              <a:rPr lang="en-CA" sz="2400" b="1" dirty="0" smtClean="0">
                <a:solidFill>
                  <a:srgbClr val="022F94"/>
                </a:solidFill>
              </a:rPr>
              <a:t>the excel workbook you want to create or modify</a:t>
            </a:r>
            <a:endParaRPr lang="en-CA" sz="2400" b="1" dirty="0">
              <a:solidFill>
                <a:srgbClr val="022F94"/>
              </a:solidFill>
            </a:endParaRPr>
          </a:p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type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can have one of four values:</a:t>
            </a:r>
          </a:p>
          <a:p>
            <a:pPr marL="268288" indent="-1588">
              <a:lnSpc>
                <a:spcPts val="2700"/>
              </a:lnSpc>
            </a:pPr>
            <a:r>
              <a:rPr lang="en-CA" sz="2400" b="1" dirty="0" smtClean="0">
                <a:solidFill>
                  <a:srgbClr val="1D83FF"/>
                </a:solidFill>
              </a:rPr>
              <a:t>N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>
                <a:solidFill>
                  <a:srgbClr val="022F94"/>
                </a:solidFill>
              </a:rPr>
              <a:t>to create a new </a:t>
            </a:r>
            <a:r>
              <a:rPr lang="en-CA" sz="2400" b="1" dirty="0" smtClean="0">
                <a:solidFill>
                  <a:srgbClr val="022F94"/>
                </a:solidFill>
              </a:rPr>
              <a:t>workbook</a:t>
            </a:r>
            <a:endParaRPr lang="en-CA" sz="2400" b="1" dirty="0">
              <a:solidFill>
                <a:srgbClr val="022F94"/>
              </a:solidFill>
            </a:endParaRPr>
          </a:p>
          <a:p>
            <a:pPr marL="268288" indent="-1588">
              <a:lnSpc>
                <a:spcPts val="2700"/>
              </a:lnSpc>
            </a:pPr>
            <a:r>
              <a:rPr lang="en-CA" sz="2400" b="1" dirty="0" smtClean="0">
                <a:solidFill>
                  <a:srgbClr val="157FFF"/>
                </a:solidFill>
              </a:rPr>
              <a:t>M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to modify an existing worksheet</a:t>
            </a:r>
          </a:p>
          <a:p>
            <a:pPr marL="268288" indent="-1588">
              <a:lnSpc>
                <a:spcPts val="2700"/>
              </a:lnSpc>
            </a:pPr>
            <a:r>
              <a:rPr lang="en-CA" sz="2400" b="1" dirty="0" smtClean="0">
                <a:solidFill>
                  <a:srgbClr val="157FFF"/>
                </a:solidFill>
              </a:rPr>
              <a:t>A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to add a new worksheet</a:t>
            </a:r>
          </a:p>
          <a:p>
            <a:pPr marL="268288" indent="-1588">
              <a:lnSpc>
                <a:spcPts val="2700"/>
              </a:lnSpc>
            </a:pPr>
            <a:r>
              <a:rPr lang="en-CA" sz="2400" b="1" dirty="0" smtClean="0">
                <a:solidFill>
                  <a:srgbClr val="157FFF"/>
                </a:solidFill>
              </a:rPr>
              <a:t>C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to copy a file to your system's clipboard</a:t>
            </a:r>
            <a:endParaRPr lang="en-US" sz="2400" b="1" dirty="0" smtClean="0">
              <a:solidFill>
                <a:srgbClr val="022F94"/>
              </a:solidFill>
            </a:endParaRPr>
          </a:p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usenames </a:t>
            </a:r>
            <a:r>
              <a:rPr lang="en-CA" sz="2400" b="1" dirty="0" smtClean="0">
                <a:solidFill>
                  <a:srgbClr val="022F94"/>
                </a:solidFill>
              </a:rPr>
              <a:t>gives you a way to specify that you want to include a row of either variable names or labels</a:t>
            </a:r>
          </a:p>
          <a:p>
            <a:pPr marL="268288" indent="-268288">
              <a:lnSpc>
                <a:spcPts val="2700"/>
              </a:lnSpc>
            </a:pPr>
            <a:r>
              <a:rPr lang="en-CA" sz="2400" b="1" dirty="0" smtClean="0">
                <a:solidFill>
                  <a:srgbClr val="0394D7"/>
                </a:solidFill>
              </a:rPr>
              <a:t>useformats</a:t>
            </a:r>
            <a:r>
              <a:rPr lang="en-CA" sz="2400" b="1" dirty="0" smtClean="0">
                <a:solidFill>
                  <a:srgbClr val="0BD323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lets you specify whether formats should be applied</a:t>
            </a:r>
            <a:endParaRPr lang="en-CA" sz="2400" b="1" dirty="0">
              <a:solidFill>
                <a:srgbClr val="022F94"/>
              </a:solidFill>
            </a:endParaRPr>
          </a:p>
          <a:p>
            <a:pPr marL="268288" indent="-268288">
              <a:lnSpc>
                <a:spcPts val="2700"/>
              </a:lnSpc>
            </a:pPr>
            <a:endParaRPr lang="en-CA" sz="2400" b="1" dirty="0" smtClean="0">
              <a:solidFill>
                <a:srgbClr val="022F94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76200" y="228599"/>
            <a:ext cx="8991600" cy="57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the macro's named parameters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28600" y="665782"/>
            <a:ext cx="8610600" cy="200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66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8600" y="800100"/>
            <a:ext cx="8763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8288" indent="-268288">
              <a:lnSpc>
                <a:spcPts val="2400"/>
              </a:lnSpc>
              <a:spcAft>
                <a:spcPts val="1800"/>
              </a:spcAft>
            </a:pPr>
            <a:r>
              <a:rPr lang="en-CA" sz="2400" b="1" dirty="0" smtClean="0">
                <a:solidFill>
                  <a:srgbClr val="0394D7"/>
                </a:solidFill>
              </a:rPr>
              <a:t>range </a:t>
            </a:r>
            <a:r>
              <a:rPr lang="en-CA" sz="2400" b="1" dirty="0" smtClean="0">
                <a:solidFill>
                  <a:srgbClr val="022F94"/>
                </a:solidFill>
              </a:rPr>
              <a:t>the upper left cell where you want the table to begin</a:t>
            </a:r>
          </a:p>
          <a:p>
            <a:pPr marL="268288" indent="-268288">
              <a:lnSpc>
                <a:spcPts val="2400"/>
              </a:lnSpc>
              <a:spcAft>
                <a:spcPts val="1800"/>
              </a:spcAft>
            </a:pPr>
            <a:r>
              <a:rPr lang="en-CA" sz="2400" b="1" dirty="0" smtClean="0">
                <a:solidFill>
                  <a:srgbClr val="0394D7"/>
                </a:solidFill>
              </a:rPr>
              <a:t>sheet</a:t>
            </a:r>
            <a:r>
              <a:rPr lang="en-CA" sz="2400" b="1" dirty="0" smtClean="0">
                <a:solidFill>
                  <a:srgbClr val="0000CC"/>
                </a:solidFill>
              </a:rPr>
              <a:t> </a:t>
            </a:r>
            <a:r>
              <a:rPr lang="en-CA" sz="2400" b="1" dirty="0" smtClean="0">
                <a:solidFill>
                  <a:srgbClr val="022F94"/>
                </a:solidFill>
              </a:rPr>
              <a:t>the excel worksheet you want to create or modify</a:t>
            </a:r>
          </a:p>
          <a:p>
            <a:pPr marL="268288" indent="-268288">
              <a:lnSpc>
                <a:spcPts val="2400"/>
              </a:lnSpc>
              <a:spcAft>
                <a:spcPts val="1800"/>
              </a:spcAft>
            </a:pPr>
            <a:r>
              <a:rPr lang="en-CA" sz="2400" b="1" dirty="0">
                <a:solidFill>
                  <a:srgbClr val="0394D7"/>
                </a:solidFill>
              </a:rPr>
              <a:t>template</a:t>
            </a:r>
            <a:r>
              <a:rPr lang="en-CA" sz="2400" b="1" dirty="0">
                <a:solidFill>
                  <a:srgbClr val="0BD323"/>
                </a:solidFill>
              </a:rPr>
              <a:t> </a:t>
            </a:r>
            <a:r>
              <a:rPr lang="en-CA" sz="2400" b="1" dirty="0">
                <a:solidFill>
                  <a:srgbClr val="022F94"/>
                </a:solidFill>
              </a:rPr>
              <a:t>lets you indicate that you want your worksheet to be based on an existing template or </a:t>
            </a:r>
            <a:r>
              <a:rPr lang="en-CA" sz="2400" b="1" dirty="0" smtClean="0">
                <a:solidFill>
                  <a:srgbClr val="022F94"/>
                </a:solidFill>
              </a:rPr>
              <a:t>workbook</a:t>
            </a:r>
            <a:endParaRPr lang="en-CA" sz="2400" b="1" dirty="0">
              <a:solidFill>
                <a:srgbClr val="022F94"/>
              </a:solidFill>
            </a:endParaRPr>
          </a:p>
          <a:p>
            <a:pPr marL="268288" indent="-268288">
              <a:lnSpc>
                <a:spcPts val="2400"/>
              </a:lnSpc>
              <a:spcAft>
                <a:spcPts val="1800"/>
              </a:spcAft>
            </a:pPr>
            <a:r>
              <a:rPr lang="en-CA" sz="2400" b="1" dirty="0">
                <a:solidFill>
                  <a:srgbClr val="0394D7"/>
                </a:solidFill>
              </a:rPr>
              <a:t>templatesheet</a:t>
            </a:r>
            <a:r>
              <a:rPr lang="en-CA" sz="2400" b="1" dirty="0">
                <a:solidFill>
                  <a:srgbClr val="0000CC"/>
                </a:solidFill>
              </a:rPr>
              <a:t> </a:t>
            </a:r>
            <a:r>
              <a:rPr lang="en-CA" sz="2400" b="1" dirty="0">
                <a:solidFill>
                  <a:srgbClr val="022F94"/>
                </a:solidFill>
              </a:rPr>
              <a:t>lets you specify the name of the </a:t>
            </a:r>
            <a:r>
              <a:rPr lang="en-CA" sz="2400" b="1" dirty="0" smtClean="0">
                <a:solidFill>
                  <a:srgbClr val="022F94"/>
                </a:solidFill>
              </a:rPr>
              <a:t>worksheet that </a:t>
            </a:r>
            <a:r>
              <a:rPr lang="en-CA" sz="2400" b="1" dirty="0">
                <a:solidFill>
                  <a:srgbClr val="022F94"/>
                </a:solidFill>
              </a:rPr>
              <a:t>you want to use as a template</a:t>
            </a:r>
          </a:p>
          <a:p>
            <a:pPr marL="268288" indent="-268288">
              <a:spcAft>
                <a:spcPts val="1800"/>
              </a:spcAft>
            </a:pPr>
            <a:r>
              <a:rPr lang="en-CA" sz="2400" b="1" dirty="0">
                <a:solidFill>
                  <a:srgbClr val="0394D7"/>
                </a:solidFill>
              </a:rPr>
              <a:t>usenotepad </a:t>
            </a:r>
            <a:r>
              <a:rPr lang="en-CA" sz="2400" b="1" dirty="0">
                <a:solidFill>
                  <a:srgbClr val="022F94"/>
                </a:solidFill>
              </a:rPr>
              <a:t>lets you </a:t>
            </a:r>
            <a:r>
              <a:rPr lang="en-CA" sz="2400" b="1" dirty="0" smtClean="0">
                <a:solidFill>
                  <a:srgbClr val="022F94"/>
                </a:solidFill>
              </a:rPr>
              <a:t>indicate whether </a:t>
            </a:r>
            <a:r>
              <a:rPr lang="en-CA" sz="2400" b="1" dirty="0">
                <a:solidFill>
                  <a:srgbClr val="022F94"/>
                </a:solidFill>
              </a:rPr>
              <a:t>Notepad is needed</a:t>
            </a:r>
          </a:p>
          <a:p>
            <a:pPr marL="268288" indent="-268288">
              <a:spcAft>
                <a:spcPts val="1800"/>
              </a:spcAft>
            </a:pPr>
            <a:r>
              <a:rPr lang="en-CA" sz="2400" b="1" dirty="0">
                <a:solidFill>
                  <a:srgbClr val="0394D7"/>
                </a:solidFill>
              </a:rPr>
              <a:t>pivot</a:t>
            </a:r>
            <a:r>
              <a:rPr lang="en-CA" sz="2400" b="1" dirty="0">
                <a:solidFill>
                  <a:srgbClr val="0BD323"/>
                </a:solidFill>
              </a:rPr>
              <a:t> </a:t>
            </a:r>
            <a:r>
              <a:rPr lang="en-CA" sz="2400" b="1" dirty="0">
                <a:solidFill>
                  <a:srgbClr val="022F94"/>
                </a:solidFill>
              </a:rPr>
              <a:t>lets you create a pivot table</a:t>
            </a:r>
          </a:p>
          <a:p>
            <a:pPr marL="268288" indent="-268288">
              <a:lnSpc>
                <a:spcPts val="2400"/>
              </a:lnSpc>
              <a:spcAft>
                <a:spcPts val="600"/>
              </a:spcAft>
            </a:pPr>
            <a:endParaRPr lang="en-CA" sz="2400" b="1" dirty="0" smtClean="0">
              <a:solidFill>
                <a:srgbClr val="022F94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143164" y="228600"/>
            <a:ext cx="88484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the macro's named parameters (continued)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04800" y="665782"/>
            <a:ext cx="8287407" cy="200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018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9" y="1728063"/>
            <a:ext cx="7983067" cy="270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620574" y="228600"/>
            <a:ext cx="8284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have you ever used an excel template?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796148" y="665782"/>
            <a:ext cx="7728728" cy="200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01828" y="779319"/>
            <a:ext cx="8789772" cy="4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It can include such things as: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1989608" y="2114550"/>
            <a:ext cx="319376" cy="2857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186604" y="2400300"/>
            <a:ext cx="4191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font choice, color, size, etc.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149296" y="3507871"/>
            <a:ext cx="526111" cy="3814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75407" y="3408219"/>
            <a:ext cx="205739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highlighting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5307951" y="3543300"/>
            <a:ext cx="194147" cy="32731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05200" y="3834893"/>
            <a:ext cx="4511964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formulas: e.g., </a:t>
            </a:r>
            <a:r>
              <a:rPr lang="en-GB" sz="1400" b="1" dirty="0" smtClean="0">
                <a:solidFill>
                  <a:srgbClr val="022F94"/>
                </a:solidFill>
              </a:rPr>
              <a:t>=averageif(B:B,”F”,D:D)</a:t>
            </a:r>
            <a:endParaRPr lang="en-GB" sz="1400" b="1" dirty="0">
              <a:solidFill>
                <a:srgbClr val="022F94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5307950" y="2914650"/>
            <a:ext cx="1177458" cy="3939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192120" y="3196503"/>
            <a:ext cx="160748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graphs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4719221" y="2914650"/>
            <a:ext cx="0" cy="32718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11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6" grpId="0"/>
      <p:bldP spid="16" grpId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470338" y="470369"/>
            <a:ext cx="6844862" cy="74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sz="3200" kern="0" dirty="0" smtClean="0">
                <a:solidFill>
                  <a:srgbClr val="F58220"/>
                </a:solidFill>
              </a:rPr>
              <a:t>with an existing workbook or template</a:t>
            </a:r>
            <a:endParaRPr lang="en-CA" sz="3200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638474" y="916604"/>
            <a:ext cx="80640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2057400" y="1657350"/>
            <a:ext cx="5257800" cy="2067233"/>
          </a:xfrm>
          <a:prstGeom prst="rect">
            <a:avLst/>
          </a:prstGeom>
          <a:ln w="25400">
            <a:solidFill>
              <a:srgbClr val="66CBD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%exportxl( </a:t>
            </a:r>
            <a:r>
              <a:rPr lang="en-CA" sz="2400" b="1" dirty="0" smtClean="0">
                <a:solidFill>
                  <a:srgbClr val="0000CC"/>
                </a:solidFill>
              </a:rPr>
              <a:t>data=sashelp.class</a:t>
            </a:r>
            <a:r>
              <a:rPr lang="en-CA" sz="2400" b="1" dirty="0">
                <a:solidFill>
                  <a:srgbClr val="0000CC"/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template=c:\temp\template.xltx,</a:t>
            </a:r>
          </a:p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templatesheet=Template,</a:t>
            </a:r>
          </a:p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outfile=c:\</a:t>
            </a:r>
            <a:r>
              <a:rPr lang="en-CA" sz="2400" b="1" dirty="0" smtClean="0">
                <a:solidFill>
                  <a:srgbClr val="0000CC"/>
                </a:solidFill>
              </a:rPr>
              <a:t>temp\class.xlsx</a:t>
            </a:r>
            <a:r>
              <a:rPr lang="en-CA" sz="2400" b="1" dirty="0">
                <a:solidFill>
                  <a:srgbClr val="0000CC"/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CA" sz="2400" b="1" dirty="0" smtClean="0">
                <a:solidFill>
                  <a:srgbClr val="0000CC"/>
                </a:solidFill>
              </a:rPr>
              <a:t>usenames=N</a:t>
            </a:r>
            <a:r>
              <a:rPr lang="en-CA" sz="2400" b="1" dirty="0">
                <a:solidFill>
                  <a:srgbClr val="0000CC"/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range=A2,</a:t>
            </a:r>
          </a:p>
          <a:p>
            <a:pPr>
              <a:lnSpc>
                <a:spcPts val="2200"/>
              </a:lnSpc>
            </a:pPr>
            <a:r>
              <a:rPr lang="en-CA" sz="2400" b="1" dirty="0" smtClean="0">
                <a:solidFill>
                  <a:srgbClr val="0000CC"/>
                </a:solidFill>
              </a:rPr>
              <a:t>sheet=Apr_2017)</a:t>
            </a:r>
            <a:endParaRPr lang="en-CA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01828" y="1189235"/>
            <a:ext cx="8789772" cy="49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you can use code like the following:</a:t>
            </a:r>
            <a:endParaRPr lang="en-GB" sz="2400" b="1" dirty="0">
              <a:solidFill>
                <a:srgbClr val="022F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4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28600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to create workbooks like:</a:t>
            </a:r>
            <a:endParaRPr lang="en-CA" kern="0" dirty="0">
              <a:solidFill>
                <a:srgbClr val="F5822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6" y="1028700"/>
            <a:ext cx="7686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449282" y="695880"/>
            <a:ext cx="800891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14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186" y="742950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1369114" y="1400175"/>
            <a:ext cx="319376" cy="3857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566110" y="1685925"/>
            <a:ext cx="4191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analysis variable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688490" y="1578769"/>
            <a:ext cx="1939030" cy="1928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93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4023" y="1685926"/>
            <a:ext cx="8048659" cy="36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What the ExportXL macro is and where you can download it</a:t>
            </a:r>
            <a:endParaRPr lang="en-GB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14327" y="1684339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4023" y="2159126"/>
            <a:ext cx="7468639" cy="36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Why we created it and why it should be in your toolbox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14327" y="2143246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24023" y="3060954"/>
            <a:ext cx="6286225" cy="35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Some useful techniques we used in creating it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14327" y="3061061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581892" y="402026"/>
            <a:ext cx="82907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presentation overview: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78876" y="902272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824023" y="2625417"/>
            <a:ext cx="3739198" cy="33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>
                <a:solidFill>
                  <a:srgbClr val="022F94"/>
                </a:solidFill>
                <a:latin typeface="+mj-lt"/>
              </a:rPr>
              <a:t>How </a:t>
            </a: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you can use the macro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14327" y="2602153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4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186" y="742950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1688490" y="1600200"/>
            <a:ext cx="1359510" cy="5143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84645" y="1971675"/>
            <a:ext cx="439361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one or more class variables 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2057400" y="1564481"/>
            <a:ext cx="990600" cy="5143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2880196" y="1578769"/>
            <a:ext cx="167804" cy="5000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8630" y="1363156"/>
            <a:ext cx="5486400" cy="71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if the user double clicks on cell A1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990601" y="1371600"/>
            <a:ext cx="1377644" cy="12728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60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186" y="742950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5" y="1964531"/>
            <a:ext cx="3457575" cy="2743200"/>
          </a:xfrm>
          <a:prstGeom prst="rect">
            <a:avLst/>
          </a:prstGeom>
          <a:noFill/>
          <a:ln w="25400">
            <a:solidFill>
              <a:srgbClr val="66CB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" y="1328088"/>
            <a:ext cx="1057275" cy="1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45" y="1635917"/>
            <a:ext cx="541806" cy="2593184"/>
          </a:xfrm>
          <a:prstGeom prst="rect">
            <a:avLst/>
          </a:prstGeom>
          <a:noFill/>
          <a:ln w="38100">
            <a:solidFill>
              <a:srgbClr val="66CB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8630" y="1363156"/>
            <a:ext cx="5486400" cy="98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they get to choose how the analysis variable will be summarized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1844566" y="1381666"/>
            <a:ext cx="523679" cy="11722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411763" y="3486150"/>
            <a:ext cx="37948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1371600" y="1498888"/>
            <a:ext cx="3581401" cy="19872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4019551" y="3480890"/>
            <a:ext cx="96237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05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186" y="742950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1369114" y="1400175"/>
            <a:ext cx="319376" cy="3857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566110" y="1685925"/>
            <a:ext cx="4191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FF0000"/>
                </a:solidFill>
              </a:rPr>
              <a:t>analysis variable</a:t>
            </a:r>
            <a:r>
              <a:rPr lang="en-GB" sz="2400" b="1" dirty="0" smtClean="0">
                <a:solidFill>
                  <a:srgbClr val="0BD323"/>
                </a:solidFill>
              </a:rPr>
              <a:t> </a:t>
            </a:r>
            <a:endParaRPr lang="en-GB" sz="2400" b="1" dirty="0">
              <a:solidFill>
                <a:srgbClr val="0BD323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88490" y="1600200"/>
            <a:ext cx="1359510" cy="5143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688490" y="1578769"/>
            <a:ext cx="1939030" cy="19288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057400" y="1564481"/>
            <a:ext cx="990600" cy="5143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2880196" y="1578769"/>
            <a:ext cx="167804" cy="5000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" y="1328088"/>
            <a:ext cx="1057275" cy="1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45" y="1635917"/>
            <a:ext cx="541806" cy="25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8" y="864393"/>
            <a:ext cx="4210818" cy="360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 bwMode="auto">
          <a:xfrm flipH="1" flipV="1">
            <a:off x="1679422" y="1143001"/>
            <a:ext cx="3050233" cy="64293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16861" y="1589359"/>
            <a:ext cx="4369484" cy="90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if they highlight all of the columns, they can easily insert any desired graph </a:t>
            </a:r>
            <a:endParaRPr lang="en-GB" sz="2400" b="1" dirty="0">
              <a:solidFill>
                <a:srgbClr val="022F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250038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are you familiar with excel pivot Tables?</a:t>
            </a:r>
            <a:endParaRPr lang="en-CA" kern="0" dirty="0">
              <a:solidFill>
                <a:srgbClr val="F5822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9" y="857250"/>
            <a:ext cx="8415937" cy="37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" y="1328088"/>
            <a:ext cx="1057275" cy="1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45" y="1635917"/>
            <a:ext cx="541806" cy="25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8" y="864393"/>
            <a:ext cx="4210818" cy="360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78681"/>
            <a:ext cx="8403536" cy="363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24" y="1275158"/>
            <a:ext cx="2581275" cy="2778919"/>
          </a:xfrm>
          <a:prstGeom prst="rect">
            <a:avLst/>
          </a:prstGeom>
          <a:noFill/>
          <a:ln w="25400">
            <a:solidFill>
              <a:srgbClr val="66CB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09600" y="2200273"/>
            <a:ext cx="4111366" cy="94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</a:rPr>
              <a:t>if they want to drill down, they can click on any class variable and sort and/or select any desired levels</a:t>
            </a:r>
            <a:endParaRPr lang="en-GB" sz="2400" b="1" dirty="0">
              <a:solidFill>
                <a:srgbClr val="022F94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4171184" y="3028950"/>
            <a:ext cx="1010416" cy="9715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190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300" y="2198068"/>
            <a:ext cx="5257800" cy="938719"/>
          </a:xfrm>
          <a:prstGeom prst="rect">
            <a:avLst/>
          </a:prstGeom>
          <a:ln w="25400">
            <a:solidFill>
              <a:srgbClr val="66CBD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CA" sz="2400" b="1" dirty="0">
                <a:solidFill>
                  <a:srgbClr val="0000CC"/>
                </a:solidFill>
              </a:rPr>
              <a:t>%exportxl( </a:t>
            </a:r>
            <a:r>
              <a:rPr lang="en-CA" sz="2400" b="1" dirty="0" smtClean="0">
                <a:solidFill>
                  <a:srgbClr val="0000CC"/>
                </a:solidFill>
              </a:rPr>
              <a:t>data=sashelp.car,</a:t>
            </a:r>
            <a:endParaRPr lang="en-CA" sz="2400" b="1" dirty="0">
              <a:solidFill>
                <a:srgbClr val="0000CC"/>
              </a:solidFill>
            </a:endParaRPr>
          </a:p>
          <a:p>
            <a:pPr>
              <a:lnSpc>
                <a:spcPts val="2200"/>
              </a:lnSpc>
            </a:pPr>
            <a:r>
              <a:rPr lang="en-CA" sz="2400" b="1" dirty="0" smtClean="0">
                <a:solidFill>
                  <a:srgbClr val="0000CC"/>
                </a:solidFill>
              </a:rPr>
              <a:t>  outfile=c:\art\cars.xlsx</a:t>
            </a:r>
            <a:r>
              <a:rPr lang="en-CA" sz="2400" b="1" dirty="0">
                <a:solidFill>
                  <a:srgbClr val="0000CC"/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CA" sz="2400" b="1" dirty="0" smtClean="0">
                <a:solidFill>
                  <a:srgbClr val="0000CC"/>
                </a:solidFill>
              </a:rPr>
              <a:t>  pivot=origin type model msrp)</a:t>
            </a:r>
            <a:endParaRPr lang="en-CA" sz="2400" b="1" dirty="0">
              <a:solidFill>
                <a:srgbClr val="0000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434915"/>
            <a:ext cx="8458200" cy="102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it's </a:t>
            </a:r>
            <a:r>
              <a:rPr lang="en-CA" i="1" kern="0" dirty="0" smtClean="0">
                <a:solidFill>
                  <a:srgbClr val="F58220"/>
                </a:solidFill>
              </a:rPr>
              <a:t>really</a:t>
            </a:r>
            <a:r>
              <a:rPr lang="en-CA" kern="0" dirty="0" smtClean="0">
                <a:solidFill>
                  <a:srgbClr val="F58220"/>
                </a:solidFill>
              </a:rPr>
              <a:t> hard to create pivot tables with the %exportxl macro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7186" y="1405122"/>
            <a:ext cx="83193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56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64884" y="800099"/>
            <a:ext cx="8826716" cy="3929555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%let lp=%sysfunc(findc(%superq(data),%str(%()));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%if &amp;lp. %then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dsoptions</a:t>
            </a:r>
            <a:r>
              <a:rPr lang="en-CA" sz="2000" b="1" dirty="0">
                <a:solidFill>
                  <a:srgbClr val="022F94"/>
                </a:solidFill>
              </a:rPr>
              <a:t>=%</a:t>
            </a:r>
            <a:r>
              <a:rPr lang="en-CA" sz="2000" b="1" dirty="0" err="1">
                <a:solidFill>
                  <a:srgbClr val="022F94"/>
                </a:solidFill>
              </a:rPr>
              <a:t>qsysfunc</a:t>
            </a:r>
            <a:r>
              <a:rPr lang="en-CA" sz="2000" b="1" dirty="0">
                <a:solidFill>
                  <a:srgbClr val="022F94"/>
                </a:solidFill>
              </a:rPr>
              <a:t>(substrn(%nrstr(%superq(data)), 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    &amp;lp+1,&amp;rp-&amp;lp-1));</a:t>
            </a:r>
            <a:endParaRPr lang="en-US" sz="2000" b="1" dirty="0">
              <a:solidFill>
                <a:srgbClr val="022F94"/>
              </a:solidFill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data</a:t>
            </a:r>
            <a:r>
              <a:rPr lang="en-CA" sz="2000" b="1" dirty="0">
                <a:solidFill>
                  <a:srgbClr val="022F94"/>
                </a:solidFill>
              </a:rPr>
              <a:t>%sysfunc(substrn(%nrstr(%superq(data)),1,%eval(&amp;lp-1)));</a:t>
            </a:r>
            <a:endParaRPr lang="en-US" sz="2000" b="1" dirty="0">
              <a:solidFill>
                <a:srgbClr val="022F94"/>
              </a:solidFill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%end;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%else %let dsoptions=;</a:t>
            </a:r>
          </a:p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rgbClr val="66CBDF"/>
                </a:solidFill>
              </a:rPr>
              <a:t>  </a:t>
            </a:r>
            <a:r>
              <a:rPr lang="en-US" sz="2000" b="1" dirty="0">
                <a:solidFill>
                  <a:srgbClr val="66CBDF"/>
                </a:solidFill>
              </a:rPr>
              <a:t>%if %sysfunc(countw(&amp;data.)) eq 2 %then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libnm=%scan(&amp;data.,1);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filenm=%scan(&amp;data.,2);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%end;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%else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libnm=work;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filenm=&amp;data.;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%end;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43000" y="2626937"/>
            <a:ext cx="7162800" cy="762657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Use FINDC function to separate dataset name and data set options from the data parameter </a:t>
            </a:r>
            <a:endParaRPr lang="en-US" sz="2400" b="1" dirty="0">
              <a:solidFill>
                <a:srgbClr val="F5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8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64884" y="800099"/>
            <a:ext cx="8826716" cy="3929555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%let lp=%sysfunc(findc(%superq(data),%str(%()));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%if &amp;lp. %then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dsoptions</a:t>
            </a:r>
            <a:r>
              <a:rPr lang="en-CA" sz="2000" b="1" dirty="0">
                <a:solidFill>
                  <a:srgbClr val="66CBDF"/>
                </a:solidFill>
              </a:rPr>
              <a:t>=%</a:t>
            </a:r>
            <a:r>
              <a:rPr lang="en-CA" sz="2000" b="1" dirty="0" err="1">
                <a:solidFill>
                  <a:srgbClr val="66CBDF"/>
                </a:solidFill>
              </a:rPr>
              <a:t>qsysfunc</a:t>
            </a:r>
            <a:r>
              <a:rPr lang="en-CA" sz="2000" b="1" dirty="0">
                <a:solidFill>
                  <a:srgbClr val="66CBDF"/>
                </a:solidFill>
              </a:rPr>
              <a:t>(substrn(%nrstr(%superq(data)), </a:t>
            </a:r>
          </a:p>
          <a:p>
            <a:pPr>
              <a:lnSpc>
                <a:spcPts val="2000"/>
              </a:lnSpc>
            </a:pPr>
            <a:r>
              <a:rPr lang="en-CA" sz="2000" b="1" dirty="0">
                <a:solidFill>
                  <a:srgbClr val="66CBDF"/>
                </a:solidFill>
              </a:rPr>
              <a:t>        &amp;lp+1,&amp;rp-&amp;lp-1));</a:t>
            </a:r>
            <a:endParaRPr lang="en-US" sz="2000" b="1" dirty="0">
              <a:solidFill>
                <a:srgbClr val="66CBDF"/>
              </a:solidFill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data</a:t>
            </a:r>
            <a:r>
              <a:rPr lang="en-CA" sz="2000" b="1" dirty="0">
                <a:solidFill>
                  <a:srgbClr val="66CBDF"/>
                </a:solidFill>
              </a:rPr>
              <a:t>%sysfunc(substrn(%nrstr(%superq(data)),1,%eval(&amp;lp-1)));</a:t>
            </a:r>
            <a:endParaRPr lang="en-US" sz="2000" b="1" dirty="0">
              <a:solidFill>
                <a:srgbClr val="66CBDF"/>
              </a:solidFill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%end;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%else %let dsoptions=;</a:t>
            </a:r>
          </a:p>
          <a:p>
            <a:pPr>
              <a:lnSpc>
                <a:spcPts val="2000"/>
              </a:lnSpc>
            </a:pPr>
            <a:r>
              <a:rPr lang="en-US" sz="2000" b="1" dirty="0" smtClean="0">
                <a:solidFill>
                  <a:srgbClr val="022F94"/>
                </a:solidFill>
              </a:rPr>
              <a:t>  </a:t>
            </a:r>
            <a:r>
              <a:rPr lang="en-US" sz="2000" b="1" dirty="0">
                <a:solidFill>
                  <a:srgbClr val="022F94"/>
                </a:solidFill>
              </a:rPr>
              <a:t>%if %sysfunc(countw(&amp;data.)) eq 2 %then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libnm=%scan(&amp;data.,1);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filenm=%scan(&amp;data.,2);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%end;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%else %do;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libnm=work;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filenm=&amp;data.;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%end;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617075" y="3444780"/>
            <a:ext cx="6282559" cy="765461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Use COUNTW and %SCAN functions to separate libname and filename from the data parameter</a:t>
            </a:r>
            <a:endParaRPr lang="en-US" sz="2400" b="1" dirty="0">
              <a:solidFill>
                <a:srgbClr val="F5822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64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81001" y="800100"/>
            <a:ext cx="8077199" cy="3787666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sz="2000" b="1" dirty="0" smtClean="0">
                <a:solidFill>
                  <a:srgbClr val="022F94"/>
                </a:solidFill>
              </a:rPr>
              <a:t>%</a:t>
            </a:r>
            <a:r>
              <a:rPr lang="en-US" sz="2000" b="1" dirty="0">
                <a:solidFill>
                  <a:srgbClr val="022F94"/>
                </a:solidFill>
              </a:rPr>
              <a:t>else %do</a:t>
            </a:r>
            <a:r>
              <a:rPr lang="en-US" sz="2000" b="1" dirty="0" smtClean="0">
                <a:solidFill>
                  <a:srgbClr val="022F94"/>
                </a:solidFill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%</a:t>
            </a:r>
            <a:r>
              <a:rPr lang="en-CA" sz="2000" b="1" dirty="0">
                <a:solidFill>
                  <a:srgbClr val="022F94"/>
                </a:solidFill>
              </a:rPr>
              <a:t>if %upcase(&amp;range.) eq </a:t>
            </a:r>
            <a:r>
              <a:rPr lang="en-CA" sz="2000" b="1" dirty="0" smtClean="0">
                <a:solidFill>
                  <a:srgbClr val="022F94"/>
                </a:solidFill>
              </a:rPr>
              <a:t>Y </a:t>
            </a:r>
            <a:r>
              <a:rPr lang="en-CA" sz="2000" b="1" dirty="0">
                <a:solidFill>
                  <a:srgbClr val="022F94"/>
                </a:solidFill>
              </a:rPr>
              <a:t>%then %do;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</a:t>
            </a:r>
            <a:r>
              <a:rPr lang="en-CA" sz="2000" b="1" dirty="0">
                <a:solidFill>
                  <a:srgbClr val="022F94"/>
                </a:solidFill>
              </a:rPr>
              <a:t>data _null_;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  </a:t>
            </a:r>
            <a:r>
              <a:rPr lang="en-CA" sz="2000" b="1" dirty="0">
                <a:solidFill>
                  <a:srgbClr val="022F94"/>
                </a:solidFill>
              </a:rPr>
              <a:t>window range rows=8 columns=80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  </a:t>
            </a:r>
            <a:r>
              <a:rPr lang="en-CA" sz="2000" b="1" dirty="0">
                <a:solidFill>
                  <a:srgbClr val="022F94"/>
                </a:solidFill>
              </a:rPr>
              <a:t>irow=1 icolumn=2 color=black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  </a:t>
            </a:r>
            <a:r>
              <a:rPr lang="en-CA" sz="2000" b="1" dirty="0">
                <a:solidFill>
                  <a:srgbClr val="022F94"/>
                </a:solidFill>
              </a:rPr>
              <a:t>#2 @3 'Enter the upper left cell where range should begin (e.g. D5): '</a:t>
            </a:r>
          </a:p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022F94"/>
                </a:solidFill>
              </a:rPr>
              <a:t>      </a:t>
            </a:r>
            <a:r>
              <a:rPr lang="en-CA" sz="2000" b="1" dirty="0">
                <a:solidFill>
                  <a:srgbClr val="022F94"/>
                </a:solidFill>
              </a:rPr>
              <a:t>color=gray range $41. required=yes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 </a:t>
            </a:r>
            <a:r>
              <a:rPr lang="en-CA" sz="2000" b="1" dirty="0" smtClean="0">
                <a:solidFill>
                  <a:srgbClr val="022F94"/>
                </a:solidFill>
              </a:rPr>
              <a:t> </a:t>
            </a:r>
            <a:r>
              <a:rPr lang="en-CA" sz="2000" b="1" dirty="0">
                <a:solidFill>
                  <a:srgbClr val="022F94"/>
                </a:solidFill>
              </a:rPr>
              <a:t>attr=underline color=yellow;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</a:rPr>
              <a:t>  </a:t>
            </a:r>
            <a:r>
              <a:rPr lang="en-CA" sz="2000" b="1" dirty="0">
                <a:solidFill>
                  <a:srgbClr val="022F94"/>
                </a:solidFill>
              </a:rPr>
              <a:t>DISPLAY range blank;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</a:rPr>
              <a:t>  </a:t>
            </a:r>
            <a:r>
              <a:rPr lang="en-CA" sz="2000" b="1" dirty="0">
                <a:solidFill>
                  <a:srgbClr val="022F94"/>
                </a:solidFill>
              </a:rPr>
              <a:t>call symputx('range',range);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</a:t>
            </a:r>
            <a:r>
              <a:rPr lang="en-CA" sz="2000" b="1" dirty="0" smtClean="0">
                <a:solidFill>
                  <a:srgbClr val="022F94"/>
                </a:solidFill>
              </a:rPr>
              <a:t>  </a:t>
            </a:r>
            <a:r>
              <a:rPr lang="en-CA" sz="2000" b="1" dirty="0">
                <a:solidFill>
                  <a:srgbClr val="022F94"/>
                </a:solidFill>
              </a:rPr>
              <a:t>stop;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</a:t>
            </a:r>
            <a:r>
              <a:rPr lang="en-CA" sz="2000" b="1" dirty="0" smtClean="0">
                <a:solidFill>
                  <a:srgbClr val="022F94"/>
                </a:solidFill>
              </a:rPr>
              <a:t> </a:t>
            </a:r>
            <a:r>
              <a:rPr lang="en-CA" sz="2000" b="1" dirty="0">
                <a:solidFill>
                  <a:srgbClr val="022F94"/>
                </a:solidFill>
              </a:rPr>
              <a:t>run;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</a:rPr>
              <a:t> </a:t>
            </a:r>
            <a:r>
              <a:rPr lang="en-CA" sz="2000" b="1" dirty="0">
                <a:solidFill>
                  <a:srgbClr val="022F94"/>
                </a:solidFill>
              </a:rPr>
              <a:t>%end</a:t>
            </a:r>
            <a:r>
              <a:rPr lang="en-CA" sz="2000" b="1" dirty="0" smtClean="0">
                <a:solidFill>
                  <a:srgbClr val="022F94"/>
                </a:solidFill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%else %if %length(&amp;range.) lt 2 %then %do;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 </a:t>
            </a:r>
            <a:r>
              <a:rPr lang="en-CA" sz="2000" b="1" dirty="0" smtClean="0">
                <a:solidFill>
                  <a:srgbClr val="022F94"/>
                </a:solidFill>
              </a:rPr>
              <a:t>%</a:t>
            </a:r>
            <a:r>
              <a:rPr lang="en-CA" sz="2000" b="1" dirty="0">
                <a:solidFill>
                  <a:srgbClr val="022F94"/>
                </a:solidFill>
              </a:rPr>
              <a:t>let range=A1;</a:t>
            </a:r>
          </a:p>
          <a:p>
            <a:pPr>
              <a:lnSpc>
                <a:spcPts val="1800"/>
              </a:lnSpc>
            </a:pPr>
            <a:r>
              <a:rPr lang="en-CA" sz="2000" b="1" dirty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</a:rPr>
              <a:t>%</a:t>
            </a:r>
            <a:r>
              <a:rPr lang="en-CA" sz="2000" b="1" dirty="0">
                <a:solidFill>
                  <a:srgbClr val="022F94"/>
                </a:solidFill>
              </a:rPr>
              <a:t>end;</a:t>
            </a:r>
            <a:endParaRPr lang="en-US" sz="2000" b="1" dirty="0">
              <a:solidFill>
                <a:srgbClr val="022F94"/>
              </a:solidFill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4849490" y="1032653"/>
            <a:ext cx="3253985" cy="764624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Display window to let users identify range</a:t>
            </a:r>
            <a:endParaRPr lang="en-US" sz="2400" b="1" dirty="0">
              <a:solidFill>
                <a:srgbClr val="F5822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8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959427" y="721518"/>
            <a:ext cx="7239000" cy="3913543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</a:rPr>
              <a:t> data </a:t>
            </a:r>
            <a:r>
              <a:rPr lang="en-CA" sz="2000" b="1" dirty="0">
                <a:solidFill>
                  <a:srgbClr val="022F94"/>
                </a:solidFill>
              </a:rPr>
              <a:t>t_e_m_p;</a:t>
            </a:r>
          </a:p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   set &amp;libnm..&amp;filenm. (</a:t>
            </a:r>
            <a:r>
              <a:rPr lang="en-CA" sz="2000" b="1" i="1" dirty="0">
                <a:solidFill>
                  <a:srgbClr val="022F94"/>
                </a:solidFill>
              </a:rPr>
              <a:t>%unquote(&amp;dsoptions.) obs=1);</a:t>
            </a:r>
          </a:p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022F94"/>
                </a:solidFill>
              </a:rPr>
              <a:t>   </a:t>
            </a:r>
            <a:r>
              <a:rPr lang="en-CA" sz="2000" b="1" dirty="0" smtClean="0">
                <a:solidFill>
                  <a:srgbClr val="022F94"/>
                </a:solidFill>
              </a:rPr>
              <a:t>run;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66CBDF"/>
                </a:solidFill>
              </a:rPr>
              <a:t>  proc </a:t>
            </a:r>
            <a:r>
              <a:rPr lang="en-US" sz="2000" b="1" dirty="0">
                <a:solidFill>
                  <a:srgbClr val="66CBDF"/>
                </a:solidFill>
              </a:rPr>
              <a:t>sql noprint;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select name,length,type,format,label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into :vnames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66CBDF"/>
                </a:solidFill>
              </a:rPr>
              <a:t>                </a:t>
            </a:r>
            <a:r>
              <a:rPr lang="en-US" sz="2000" b="1" dirty="0">
                <a:solidFill>
                  <a:srgbClr val="66CBDF"/>
                </a:solidFill>
              </a:rPr>
              <a:t>:vlengths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</a:t>
            </a:r>
            <a:r>
              <a:rPr lang="en-US" sz="2000" b="1" dirty="0" smtClean="0">
                <a:solidFill>
                  <a:srgbClr val="66CBDF"/>
                </a:solidFill>
              </a:rPr>
              <a:t>             </a:t>
            </a:r>
            <a:r>
              <a:rPr lang="en-US" sz="2000" b="1" dirty="0">
                <a:solidFill>
                  <a:srgbClr val="66CBDF"/>
                </a:solidFill>
              </a:rPr>
              <a:t>:vtypes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</a:t>
            </a:r>
            <a:r>
              <a:rPr lang="en-US" sz="2000" b="1" dirty="0" smtClean="0">
                <a:solidFill>
                  <a:srgbClr val="66CBDF"/>
                </a:solidFill>
              </a:rPr>
              <a:t>          </a:t>
            </a:r>
            <a:r>
              <a:rPr lang="en-US" sz="2000" b="1" dirty="0">
                <a:solidFill>
                  <a:srgbClr val="66CBDF"/>
                </a:solidFill>
              </a:rPr>
              <a:t>:vformats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 </a:t>
            </a:r>
            <a:r>
              <a:rPr lang="en-US" sz="2000" b="1" dirty="0" smtClean="0">
                <a:solidFill>
                  <a:srgbClr val="66CBDF"/>
                </a:solidFill>
              </a:rPr>
              <a:t>       </a:t>
            </a:r>
            <a:r>
              <a:rPr lang="en-US" sz="2000" b="1" dirty="0">
                <a:solidFill>
                  <a:srgbClr val="66CBDF"/>
                </a:solidFill>
              </a:rPr>
              <a:t>:vlabels separated by "~"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  from dictionary.columns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    where libname="WORK" and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     </a:t>
            </a:r>
            <a:r>
              <a:rPr lang="en-US" sz="2000" b="1" dirty="0" smtClean="0">
                <a:solidFill>
                  <a:srgbClr val="66CBDF"/>
                </a:solidFill>
              </a:rPr>
              <a:t>            </a:t>
            </a:r>
            <a:r>
              <a:rPr lang="en-US" sz="2000" b="1" dirty="0">
                <a:solidFill>
                  <a:srgbClr val="66CBDF"/>
                </a:solidFill>
              </a:rPr>
              <a:t>memname="T_E_M_P"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  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quit;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66CBDF"/>
                </a:solidFill>
              </a:rPr>
              <a:t>    %let nvar=&amp;sqlobs.;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246533" y="1650451"/>
            <a:ext cx="3810000" cy="672005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Get one record applying dataset options</a:t>
            </a:r>
            <a:endParaRPr lang="en-US" sz="2400" b="1" dirty="0">
              <a:solidFill>
                <a:srgbClr val="F5822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396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801" y="2065194"/>
            <a:ext cx="8229601" cy="102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sz="28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you ever run into problems or limitations in exporting SAS datasets to Excel?</a:t>
            </a:r>
            <a:endParaRPr lang="en-GB" sz="28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536044" y="330418"/>
            <a:ext cx="2286000" cy="584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 smtClean="0">
                <a:solidFill>
                  <a:srgbClr val="F58220"/>
                </a:solidFill>
              </a:rPr>
              <a:t>question</a:t>
            </a:r>
            <a:endParaRPr lang="en-CA" sz="3600" b="1" dirty="0">
              <a:solidFill>
                <a:srgbClr val="F5822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78876" y="914400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5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959427" y="721518"/>
            <a:ext cx="7239000" cy="3913543"/>
          </a:xfrm>
          <a:prstGeom prst="rect">
            <a:avLst/>
          </a:prstGeom>
          <a:solidFill>
            <a:schemeClr val="bg1"/>
          </a:solidFill>
          <a:ln w="50800">
            <a:solidFill>
              <a:srgbClr val="66CBD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022F94"/>
                </a:solidFill>
              </a:rPr>
              <a:t> </a:t>
            </a:r>
            <a:r>
              <a:rPr lang="en-CA" sz="2000" b="1" dirty="0" smtClean="0">
                <a:solidFill>
                  <a:srgbClr val="66CBDF"/>
                </a:solidFill>
              </a:rPr>
              <a:t>data </a:t>
            </a:r>
            <a:r>
              <a:rPr lang="en-CA" sz="2000" b="1" dirty="0">
                <a:solidFill>
                  <a:srgbClr val="66CBDF"/>
                </a:solidFill>
              </a:rPr>
              <a:t>t_e_m_p;</a:t>
            </a:r>
          </a:p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66CBDF"/>
                </a:solidFill>
              </a:rPr>
              <a:t>      set &amp;libnm..&amp;filenm. (</a:t>
            </a:r>
            <a:r>
              <a:rPr lang="en-CA" sz="2000" b="1" i="1" dirty="0">
                <a:solidFill>
                  <a:srgbClr val="66CBDF"/>
                </a:solidFill>
              </a:rPr>
              <a:t>%unquote(&amp;dsoptions.) obs=1);</a:t>
            </a:r>
          </a:p>
          <a:p>
            <a:pPr>
              <a:lnSpc>
                <a:spcPts val="1900"/>
              </a:lnSpc>
            </a:pPr>
            <a:r>
              <a:rPr lang="en-CA" sz="2000" b="1" dirty="0">
                <a:solidFill>
                  <a:srgbClr val="66CBDF"/>
                </a:solidFill>
              </a:rPr>
              <a:t>   </a:t>
            </a:r>
            <a:r>
              <a:rPr lang="en-CA" sz="2000" b="1" dirty="0" smtClean="0">
                <a:solidFill>
                  <a:srgbClr val="66CBDF"/>
                </a:solidFill>
              </a:rPr>
              <a:t>run;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BD323"/>
                </a:solidFill>
              </a:rPr>
              <a:t>  </a:t>
            </a:r>
            <a:r>
              <a:rPr lang="en-US" sz="2000" b="1" dirty="0" smtClean="0">
                <a:solidFill>
                  <a:srgbClr val="022F94"/>
                </a:solidFill>
              </a:rPr>
              <a:t>proc </a:t>
            </a:r>
            <a:r>
              <a:rPr lang="en-US" sz="2000" b="1" dirty="0">
                <a:solidFill>
                  <a:srgbClr val="022F94"/>
                </a:solidFill>
              </a:rPr>
              <a:t>sql noprint;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select name,length,type,format,label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into :vnames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</a:rPr>
              <a:t>                </a:t>
            </a:r>
            <a:r>
              <a:rPr lang="en-US" sz="2000" b="1" dirty="0">
                <a:solidFill>
                  <a:srgbClr val="022F94"/>
                </a:solidFill>
              </a:rPr>
              <a:t>:vlengths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</a:t>
            </a:r>
            <a:r>
              <a:rPr lang="en-US" sz="2000" b="1" dirty="0" smtClean="0">
                <a:solidFill>
                  <a:srgbClr val="022F94"/>
                </a:solidFill>
              </a:rPr>
              <a:t>             </a:t>
            </a:r>
            <a:r>
              <a:rPr lang="en-US" sz="2000" b="1" dirty="0">
                <a:solidFill>
                  <a:srgbClr val="022F94"/>
                </a:solidFill>
              </a:rPr>
              <a:t>:vtypes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</a:t>
            </a:r>
            <a:r>
              <a:rPr lang="en-US" sz="2000" b="1" dirty="0" smtClean="0">
                <a:solidFill>
                  <a:srgbClr val="022F94"/>
                </a:solidFill>
              </a:rPr>
              <a:t>          </a:t>
            </a:r>
            <a:r>
              <a:rPr lang="en-US" sz="2000" b="1" dirty="0">
                <a:solidFill>
                  <a:srgbClr val="022F94"/>
                </a:solidFill>
              </a:rPr>
              <a:t>:vformats separated by "~",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 </a:t>
            </a:r>
            <a:r>
              <a:rPr lang="en-US" sz="2000" b="1" dirty="0" smtClean="0">
                <a:solidFill>
                  <a:srgbClr val="022F94"/>
                </a:solidFill>
              </a:rPr>
              <a:t>       </a:t>
            </a:r>
            <a:r>
              <a:rPr lang="en-US" sz="2000" b="1" dirty="0">
                <a:solidFill>
                  <a:srgbClr val="022F94"/>
                </a:solidFill>
              </a:rPr>
              <a:t>:vlabels separated by "~"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  from dictionary.columns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    where libname="WORK" and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     </a:t>
            </a:r>
            <a:r>
              <a:rPr lang="en-US" sz="2000" b="1" dirty="0" smtClean="0">
                <a:solidFill>
                  <a:srgbClr val="022F94"/>
                </a:solidFill>
              </a:rPr>
              <a:t>            </a:t>
            </a:r>
            <a:r>
              <a:rPr lang="en-US" sz="2000" b="1" dirty="0">
                <a:solidFill>
                  <a:srgbClr val="022F94"/>
                </a:solidFill>
              </a:rPr>
              <a:t>memname="T_E_M_P"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  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quit;</a:t>
            </a:r>
          </a:p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022F94"/>
                </a:solidFill>
              </a:rPr>
              <a:t>    %let nvar=&amp;sqlobs.;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443657" y="737036"/>
            <a:ext cx="6427076" cy="697628"/>
          </a:xfrm>
          <a:prstGeom prst="rect">
            <a:avLst/>
          </a:prstGeom>
          <a:solidFill>
            <a:schemeClr val="bg1"/>
          </a:solidFill>
          <a:ln w="50800">
            <a:solidFill>
              <a:srgbClr val="157F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ts val="2400"/>
              </a:lnSpc>
            </a:pPr>
            <a:r>
              <a:rPr lang="en-US" sz="2400" b="1" dirty="0" smtClean="0">
                <a:solidFill>
                  <a:srgbClr val="F58220"/>
                </a:solidFill>
              </a:rPr>
              <a:t>Use dictionary.columns to create macro variables for names, lengths, types, formats, and labels</a:t>
            </a:r>
            <a:endParaRPr lang="en-US" sz="2400" b="1" dirty="0">
              <a:solidFill>
                <a:srgbClr val="F5822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64884" y="203164"/>
            <a:ext cx="8759752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development: some techniques we used 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04800" y="650330"/>
            <a:ext cx="830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86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800" y="344633"/>
            <a:ext cx="8458200" cy="60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and, not only can you do more, but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61636" y="821775"/>
            <a:ext cx="83013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9660" y="1292370"/>
            <a:ext cx="7453740" cy="51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</a:rPr>
              <a:t>the macro only requires base SAS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28601" y="1230520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9660" y="1838080"/>
            <a:ext cx="6082140" cy="36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</a:rPr>
              <a:t>runs 35 times faster than ODS methods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28601" y="1780589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6178" y="2964924"/>
            <a:ext cx="8288636" cy="48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</a:rPr>
              <a:t>creates excel files that open more quickly than any other method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28601" y="2880727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99660" y="2399577"/>
            <a:ext cx="4634340" cy="4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</a:rPr>
              <a:t>extremely simple to code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28601" y="2330658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66178" y="3506610"/>
            <a:ext cx="8096822" cy="38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</a:pPr>
            <a:r>
              <a:rPr lang="en-GB" sz="2400" b="1" dirty="0">
                <a:solidFill>
                  <a:srgbClr val="022F94"/>
                </a:solidFill>
              </a:rPr>
              <a:t>provides capabilities not available with other methods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28601" y="3430795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1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9" grpId="0"/>
      <p:bldP spid="20" grpId="0" animBg="1"/>
      <p:bldP spid="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99660" y="1292370"/>
            <a:ext cx="7453740" cy="51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err="1" smtClean="0">
                <a:solidFill>
                  <a:srgbClr val="022F94"/>
                </a:solidFill>
              </a:rPr>
              <a:t>th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228601" y="1230520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99660" y="1838080"/>
            <a:ext cx="6082140" cy="36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err="1" smtClean="0">
                <a:solidFill>
                  <a:srgbClr val="022F94"/>
                </a:solidFill>
              </a:rPr>
              <a:t>ru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28601" y="1780589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66178" y="2964924"/>
            <a:ext cx="8288636" cy="48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err="1" smtClean="0">
                <a:solidFill>
                  <a:srgbClr val="022F94"/>
                </a:solidFill>
              </a:rPr>
              <a:t>cr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228601" y="2880727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99660" y="2399577"/>
            <a:ext cx="4634340" cy="4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err="1" smtClean="0">
                <a:solidFill>
                  <a:srgbClr val="022F94"/>
                </a:solidFill>
              </a:rPr>
              <a:t>extr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228601" y="2330658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66178" y="3506610"/>
            <a:ext cx="8096822" cy="38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</a:pPr>
            <a:r>
              <a:rPr lang="en-GB" sz="2400" b="1" dirty="0" err="1" smtClean="0">
                <a:solidFill>
                  <a:srgbClr val="022F94"/>
                </a:solidFill>
              </a:rPr>
              <a:t>pr</a:t>
            </a:r>
            <a:endParaRPr lang="en-GB" sz="2400" b="1" i="1" dirty="0">
              <a:solidFill>
                <a:srgbClr val="022F94"/>
              </a:solidFill>
            </a:endParaRP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228601" y="3430795"/>
            <a:ext cx="437577" cy="461817"/>
          </a:xfrm>
          <a:prstGeom prst="ellipse">
            <a:avLst/>
          </a:prstGeom>
          <a:solidFill>
            <a:srgbClr val="04304B"/>
          </a:solidFill>
          <a:ln w="38100" algn="ctr">
            <a:solidFill>
              <a:srgbClr val="00B0F0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>
              <a:solidFill>
                <a:srgbClr val="022F9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304800" y="344633"/>
            <a:ext cx="8458200" cy="60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and, not only can you do more, but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461636" y="821775"/>
            <a:ext cx="83013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03148" y="960513"/>
            <a:ext cx="7622883" cy="3693319"/>
          </a:xfrm>
          <a:prstGeom prst="rect">
            <a:avLst/>
          </a:prstGeom>
          <a:solidFill>
            <a:srgbClr val="5BA5FF"/>
          </a:solidFill>
          <a:ln w="381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Capabilities not available with other methods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copying datasets to your clipboard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a row of either variable names or labels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apply or disregard a dataset's formats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Excel templates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modify existing worksheets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ranges without having to predefine them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and click compatible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create Pivot Tables</a:t>
            </a:r>
          </a:p>
          <a:p>
            <a:r>
              <a:rPr lang="en-C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32/64 bit compatibility issues</a:t>
            </a:r>
            <a:endParaRPr lang="en-CA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2" grpId="0" animBg="1"/>
      <p:bldP spid="22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1" grpId="0" animBg="1"/>
      <p:bldP spid="3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33400" y="3830094"/>
            <a:ext cx="7924800" cy="62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 the file as </a:t>
            </a:r>
            <a:r>
              <a:rPr lang="en-GB" b="1" i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exportxl.sas</a:t>
            </a:r>
            <a:r>
              <a:rPr lang="en-GB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directory that</a:t>
            </a:r>
          </a:p>
          <a:p>
            <a:pPr algn="ctr">
              <a:lnSpc>
                <a:spcPct val="75000"/>
              </a:lnSpc>
            </a:pPr>
            <a:r>
              <a:rPr lang="en-GB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 in your SASAUTOS* path  </a:t>
            </a:r>
            <a:endParaRPr lang="en-GB" b="1" dirty="0">
              <a:solidFill>
                <a:srgbClr val="022F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08344" y="4311882"/>
            <a:ext cx="848478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b="1" dirty="0" smtClean="0">
                <a:solidFill>
                  <a:srgbClr val="1D8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see: </a:t>
            </a:r>
            <a:r>
              <a:rPr lang="en-CA" b="1" dirty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http://analytics.ncsu.edu/sesug/2008/SBC-126.pdf</a:t>
            </a:r>
            <a:r>
              <a:rPr lang="en-GB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GB" b="1" dirty="0">
              <a:solidFill>
                <a:srgbClr val="022F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42636" y="203164"/>
            <a:ext cx="8382000" cy="4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418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where to get the macro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78876" y="666096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727306"/>
            <a:ext cx="9144000" cy="111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22F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the SAS code from:</a:t>
            </a:r>
          </a:p>
          <a:p>
            <a:pPr algn="ctr"/>
            <a:r>
              <a:rPr lang="en-GB" sz="16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github.com/FriedEgg/Papers/tree/master/Excelling_to_Another_Level_with_SAS</a:t>
            </a:r>
            <a:endParaRPr lang="en-GB" sz="1600" b="1" dirty="0" smtClean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</a:p>
          <a:p>
            <a:pPr algn="ctr"/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GB" sz="16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goo.gl/YGYXoV</a:t>
            </a:r>
            <a:r>
              <a:rPr lang="en-GB" sz="16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6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35" y="183774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 bwMode="auto">
          <a:xfrm>
            <a:off x="581892" y="228600"/>
            <a:ext cx="82907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summary of what I just presented: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78876" y="665782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24023" y="1685926"/>
            <a:ext cx="8048659" cy="36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What the ExportXL macro is and where you can download it</a:t>
            </a:r>
            <a:endParaRPr lang="en-GB" sz="2400" b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314327" y="1684339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24023" y="2159126"/>
            <a:ext cx="7468639" cy="36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Why we created it and why it should be in your toolbox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14327" y="2143246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24023" y="3060954"/>
            <a:ext cx="6286225" cy="35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Some useful techniques we used in creating it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14327" y="3061061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24023" y="2625417"/>
            <a:ext cx="3739198" cy="33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buSzPct val="150000"/>
              <a:buFont typeface="Symbol" pitchFamily="18" charset="2"/>
              <a:buNone/>
            </a:pPr>
            <a:r>
              <a:rPr lang="en-GB" sz="2400" b="1" dirty="0">
                <a:solidFill>
                  <a:srgbClr val="022F94"/>
                </a:solidFill>
                <a:latin typeface="+mj-lt"/>
              </a:rPr>
              <a:t>How </a:t>
            </a:r>
            <a:r>
              <a:rPr lang="en-GB" sz="2400" b="1" dirty="0" smtClean="0">
                <a:solidFill>
                  <a:srgbClr val="022F94"/>
                </a:solidFill>
                <a:latin typeface="+mj-lt"/>
              </a:rPr>
              <a:t>you can use the macro</a:t>
            </a:r>
            <a:endParaRPr lang="en-GB" sz="2400" b="1" i="1" dirty="0">
              <a:solidFill>
                <a:srgbClr val="022F94"/>
              </a:solidFill>
              <a:latin typeface="+mj-lt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14327" y="2602153"/>
            <a:ext cx="364550" cy="320918"/>
          </a:xfrm>
          <a:prstGeom prst="ellipse">
            <a:avLst/>
          </a:prstGeom>
          <a:solidFill>
            <a:srgbClr val="022F94"/>
          </a:solidFill>
          <a:ln w="38100" algn="ctr">
            <a:solidFill>
              <a:srgbClr val="66CBDF"/>
            </a:solidFill>
            <a:round/>
            <a:headEnd/>
            <a:tailEnd type="none" w="lg" len="lg"/>
          </a:ln>
          <a:effectLst/>
          <a:extLst/>
        </p:spPr>
        <p:txBody>
          <a:bodyPr wrap="square" lIns="90488" tIns="44450" rIns="90488" bIns="44450" anchor="ctr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706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 bwMode="auto">
          <a:xfrm>
            <a:off x="2116092" y="1268859"/>
            <a:ext cx="4996800" cy="1116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31859" y="1297856"/>
            <a:ext cx="4971291" cy="1066959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Arthur </a:t>
            </a:r>
            <a:r>
              <a:rPr lang="en-US" sz="20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Tabachneck, Ph.D</a:t>
            </a: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., CEO</a:t>
            </a:r>
            <a:endParaRPr lang="en-US" sz="20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Analyst Finder, Inc.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Toronto, ON</a:t>
            </a:r>
            <a:endParaRPr lang="en-US" sz="20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art@analystfinder.com</a:t>
            </a:r>
            <a:endParaRPr lang="en-US" sz="2000" b="1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3446" y="220965"/>
            <a:ext cx="5713699" cy="693435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250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 w="11430"/>
                <a:solidFill>
                  <a:srgbClr val="0394D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Your comments and questions</a:t>
            </a:r>
          </a:p>
          <a:p>
            <a:pPr algn="ctr"/>
            <a:r>
              <a:rPr lang="en-US" sz="8800" b="1" dirty="0" smtClean="0">
                <a:ln w="11430"/>
                <a:solidFill>
                  <a:srgbClr val="0394D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are valued and encouraged</a:t>
            </a:r>
            <a:endParaRPr lang="en-US" sz="8800" b="1" dirty="0">
              <a:ln w="11430"/>
              <a:solidFill>
                <a:srgbClr val="0394D7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8954" y="871040"/>
            <a:ext cx="4389076" cy="34290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250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 w="11430"/>
                <a:solidFill>
                  <a:srgbClr val="0394D7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Contact the Authors</a:t>
            </a:r>
            <a:endParaRPr lang="en-US" sz="8800" b="1" dirty="0">
              <a:ln w="11430"/>
              <a:solidFill>
                <a:srgbClr val="0394D7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9" name="Flowchart: Process 18"/>
          <p:cNvSpPr/>
          <p:nvPr/>
        </p:nvSpPr>
        <p:spPr bwMode="auto">
          <a:xfrm>
            <a:off x="2101140" y="2446214"/>
            <a:ext cx="5014800" cy="1116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116092" y="3645274"/>
            <a:ext cx="4996800" cy="1080000"/>
          </a:xfrm>
          <a:prstGeom prst="flowChartProcess">
            <a:avLst/>
          </a:prstGeom>
          <a:solidFill>
            <a:srgbClr val="0235A6"/>
          </a:solidFill>
          <a:ln w="317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CA" sz="1400" dirty="0" smtClean="0">
              <a:solidFill>
                <a:srgbClr val="292929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2115100" y="2480307"/>
            <a:ext cx="4995356" cy="1066959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Tom Abernathy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Pfizer, Inc.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New York, NY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tom.abernathy@pfizer.com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132673" y="3661041"/>
            <a:ext cx="4982400" cy="1058400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Matt Kastin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NORC </a:t>
            </a: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at </a:t>
            </a: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the University of Chicago</a:t>
            </a: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Hershey, PA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rgbClr val="0235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fried.egg@verizon.net</a:t>
            </a:r>
            <a:endParaRPr lang="en-US" sz="2000" b="1" dirty="0">
              <a:solidFill>
                <a:srgbClr val="0235A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6044" y="118238"/>
            <a:ext cx="8134990" cy="4302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 smtClean="0">
                <a:solidFill>
                  <a:srgbClr val="F58220"/>
                </a:solidFill>
              </a:rPr>
              <a:t>would you like to be able to:</a:t>
            </a:r>
            <a:endParaRPr lang="en-CA" sz="3600" b="1" dirty="0">
              <a:solidFill>
                <a:srgbClr val="F5822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78876" y="659204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92431" y="898616"/>
            <a:ext cx="7426383" cy="381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32/64 bit clashes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without needing SAS/Access for PC File Formats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by either writing code or clicking on menu items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or exclude a row with variable names or labels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a non-predefined range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data to an existing worksheet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worksheet to an existing workbook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workbooks using </a:t>
            </a:r>
            <a:r>
              <a:rPr lang="en-GB" sz="24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workbooks </a:t>
            </a: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templates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simultaneously export files and create Pivot Tables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or not apply a dataset's formats</a:t>
            </a:r>
          </a:p>
          <a:p>
            <a:pPr marL="280988" indent="-280988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 SAS datasets to your system's clipboard</a:t>
            </a:r>
            <a:endParaRPr lang="en-GB" sz="2400" dirty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40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995192"/>
            <a:ext cx="9144000" cy="154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 can do all of those things with a macro you can download for FREE at:</a:t>
            </a:r>
          </a:p>
          <a:p>
            <a:pPr algn="ctr"/>
            <a:endParaRPr lang="en-GB" b="1" dirty="0" smtClean="0">
              <a:solidFill>
                <a:srgbClr val="022F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b="1" dirty="0">
                <a:solidFill>
                  <a:srgbClr val="022F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http://www.sascommunity.org/wiki/Excelling_to_Another_Level_with_SAS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567576" y="189178"/>
            <a:ext cx="2286000" cy="6306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>
                <a:solidFill>
                  <a:srgbClr val="F58220"/>
                </a:solidFill>
              </a:rPr>
              <a:t>a</a:t>
            </a:r>
            <a:r>
              <a:rPr lang="en-CA" sz="3600" b="1" dirty="0" smtClean="0">
                <a:solidFill>
                  <a:srgbClr val="F58220"/>
                </a:solidFill>
              </a:rPr>
              <a:t>nswer</a:t>
            </a:r>
            <a:endParaRPr lang="en-CA" sz="3600" b="1" dirty="0">
              <a:solidFill>
                <a:srgbClr val="F5822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78876" y="709442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704" y="2146088"/>
            <a:ext cx="2543668" cy="254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4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1873" y="279836"/>
            <a:ext cx="8339879" cy="63456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 smtClean="0">
                <a:solidFill>
                  <a:srgbClr val="F58220"/>
                </a:solidFill>
              </a:rPr>
              <a:t>what one way to use the macro looks like</a:t>
            </a:r>
            <a:endParaRPr lang="en-CA" sz="3600" b="1" dirty="0">
              <a:solidFill>
                <a:srgbClr val="F5822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3" y="914400"/>
            <a:ext cx="8049203" cy="352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789708" y="2935431"/>
            <a:ext cx="457200" cy="171450"/>
          </a:xfrm>
          <a:prstGeom prst="ellipse">
            <a:avLst/>
          </a:prstGeom>
          <a:noFill/>
          <a:ln w="50800">
            <a:solidFill>
              <a:srgbClr val="022F9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dirty="0">
              <a:solidFill>
                <a:srgbClr val="022F94"/>
              </a:solidFill>
            </a:endParaRPr>
          </a:p>
        </p:txBody>
      </p:sp>
      <p:cxnSp>
        <p:nvCxnSpPr>
          <p:cNvPr id="17" name="Straight Arrow Connector 16"/>
          <p:cNvCxnSpPr>
            <a:stCxn id="18" idx="1"/>
            <a:endCxn id="16" idx="6"/>
          </p:cNvCxnSpPr>
          <p:nvPr/>
        </p:nvCxnSpPr>
        <p:spPr bwMode="auto">
          <a:xfrm flipH="1" flipV="1">
            <a:off x="1246909" y="3021156"/>
            <a:ext cx="1803401" cy="449191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022F9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050309" y="3111643"/>
            <a:ext cx="5486400" cy="71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SzPct val="150000"/>
              <a:buFont typeface="Symbol" pitchFamily="18" charset="2"/>
              <a:buNone/>
            </a:pPr>
            <a:r>
              <a:rPr lang="en-GB" sz="2800" b="1" dirty="0" smtClean="0">
                <a:solidFill>
                  <a:srgbClr val="022F94"/>
                </a:solidFill>
              </a:rPr>
              <a:t>Right click on a dataset name in the SAS Explorer window</a:t>
            </a:r>
            <a:endParaRPr lang="en-GB" sz="2800" b="1" dirty="0">
              <a:solidFill>
                <a:srgbClr val="022F94"/>
              </a:solidFill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04800" y="1200150"/>
            <a:ext cx="2715492" cy="2950369"/>
          </a:xfrm>
          <a:prstGeom prst="ellipse">
            <a:avLst/>
          </a:prstGeom>
          <a:noFill/>
          <a:ln w="50800">
            <a:solidFill>
              <a:srgbClr val="022F9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dirty="0">
              <a:solidFill>
                <a:srgbClr val="022F9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78876" y="800100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41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2808" y="237689"/>
            <a:ext cx="5891048" cy="6111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CA" sz="3600" b="1" dirty="0" smtClean="0">
                <a:solidFill>
                  <a:srgbClr val="F58220"/>
                </a:solidFill>
              </a:rPr>
              <a:t>then select the desired Action</a:t>
            </a:r>
            <a:endParaRPr lang="en-CA" sz="3600" b="1" dirty="0">
              <a:solidFill>
                <a:srgbClr val="F5822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3" y="915051"/>
            <a:ext cx="8049203" cy="352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789708" y="2936081"/>
            <a:ext cx="457200" cy="171450"/>
          </a:xfrm>
          <a:prstGeom prst="ellipse">
            <a:avLst/>
          </a:prstGeom>
          <a:noFill/>
          <a:ln w="50800">
            <a:solidFill>
              <a:srgbClr val="022F9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453507" y="1379177"/>
            <a:ext cx="67737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BD323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82" y="915050"/>
            <a:ext cx="4486275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 bwMode="auto">
          <a:xfrm>
            <a:off x="678876" y="800100"/>
            <a:ext cx="7779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3130882" y="1299512"/>
            <a:ext cx="4486275" cy="171450"/>
          </a:xfrm>
          <a:prstGeom prst="rect">
            <a:avLst/>
          </a:prstGeom>
          <a:solidFill>
            <a:srgbClr val="0BD323">
              <a:alpha val="3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105401" y="1379177"/>
            <a:ext cx="74777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BD32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2988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 bwMode="auto">
          <a:xfrm>
            <a:off x="8171872" y="4421331"/>
            <a:ext cx="914400" cy="685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CA" sz="14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57351"/>
            <a:ext cx="6324600" cy="25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514930" y="1031515"/>
            <a:ext cx="8424118" cy="39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sz="3500" kern="0" dirty="0" smtClean="0">
                <a:solidFill>
                  <a:srgbClr val="F58220"/>
                </a:solidFill>
              </a:rPr>
              <a:t>the workbook </a:t>
            </a:r>
            <a:r>
              <a:rPr lang="en-CA" sz="3500" kern="0" dirty="0">
                <a:solidFill>
                  <a:srgbClr val="F58220"/>
                </a:solidFill>
              </a:rPr>
              <a:t>will be created </a:t>
            </a:r>
            <a:r>
              <a:rPr lang="en-CA" sz="3500" kern="0" dirty="0" smtClean="0">
                <a:solidFill>
                  <a:srgbClr val="F58220"/>
                </a:solidFill>
              </a:rPr>
              <a:t>automagically </a:t>
            </a:r>
            <a:endParaRPr lang="en-CA" sz="3500" kern="0" dirty="0">
              <a:solidFill>
                <a:srgbClr val="F5822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78876" y="1428750"/>
            <a:ext cx="79501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28600"/>
            <a:ext cx="1028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4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304798" y="554524"/>
            <a:ext cx="8839201" cy="59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48130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CA" kern="0" dirty="0" smtClean="0">
                <a:solidFill>
                  <a:srgbClr val="F58220"/>
                </a:solidFill>
              </a:rPr>
              <a:t>or you can run the macro by submitting code</a:t>
            </a:r>
            <a:endParaRPr lang="en-CA" kern="0" dirty="0">
              <a:solidFill>
                <a:srgbClr val="F5822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15160" y="1058269"/>
            <a:ext cx="8492357" cy="17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5822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914400" y="2228850"/>
            <a:ext cx="7467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75000"/>
              </a:lnSpc>
              <a:tabLst>
                <a:tab pos="1616075" algn="l"/>
              </a:tabLst>
            </a:pPr>
            <a:r>
              <a:rPr lang="en-GB" sz="3200" b="1" dirty="0">
                <a:solidFill>
                  <a:srgbClr val="022F94"/>
                </a:solidFill>
              </a:rPr>
              <a:t>%</a:t>
            </a:r>
            <a:r>
              <a:rPr lang="en-GB" sz="3200" b="1" dirty="0" smtClean="0">
                <a:solidFill>
                  <a:srgbClr val="022F94"/>
                </a:solidFill>
              </a:rPr>
              <a:t>exportxl( data=sashelp.class,</a:t>
            </a:r>
            <a:endParaRPr lang="en-GB" sz="3200" b="1" dirty="0">
              <a:solidFill>
                <a:srgbClr val="022F94"/>
              </a:solidFill>
            </a:endParaRPr>
          </a:p>
          <a:p>
            <a:pPr lvl="1">
              <a:lnSpc>
                <a:spcPct val="75000"/>
              </a:lnSpc>
              <a:tabLst>
                <a:tab pos="1616075" algn="l"/>
              </a:tabLst>
            </a:pPr>
            <a:r>
              <a:rPr lang="en-GB" sz="3200" b="1" dirty="0" smtClean="0">
                <a:solidFill>
                  <a:srgbClr val="022F94"/>
                </a:solidFill>
              </a:rPr>
              <a:t>	  outfile=c:\temp\class.xlsx)</a:t>
            </a:r>
            <a:endParaRPr lang="en-GB" sz="3200" b="1" dirty="0">
              <a:solidFill>
                <a:srgbClr val="022F94"/>
              </a:solidFill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676400" y="1660809"/>
            <a:ext cx="5715000" cy="28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n-GB" sz="2400" b="1" dirty="0" smtClean="0">
                <a:solidFill>
                  <a:srgbClr val="0394D7"/>
                </a:solidFill>
              </a:rPr>
              <a:t>for example</a:t>
            </a:r>
            <a:r>
              <a:rPr lang="en-GB" sz="2400" b="1" dirty="0" smtClean="0">
                <a:solidFill>
                  <a:srgbClr val="0BD323"/>
                </a:solidFill>
              </a:rPr>
              <a:t>:</a:t>
            </a:r>
            <a:endParaRPr lang="en-GB" sz="2400" b="1" dirty="0">
              <a:solidFill>
                <a:srgbClr val="0BD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 Global Forum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C1EFCE6E-4A51-8F45-86D3-D8C239ACF85F}" vid="{C711A0A3-BFA7-1C4B-88B4-5E2549CF554C}"/>
    </a:ext>
  </a:extLst>
</a:theme>
</file>

<file path=ppt/theme/theme2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1674</Words>
  <Application>Microsoft Office PowerPoint</Application>
  <PresentationFormat>On-screen Show (16:9)</PresentationFormat>
  <Paragraphs>251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Arial Rounded MT Bold</vt:lpstr>
      <vt:lpstr>Calibri</vt:lpstr>
      <vt:lpstr>Calibri Light</vt:lpstr>
      <vt:lpstr>Symbol</vt:lpstr>
      <vt:lpstr>Times New Roman</vt:lpstr>
      <vt:lpstr>Wingdings</vt:lpstr>
      <vt:lpstr>SAS Global Forum</vt:lpstr>
      <vt:lpstr>PowerPoint Presentation</vt:lpstr>
      <vt:lpstr>PowerPoint Presentation</vt:lpstr>
      <vt:lpstr>question</vt:lpstr>
      <vt:lpstr>would you like to be able to:</vt:lpstr>
      <vt:lpstr>answer</vt:lpstr>
      <vt:lpstr>what one way to use the macro looks like</vt:lpstr>
      <vt:lpstr>then select the desired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macro uses named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2017-01-12T19:36:50Z</dcterms:created>
  <dcterms:modified xsi:type="dcterms:W3CDTF">2018-04-05T02:15:12Z</dcterms:modified>
</cp:coreProperties>
</file>