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5" r:id="rId1"/>
  </p:sldMasterIdLst>
  <p:notesMasterIdLst>
    <p:notesMasterId r:id="rId16"/>
  </p:notesMasterIdLst>
  <p:sldIdLst>
    <p:sldId id="257" r:id="rId2"/>
    <p:sldId id="306" r:id="rId3"/>
    <p:sldId id="304" r:id="rId4"/>
    <p:sldId id="259" r:id="rId5"/>
    <p:sldId id="301" r:id="rId6"/>
    <p:sldId id="308" r:id="rId7"/>
    <p:sldId id="261" r:id="rId8"/>
    <p:sldId id="307" r:id="rId9"/>
    <p:sldId id="309" r:id="rId10"/>
    <p:sldId id="310" r:id="rId11"/>
    <p:sldId id="311" r:id="rId12"/>
    <p:sldId id="312" r:id="rId13"/>
    <p:sldId id="313" r:id="rId14"/>
    <p:sldId id="31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82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51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19894-F609-4A88-8E56-130740CC48AC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979417-FD0C-431A-8BD1-801F8553C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54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blaEC</a:t>
            </a:r>
            <a:r>
              <a:rPr lang="en-US" dirty="0"/>
              <a:t> – beta lactamase – breaks up penicillin? &lt; look up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059C4-7D22-4EE5-A1AD-15B91C7054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823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2F9B598-7E26-476A-87A3-B69B2CCED7EF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FC63CA00-ADAA-40AC-869B-2673BAEE5C7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2574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9B598-7E26-476A-87A3-B69B2CCED7EF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CA00-ADAA-40AC-869B-2673BAEE5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78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9B598-7E26-476A-87A3-B69B2CCED7EF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CA00-ADAA-40AC-869B-2673BAEE5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35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9B598-7E26-476A-87A3-B69B2CCED7EF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CA00-ADAA-40AC-869B-2673BAEE5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5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9B598-7E26-476A-87A3-B69B2CCED7EF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CA00-ADAA-40AC-869B-2673BAEE5C7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5311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9B598-7E26-476A-87A3-B69B2CCED7EF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CA00-ADAA-40AC-869B-2673BAEE5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06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9B598-7E26-476A-87A3-B69B2CCED7EF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CA00-ADAA-40AC-869B-2673BAEE5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23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9B598-7E26-476A-87A3-B69B2CCED7EF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CA00-ADAA-40AC-869B-2673BAEE5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6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9B598-7E26-476A-87A3-B69B2CCED7EF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CA00-ADAA-40AC-869B-2673BAEE5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86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9B598-7E26-476A-87A3-B69B2CCED7EF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CA00-ADAA-40AC-869B-2673BAEE5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71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9B598-7E26-476A-87A3-B69B2CCED7EF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CA00-ADAA-40AC-869B-2673BAEE5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2F9B598-7E26-476A-87A3-B69B2CCED7EF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C63CA00-ADAA-40AC-869B-2673BAEE5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000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F4C4-0898-433E-8A1C-B482E57676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AMR Project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E9873F-CFD6-4DF1-A610-3A02423FF6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Sept 15, 2021</a:t>
            </a:r>
          </a:p>
        </p:txBody>
      </p:sp>
    </p:spTree>
    <p:extLst>
      <p:ext uri="{BB962C8B-B14F-4D97-AF65-F5344CB8AC3E}">
        <p14:creationId xmlns:p14="http://schemas.microsoft.com/office/powerpoint/2010/main" val="2840934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7C17471-235E-4487-BB67-6DF251562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F03270D-380A-4542-9243-23A2CDF61F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70C61FA-EB40-4064-9821-F9F313932B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Logistic Regression calculates the effect of genes on the likelihood a given response will occur as an odds-ratio. 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This addresses the question of: </a:t>
            </a:r>
            <a:r>
              <a:rPr lang="en-US" dirty="0">
                <a:solidFill>
                  <a:schemeClr val="tx1"/>
                </a:solidFill>
              </a:rPr>
              <a:t>What is the strength of the genotype / phenotype relationship?	</a:t>
            </a:r>
            <a:endParaRPr lang="en-US" dirty="0"/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Ex: A odds-ratio of 5.44 suggests that odds of being resistance is 5.44x greater when you have the gene than the odds of being resistance when you do not.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Looking at only a single gene at a time allows us to compare how well that gene confers resistance to drugs of the same class by looking at its odd-ratio.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</a:rPr>
              <a:t>If we have a </a:t>
            </a:r>
            <a:r>
              <a:rPr lang="en-US" sz="1800" dirty="0" err="1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</a:rPr>
              <a:t>tetO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</a:rPr>
              <a:t> gene present in a sample, does that gene correlate with resistance to ALL tetracyclines (minocycline, tetracycline, doxycycline, etc.) we test against?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Incorporating an animal fixed effect accounts for the variability in gene effect across different animal species without discarding samples. </a:t>
            </a:r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E638FCF-FF33-4125-BBBC-CC7E657A9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AD6414A-BC48-48A8-9AB5-EA97DDF16B7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This analysis does not evaluate the combinatorial effect of genes on their ability to confer resistance.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Alternative approaches: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Combine multiple genes of the same gene functional family together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Considers more than one gene at a time but assumes a linear additive relationship in genes ability to confer resistance.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Treat the # of genes as a factor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useful if we believe a gene functional family only confers resistance once a certain threshold IS reached at the cost of obscuring the effect of an individual gene.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Treat each gene in a gene functional family as its own variable and add interaction terms between all possible combinations 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Many interactions terms significantly lowers the ability of the model to assess main effect strength.</a:t>
            </a:r>
          </a:p>
        </p:txBody>
      </p:sp>
    </p:spTree>
    <p:extLst>
      <p:ext uri="{BB962C8B-B14F-4D97-AF65-F5344CB8AC3E}">
        <p14:creationId xmlns:p14="http://schemas.microsoft.com/office/powerpoint/2010/main" val="89075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27751-E351-417B-B760-17879B099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Using the AMR gene data that we have, can we cluster profiles based on animal species of origin?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6E6E0-4F04-4A25-968A-0946BBF65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Non-parametric K-Modes clustering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Where each sample is represented by a vector of 0,1s representing the presence absence of each gene.</a:t>
            </a:r>
          </a:p>
          <a:p>
            <a:pPr>
              <a:buClr>
                <a:schemeClr val="tx1"/>
              </a:buClr>
            </a:pPr>
            <a:endParaRPr lang="en-US" sz="2000" dirty="0"/>
          </a:p>
          <a:p>
            <a:pPr>
              <a:buClr>
                <a:schemeClr val="tx1"/>
              </a:buClr>
            </a:pPr>
            <a:r>
              <a:rPr lang="en-US" sz="2000" dirty="0"/>
              <a:t>Evaluation: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Use an Adjusted Rand Index to compare the clusters generated from the genotype data with known labels (ex: Animal species of origin) and compare agreement.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This analysis is simply a preliminary analysis checking whether genotype information could be used to predict any metadata labels.</a:t>
            </a:r>
          </a:p>
        </p:txBody>
      </p:sp>
    </p:spTree>
    <p:extLst>
      <p:ext uri="{BB962C8B-B14F-4D97-AF65-F5344CB8AC3E}">
        <p14:creationId xmlns:p14="http://schemas.microsoft.com/office/powerpoint/2010/main" val="16789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27751-E351-417B-B760-17879B099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6E6E0-4F04-4A25-968A-0946BBF65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Based on the AMR genotype, can we predict AB resistance phenotype?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Is there a characteristic of E. coli that we can use to predict the animal species of origin?</a:t>
            </a:r>
          </a:p>
          <a:p>
            <a:pPr>
              <a:buClr>
                <a:schemeClr val="tx1"/>
              </a:buClr>
            </a:pPr>
            <a:endParaRPr lang="en-US" sz="1800" b="1" dirty="0"/>
          </a:p>
          <a:p>
            <a:pPr>
              <a:buClr>
                <a:schemeClr val="tx1"/>
              </a:buClr>
            </a:pPr>
            <a:r>
              <a:rPr lang="en-US" b="1" dirty="0"/>
              <a:t>Multi-output neural network model</a:t>
            </a:r>
            <a:endParaRPr lang="en-US" sz="1800" b="1" dirty="0"/>
          </a:p>
          <a:p>
            <a:pPr>
              <a:buClr>
                <a:schemeClr val="tx1"/>
              </a:buClr>
            </a:pPr>
            <a:r>
              <a:rPr lang="en-US" sz="1800" b="1" dirty="0"/>
              <a:t>Response:</a:t>
            </a:r>
            <a:r>
              <a:rPr lang="en-US" sz="1800" b="1" i="1" dirty="0"/>
              <a:t> </a:t>
            </a:r>
            <a:r>
              <a:rPr lang="en-US" sz="1800" dirty="0"/>
              <a:t>multiple AB resistance phenotypes and animal of origin.</a:t>
            </a:r>
          </a:p>
          <a:p>
            <a:pPr>
              <a:buClr>
                <a:schemeClr val="tx1"/>
              </a:buClr>
            </a:pPr>
            <a:r>
              <a:rPr lang="en-US" sz="1800" b="1" dirty="0"/>
              <a:t>Predictors: </a:t>
            </a:r>
            <a:r>
              <a:rPr lang="en-US" sz="1800" dirty="0"/>
              <a:t>AMR genotype</a:t>
            </a:r>
            <a:r>
              <a:rPr lang="en-US" dirty="0"/>
              <a:t>.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sz="1800" i="1" dirty="0"/>
          </a:p>
          <a:p>
            <a:pPr>
              <a:buClr>
                <a:schemeClr val="tx1"/>
              </a:buClr>
            </a:pPr>
            <a:endParaRPr lang="en-US" sz="1800" i="1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565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AB41C-2CE1-4BFA-BE6F-2573C64F2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45CE0D-38BC-499C-BC18-C179820A6CD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/>
              <a:t>Pros: </a:t>
            </a:r>
            <a:endParaRPr lang="en-US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A machine learning model is best suited for this dataset where we have a high number of predictor variables relative to the sample size.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Neural Network was chosen for its ability to handle multiple-outputs.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Uses entire dataset to draw conclusions on AMR gene detection &gt; AMR prediction.</a:t>
            </a:r>
          </a:p>
          <a:p>
            <a:pPr>
              <a:buClr>
                <a:schemeClr val="tx1"/>
              </a:buClr>
            </a:pPr>
            <a:r>
              <a:rPr lang="en-US" dirty="0"/>
              <a:t>Cons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Very difficult to gain information on which specific predictors (genes) are contributing most to predictions.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1C90BF-06C6-4683-9667-8E5FBFE6778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Alternative Approaches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Build individual models for AMR phenotype target.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Pros: Easier to gain insight on how each predictor contributions to a prediction.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Cons: Assumes prediction targets are independent. 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37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27751-E351-417B-B760-17879B099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6E6E0-4F04-4A25-968A-0946BBF65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400" b="1" dirty="0"/>
              <a:t>Inference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Is there a relationship between genotype and phenotype (yes/no)? </a:t>
            </a:r>
            <a:r>
              <a:rPr lang="en-US" sz="1800" b="1" dirty="0"/>
              <a:t>Logistic Regression</a:t>
            </a:r>
            <a:endParaRPr lang="en-US" sz="1800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What is the strength of the genotype / phenotype relationship? </a:t>
            </a:r>
            <a:r>
              <a:rPr lang="en-US" sz="1800" b="1" dirty="0"/>
              <a:t>Logistic Regression</a:t>
            </a:r>
            <a:r>
              <a:rPr lang="en-US" sz="1800" dirty="0"/>
              <a:t>	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Using the AMR gene data that we have, can we cluster profiles based on animal species of origin? </a:t>
            </a:r>
            <a:r>
              <a:rPr lang="en-US" sz="1800" b="1" dirty="0"/>
              <a:t>Non-parametric K-Modes clustering</a:t>
            </a:r>
            <a:endParaRPr lang="en-US" sz="1800" dirty="0"/>
          </a:p>
          <a:p>
            <a:pPr>
              <a:buClr>
                <a:schemeClr val="tx1"/>
              </a:buClr>
            </a:pPr>
            <a:r>
              <a:rPr lang="en-US" sz="2400" b="1" dirty="0"/>
              <a:t>Prediction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Based on the AMR genotype, can we predict AB resistance phenotype? </a:t>
            </a:r>
            <a:r>
              <a:rPr lang="en-US" sz="1800" b="1" dirty="0"/>
              <a:t>Neural Network</a:t>
            </a:r>
            <a:endParaRPr lang="en-US" sz="1800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Is there a characteristic of E. coli that we can use to predict the animal species of origin? </a:t>
            </a:r>
            <a:r>
              <a:rPr lang="en-US" sz="1800" b="1" dirty="0"/>
              <a:t>Neural Network</a:t>
            </a:r>
            <a:endParaRPr lang="en-US" sz="1800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077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23353-48E1-4990-8AEE-68994D675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979AB-63E0-4C84-B457-10E2BEC7F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/>
              <a:t>846 samples over a period of 3 years (2018-2020).</a:t>
            </a:r>
          </a:p>
          <a:p>
            <a:r>
              <a:rPr lang="en-US" sz="2000" dirty="0"/>
              <a:t>Samples consist of E. Coli isolates from a variety of livestock animals (pigs, cattle, horses, chickens, </a:t>
            </a:r>
            <a:r>
              <a:rPr lang="en-US" sz="2000" dirty="0" err="1"/>
              <a:t>etc</a:t>
            </a:r>
            <a:r>
              <a:rPr lang="en-US" sz="2000" dirty="0"/>
              <a:t>).</a:t>
            </a:r>
          </a:p>
          <a:p>
            <a:r>
              <a:rPr lang="en-US" sz="2000" dirty="0"/>
              <a:t>Samples were sequenced (whole genome sequencing) and searched for the presence of antimicrobial resistance genes with </a:t>
            </a:r>
            <a:r>
              <a:rPr lang="en-US" sz="2000" dirty="0" err="1"/>
              <a:t>AMRFinder</a:t>
            </a:r>
            <a:r>
              <a:rPr lang="en-US" sz="2000" dirty="0"/>
              <a:t> and </a:t>
            </a:r>
            <a:r>
              <a:rPr lang="en-US" sz="2000" dirty="0" err="1"/>
              <a:t>Abricate</a:t>
            </a:r>
            <a:r>
              <a:rPr lang="en-US" sz="2000" dirty="0"/>
              <a:t>.</a:t>
            </a:r>
          </a:p>
          <a:p>
            <a:r>
              <a:rPr lang="en-US" sz="2000" dirty="0"/>
              <a:t>Total # of AMR genes detected in each sample was compared across 4 databases (</a:t>
            </a:r>
            <a:r>
              <a:rPr lang="en-US" sz="2000" dirty="0" err="1"/>
              <a:t>amrfinder</a:t>
            </a:r>
            <a:r>
              <a:rPr lang="en-US" sz="2000" dirty="0"/>
              <a:t>, </a:t>
            </a:r>
            <a:r>
              <a:rPr lang="en-US" sz="2000" dirty="0" err="1"/>
              <a:t>ncbi</a:t>
            </a:r>
            <a:r>
              <a:rPr lang="en-US" sz="2000" dirty="0"/>
              <a:t>, </a:t>
            </a:r>
            <a:r>
              <a:rPr lang="en-US" sz="2000" dirty="0" err="1"/>
              <a:t>plasmidfinder</a:t>
            </a:r>
            <a:r>
              <a:rPr lang="en-US" sz="2000" dirty="0"/>
              <a:t>, </a:t>
            </a:r>
            <a:r>
              <a:rPr lang="en-US" sz="2000" dirty="0" err="1"/>
              <a:t>resfinder</a:t>
            </a:r>
            <a:r>
              <a:rPr lang="en-US" sz="2000" dirty="0"/>
              <a:t>).</a:t>
            </a:r>
          </a:p>
          <a:p>
            <a:r>
              <a:rPr lang="en-US" sz="2000" dirty="0"/>
              <a:t>Antimicrobial resistance assays (</a:t>
            </a:r>
            <a:r>
              <a:rPr lang="en-US" sz="2000" dirty="0" err="1"/>
              <a:t>Sensititre</a:t>
            </a:r>
            <a:r>
              <a:rPr lang="en-US" sz="2000" dirty="0"/>
              <a:t> </a:t>
            </a:r>
            <a:r>
              <a:rPr lang="en-US" sz="2000" dirty="0" err="1"/>
              <a:t>BioMic</a:t>
            </a:r>
            <a:r>
              <a:rPr lang="en-US" sz="2000" dirty="0"/>
              <a:t> Assay) were performed to check for AMR phenotypes (Sensitive, Intermediate, or Resistant).</a:t>
            </a:r>
          </a:p>
          <a:p>
            <a:r>
              <a:rPr lang="en-US" sz="2000" dirty="0"/>
              <a:t>AM Resistance conferred by specific genes was determined by referencing the Comprehensive Antimicrobial Resistance Database (CARD).</a:t>
            </a:r>
          </a:p>
        </p:txBody>
      </p:sp>
    </p:spTree>
    <p:extLst>
      <p:ext uri="{BB962C8B-B14F-4D97-AF65-F5344CB8AC3E}">
        <p14:creationId xmlns:p14="http://schemas.microsoft.com/office/powerpoint/2010/main" val="531870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0A4F48-604B-44D8-BAF8-CA0740BB6DD7}"/>
              </a:ext>
            </a:extLst>
          </p:cNvPr>
          <p:cNvSpPr/>
          <p:nvPr/>
        </p:nvSpPr>
        <p:spPr>
          <a:xfrm>
            <a:off x="2381967" y="825689"/>
            <a:ext cx="4530623" cy="18151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Genotype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Sample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Gene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Gene type (plasmid, chromosomal)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% Coverage/identity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FE7784-B482-4062-AA1E-B7FF77E2DBB3}"/>
              </a:ext>
            </a:extLst>
          </p:cNvPr>
          <p:cNvSpPr/>
          <p:nvPr/>
        </p:nvSpPr>
        <p:spPr>
          <a:xfrm>
            <a:off x="6987655" y="825688"/>
            <a:ext cx="5042846" cy="1808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Phenotype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Sample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Antimicrobial agent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Minimum Inhibitory Concentration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Breakpoint determinant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Phenotype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EF83BF-3A72-42C1-BF39-90FECA1EFF49}"/>
              </a:ext>
            </a:extLst>
          </p:cNvPr>
          <p:cNvSpPr/>
          <p:nvPr/>
        </p:nvSpPr>
        <p:spPr>
          <a:xfrm>
            <a:off x="218364" y="825689"/>
            <a:ext cx="2067636" cy="18083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Sample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Animal of origin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State of origin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Tissue sample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5A84F9-4B54-4F0B-92EA-7982998289C9}"/>
              </a:ext>
            </a:extLst>
          </p:cNvPr>
          <p:cNvSpPr/>
          <p:nvPr/>
        </p:nvSpPr>
        <p:spPr>
          <a:xfrm>
            <a:off x="218363" y="245660"/>
            <a:ext cx="11812137" cy="4503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E. Coli Samples (n = 846)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058B45-10F8-4DDF-B965-08858B8BFD01}"/>
              </a:ext>
            </a:extLst>
          </p:cNvPr>
          <p:cNvSpPr/>
          <p:nvPr/>
        </p:nvSpPr>
        <p:spPr>
          <a:xfrm>
            <a:off x="2381967" y="2900150"/>
            <a:ext cx="2285565" cy="19721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/>
              <a:t>AMRFinder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BLASTX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% coverage &gt; 90%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% identity &gt; 75%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E80FCB-B8DF-4C95-887D-953DD3A59ADB}"/>
              </a:ext>
            </a:extLst>
          </p:cNvPr>
          <p:cNvSpPr/>
          <p:nvPr/>
        </p:nvSpPr>
        <p:spPr>
          <a:xfrm>
            <a:off x="6987655" y="2900150"/>
            <a:ext cx="5042845" cy="197210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/>
              <a:t>Sensititre</a:t>
            </a:r>
            <a:r>
              <a:rPr lang="en-US" sz="1400" dirty="0"/>
              <a:t> </a:t>
            </a:r>
            <a:r>
              <a:rPr lang="en-US" sz="1400" dirty="0" err="1"/>
              <a:t>BioMic</a:t>
            </a:r>
            <a:r>
              <a:rPr lang="en-US" sz="1400" dirty="0"/>
              <a:t> Assay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Determines ‘Minimum Inhibitory Concentration” of a given antimicrobial within a range.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AMR phenotype is determined by either;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CLSI breakpoints.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50/90% quantile.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BB08A2-3BC1-49B4-A56F-A5C330F671E6}"/>
              </a:ext>
            </a:extLst>
          </p:cNvPr>
          <p:cNvSpPr/>
          <p:nvPr/>
        </p:nvSpPr>
        <p:spPr>
          <a:xfrm>
            <a:off x="4742597" y="2900150"/>
            <a:ext cx="2169993" cy="19721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/>
              <a:t>Abricate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BLASTN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NCBI, </a:t>
            </a:r>
            <a:r>
              <a:rPr lang="en-US" sz="1400" dirty="0" err="1"/>
              <a:t>Resfinder</a:t>
            </a:r>
            <a:r>
              <a:rPr lang="en-US" sz="1400" dirty="0"/>
              <a:t>, </a:t>
            </a:r>
            <a:r>
              <a:rPr lang="en-US" sz="1400" dirty="0" err="1"/>
              <a:t>PlasmidFinder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% identity &gt; 75%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AA0683-4EE1-48DF-AC74-0F1455BD9C4B}"/>
              </a:ext>
            </a:extLst>
          </p:cNvPr>
          <p:cNvSpPr/>
          <p:nvPr/>
        </p:nvSpPr>
        <p:spPr>
          <a:xfrm>
            <a:off x="2381967" y="5022375"/>
            <a:ext cx="9648533" cy="170597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Comprehensive Antimicrobial Resistance Database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Information on individual genes and whether they are known to confer resistance to a specific antimicrobial agent.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076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FE9F2-ABA2-42AF-BC37-BA5F9B511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97242"/>
            <a:ext cx="4404360" cy="5263515"/>
          </a:xfrm>
        </p:spPr>
        <p:txBody>
          <a:bodyPr/>
          <a:lstStyle/>
          <a:p>
            <a:r>
              <a:rPr lang="en-US" dirty="0"/>
              <a:t>How are samples distributed by host animal?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795DE4F0-2557-4B5C-AD69-9FD579B20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063" y="0"/>
            <a:ext cx="68399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844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B321FF0D-FF0D-4C9A-BB51-064673624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656" y="1635946"/>
            <a:ext cx="9757391" cy="45275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388715-199D-45BF-ADC0-166848FB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most prevalent AMR genes found in samples? (n = 846)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25B773-4215-4D32-B191-16F694182C81}"/>
              </a:ext>
            </a:extLst>
          </p:cNvPr>
          <p:cNvSpPr/>
          <p:nvPr/>
        </p:nvSpPr>
        <p:spPr>
          <a:xfrm>
            <a:off x="3508688" y="2569986"/>
            <a:ext cx="7368578" cy="3233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AE18F8-282D-4C9E-B58A-FD9CEA1829B1}"/>
              </a:ext>
            </a:extLst>
          </p:cNvPr>
          <p:cNvSpPr/>
          <p:nvPr/>
        </p:nvSpPr>
        <p:spPr>
          <a:xfrm>
            <a:off x="3581020" y="3547576"/>
            <a:ext cx="7195027" cy="6013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20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A4B6E-053C-440E-8AEB-DBE6A5A51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0" y="964565"/>
            <a:ext cx="5664200" cy="5243195"/>
          </a:xfrm>
        </p:spPr>
        <p:txBody>
          <a:bodyPr/>
          <a:lstStyle/>
          <a:p>
            <a:r>
              <a:rPr lang="en-US" dirty="0"/>
              <a:t>Is there a difference in number of AMR genes found across different animal samples?</a:t>
            </a:r>
          </a:p>
        </p:txBody>
      </p:sp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A70D3A56-77FD-4CBF-B20B-91850F8F2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365077"/>
            <a:ext cx="6139528" cy="612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614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E1123-59A2-479C-BD4A-761892B4D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there a bias in # of AMR genes found by database?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D71FF041-6302-4489-ADCB-63D53AFEB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975" y="1828799"/>
            <a:ext cx="8693624" cy="496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870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27751-E351-417B-B760-17879B099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6E6E0-4F04-4A25-968A-0946BBF65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sz="2400" b="1" dirty="0"/>
              <a:t>Inference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Is there a relationship between genotype and phenotype (yes/no)?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What is the strength of the genotype / phenotype relationship?	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Using the AMR gene data that we have, can we cluster profiles based on animal species of origin?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sz="2400" b="1" dirty="0"/>
              <a:t>Prediction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Based on the AMR genotype, can we predict AB resistance phenotype?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Is there a characteristic of E. coli that we can use to predict the animal species of origin?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600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27751-E351-417B-B760-17879B099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Inference: Is there a relationship between genotype and phenotype?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93F4610-3187-40F1-8614-67CA47EC5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Logistic Regression with Animal Fixed Effect.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Testing only genes-AB combinations which are purported to confer antibiotic resistance. 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/>
              <a:t>Response: </a:t>
            </a:r>
            <a:r>
              <a:rPr lang="en-US" dirty="0"/>
              <a:t>AB resistance phenotype</a:t>
            </a:r>
          </a:p>
          <a:p>
            <a:pPr>
              <a:buClr>
                <a:schemeClr val="tx1"/>
              </a:buClr>
            </a:pPr>
            <a:r>
              <a:rPr lang="en-US" b="1" dirty="0"/>
              <a:t>Predictor: </a:t>
            </a:r>
            <a:r>
              <a:rPr lang="en-US" dirty="0"/>
              <a:t>1,0 presence absence of a single gene.</a:t>
            </a:r>
            <a:endParaRPr lang="en-US" b="1" dirty="0"/>
          </a:p>
          <a:p>
            <a:pPr>
              <a:buClr>
                <a:schemeClr val="tx1"/>
              </a:buClr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0607776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970</TotalTime>
  <Words>1075</Words>
  <Application>Microsoft Office PowerPoint</Application>
  <PresentationFormat>Widescreen</PresentationFormat>
  <Paragraphs>120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Schoolbook</vt:lpstr>
      <vt:lpstr>Wingdings 2</vt:lpstr>
      <vt:lpstr>View</vt:lpstr>
      <vt:lpstr>AMR Project Overview</vt:lpstr>
      <vt:lpstr>Study Background</vt:lpstr>
      <vt:lpstr>PowerPoint Presentation</vt:lpstr>
      <vt:lpstr>How are samples distributed by host animal?</vt:lpstr>
      <vt:lpstr>What are the most prevalent AMR genes found in samples? (n = 846)</vt:lpstr>
      <vt:lpstr>Is there a difference in number of AMR genes found across different animal samples?</vt:lpstr>
      <vt:lpstr>Is there a bias in # of AMR genes found by database?</vt:lpstr>
      <vt:lpstr>Project Objectives</vt:lpstr>
      <vt:lpstr>Inference: Is there a relationship between genotype and phenotype?</vt:lpstr>
      <vt:lpstr>Logistic Regression</vt:lpstr>
      <vt:lpstr>Using the AMR gene data that we have, can we cluster profiles based on animal species of origin?</vt:lpstr>
      <vt:lpstr>Prediction</vt:lpstr>
      <vt:lpstr>Neural Network</vt:lpstr>
      <vt:lpstr>Project Objectives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Update</dc:title>
  <dc:creator>Henri Chung</dc:creator>
  <cp:lastModifiedBy>Henri Chung</cp:lastModifiedBy>
  <cp:revision>16</cp:revision>
  <dcterms:created xsi:type="dcterms:W3CDTF">2021-09-01T15:07:31Z</dcterms:created>
  <dcterms:modified xsi:type="dcterms:W3CDTF">2021-09-17T15:03:46Z</dcterms:modified>
</cp:coreProperties>
</file>