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33"/>
  </p:notesMasterIdLst>
  <p:sldIdLst>
    <p:sldId id="257" r:id="rId2"/>
    <p:sldId id="306" r:id="rId3"/>
    <p:sldId id="304" r:id="rId4"/>
    <p:sldId id="259" r:id="rId5"/>
    <p:sldId id="301" r:id="rId6"/>
    <p:sldId id="308" r:id="rId7"/>
    <p:sldId id="261" r:id="rId8"/>
    <p:sldId id="307" r:id="rId9"/>
    <p:sldId id="309" r:id="rId10"/>
    <p:sldId id="310" r:id="rId11"/>
    <p:sldId id="315" r:id="rId12"/>
    <p:sldId id="316" r:id="rId13"/>
    <p:sldId id="325" r:id="rId14"/>
    <p:sldId id="337" r:id="rId15"/>
    <p:sldId id="322" r:id="rId16"/>
    <p:sldId id="319" r:id="rId17"/>
    <p:sldId id="314" r:id="rId18"/>
    <p:sldId id="331" r:id="rId19"/>
    <p:sldId id="326" r:id="rId20"/>
    <p:sldId id="327" r:id="rId21"/>
    <p:sldId id="328" r:id="rId22"/>
    <p:sldId id="329" r:id="rId23"/>
    <p:sldId id="332" r:id="rId24"/>
    <p:sldId id="334" r:id="rId25"/>
    <p:sldId id="333" r:id="rId26"/>
    <p:sldId id="335" r:id="rId27"/>
    <p:sldId id="336" r:id="rId28"/>
    <p:sldId id="330" r:id="rId29"/>
    <p:sldId id="317" r:id="rId30"/>
    <p:sldId id="318" r:id="rId31"/>
    <p:sldId id="32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19894-F609-4A88-8E56-130740CC48A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79417-FD0C-431A-8BD1-801F8553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blaEC</a:t>
            </a:r>
            <a:r>
              <a:rPr lang="en-US" dirty="0"/>
              <a:t> – beta lactamase – breaks up penicillin? &lt; look up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2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Tranpose</a:t>
            </a:r>
            <a:r>
              <a:rPr lang="en-US" dirty="0"/>
              <a:t> 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79417-FD0C-431A-8BD1-801F8553C3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2F9B598-7E26-476A-87A3-B69B2CCED7E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257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7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3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311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0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6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2F9B598-7E26-476A-87A3-B69B2CCED7E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00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outputs/sig_logreg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outputs/animal_effect.csv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F4C4-0898-433E-8A1C-B482E5767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AMR Project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9873F-CFD6-4DF1-A610-3A02423FF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 13, 2021</a:t>
            </a:r>
          </a:p>
        </p:txBody>
      </p:sp>
    </p:spTree>
    <p:extLst>
      <p:ext uri="{BB962C8B-B14F-4D97-AF65-F5344CB8AC3E}">
        <p14:creationId xmlns:p14="http://schemas.microsoft.com/office/powerpoint/2010/main" val="284093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C17471-235E-4487-BB67-6DF25156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03270D-380A-4542-9243-23A2CDF61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0C61FA-EB40-4064-9821-F9F313932B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Logistic Regression calculates the effect of genes on the likelihood a given response will occur as an odds-ratio. 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This addresses the question of: </a:t>
            </a:r>
            <a:r>
              <a:rPr lang="en-US" dirty="0">
                <a:solidFill>
                  <a:schemeClr val="tx1"/>
                </a:solidFill>
              </a:rPr>
              <a:t>What is the strength of the genotype / phenotype relationship?	</a:t>
            </a:r>
            <a:endParaRPr lang="en-US" dirty="0"/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Ex: A odds-ratio of 5.44 suggests that odds of being resistance is 5.44x greater when you have the gene than the odds of being resistance when you do not.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Looking at only a single gene at a time allows us to compare how well that gene confers resistance to drugs of the same class by looking at its odd-ratio.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If we have a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tetO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 gene present in a sample, does that gene correlate with resistance to ALL tetracyclines (minocycline, tetracycline, doxycycline, etc.) we test against?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Incorporating an animal fixed effect accounts for the variability in gene effect across different animal species without discarding samples. 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638FCF-FF33-4125-BBBC-CC7E657A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D6414A-BC48-48A8-9AB5-EA97DDF16B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This analysis does not evaluate the combinatorial effect of genes on their ability to confer resistance.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Alternative approaches: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Combine multiple genes of the same gene functional family together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Considers more than one gene at a time but assumes a linear additive relationship in genes ability to confer resistance.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Treat the # of genes as a factor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useful if we believe a gene functional family only confers resistance once a certain threshold IS reached at the cost of obscuring the effect of an individual gene.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Treat each gene in a gene functional family as its own variable and add interaction terms between all possible combinations 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Many interactions terms significantly lowers the ability of the model to assess main effect strength.</a:t>
            </a:r>
          </a:p>
        </p:txBody>
      </p:sp>
    </p:spTree>
    <p:extLst>
      <p:ext uri="{BB962C8B-B14F-4D97-AF65-F5344CB8AC3E}">
        <p14:creationId xmlns:p14="http://schemas.microsoft.com/office/powerpoint/2010/main" val="8907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751-E351-417B-B760-17879B0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Model set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3F4610-3187-40F1-8614-67CA47EC57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1400" dirty="0"/>
              <a:t>Start with initial genotype – phenotype data consisting of :</a:t>
            </a:r>
          </a:p>
          <a:p>
            <a:pPr lvl="1">
              <a:buClr>
                <a:schemeClr val="tx1"/>
              </a:buClr>
            </a:pPr>
            <a:r>
              <a:rPr lang="en-US" sz="1400" dirty="0"/>
              <a:t>846 samples</a:t>
            </a:r>
          </a:p>
          <a:p>
            <a:pPr lvl="1">
              <a:buClr>
                <a:schemeClr val="tx1"/>
              </a:buClr>
            </a:pPr>
            <a:r>
              <a:rPr lang="en-US" sz="1400" dirty="0"/>
              <a:t>277 genes</a:t>
            </a:r>
          </a:p>
          <a:p>
            <a:pPr lvl="1">
              <a:buClr>
                <a:schemeClr val="tx1"/>
              </a:buClr>
            </a:pPr>
            <a:r>
              <a:rPr lang="en-US" sz="1400" dirty="0"/>
              <a:t>51 antimicrobial agents.</a:t>
            </a:r>
          </a:p>
          <a:p>
            <a:pPr>
              <a:buClr>
                <a:schemeClr val="tx1"/>
              </a:buClr>
            </a:pPr>
            <a:r>
              <a:rPr lang="en-US" sz="1400" dirty="0"/>
              <a:t>Split data into phenotypes determined by </a:t>
            </a:r>
            <a:r>
              <a:rPr lang="en-US" sz="1400" b="1" dirty="0"/>
              <a:t>CLSI breakpoints</a:t>
            </a:r>
            <a:r>
              <a:rPr lang="en-US" sz="1400" dirty="0"/>
              <a:t> or </a:t>
            </a:r>
            <a:r>
              <a:rPr lang="en-US" sz="1400" b="1" dirty="0"/>
              <a:t>50</a:t>
            </a:r>
            <a:r>
              <a:rPr lang="en-US" sz="1400" b="1" baseline="30000" dirty="0"/>
              <a:t>th</a:t>
            </a:r>
            <a:r>
              <a:rPr lang="en-US" sz="1400" b="1" dirty="0"/>
              <a:t> quantile</a:t>
            </a:r>
            <a:r>
              <a:rPr lang="en-US" sz="1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1200" dirty="0"/>
              <a:t>Convert Intermediate phenotype to Resistant (</a:t>
            </a:r>
            <a:r>
              <a:rPr lang="en-US" sz="1200" dirty="0" err="1"/>
              <a:t>ItoR</a:t>
            </a:r>
            <a:r>
              <a:rPr lang="en-US" sz="1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1400" dirty="0"/>
              <a:t>Filter data to meet specific criteria;</a:t>
            </a:r>
          </a:p>
          <a:p>
            <a:pPr lvl="1">
              <a:buClr>
                <a:schemeClr val="tx1"/>
              </a:buClr>
            </a:pPr>
            <a:r>
              <a:rPr lang="en-US" sz="1400" dirty="0"/>
              <a:t>Filter gene-antimicrobial agent combinations to genes predicted to confer antimicrobial resistance according to CARD database.</a:t>
            </a:r>
          </a:p>
          <a:p>
            <a:pPr lvl="1">
              <a:buClr>
                <a:schemeClr val="tx1"/>
              </a:buClr>
            </a:pPr>
            <a:r>
              <a:rPr lang="en-US" sz="1400" dirty="0"/>
              <a:t>Filter data to fit model requirements.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Number of animal groups &gt; 1, phenotypes &gt; 1, gene values &gt; 1.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Data that fit model requirements except # of animal groups is fit with a logistic regression without animal effect.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FC84EB-CD49-48F1-BF85-DEDC3E8EA3D7}"/>
              </a:ext>
            </a:extLst>
          </p:cNvPr>
          <p:cNvSpPr/>
          <p:nvPr/>
        </p:nvSpPr>
        <p:spPr>
          <a:xfrm>
            <a:off x="7160326" y="1982633"/>
            <a:ext cx="2798532" cy="814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0EEB8D-DA82-45BD-BEE4-08D95BC85E3E}"/>
              </a:ext>
            </a:extLst>
          </p:cNvPr>
          <p:cNvSpPr/>
          <p:nvPr/>
        </p:nvSpPr>
        <p:spPr>
          <a:xfrm>
            <a:off x="6653841" y="4471039"/>
            <a:ext cx="1953767" cy="814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CLSI: multiple animals (n = 90)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5FB5E-DF0E-4997-95D3-B623B2F87636}"/>
              </a:ext>
            </a:extLst>
          </p:cNvPr>
          <p:cNvSpPr/>
          <p:nvPr/>
        </p:nvSpPr>
        <p:spPr>
          <a:xfrm>
            <a:off x="6653840" y="3575260"/>
            <a:ext cx="1953767" cy="8147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CLSI: one animal (n = 12)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689451-ACF5-4EE8-9BC6-FE05259E20E7}"/>
              </a:ext>
            </a:extLst>
          </p:cNvPr>
          <p:cNvSpPr/>
          <p:nvPr/>
        </p:nvSpPr>
        <p:spPr>
          <a:xfrm>
            <a:off x="8721323" y="3577335"/>
            <a:ext cx="1953767" cy="8147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IQ50: one animal (n = 4)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E5660-28F1-43CF-8702-57CF4EE2395B}"/>
              </a:ext>
            </a:extLst>
          </p:cNvPr>
          <p:cNvSpPr/>
          <p:nvPr/>
        </p:nvSpPr>
        <p:spPr>
          <a:xfrm>
            <a:off x="8721322" y="4471039"/>
            <a:ext cx="1953767" cy="814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IQ50: multiple animal (n = 172)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EF6BA40-A69C-46CD-9D3C-565444A1D562}"/>
              </a:ext>
            </a:extLst>
          </p:cNvPr>
          <p:cNvSpPr/>
          <p:nvPr/>
        </p:nvSpPr>
        <p:spPr>
          <a:xfrm>
            <a:off x="8377214" y="2982207"/>
            <a:ext cx="597877" cy="410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C5AC3FA-07E4-4DFF-9820-50548888E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824815"/>
              </p:ext>
            </p:extLst>
          </p:nvPr>
        </p:nvGraphicFramePr>
        <p:xfrm>
          <a:off x="1796256" y="2145769"/>
          <a:ext cx="7604920" cy="3237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984">
                  <a:extLst>
                    <a:ext uri="{9D8B030D-6E8A-4147-A177-3AD203B41FA5}">
                      <a16:colId xmlns:a16="http://schemas.microsoft.com/office/drawing/2014/main" val="1142416271"/>
                    </a:ext>
                  </a:extLst>
                </a:gridCol>
                <a:gridCol w="1520984">
                  <a:extLst>
                    <a:ext uri="{9D8B030D-6E8A-4147-A177-3AD203B41FA5}">
                      <a16:colId xmlns:a16="http://schemas.microsoft.com/office/drawing/2014/main" val="3086539678"/>
                    </a:ext>
                  </a:extLst>
                </a:gridCol>
                <a:gridCol w="1520984">
                  <a:extLst>
                    <a:ext uri="{9D8B030D-6E8A-4147-A177-3AD203B41FA5}">
                      <a16:colId xmlns:a16="http://schemas.microsoft.com/office/drawing/2014/main" val="2157170462"/>
                    </a:ext>
                  </a:extLst>
                </a:gridCol>
                <a:gridCol w="1520984">
                  <a:extLst>
                    <a:ext uri="{9D8B030D-6E8A-4147-A177-3AD203B41FA5}">
                      <a16:colId xmlns:a16="http://schemas.microsoft.com/office/drawing/2014/main" val="776419468"/>
                    </a:ext>
                  </a:extLst>
                </a:gridCol>
                <a:gridCol w="1520984">
                  <a:extLst>
                    <a:ext uri="{9D8B030D-6E8A-4147-A177-3AD203B41FA5}">
                      <a16:colId xmlns:a16="http://schemas.microsoft.com/office/drawing/2014/main" val="1686568174"/>
                    </a:ext>
                  </a:extLst>
                </a:gridCol>
              </a:tblGrid>
              <a:tr h="501851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sig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02793"/>
                  </a:ext>
                </a:extLst>
              </a:tr>
              <a:tr h="866209">
                <a:tc>
                  <a:txBody>
                    <a:bodyPr/>
                    <a:lstStyle/>
                    <a:p>
                      <a:r>
                        <a:rPr lang="en-US" dirty="0"/>
                        <a:t>CLSI: </a:t>
                      </a:r>
                      <a:r>
                        <a:rPr lang="en-US" dirty="0" err="1"/>
                        <a:t>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Reg w/ 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7871"/>
                  </a:ext>
                </a:extLst>
              </a:tr>
              <a:tr h="866209">
                <a:tc>
                  <a:txBody>
                    <a:bodyPr/>
                    <a:lstStyle/>
                    <a:p>
                      <a:r>
                        <a:rPr lang="en-US" dirty="0"/>
                        <a:t>IQ50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Reg w/ 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38997"/>
                  </a:ext>
                </a:extLst>
              </a:tr>
              <a:tr h="501851">
                <a:tc>
                  <a:txBody>
                    <a:bodyPr/>
                    <a:lstStyle/>
                    <a:p>
                      <a:r>
                        <a:rPr lang="en-US" dirty="0"/>
                        <a:t>CLSI: </a:t>
                      </a:r>
                      <a:r>
                        <a:rPr lang="en-US" dirty="0" err="1"/>
                        <a:t>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67738"/>
                  </a:ext>
                </a:extLst>
              </a:tr>
              <a:tr h="501851">
                <a:tc>
                  <a:txBody>
                    <a:bodyPr/>
                    <a:lstStyle/>
                    <a:p>
                      <a:r>
                        <a:rPr lang="en-US" dirty="0"/>
                        <a:t>IQ50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23967"/>
                  </a:ext>
                </a:extLst>
              </a:tr>
            </a:tbl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1B9A110D-AC53-400D-83B3-47177DB62333}"/>
              </a:ext>
            </a:extLst>
          </p:cNvPr>
          <p:cNvSpPr txBox="1">
            <a:spLocks/>
          </p:cNvSpPr>
          <p:nvPr/>
        </p:nvSpPr>
        <p:spPr>
          <a:xfrm>
            <a:off x="456860" y="257175"/>
            <a:ext cx="9692640" cy="8272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Significant Relationships Found</a:t>
            </a:r>
          </a:p>
        </p:txBody>
      </p:sp>
    </p:spTree>
    <p:extLst>
      <p:ext uri="{BB962C8B-B14F-4D97-AF65-F5344CB8AC3E}">
        <p14:creationId xmlns:p14="http://schemas.microsoft.com/office/powerpoint/2010/main" val="395492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8786D4-B582-48AD-A052-3F8B28E0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8" y="1798"/>
            <a:ext cx="9692640" cy="827246"/>
          </a:xfrm>
        </p:spPr>
        <p:txBody>
          <a:bodyPr/>
          <a:lstStyle/>
          <a:p>
            <a:r>
              <a:rPr lang="en-US" dirty="0"/>
              <a:t>Assessing Animal effect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2A002-4468-4943-97B4-158E70885414}"/>
              </a:ext>
            </a:extLst>
          </p:cNvPr>
          <p:cNvSpPr txBox="1"/>
          <p:nvPr/>
        </p:nvSpPr>
        <p:spPr>
          <a:xfrm>
            <a:off x="85908" y="5739564"/>
            <a:ext cx="2336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Significant Gene – Antimicrobial Combinations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F0457-152F-4E60-8387-B3224EBC1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82" y="869235"/>
            <a:ext cx="11913956" cy="48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6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7553-FBA4-4B8F-AFD1-3C5457D0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05803-F68C-4759-AFB5-7378D7D3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37" y="0"/>
            <a:ext cx="5992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21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8786D4-B582-48AD-A052-3F8B28E0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60" y="257175"/>
            <a:ext cx="9692640" cy="827246"/>
          </a:xfrm>
        </p:spPr>
        <p:txBody>
          <a:bodyPr/>
          <a:lstStyle/>
          <a:p>
            <a:r>
              <a:rPr lang="en-US" dirty="0"/>
              <a:t>Assessing Animal effect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E6A619-DE55-4BB7-9A60-4A92874F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762"/>
            <a:ext cx="12192000" cy="4829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EB5D43-A258-4687-845C-239509B9A80D}"/>
              </a:ext>
            </a:extLst>
          </p:cNvPr>
          <p:cNvSpPr txBox="1"/>
          <p:nvPr/>
        </p:nvSpPr>
        <p:spPr>
          <a:xfrm>
            <a:off x="598394" y="6320118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Animal effect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1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3239-89A1-4AA5-9C97-11B1157D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Inflated Coefficients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299C7F-5AAC-4FA2-9B89-929F78413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432064"/>
              </p:ext>
            </p:extLst>
          </p:nvPr>
        </p:nvGraphicFramePr>
        <p:xfrm>
          <a:off x="1261872" y="1922781"/>
          <a:ext cx="5211763" cy="34747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2971483">
                  <a:extLst>
                    <a:ext uri="{9D8B030D-6E8A-4147-A177-3AD203B41FA5}">
                      <a16:colId xmlns:a16="http://schemas.microsoft.com/office/drawing/2014/main" val="212387089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069085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294448154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6322237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combo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phenotype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values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8170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cefazolin_OXA-1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6260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cefazolin_OXA-1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37302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cefazolin_OXA-1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95145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cefazolin_CTX-M-15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67129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cefazolin_CTX-M-15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00749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cefazolin_CTX-M-15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0630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gentamicin_AAC(3)-IIe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241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4928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gentamicin_AAC(3)-IIe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62956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gentamicin_AAC(3)-IIe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39521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gentamicin_AAC(3)-II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gentamicin_AAC(3)-II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60758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gentamicin_AAC(3)-II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31137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cefazolin_CTX-M-1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36646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cefazolin_CTX-M-1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93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15993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cefazolin_CTX-M-1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1432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cefazolin_CTX-M-55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1910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cefazolin_CTX-M-55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51186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cefazolin_CTX-M-55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4497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98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751-E351-417B-B760-17879B0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E6E0-4F04-4A25-968A-0946BBF6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400" dirty="0"/>
              <a:t>Use a Random Forest model to predict the resistance phenotype for each antimicrobial agent.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Response: 0, 1 for sensitive, resistance.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Predictors : gene presence absence.</a:t>
            </a:r>
          </a:p>
          <a:p>
            <a:pPr>
              <a:buClr>
                <a:schemeClr val="tx1"/>
              </a:buClr>
            </a:pPr>
            <a:r>
              <a:rPr lang="en-US" dirty="0"/>
              <a:t>Model training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80:20 </a:t>
            </a:r>
            <a:r>
              <a:rPr lang="en-US" dirty="0" err="1"/>
              <a:t>Training:Testing</a:t>
            </a:r>
            <a:r>
              <a:rPr lang="en-US" dirty="0"/>
              <a:t> Split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5 fold cross-validation scheme.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7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24CAAD-1D75-4FB9-BEBA-D3D52DED0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 Results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9570C4-58A6-439C-8E5B-9E40F7B24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CLSI breakpoints</a:t>
            </a:r>
          </a:p>
        </p:txBody>
      </p:sp>
    </p:spTree>
    <p:extLst>
      <p:ext uri="{BB962C8B-B14F-4D97-AF65-F5344CB8AC3E}">
        <p14:creationId xmlns:p14="http://schemas.microsoft.com/office/powerpoint/2010/main" val="639367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FB1BD4-6B92-48A7-AFFE-094C57B9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649"/>
            <a:ext cx="12192000" cy="53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0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3353-48E1-4990-8AEE-68994D67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79AB-63E0-4C84-B457-10E2BEC7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846 samples over a period of 3 years (2018-2020).</a:t>
            </a:r>
          </a:p>
          <a:p>
            <a:r>
              <a:rPr lang="en-US" sz="2000" dirty="0"/>
              <a:t>Samples consist of E. Coli isolates from a variety of livestock animals (pigs, cattle, horses, chickens,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</a:p>
          <a:p>
            <a:r>
              <a:rPr lang="en-US" sz="2000" dirty="0"/>
              <a:t>Samples were sequenced (whole genome sequencing) and searched for the presence of antimicrobial resistance genes with </a:t>
            </a:r>
            <a:r>
              <a:rPr lang="en-US" sz="2000" dirty="0" err="1"/>
              <a:t>AMRFinder</a:t>
            </a:r>
            <a:r>
              <a:rPr lang="en-US" sz="2000" dirty="0"/>
              <a:t> and </a:t>
            </a:r>
            <a:r>
              <a:rPr lang="en-US" sz="2000" dirty="0" err="1"/>
              <a:t>Abricate</a:t>
            </a:r>
            <a:r>
              <a:rPr lang="en-US" sz="2000" dirty="0"/>
              <a:t>.</a:t>
            </a:r>
          </a:p>
          <a:p>
            <a:r>
              <a:rPr lang="en-US" sz="2000" dirty="0"/>
              <a:t>Total # of AMR genes detected in each sample was compared across 4 databases (</a:t>
            </a:r>
            <a:r>
              <a:rPr lang="en-US" sz="2000" dirty="0" err="1"/>
              <a:t>amrfinder</a:t>
            </a:r>
            <a:r>
              <a:rPr lang="en-US" sz="2000" dirty="0"/>
              <a:t>, </a:t>
            </a:r>
            <a:r>
              <a:rPr lang="en-US" sz="2000" dirty="0" err="1"/>
              <a:t>ncbi</a:t>
            </a:r>
            <a:r>
              <a:rPr lang="en-US" sz="2000" dirty="0"/>
              <a:t>, </a:t>
            </a:r>
            <a:r>
              <a:rPr lang="en-US" sz="2000" dirty="0" err="1"/>
              <a:t>plasmidfinder</a:t>
            </a:r>
            <a:r>
              <a:rPr lang="en-US" sz="2000" dirty="0"/>
              <a:t>, </a:t>
            </a:r>
            <a:r>
              <a:rPr lang="en-US" sz="2000" dirty="0" err="1"/>
              <a:t>resfinder</a:t>
            </a:r>
            <a:r>
              <a:rPr lang="en-US" sz="2000" dirty="0"/>
              <a:t>).</a:t>
            </a:r>
          </a:p>
          <a:p>
            <a:r>
              <a:rPr lang="en-US" sz="2000" dirty="0"/>
              <a:t>Antimicrobial resistance assays (</a:t>
            </a:r>
            <a:r>
              <a:rPr lang="en-US" sz="2000" dirty="0" err="1"/>
              <a:t>Sensititre</a:t>
            </a:r>
            <a:r>
              <a:rPr lang="en-US" sz="2000" dirty="0"/>
              <a:t> </a:t>
            </a:r>
            <a:r>
              <a:rPr lang="en-US" sz="2000" dirty="0" err="1"/>
              <a:t>BioMic</a:t>
            </a:r>
            <a:r>
              <a:rPr lang="en-US" sz="2000" dirty="0"/>
              <a:t> Assay) were performed to check for AMR phenotypes (Sensitive, Intermediate, or Resistant).</a:t>
            </a:r>
          </a:p>
          <a:p>
            <a:r>
              <a:rPr lang="en-US" sz="2000" dirty="0"/>
              <a:t>AM Resistance conferred by specific genes was determined by referencing the Comprehensive Antimicrobial Resistance Database (CARD).</a:t>
            </a:r>
          </a:p>
        </p:txBody>
      </p:sp>
    </p:spTree>
    <p:extLst>
      <p:ext uri="{BB962C8B-B14F-4D97-AF65-F5344CB8AC3E}">
        <p14:creationId xmlns:p14="http://schemas.microsoft.com/office/powerpoint/2010/main" val="531870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5E5697-D1B2-434D-94BA-E7D7E0C75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040"/>
            <a:ext cx="12192000" cy="53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11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70889E-E05B-400B-ADBC-0BB611443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03" y="0"/>
            <a:ext cx="1098079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3C4ABE-91CD-4905-8227-493E752CD4E3}"/>
              </a:ext>
            </a:extLst>
          </p:cNvPr>
          <p:cNvSpPr/>
          <p:nvPr/>
        </p:nvSpPr>
        <p:spPr>
          <a:xfrm>
            <a:off x="3298725" y="2834085"/>
            <a:ext cx="869863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55B7F0-A1FF-416D-A187-5175A83B1A46}"/>
              </a:ext>
            </a:extLst>
          </p:cNvPr>
          <p:cNvSpPr/>
          <p:nvPr/>
        </p:nvSpPr>
        <p:spPr>
          <a:xfrm>
            <a:off x="3298725" y="5160540"/>
            <a:ext cx="1147988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163F2E-578D-49F7-8E6E-CE2F37138A8E}"/>
              </a:ext>
            </a:extLst>
          </p:cNvPr>
          <p:cNvSpPr/>
          <p:nvPr/>
        </p:nvSpPr>
        <p:spPr>
          <a:xfrm>
            <a:off x="6919909" y="627333"/>
            <a:ext cx="1169283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833680-DFB8-4096-BC9F-53DD38B292C9}"/>
              </a:ext>
            </a:extLst>
          </p:cNvPr>
          <p:cNvSpPr/>
          <p:nvPr/>
        </p:nvSpPr>
        <p:spPr>
          <a:xfrm>
            <a:off x="7949454" y="2662842"/>
            <a:ext cx="129090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9AD135-1533-422B-ADA6-8616ADF6EEFE}"/>
              </a:ext>
            </a:extLst>
          </p:cNvPr>
          <p:cNvSpPr/>
          <p:nvPr/>
        </p:nvSpPr>
        <p:spPr>
          <a:xfrm>
            <a:off x="6962501" y="4966299"/>
            <a:ext cx="857863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06532E-871A-412F-B201-35F57C0D297F}"/>
              </a:ext>
            </a:extLst>
          </p:cNvPr>
          <p:cNvSpPr/>
          <p:nvPr/>
        </p:nvSpPr>
        <p:spPr>
          <a:xfrm>
            <a:off x="10626277" y="455536"/>
            <a:ext cx="960120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045EA2-C6F8-40BA-ACFF-FCDCCBA420E3}"/>
              </a:ext>
            </a:extLst>
          </p:cNvPr>
          <p:cNvSpPr/>
          <p:nvPr/>
        </p:nvSpPr>
        <p:spPr>
          <a:xfrm>
            <a:off x="10583685" y="2854256"/>
            <a:ext cx="960120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4ECE5C-6F26-4FF2-A024-3E9F2B50E444}"/>
              </a:ext>
            </a:extLst>
          </p:cNvPr>
          <p:cNvSpPr/>
          <p:nvPr/>
        </p:nvSpPr>
        <p:spPr>
          <a:xfrm flipH="1">
            <a:off x="11497688" y="5176612"/>
            <a:ext cx="45719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2009A4-4BFC-4AB8-B589-772C5DE470C5}"/>
              </a:ext>
            </a:extLst>
          </p:cNvPr>
          <p:cNvSpPr/>
          <p:nvPr/>
        </p:nvSpPr>
        <p:spPr>
          <a:xfrm>
            <a:off x="661825" y="4966299"/>
            <a:ext cx="129090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4EC696-35AC-423A-B68E-47E6E3BEC4A6}"/>
              </a:ext>
            </a:extLst>
          </p:cNvPr>
          <p:cNvSpPr/>
          <p:nvPr/>
        </p:nvSpPr>
        <p:spPr>
          <a:xfrm>
            <a:off x="675142" y="2724912"/>
            <a:ext cx="129090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7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BC23EC-076C-4E0C-9A6F-4998E8D6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778" y="0"/>
            <a:ext cx="683844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6F575A-5ED7-4B9E-A854-1F3E17568724}"/>
              </a:ext>
            </a:extLst>
          </p:cNvPr>
          <p:cNvSpPr/>
          <p:nvPr/>
        </p:nvSpPr>
        <p:spPr>
          <a:xfrm>
            <a:off x="2744658" y="4449363"/>
            <a:ext cx="163134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D13D5B-1F82-492A-B0EE-E9D24C036205}"/>
              </a:ext>
            </a:extLst>
          </p:cNvPr>
          <p:cNvSpPr/>
          <p:nvPr/>
        </p:nvSpPr>
        <p:spPr>
          <a:xfrm>
            <a:off x="8118282" y="4078778"/>
            <a:ext cx="1329060" cy="19562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40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24CAAD-1D75-4FB9-BEBA-D3D52DED0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 Results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9570C4-58A6-439C-8E5B-9E40F7B24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IQ90 breakpoints</a:t>
            </a:r>
          </a:p>
        </p:txBody>
      </p:sp>
    </p:spTree>
    <p:extLst>
      <p:ext uri="{BB962C8B-B14F-4D97-AF65-F5344CB8AC3E}">
        <p14:creationId xmlns:p14="http://schemas.microsoft.com/office/powerpoint/2010/main" val="1976016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837E86-84D7-4310-A304-7D148746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37"/>
            <a:ext cx="12192000" cy="652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58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9ED8F6-565C-4D7C-B6B1-A1847772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42"/>
            <a:ext cx="12192000" cy="655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98BF4-9AEF-45E4-9C4C-7BAA7E7A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62"/>
            <a:ext cx="12192000" cy="6543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85C61D-D714-40A3-A791-53B495CD2518}"/>
              </a:ext>
            </a:extLst>
          </p:cNvPr>
          <p:cNvSpPr/>
          <p:nvPr/>
        </p:nvSpPr>
        <p:spPr>
          <a:xfrm>
            <a:off x="8083295" y="4493608"/>
            <a:ext cx="4111085" cy="21857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29ECB-4834-41D5-B696-89AD3F4A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02"/>
            <a:ext cx="12192000" cy="65685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3A6906-EB0B-4D70-B040-C791DF429DD4}"/>
              </a:ext>
            </a:extLst>
          </p:cNvPr>
          <p:cNvSpPr/>
          <p:nvPr/>
        </p:nvSpPr>
        <p:spPr>
          <a:xfrm>
            <a:off x="8083295" y="4493608"/>
            <a:ext cx="4111085" cy="21857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60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19B2-283B-46D6-8531-CFF3B5114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Figures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5DEEE11-3A31-47FB-9051-7BE67333C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00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1C265A-7FE2-4BED-9E6F-905BC72A7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71" y="1326675"/>
            <a:ext cx="8142194" cy="44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A4F48-604B-44D8-BAF8-CA0740BB6DD7}"/>
              </a:ext>
            </a:extLst>
          </p:cNvPr>
          <p:cNvSpPr/>
          <p:nvPr/>
        </p:nvSpPr>
        <p:spPr>
          <a:xfrm>
            <a:off x="2381967" y="825689"/>
            <a:ext cx="4530623" cy="18151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Genotype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Sample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 type (plasmid, chromosomal)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% Coverage/identity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E7784-B482-4062-AA1E-B7FF77E2DBB3}"/>
              </a:ext>
            </a:extLst>
          </p:cNvPr>
          <p:cNvSpPr/>
          <p:nvPr/>
        </p:nvSpPr>
        <p:spPr>
          <a:xfrm>
            <a:off x="6987655" y="825688"/>
            <a:ext cx="5042846" cy="1808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Phenotype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Sample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Antimicrobial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Minimum Inhibitory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Breakpoint determinant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Phenotype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EF83BF-3A72-42C1-BF39-90FECA1EFF49}"/>
              </a:ext>
            </a:extLst>
          </p:cNvPr>
          <p:cNvSpPr/>
          <p:nvPr/>
        </p:nvSpPr>
        <p:spPr>
          <a:xfrm>
            <a:off x="218364" y="825689"/>
            <a:ext cx="2067636" cy="1808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Sample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Animal of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 of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Tissue sample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A84F9-4B54-4F0B-92EA-7982998289C9}"/>
              </a:ext>
            </a:extLst>
          </p:cNvPr>
          <p:cNvSpPr/>
          <p:nvPr/>
        </p:nvSpPr>
        <p:spPr>
          <a:xfrm>
            <a:off x="218363" y="245660"/>
            <a:ext cx="11812137" cy="4503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Coli Samples (n = 846)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58B45-10F8-4DDF-B965-08858B8BFD01}"/>
              </a:ext>
            </a:extLst>
          </p:cNvPr>
          <p:cNvSpPr/>
          <p:nvPr/>
        </p:nvSpPr>
        <p:spPr>
          <a:xfrm>
            <a:off x="2381967" y="2900150"/>
            <a:ext cx="2285565" cy="19721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AMRFinder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BLASTX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% coverage &gt;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% identity &gt; 75%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E80FCB-B8DF-4C95-887D-953DD3A59ADB}"/>
              </a:ext>
            </a:extLst>
          </p:cNvPr>
          <p:cNvSpPr/>
          <p:nvPr/>
        </p:nvSpPr>
        <p:spPr>
          <a:xfrm>
            <a:off x="6987655" y="2900150"/>
            <a:ext cx="5042845" cy="19721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Sensititre</a:t>
            </a:r>
            <a:r>
              <a:rPr lang="en-US" sz="1400" dirty="0"/>
              <a:t> </a:t>
            </a:r>
            <a:r>
              <a:rPr lang="en-US" sz="1400" dirty="0" err="1"/>
              <a:t>BioMic</a:t>
            </a:r>
            <a:r>
              <a:rPr lang="en-US" sz="1400" dirty="0"/>
              <a:t> Assay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Determines ‘Minimum Inhibitory Concentration” of a given antimicrobial within a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AMR phenotype is determined by either;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CLSI breakpoints.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50/90% quantile.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B08A2-3BC1-49B4-A56F-A5C330F671E6}"/>
              </a:ext>
            </a:extLst>
          </p:cNvPr>
          <p:cNvSpPr/>
          <p:nvPr/>
        </p:nvSpPr>
        <p:spPr>
          <a:xfrm>
            <a:off x="4742597" y="2900150"/>
            <a:ext cx="2169993" cy="19721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Abricate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BLASTN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NCBI, </a:t>
            </a:r>
            <a:r>
              <a:rPr lang="en-US" sz="1400" dirty="0" err="1"/>
              <a:t>Resfinder</a:t>
            </a:r>
            <a:r>
              <a:rPr lang="en-US" sz="1400" dirty="0"/>
              <a:t>, </a:t>
            </a:r>
            <a:r>
              <a:rPr lang="en-US" sz="1400" dirty="0" err="1"/>
              <a:t>PlasmidFinder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% identity &gt; 75%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AA0683-4EE1-48DF-AC74-0F1455BD9C4B}"/>
              </a:ext>
            </a:extLst>
          </p:cNvPr>
          <p:cNvSpPr/>
          <p:nvPr/>
        </p:nvSpPr>
        <p:spPr>
          <a:xfrm>
            <a:off x="2381967" y="5022375"/>
            <a:ext cx="9648533" cy="1705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Comprehensive Antimicrobial Resistance Database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Information on individual genes and whether they are known to confer resistance to a specific antimicrobial agent.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76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34635D-3092-4EE8-99BF-E4B965B5D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13"/>
            <a:ext cx="12192000" cy="65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19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0B1046-4CB8-445B-90C9-4497C6021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18" y="0"/>
            <a:ext cx="8503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4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E9F2-ABA2-42AF-BC37-BA5F9B51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97242"/>
            <a:ext cx="4404360" cy="5263515"/>
          </a:xfrm>
        </p:spPr>
        <p:txBody>
          <a:bodyPr/>
          <a:lstStyle/>
          <a:p>
            <a:r>
              <a:rPr lang="en-US" dirty="0"/>
              <a:t>How are samples distributed by host animal?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95DE4F0-2557-4B5C-AD69-9FD579B20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063" y="0"/>
            <a:ext cx="683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4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321FF0D-FF0D-4C9A-BB51-064673624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56" y="1635946"/>
            <a:ext cx="9757391" cy="4527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388715-199D-45BF-ADC0-166848FB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most prevalent AMR genes found in samples? (n = 846)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5B773-4215-4D32-B191-16F694182C81}"/>
              </a:ext>
            </a:extLst>
          </p:cNvPr>
          <p:cNvSpPr/>
          <p:nvPr/>
        </p:nvSpPr>
        <p:spPr>
          <a:xfrm>
            <a:off x="3508688" y="2569986"/>
            <a:ext cx="7368578" cy="323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E18F8-282D-4C9E-B58A-FD9CEA1829B1}"/>
              </a:ext>
            </a:extLst>
          </p:cNvPr>
          <p:cNvSpPr/>
          <p:nvPr/>
        </p:nvSpPr>
        <p:spPr>
          <a:xfrm>
            <a:off x="3581020" y="3547576"/>
            <a:ext cx="7195027" cy="601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0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4B6E-053C-440E-8AEB-DBE6A5A5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964565"/>
            <a:ext cx="5664200" cy="5243195"/>
          </a:xfrm>
        </p:spPr>
        <p:txBody>
          <a:bodyPr/>
          <a:lstStyle/>
          <a:p>
            <a:r>
              <a:rPr lang="en-US" dirty="0"/>
              <a:t>Is there a difference in number of AMR genes found across different animal samples?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70D3A56-77FD-4CBF-B20B-91850F8F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65077"/>
            <a:ext cx="6139528" cy="61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1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1123-59A2-479C-BD4A-761892B4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bias in # of AMR genes found by database?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71FF041-6302-4489-ADCB-63D53AFE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975" y="1828799"/>
            <a:ext cx="8693624" cy="49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7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751-E351-417B-B760-17879B0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E6E0-4F04-4A25-968A-0946BBF6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2400" b="1" dirty="0"/>
              <a:t>Inference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Is there a relationship between genotype and phenotype (yes/no)?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What is the strength of the genotype / phenotype relationship?	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Using the AMR gene data that we have, can we cluster profiles based on animal species of origin?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2400" b="1" dirty="0"/>
              <a:t>Prediction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Based on the AMR genotype, can we predict AB resistance phenotype?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Is there a characteristic of E. coli that we can use to predict the animal species of origin?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0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751-E351-417B-B760-17879B0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Inference: Is there a relationship between genotype and phenotype?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3F4610-3187-40F1-8614-67CA47EC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Logistic Regression with Animal Fixed Effect.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Testing only genes-AB combinations which are purported to confer antibiotic resistance.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/>
              <a:t>Response: </a:t>
            </a:r>
            <a:r>
              <a:rPr lang="en-US" dirty="0"/>
              <a:t>AB resistance phenotype</a:t>
            </a:r>
          </a:p>
          <a:p>
            <a:pPr>
              <a:buClr>
                <a:schemeClr val="tx1"/>
              </a:buClr>
            </a:pPr>
            <a:r>
              <a:rPr lang="en-US" b="1" dirty="0"/>
              <a:t>Predictor: </a:t>
            </a:r>
            <a:r>
              <a:rPr lang="en-US" dirty="0"/>
              <a:t>1,0 presence absence of a single gene.</a:t>
            </a:r>
            <a:endParaRPr lang="en-US" b="1" dirty="0"/>
          </a:p>
          <a:p>
            <a:pPr>
              <a:buClr>
                <a:schemeClr val="tx1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60777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2022</TotalTime>
  <Words>1136</Words>
  <Application>Microsoft Office PowerPoint</Application>
  <PresentationFormat>Widescreen</PresentationFormat>
  <Paragraphs>223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Schoolbook</vt:lpstr>
      <vt:lpstr>Wingdings 2</vt:lpstr>
      <vt:lpstr>View</vt:lpstr>
      <vt:lpstr>AMR Project Results</vt:lpstr>
      <vt:lpstr>Study Background</vt:lpstr>
      <vt:lpstr>PowerPoint Presentation</vt:lpstr>
      <vt:lpstr>How are samples distributed by host animal?</vt:lpstr>
      <vt:lpstr>What are the most prevalent AMR genes found in samples? (n = 846)</vt:lpstr>
      <vt:lpstr>Is there a difference in number of AMR genes found across different animal samples?</vt:lpstr>
      <vt:lpstr>Is there a bias in # of AMR genes found by database?</vt:lpstr>
      <vt:lpstr>Project Objectives</vt:lpstr>
      <vt:lpstr>Inference: Is there a relationship between genotype and phenotype?</vt:lpstr>
      <vt:lpstr>Logistic Regression</vt:lpstr>
      <vt:lpstr>Model set up</vt:lpstr>
      <vt:lpstr>PowerPoint Presentation</vt:lpstr>
      <vt:lpstr>Assessing Animal effect</vt:lpstr>
      <vt:lpstr>PowerPoint Presentation</vt:lpstr>
      <vt:lpstr>Assessing Animal effect</vt:lpstr>
      <vt:lpstr>Inflated Coefficients</vt:lpstr>
      <vt:lpstr>Random Forest</vt:lpstr>
      <vt:lpstr>Random Forest Results</vt:lpstr>
      <vt:lpstr>PowerPoint Presentation</vt:lpstr>
      <vt:lpstr>PowerPoint Presentation</vt:lpstr>
      <vt:lpstr>PowerPoint Presentation</vt:lpstr>
      <vt:lpstr>PowerPoint Presentation</vt:lpstr>
      <vt:lpstr>Random Forest Results</vt:lpstr>
      <vt:lpstr>PowerPoint Presentation</vt:lpstr>
      <vt:lpstr>PowerPoint Presentation</vt:lpstr>
      <vt:lpstr>PowerPoint Presentation</vt:lpstr>
      <vt:lpstr>PowerPoint Presentation</vt:lpstr>
      <vt:lpstr>Extra Figures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</dc:title>
  <dc:creator>Henri Chung</dc:creator>
  <cp:lastModifiedBy>Henri Chung</cp:lastModifiedBy>
  <cp:revision>21</cp:revision>
  <dcterms:created xsi:type="dcterms:W3CDTF">2021-09-01T15:07:31Z</dcterms:created>
  <dcterms:modified xsi:type="dcterms:W3CDTF">2021-10-13T21:01:57Z</dcterms:modified>
</cp:coreProperties>
</file>