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</p:sldMasterIdLst>
  <p:notesMasterIdLst>
    <p:notesMasterId r:id="rId38"/>
  </p:notesMasterIdLst>
  <p:sldIdLst>
    <p:sldId id="257" r:id="rId2"/>
    <p:sldId id="306" r:id="rId3"/>
    <p:sldId id="338" r:id="rId4"/>
    <p:sldId id="340" r:id="rId5"/>
    <p:sldId id="339" r:id="rId6"/>
    <p:sldId id="342" r:id="rId7"/>
    <p:sldId id="341" r:id="rId8"/>
    <p:sldId id="304" r:id="rId9"/>
    <p:sldId id="259" r:id="rId10"/>
    <p:sldId id="301" r:id="rId11"/>
    <p:sldId id="308" r:id="rId12"/>
    <p:sldId id="261" r:id="rId13"/>
    <p:sldId id="307" r:id="rId14"/>
    <p:sldId id="309" r:id="rId15"/>
    <p:sldId id="310" r:id="rId16"/>
    <p:sldId id="315" r:id="rId17"/>
    <p:sldId id="316" r:id="rId18"/>
    <p:sldId id="325" r:id="rId19"/>
    <p:sldId id="337" r:id="rId20"/>
    <p:sldId id="322" r:id="rId21"/>
    <p:sldId id="319" r:id="rId22"/>
    <p:sldId id="314" r:id="rId23"/>
    <p:sldId id="331" r:id="rId24"/>
    <p:sldId id="326" r:id="rId25"/>
    <p:sldId id="327" r:id="rId26"/>
    <p:sldId id="328" r:id="rId27"/>
    <p:sldId id="329" r:id="rId28"/>
    <p:sldId id="332" r:id="rId29"/>
    <p:sldId id="334" r:id="rId30"/>
    <p:sldId id="333" r:id="rId31"/>
    <p:sldId id="335" r:id="rId32"/>
    <p:sldId id="336" r:id="rId33"/>
    <p:sldId id="330" r:id="rId34"/>
    <p:sldId id="317" r:id="rId35"/>
    <p:sldId id="318" r:id="rId36"/>
    <p:sldId id="320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82" autoAdjust="0"/>
    <p:restoredTop sz="94660"/>
  </p:normalViewPr>
  <p:slideViewPr>
    <p:cSldViewPr snapToGrid="0">
      <p:cViewPr>
        <p:scale>
          <a:sx n="125" d="100"/>
          <a:sy n="125" d="100"/>
        </p:scale>
        <p:origin x="418" y="-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19894-F609-4A88-8E56-130740CC48AC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979417-FD0C-431A-8BD1-801F8553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54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blaEC</a:t>
            </a:r>
            <a:r>
              <a:rPr lang="en-US" dirty="0"/>
              <a:t> – beta lactamase – breaks up penicillin? &lt; look up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059C4-7D22-4EE5-A1AD-15B91C7054B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23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Tranpose</a:t>
            </a:r>
            <a:r>
              <a:rPr lang="en-US" dirty="0"/>
              <a:t> maybe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79417-FD0C-431A-8BD1-801F8553C3D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87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2F9B598-7E26-476A-87A3-B69B2CCED7EF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C63CA00-ADAA-40AC-869B-2673BAEE5C7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2574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B598-7E26-476A-87A3-B69B2CCED7EF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CA00-ADAA-40AC-869B-2673BAEE5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78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B598-7E26-476A-87A3-B69B2CCED7EF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CA00-ADAA-40AC-869B-2673BAEE5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35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B598-7E26-476A-87A3-B69B2CCED7EF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CA00-ADAA-40AC-869B-2673BAEE5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5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B598-7E26-476A-87A3-B69B2CCED7EF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CA00-ADAA-40AC-869B-2673BAEE5C7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311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B598-7E26-476A-87A3-B69B2CCED7EF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CA00-ADAA-40AC-869B-2673BAEE5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06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B598-7E26-476A-87A3-B69B2CCED7EF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CA00-ADAA-40AC-869B-2673BAEE5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23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B598-7E26-476A-87A3-B69B2CCED7EF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CA00-ADAA-40AC-869B-2673BAEE5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6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B598-7E26-476A-87A3-B69B2CCED7EF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CA00-ADAA-40AC-869B-2673BAEE5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86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B598-7E26-476A-87A3-B69B2CCED7EF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CA00-ADAA-40AC-869B-2673BAEE5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7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B598-7E26-476A-87A3-B69B2CCED7EF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CA00-ADAA-40AC-869B-2673BAEE5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2F9B598-7E26-476A-87A3-B69B2CCED7EF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C63CA00-ADAA-40AC-869B-2673BAEE5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000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../outputs/sig_logreg.csv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../outputs/animal_effect.csv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F4C4-0898-433E-8A1C-B482E57676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AMR Project </a:t>
            </a:r>
            <a:r>
              <a:rPr lang="en-US" dirty="0" err="1"/>
              <a:t>Followup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E9873F-CFD6-4DF1-A610-3A02423FF6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Oct 13, 2021</a:t>
            </a:r>
          </a:p>
        </p:txBody>
      </p:sp>
    </p:spTree>
    <p:extLst>
      <p:ext uri="{BB962C8B-B14F-4D97-AF65-F5344CB8AC3E}">
        <p14:creationId xmlns:p14="http://schemas.microsoft.com/office/powerpoint/2010/main" val="2840934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B321FF0D-FF0D-4C9A-BB51-064673624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656" y="1635946"/>
            <a:ext cx="9757391" cy="45275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388715-199D-45BF-ADC0-166848FB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most prevalent AMR genes found in samples? (n = 846)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25B773-4215-4D32-B191-16F694182C81}"/>
              </a:ext>
            </a:extLst>
          </p:cNvPr>
          <p:cNvSpPr/>
          <p:nvPr/>
        </p:nvSpPr>
        <p:spPr>
          <a:xfrm>
            <a:off x="3508688" y="2569986"/>
            <a:ext cx="7368578" cy="3233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AE18F8-282D-4C9E-B58A-FD9CEA1829B1}"/>
              </a:ext>
            </a:extLst>
          </p:cNvPr>
          <p:cNvSpPr/>
          <p:nvPr/>
        </p:nvSpPr>
        <p:spPr>
          <a:xfrm>
            <a:off x="3581020" y="3547576"/>
            <a:ext cx="7195027" cy="6013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0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A4B6E-053C-440E-8AEB-DBE6A5A51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964565"/>
            <a:ext cx="5664200" cy="5243195"/>
          </a:xfrm>
        </p:spPr>
        <p:txBody>
          <a:bodyPr/>
          <a:lstStyle/>
          <a:p>
            <a:r>
              <a:rPr lang="en-US" dirty="0"/>
              <a:t>Is there a difference in number of AMR genes found across different animal samples?</a:t>
            </a:r>
          </a:p>
        </p:txBody>
      </p:sp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A70D3A56-77FD-4CBF-B20B-91850F8F2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365077"/>
            <a:ext cx="6139528" cy="612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614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E1123-59A2-479C-BD4A-761892B4D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there a bias in # of AMR genes found by database?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D71FF041-6302-4489-ADCB-63D53AFEB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975" y="1828799"/>
            <a:ext cx="8693624" cy="496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870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27751-E351-417B-B760-17879B099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6E6E0-4F04-4A25-968A-0946BBF65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sz="2400" b="1" dirty="0"/>
              <a:t>Inference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Is there a relationship between genotype and phenotype (yes/no)?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What is the strength of the genotype / phenotype relationship?	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Using the AMR gene data that we have, can we cluster profiles based on animal species of origin?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sz="2400" b="1" dirty="0"/>
              <a:t>Prediction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Based on the AMR genotype, can we predict AB resistance phenotype?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Is there a characteristic of E. coli that we can use to predict the animal species of origin?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600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27751-E351-417B-B760-17879B099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Inference: Is there a relationship between genotype and phenotype?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93F4610-3187-40F1-8614-67CA47EC5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Logistic Regression with Animal Fixed Effect.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Testing only genes-AB combinations which are purported to confer antibiotic resistance. 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/>
              <a:t>Response: </a:t>
            </a:r>
            <a:r>
              <a:rPr lang="en-US" dirty="0"/>
              <a:t>AB resistance phenotype</a:t>
            </a:r>
          </a:p>
          <a:p>
            <a:pPr>
              <a:buClr>
                <a:schemeClr val="tx1"/>
              </a:buClr>
            </a:pPr>
            <a:r>
              <a:rPr lang="en-US" b="1" dirty="0"/>
              <a:t>Predictor: </a:t>
            </a:r>
            <a:r>
              <a:rPr lang="en-US" dirty="0"/>
              <a:t>1,0 presence absence of a single gene.</a:t>
            </a:r>
            <a:endParaRPr lang="en-US" b="1" dirty="0"/>
          </a:p>
          <a:p>
            <a:pPr>
              <a:buClr>
                <a:schemeClr val="tx1"/>
              </a:buClr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06077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7C17471-235E-4487-BB67-6DF251562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F03270D-380A-4542-9243-23A2CDF61F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70C61FA-EB40-4064-9821-F9F313932B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Logistic Regression calculates the effect of genes on the likelihood a given response will occur as an odds-ratio. 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This addresses the question of: </a:t>
            </a:r>
            <a:r>
              <a:rPr lang="en-US" dirty="0">
                <a:solidFill>
                  <a:schemeClr val="tx1"/>
                </a:solidFill>
              </a:rPr>
              <a:t>What is the strength of the genotype / phenotype relationship?	</a:t>
            </a:r>
            <a:endParaRPr lang="en-US" dirty="0"/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Ex: A odds-ratio of 5.44 suggests that odds of being resistance is 5.44x greater when you have the gene than the odds of being resistance when you do not.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Looking at only a single gene at a time allows us to compare how well that gene confers resistance to drugs of the same class by looking at its odd-ratio.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</a:rPr>
              <a:t>If we have a </a:t>
            </a:r>
            <a:r>
              <a:rPr lang="en-US" sz="1800" dirty="0" err="1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</a:rPr>
              <a:t>tetO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</a:rPr>
              <a:t> gene present in a sample, does that gene correlate with resistance to ALL tetracyclines (minocycline, tetracycline, doxycycline, etc.) we test against?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Incorporating an animal fixed effect accounts for the variability in gene effect across different animal species without discarding samples. 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E638FCF-FF33-4125-BBBC-CC7E657A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AD6414A-BC48-48A8-9AB5-EA97DDF16B7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This analysis does not evaluate the combinatorial effect of genes on their ability to confer resistance.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Alternative approaches: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Combine multiple genes of the same gene functional family together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Considers more than one gene at a time but assumes a linear additive relationship in genes ability to confer resistance.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Treat the # of genes as a factor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useful if we believe a gene functional family only confers resistance once a certain threshold IS reached at the cost of obscuring the effect of an individual gene.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Treat each gene in a gene functional family as its own variable and add interaction terms between all possible combinations 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Many interactions terms significantly lowers the ability of the model to assess main effect strength.</a:t>
            </a:r>
          </a:p>
        </p:txBody>
      </p:sp>
    </p:spTree>
    <p:extLst>
      <p:ext uri="{BB962C8B-B14F-4D97-AF65-F5344CB8AC3E}">
        <p14:creationId xmlns:p14="http://schemas.microsoft.com/office/powerpoint/2010/main" val="89075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27751-E351-417B-B760-17879B099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Model set up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93F4610-3187-40F1-8614-67CA47EC57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1400" dirty="0"/>
              <a:t>Start with initial genotype – phenotype data consisting of :</a:t>
            </a:r>
          </a:p>
          <a:p>
            <a:pPr lvl="1">
              <a:buClr>
                <a:schemeClr val="tx1"/>
              </a:buClr>
            </a:pPr>
            <a:r>
              <a:rPr lang="en-US" sz="1400" dirty="0"/>
              <a:t>846 samples</a:t>
            </a:r>
          </a:p>
          <a:p>
            <a:pPr lvl="1">
              <a:buClr>
                <a:schemeClr val="tx1"/>
              </a:buClr>
            </a:pPr>
            <a:r>
              <a:rPr lang="en-US" sz="1400" dirty="0"/>
              <a:t>277 genes</a:t>
            </a:r>
          </a:p>
          <a:p>
            <a:pPr lvl="1">
              <a:buClr>
                <a:schemeClr val="tx1"/>
              </a:buClr>
            </a:pPr>
            <a:r>
              <a:rPr lang="en-US" sz="1400" dirty="0"/>
              <a:t>51 antimicrobial agents.</a:t>
            </a:r>
          </a:p>
          <a:p>
            <a:pPr>
              <a:buClr>
                <a:schemeClr val="tx1"/>
              </a:buClr>
            </a:pPr>
            <a:r>
              <a:rPr lang="en-US" sz="1400" dirty="0"/>
              <a:t>Split data into phenotypes determined by </a:t>
            </a:r>
            <a:r>
              <a:rPr lang="en-US" sz="1400" b="1" dirty="0"/>
              <a:t>CLSI breakpoints</a:t>
            </a:r>
            <a:r>
              <a:rPr lang="en-US" sz="1400" dirty="0"/>
              <a:t> or </a:t>
            </a:r>
            <a:r>
              <a:rPr lang="en-US" sz="1400" b="1" dirty="0"/>
              <a:t>50</a:t>
            </a:r>
            <a:r>
              <a:rPr lang="en-US" sz="1400" b="1" baseline="30000" dirty="0"/>
              <a:t>th</a:t>
            </a:r>
            <a:r>
              <a:rPr lang="en-US" sz="1400" b="1" dirty="0"/>
              <a:t> quantile</a:t>
            </a:r>
            <a:r>
              <a:rPr lang="en-US" sz="1400" dirty="0"/>
              <a:t>.</a:t>
            </a:r>
          </a:p>
          <a:p>
            <a:pPr lvl="1">
              <a:buClr>
                <a:schemeClr val="tx1"/>
              </a:buClr>
            </a:pPr>
            <a:r>
              <a:rPr lang="en-US" sz="1200" dirty="0"/>
              <a:t>Convert Intermediate phenotype to Resistant (</a:t>
            </a:r>
            <a:r>
              <a:rPr lang="en-US" sz="1200" dirty="0" err="1"/>
              <a:t>ItoR</a:t>
            </a:r>
            <a:r>
              <a:rPr lang="en-US" sz="1200" dirty="0"/>
              <a:t>)</a:t>
            </a:r>
          </a:p>
          <a:p>
            <a:pPr>
              <a:buClr>
                <a:schemeClr val="tx1"/>
              </a:buClr>
            </a:pPr>
            <a:r>
              <a:rPr lang="en-US" sz="1400" dirty="0"/>
              <a:t>Filter data to meet specific criteria;</a:t>
            </a:r>
          </a:p>
          <a:p>
            <a:pPr lvl="1">
              <a:buClr>
                <a:schemeClr val="tx1"/>
              </a:buClr>
            </a:pPr>
            <a:r>
              <a:rPr lang="en-US" sz="1400" dirty="0"/>
              <a:t>Filter gene-antimicrobial agent combinations to genes predicted to confer antimicrobial resistance according to CARD database.</a:t>
            </a:r>
          </a:p>
          <a:p>
            <a:pPr lvl="1">
              <a:buClr>
                <a:schemeClr val="tx1"/>
              </a:buClr>
            </a:pPr>
            <a:r>
              <a:rPr lang="en-US" sz="1400" dirty="0"/>
              <a:t>Filter data to fit model requirements.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Number of animal groups &gt; 1, phenotypes &gt; 1, gene values &gt; 1.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Data that fit model requirements except # of animal groups is fit with a logistic regression without animal effect.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FC84EB-CD49-48F1-BF85-DEDC3E8EA3D7}"/>
              </a:ext>
            </a:extLst>
          </p:cNvPr>
          <p:cNvSpPr/>
          <p:nvPr/>
        </p:nvSpPr>
        <p:spPr>
          <a:xfrm>
            <a:off x="7160326" y="1982633"/>
            <a:ext cx="2798532" cy="8147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0EEB8D-DA82-45BD-BEE4-08D95BC85E3E}"/>
              </a:ext>
            </a:extLst>
          </p:cNvPr>
          <p:cNvSpPr/>
          <p:nvPr/>
        </p:nvSpPr>
        <p:spPr>
          <a:xfrm>
            <a:off x="6653841" y="4471039"/>
            <a:ext cx="1953767" cy="8147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CLSI: multiple animals (n = 90)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05FB5E-DF0E-4997-95D3-B623B2F87636}"/>
              </a:ext>
            </a:extLst>
          </p:cNvPr>
          <p:cNvSpPr/>
          <p:nvPr/>
        </p:nvSpPr>
        <p:spPr>
          <a:xfrm>
            <a:off x="6653840" y="3575260"/>
            <a:ext cx="1953767" cy="8147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CLSI: one animal (n = 12)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689451-ACF5-4EE8-9BC6-FE05259E20E7}"/>
              </a:ext>
            </a:extLst>
          </p:cNvPr>
          <p:cNvSpPr/>
          <p:nvPr/>
        </p:nvSpPr>
        <p:spPr>
          <a:xfrm>
            <a:off x="8721323" y="3577335"/>
            <a:ext cx="1953767" cy="8147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IQ50: one animal (n = 4)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1E5660-28F1-43CF-8702-57CF4EE2395B}"/>
              </a:ext>
            </a:extLst>
          </p:cNvPr>
          <p:cNvSpPr/>
          <p:nvPr/>
        </p:nvSpPr>
        <p:spPr>
          <a:xfrm>
            <a:off x="8721322" y="4471039"/>
            <a:ext cx="1953767" cy="8147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IQ50: multiple animal (n = 172)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2EF6BA40-A69C-46CD-9D3C-565444A1D562}"/>
              </a:ext>
            </a:extLst>
          </p:cNvPr>
          <p:cNvSpPr/>
          <p:nvPr/>
        </p:nvSpPr>
        <p:spPr>
          <a:xfrm>
            <a:off x="8377214" y="2982207"/>
            <a:ext cx="597877" cy="410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73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C5AC3FA-07E4-4DFF-9820-50548888E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871818"/>
              </p:ext>
            </p:extLst>
          </p:nvPr>
        </p:nvGraphicFramePr>
        <p:xfrm>
          <a:off x="1796256" y="2145769"/>
          <a:ext cx="7604920" cy="3237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0984">
                  <a:extLst>
                    <a:ext uri="{9D8B030D-6E8A-4147-A177-3AD203B41FA5}">
                      <a16:colId xmlns:a16="http://schemas.microsoft.com/office/drawing/2014/main" val="1142416271"/>
                    </a:ext>
                  </a:extLst>
                </a:gridCol>
                <a:gridCol w="1520984">
                  <a:extLst>
                    <a:ext uri="{9D8B030D-6E8A-4147-A177-3AD203B41FA5}">
                      <a16:colId xmlns:a16="http://schemas.microsoft.com/office/drawing/2014/main" val="3086539678"/>
                    </a:ext>
                  </a:extLst>
                </a:gridCol>
                <a:gridCol w="1520984">
                  <a:extLst>
                    <a:ext uri="{9D8B030D-6E8A-4147-A177-3AD203B41FA5}">
                      <a16:colId xmlns:a16="http://schemas.microsoft.com/office/drawing/2014/main" val="2157170462"/>
                    </a:ext>
                  </a:extLst>
                </a:gridCol>
                <a:gridCol w="1520984">
                  <a:extLst>
                    <a:ext uri="{9D8B030D-6E8A-4147-A177-3AD203B41FA5}">
                      <a16:colId xmlns:a16="http://schemas.microsoft.com/office/drawing/2014/main" val="776419468"/>
                    </a:ext>
                  </a:extLst>
                </a:gridCol>
                <a:gridCol w="1520984">
                  <a:extLst>
                    <a:ext uri="{9D8B030D-6E8A-4147-A177-3AD203B41FA5}">
                      <a16:colId xmlns:a16="http://schemas.microsoft.com/office/drawing/2014/main" val="1686568174"/>
                    </a:ext>
                  </a:extLst>
                </a:gridCol>
              </a:tblGrid>
              <a:tr h="501851"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sig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502793"/>
                  </a:ext>
                </a:extLst>
              </a:tr>
              <a:tr h="866209">
                <a:tc>
                  <a:txBody>
                    <a:bodyPr/>
                    <a:lstStyle/>
                    <a:p>
                      <a:r>
                        <a:rPr lang="en-US" dirty="0"/>
                        <a:t>CLSI: </a:t>
                      </a:r>
                      <a:r>
                        <a:rPr lang="en-US" dirty="0" err="1"/>
                        <a:t>ItoR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 Reg w/ Animal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27871"/>
                  </a:ext>
                </a:extLst>
              </a:tr>
              <a:tr h="866209">
                <a:tc>
                  <a:txBody>
                    <a:bodyPr/>
                    <a:lstStyle/>
                    <a:p>
                      <a:r>
                        <a:rPr lang="en-US" dirty="0"/>
                        <a:t>IQ50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 Reg w/ Animal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48.25%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238997"/>
                  </a:ext>
                </a:extLst>
              </a:tr>
              <a:tr h="501851">
                <a:tc>
                  <a:txBody>
                    <a:bodyPr/>
                    <a:lstStyle/>
                    <a:p>
                      <a:r>
                        <a:rPr lang="en-US" dirty="0"/>
                        <a:t>CLSI: </a:t>
                      </a:r>
                      <a:r>
                        <a:rPr lang="en-US" dirty="0" err="1"/>
                        <a:t>ItoR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 Reg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567738"/>
                  </a:ext>
                </a:extLst>
              </a:tr>
              <a:tr h="501851">
                <a:tc>
                  <a:txBody>
                    <a:bodyPr/>
                    <a:lstStyle/>
                    <a:p>
                      <a:r>
                        <a:rPr lang="en-US" dirty="0"/>
                        <a:t>IQ50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 Reg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723967"/>
                  </a:ext>
                </a:extLst>
              </a:tr>
            </a:tbl>
          </a:graphicData>
        </a:graphic>
      </p:graphicFrame>
      <p:sp>
        <p:nvSpPr>
          <p:cNvPr id="7" name="Title 3">
            <a:extLst>
              <a:ext uri="{FF2B5EF4-FFF2-40B4-BE49-F238E27FC236}">
                <a16:creationId xmlns:a16="http://schemas.microsoft.com/office/drawing/2014/main" id="{1B9A110D-AC53-400D-83B3-47177DB62333}"/>
              </a:ext>
            </a:extLst>
          </p:cNvPr>
          <p:cNvSpPr txBox="1">
            <a:spLocks/>
          </p:cNvSpPr>
          <p:nvPr/>
        </p:nvSpPr>
        <p:spPr>
          <a:xfrm>
            <a:off x="456860" y="257175"/>
            <a:ext cx="9692640" cy="8272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Significant Relationships Found</a:t>
            </a:r>
          </a:p>
        </p:txBody>
      </p:sp>
    </p:spTree>
    <p:extLst>
      <p:ext uri="{BB962C8B-B14F-4D97-AF65-F5344CB8AC3E}">
        <p14:creationId xmlns:p14="http://schemas.microsoft.com/office/powerpoint/2010/main" val="3954926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8786D4-B582-48AD-A052-3F8B28E0C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08" y="1798"/>
            <a:ext cx="9692640" cy="827246"/>
          </a:xfrm>
        </p:spPr>
        <p:txBody>
          <a:bodyPr/>
          <a:lstStyle/>
          <a:p>
            <a:r>
              <a:rPr lang="en-US" dirty="0"/>
              <a:t>Assessing Animal effect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62A002-4468-4943-97B4-158E70885414}"/>
              </a:ext>
            </a:extLst>
          </p:cNvPr>
          <p:cNvSpPr txBox="1"/>
          <p:nvPr/>
        </p:nvSpPr>
        <p:spPr>
          <a:xfrm>
            <a:off x="85908" y="5739564"/>
            <a:ext cx="2336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file"/>
              </a:rPr>
              <a:t>Significant Gene – Antimicrobial Combinations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0F0457-152F-4E60-8387-B3224EBC12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882" y="869235"/>
            <a:ext cx="11913956" cy="483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763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07553-FBA4-4B8F-AFD1-3C5457D02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D05803-F68C-4759-AFB5-7378D7D3B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537" y="0"/>
            <a:ext cx="5992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821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23353-48E1-4990-8AEE-68994D67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979AB-63E0-4C84-B457-10E2BEC7F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/>
              <a:t>846 samples over a period of 3 years (2018-2020).</a:t>
            </a:r>
          </a:p>
          <a:p>
            <a:r>
              <a:rPr lang="en-US" sz="2000" dirty="0"/>
              <a:t>Samples consist of E. Coli isolates from a variety of livestock animals (pigs, cattle, horses, chickens, </a:t>
            </a:r>
            <a:r>
              <a:rPr lang="en-US" sz="2000" dirty="0" err="1"/>
              <a:t>etc</a:t>
            </a:r>
            <a:r>
              <a:rPr lang="en-US" sz="2000" dirty="0"/>
              <a:t>).</a:t>
            </a:r>
          </a:p>
          <a:p>
            <a:r>
              <a:rPr lang="en-US" sz="2000" dirty="0"/>
              <a:t>Samples were sequenced (whole genome sequencing) and searched for the presence of antimicrobial resistance genes with </a:t>
            </a:r>
            <a:r>
              <a:rPr lang="en-US" sz="2000" dirty="0" err="1"/>
              <a:t>AMRFinder</a:t>
            </a:r>
            <a:r>
              <a:rPr lang="en-US" sz="2000" dirty="0"/>
              <a:t> and </a:t>
            </a:r>
            <a:r>
              <a:rPr lang="en-US" sz="2000" dirty="0" err="1"/>
              <a:t>Abricate</a:t>
            </a:r>
            <a:r>
              <a:rPr lang="en-US" sz="2000" dirty="0"/>
              <a:t>.</a:t>
            </a:r>
          </a:p>
          <a:p>
            <a:r>
              <a:rPr lang="en-US" sz="2000" dirty="0"/>
              <a:t>Total # of AMR genes detected in each sample was compared across 4 databases (</a:t>
            </a:r>
            <a:r>
              <a:rPr lang="en-US" sz="2000" dirty="0" err="1"/>
              <a:t>amrfinder</a:t>
            </a:r>
            <a:r>
              <a:rPr lang="en-US" sz="2000" dirty="0"/>
              <a:t>, </a:t>
            </a:r>
            <a:r>
              <a:rPr lang="en-US" sz="2000" dirty="0" err="1"/>
              <a:t>ncbi</a:t>
            </a:r>
            <a:r>
              <a:rPr lang="en-US" sz="2000" dirty="0"/>
              <a:t>, </a:t>
            </a:r>
            <a:r>
              <a:rPr lang="en-US" sz="2000" dirty="0" err="1"/>
              <a:t>plasmidfinder</a:t>
            </a:r>
            <a:r>
              <a:rPr lang="en-US" sz="2000" dirty="0"/>
              <a:t>, </a:t>
            </a:r>
            <a:r>
              <a:rPr lang="en-US" sz="2000" dirty="0" err="1"/>
              <a:t>resfinder</a:t>
            </a:r>
            <a:r>
              <a:rPr lang="en-US" sz="2000" dirty="0"/>
              <a:t>).</a:t>
            </a:r>
          </a:p>
          <a:p>
            <a:r>
              <a:rPr lang="en-US" sz="2000" dirty="0"/>
              <a:t>Antimicrobial resistance assays (</a:t>
            </a:r>
            <a:r>
              <a:rPr lang="en-US" sz="2000" dirty="0" err="1"/>
              <a:t>Sensititre</a:t>
            </a:r>
            <a:r>
              <a:rPr lang="en-US" sz="2000" dirty="0"/>
              <a:t> </a:t>
            </a:r>
            <a:r>
              <a:rPr lang="en-US" sz="2000" dirty="0" err="1"/>
              <a:t>BioMic</a:t>
            </a:r>
            <a:r>
              <a:rPr lang="en-US" sz="2000" dirty="0"/>
              <a:t> Assay) were performed to check for AMR phenotypes (Sensitive, Intermediate, or Resistant).</a:t>
            </a:r>
          </a:p>
          <a:p>
            <a:r>
              <a:rPr lang="en-US" sz="2000" dirty="0"/>
              <a:t>AM Resistance conferred by specific genes was determined by referencing the Comprehensive Antimicrobial Resistance Database (CARD).</a:t>
            </a:r>
          </a:p>
        </p:txBody>
      </p:sp>
    </p:spTree>
    <p:extLst>
      <p:ext uri="{BB962C8B-B14F-4D97-AF65-F5344CB8AC3E}">
        <p14:creationId xmlns:p14="http://schemas.microsoft.com/office/powerpoint/2010/main" val="531870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8786D4-B582-48AD-A052-3F8B28E0C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860" y="257175"/>
            <a:ext cx="9692640" cy="827246"/>
          </a:xfrm>
        </p:spPr>
        <p:txBody>
          <a:bodyPr/>
          <a:lstStyle/>
          <a:p>
            <a:r>
              <a:rPr lang="en-US" dirty="0"/>
              <a:t>Assessing Animal effect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E6A619-DE55-4BB7-9A60-4A92874F6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1762"/>
            <a:ext cx="12192000" cy="48299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EB5D43-A258-4687-845C-239509B9A80D}"/>
              </a:ext>
            </a:extLst>
          </p:cNvPr>
          <p:cNvSpPr txBox="1"/>
          <p:nvPr/>
        </p:nvSpPr>
        <p:spPr>
          <a:xfrm>
            <a:off x="598394" y="6320118"/>
            <a:ext cx="220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 action="ppaction://hlinkfile"/>
              </a:rPr>
              <a:t>Animal effect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015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C3239-89A1-4AA5-9C97-11B1157D3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Inflated Coefficients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8299C7F-5AAC-4FA2-9B89-929F784136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6432064"/>
              </p:ext>
            </p:extLst>
          </p:nvPr>
        </p:nvGraphicFramePr>
        <p:xfrm>
          <a:off x="1261872" y="1922781"/>
          <a:ext cx="5211763" cy="3474720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2971483">
                  <a:extLst>
                    <a:ext uri="{9D8B030D-6E8A-4147-A177-3AD203B41FA5}">
                      <a16:colId xmlns:a16="http://schemas.microsoft.com/office/drawing/2014/main" val="2123870891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106908502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3294448154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63222370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combo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phenotype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values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281708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cefazolin_OXA-1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184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862608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cefazolin_OXA-1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95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837302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cefazolin_OXA-1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095145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cefazolin_CTX-M-15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167129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cefazolin_CTX-M-15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800749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cefazolin_CTX-M-15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506301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gentamicin_AAC(3)-IIe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241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749285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gentamicin_AAC(3)-IIe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862956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gentamicin_AAC(3)-IIe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939521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gentamicin_AAC(3)-II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726593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gentamicin_AAC(3)-II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760758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gentamicin_AAC(3)-II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931137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cefazolin_CTX-M-1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184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736646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cefazolin_CTX-M-1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93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315993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cefazolin_CTX-M-1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314324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cefazolin_CTX-M-55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019108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cefazolin_CTX-M-55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051186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cefazolin_CTX-M-55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44497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4982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27751-E351-417B-B760-17879B099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6E6E0-4F04-4A25-968A-0946BBF65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400" dirty="0"/>
              <a:t>Use a Random Forest model to predict the resistance phenotype for each antimicrobial agent.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Response: 0, 1 for sensitive, resistance.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Predictors : gene presence absence.</a:t>
            </a:r>
          </a:p>
          <a:p>
            <a:pPr>
              <a:buClr>
                <a:schemeClr val="tx1"/>
              </a:buClr>
            </a:pPr>
            <a:r>
              <a:rPr lang="en-US" dirty="0"/>
              <a:t>Model training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80:20 </a:t>
            </a:r>
            <a:r>
              <a:rPr lang="en-US" dirty="0" err="1"/>
              <a:t>Training:Testing</a:t>
            </a:r>
            <a:r>
              <a:rPr lang="en-US" dirty="0"/>
              <a:t> Split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5 fold cross-validation scheme.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077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24CAAD-1D75-4FB9-BEBA-D3D52DED0D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Random Forest Results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39570C4-58A6-439C-8E5B-9E40F7B24D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CLSI breakpoints</a:t>
            </a:r>
          </a:p>
        </p:txBody>
      </p:sp>
    </p:spTree>
    <p:extLst>
      <p:ext uri="{BB962C8B-B14F-4D97-AF65-F5344CB8AC3E}">
        <p14:creationId xmlns:p14="http://schemas.microsoft.com/office/powerpoint/2010/main" val="639367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FB1BD4-6B92-48A7-AFFE-094C57B92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5649"/>
            <a:ext cx="12192000" cy="532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901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35E5697-D1B2-434D-94BA-E7D7E0C75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6040"/>
            <a:ext cx="12192000" cy="534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11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70889E-E05B-400B-ADBC-0BB611443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03" y="0"/>
            <a:ext cx="10980794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D3C4ABE-91CD-4905-8227-493E752CD4E3}"/>
              </a:ext>
            </a:extLst>
          </p:cNvPr>
          <p:cNvSpPr/>
          <p:nvPr/>
        </p:nvSpPr>
        <p:spPr>
          <a:xfrm>
            <a:off x="3298725" y="2834085"/>
            <a:ext cx="869863" cy="14081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55B7F0-A1FF-416D-A187-5175A83B1A46}"/>
              </a:ext>
            </a:extLst>
          </p:cNvPr>
          <p:cNvSpPr/>
          <p:nvPr/>
        </p:nvSpPr>
        <p:spPr>
          <a:xfrm>
            <a:off x="3298725" y="5160540"/>
            <a:ext cx="1147988" cy="14081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163F2E-578D-49F7-8E6E-CE2F37138A8E}"/>
              </a:ext>
            </a:extLst>
          </p:cNvPr>
          <p:cNvSpPr/>
          <p:nvPr/>
        </p:nvSpPr>
        <p:spPr>
          <a:xfrm>
            <a:off x="6919909" y="627333"/>
            <a:ext cx="1169283" cy="14081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833680-DFB8-4096-BC9F-53DD38B292C9}"/>
              </a:ext>
            </a:extLst>
          </p:cNvPr>
          <p:cNvSpPr/>
          <p:nvPr/>
        </p:nvSpPr>
        <p:spPr>
          <a:xfrm>
            <a:off x="7949454" y="2662842"/>
            <a:ext cx="129090" cy="14081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9AD135-1533-422B-ADA6-8616ADF6EEFE}"/>
              </a:ext>
            </a:extLst>
          </p:cNvPr>
          <p:cNvSpPr/>
          <p:nvPr/>
        </p:nvSpPr>
        <p:spPr>
          <a:xfrm>
            <a:off x="6962501" y="4966299"/>
            <a:ext cx="857863" cy="14081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06532E-871A-412F-B201-35F57C0D297F}"/>
              </a:ext>
            </a:extLst>
          </p:cNvPr>
          <p:cNvSpPr/>
          <p:nvPr/>
        </p:nvSpPr>
        <p:spPr>
          <a:xfrm>
            <a:off x="10626277" y="455536"/>
            <a:ext cx="960120" cy="14081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045EA2-C6F8-40BA-ACFF-FCDCCBA420E3}"/>
              </a:ext>
            </a:extLst>
          </p:cNvPr>
          <p:cNvSpPr/>
          <p:nvPr/>
        </p:nvSpPr>
        <p:spPr>
          <a:xfrm>
            <a:off x="10583685" y="2854256"/>
            <a:ext cx="960120" cy="14081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4ECE5C-6F26-4FF2-A024-3E9F2B50E444}"/>
              </a:ext>
            </a:extLst>
          </p:cNvPr>
          <p:cNvSpPr/>
          <p:nvPr/>
        </p:nvSpPr>
        <p:spPr>
          <a:xfrm flipH="1">
            <a:off x="11497688" y="5176612"/>
            <a:ext cx="45719" cy="14081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2009A4-4BFC-4AB8-B589-772C5DE470C5}"/>
              </a:ext>
            </a:extLst>
          </p:cNvPr>
          <p:cNvSpPr/>
          <p:nvPr/>
        </p:nvSpPr>
        <p:spPr>
          <a:xfrm>
            <a:off x="661825" y="4966299"/>
            <a:ext cx="129090" cy="14081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4EC696-35AC-423A-B68E-47E6E3BEC4A6}"/>
              </a:ext>
            </a:extLst>
          </p:cNvPr>
          <p:cNvSpPr/>
          <p:nvPr/>
        </p:nvSpPr>
        <p:spPr>
          <a:xfrm>
            <a:off x="675142" y="2724912"/>
            <a:ext cx="129090" cy="14081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7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7BC23EC-076C-4E0C-9A6F-4998E8D65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778" y="0"/>
            <a:ext cx="6838443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16F575A-5ED7-4B9E-A854-1F3E17568724}"/>
              </a:ext>
            </a:extLst>
          </p:cNvPr>
          <p:cNvSpPr/>
          <p:nvPr/>
        </p:nvSpPr>
        <p:spPr>
          <a:xfrm>
            <a:off x="2744658" y="4449363"/>
            <a:ext cx="163134" cy="14081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D13D5B-1F82-492A-B0EE-E9D24C036205}"/>
              </a:ext>
            </a:extLst>
          </p:cNvPr>
          <p:cNvSpPr/>
          <p:nvPr/>
        </p:nvSpPr>
        <p:spPr>
          <a:xfrm>
            <a:off x="8118282" y="4078778"/>
            <a:ext cx="1329060" cy="19562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409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24CAAD-1D75-4FB9-BEBA-D3D52DED0D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Random Forest Results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39570C4-58A6-439C-8E5B-9E40F7B24D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IQ90 breakpoints</a:t>
            </a:r>
          </a:p>
        </p:txBody>
      </p:sp>
    </p:spTree>
    <p:extLst>
      <p:ext uri="{BB962C8B-B14F-4D97-AF65-F5344CB8AC3E}">
        <p14:creationId xmlns:p14="http://schemas.microsoft.com/office/powerpoint/2010/main" val="19760165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837E86-84D7-4310-A304-7D1487468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737"/>
            <a:ext cx="12192000" cy="652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458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8E26A6-33E9-4AE8-907F-9892FA799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C892-6230-4AD3-B45F-A20FB8B9E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08192" y="1991662"/>
            <a:ext cx="4480560" cy="4351337"/>
          </a:xfrm>
        </p:spPr>
        <p:txBody>
          <a:bodyPr/>
          <a:lstStyle/>
          <a:p>
            <a:r>
              <a:rPr lang="en-US" dirty="0"/>
              <a:t>Results</a:t>
            </a:r>
          </a:p>
          <a:p>
            <a:pPr lvl="1"/>
            <a:r>
              <a:rPr lang="en-US" dirty="0"/>
              <a:t>Found some significant relationships</a:t>
            </a:r>
          </a:p>
          <a:p>
            <a:pPr lvl="1"/>
            <a:r>
              <a:rPr lang="en-US" dirty="0"/>
              <a:t>Quantified strength of those relationships.</a:t>
            </a:r>
          </a:p>
          <a:p>
            <a:pPr lvl="1"/>
            <a:endParaRPr lang="en-US" dirty="0"/>
          </a:p>
          <a:p>
            <a:r>
              <a:rPr lang="en-US" dirty="0"/>
              <a:t>Follow-ups</a:t>
            </a:r>
          </a:p>
          <a:p>
            <a:pPr lvl="1"/>
            <a:r>
              <a:rPr lang="en-US" b="1" dirty="0"/>
              <a:t>What was the number of significant vs non-significant relationships found in each drug class?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is the </a:t>
            </a:r>
            <a:r>
              <a:rPr lang="en-US" b="1" dirty="0"/>
              <a:t>Power</a:t>
            </a:r>
            <a:r>
              <a:rPr lang="en-US" dirty="0"/>
              <a:t> of our tests?</a:t>
            </a:r>
          </a:p>
          <a:p>
            <a:pPr lvl="1"/>
            <a:r>
              <a:rPr lang="en-US" dirty="0"/>
              <a:t>Post-hoc analysis considering the effect of multiple genes vs 1 single gene.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476D2D-173D-498F-9842-1F8E074BB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255" y="4152856"/>
            <a:ext cx="4479925" cy="2250503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452AEBA-58D9-4A18-A0A4-2C14D45045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66F10E7-F1F1-4F28-87D4-2692F3EC0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078" y="1848741"/>
            <a:ext cx="4985108" cy="214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9388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9ED8F6-565C-4D7C-B6B1-A18477721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042"/>
            <a:ext cx="12192000" cy="655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2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698BF4-9AEF-45E4-9C4C-7BAA7E7AA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162"/>
            <a:ext cx="12192000" cy="65436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C85C61D-D714-40A3-A791-53B495CD2518}"/>
              </a:ext>
            </a:extLst>
          </p:cNvPr>
          <p:cNvSpPr/>
          <p:nvPr/>
        </p:nvSpPr>
        <p:spPr>
          <a:xfrm>
            <a:off x="8083295" y="4493608"/>
            <a:ext cx="4111085" cy="21857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56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D29ECB-4834-41D5-B696-89AD3F4A2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702"/>
            <a:ext cx="12192000" cy="656859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43A6906-EB0B-4D70-B040-C791DF429DD4}"/>
              </a:ext>
            </a:extLst>
          </p:cNvPr>
          <p:cNvSpPr/>
          <p:nvPr/>
        </p:nvSpPr>
        <p:spPr>
          <a:xfrm>
            <a:off x="8083295" y="4493608"/>
            <a:ext cx="4111085" cy="21857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4603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919B2-283B-46D6-8531-CFF3B51146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Extra Figures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5DEEE11-3A31-47FB-9051-7BE67333C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004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1C265A-7FE2-4BED-9E6F-905BC72A7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271" y="1326675"/>
            <a:ext cx="8142194" cy="44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5589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34635D-3092-4EE8-99BF-E4B965B5D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313"/>
            <a:ext cx="12192000" cy="654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194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0B1046-4CB8-445B-90C9-4497C6021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218" y="0"/>
            <a:ext cx="85035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444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1A8E28B-1E92-4479-A35F-452BCAB38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What was the number of significant vs non-significant relationships found in each drug class?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196CE74B-4018-4A61-89DE-7D9BA8ADD0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0792101"/>
              </p:ext>
            </p:extLst>
          </p:nvPr>
        </p:nvGraphicFramePr>
        <p:xfrm>
          <a:off x="5762625" y="2675570"/>
          <a:ext cx="4502944" cy="303213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515316">
                  <a:extLst>
                    <a:ext uri="{9D8B030D-6E8A-4147-A177-3AD203B41FA5}">
                      <a16:colId xmlns:a16="http://schemas.microsoft.com/office/drawing/2014/main" val="1528823459"/>
                    </a:ext>
                  </a:extLst>
                </a:gridCol>
                <a:gridCol w="650816">
                  <a:extLst>
                    <a:ext uri="{9D8B030D-6E8A-4147-A177-3AD203B41FA5}">
                      <a16:colId xmlns:a16="http://schemas.microsoft.com/office/drawing/2014/main" val="172788458"/>
                    </a:ext>
                  </a:extLst>
                </a:gridCol>
                <a:gridCol w="527689">
                  <a:extLst>
                    <a:ext uri="{9D8B030D-6E8A-4147-A177-3AD203B41FA5}">
                      <a16:colId xmlns:a16="http://schemas.microsoft.com/office/drawing/2014/main" val="3936067971"/>
                    </a:ext>
                  </a:extLst>
                </a:gridCol>
                <a:gridCol w="809123">
                  <a:extLst>
                    <a:ext uri="{9D8B030D-6E8A-4147-A177-3AD203B41FA5}">
                      <a16:colId xmlns:a16="http://schemas.microsoft.com/office/drawing/2014/main" val="2425952685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class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tests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sig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prop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62194485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folate pathway antagonist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1.00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40338123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tetracycline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1.00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60519452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aminocyclitol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0.73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40277732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B lactam combo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0.70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89844362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phenicol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0.67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23274315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aminoglycoside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79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42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0.53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57364735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cephalosporin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113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42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0.37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86457781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sulfonamide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0.33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30926044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penicillin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38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0.18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2468259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C900963-265A-4E66-A9AC-51FF3797E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445583"/>
              </p:ext>
            </p:extLst>
          </p:nvPr>
        </p:nvGraphicFramePr>
        <p:xfrm>
          <a:off x="790383" y="2099945"/>
          <a:ext cx="3924490" cy="4023360"/>
        </p:xfrm>
        <a:graphic>
          <a:graphicData uri="http://schemas.openxmlformats.org/drawingml/2006/table">
            <a:tbl>
              <a:tblPr>
                <a:tableStyleId>{2A488322-F2BA-4B5B-9748-0D474271808F}</a:tableStyleId>
              </a:tblPr>
              <a:tblGrid>
                <a:gridCol w="2282328">
                  <a:extLst>
                    <a:ext uri="{9D8B030D-6E8A-4147-A177-3AD203B41FA5}">
                      <a16:colId xmlns:a16="http://schemas.microsoft.com/office/drawing/2014/main" val="3506227010"/>
                    </a:ext>
                  </a:extLst>
                </a:gridCol>
                <a:gridCol w="528832">
                  <a:extLst>
                    <a:ext uri="{9D8B030D-6E8A-4147-A177-3AD203B41FA5}">
                      <a16:colId xmlns:a16="http://schemas.microsoft.com/office/drawing/2014/main" val="281474836"/>
                    </a:ext>
                  </a:extLst>
                </a:gridCol>
                <a:gridCol w="445332">
                  <a:extLst>
                    <a:ext uri="{9D8B030D-6E8A-4147-A177-3AD203B41FA5}">
                      <a16:colId xmlns:a16="http://schemas.microsoft.com/office/drawing/2014/main" val="1928112947"/>
                    </a:ext>
                  </a:extLst>
                </a:gridCol>
                <a:gridCol w="667998">
                  <a:extLst>
                    <a:ext uri="{9D8B030D-6E8A-4147-A177-3AD203B41FA5}">
                      <a16:colId xmlns:a16="http://schemas.microsoft.com/office/drawing/2014/main" val="82017056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mic_id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tests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sig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prop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881758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doxycycline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1.00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91663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tetracycline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1.00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238813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ticarcillin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1.00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627822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ticarcillin_clavulanic_acid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1.00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22212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trimethoprim_sulfamethoxazole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1.00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581849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gentamicin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27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24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0.89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97389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chloramphenicol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0.75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659785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spectinomycin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0.73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139877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neomycin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0.60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010961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streptomycin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0.60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164271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cefazolin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0.58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652196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ceftiofur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0.54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1136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amoxicillin_clavulanic_acid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0.50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704449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florfenicol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0.50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928612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sulphathiazole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0.33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0788567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ceftazidime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23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0.30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517395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amoxicillin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0.20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185042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cefpodoxime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0.20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186947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ampicillin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0.18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684321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cephalexin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0.15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791925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amikacin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27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0.11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379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0905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BBC29-F454-4593-98E5-4DFF2CBA7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: Random Forest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9F70509-B10C-49C4-916C-F811349B6F5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3802" y="1828800"/>
            <a:ext cx="3174815" cy="21397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EF26E0-CD99-48BC-8959-DDEC3F6E4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36231" y="1828800"/>
            <a:ext cx="6470809" cy="4351337"/>
          </a:xfrm>
        </p:spPr>
        <p:txBody>
          <a:bodyPr/>
          <a:lstStyle/>
          <a:p>
            <a:r>
              <a:rPr lang="en-US" dirty="0"/>
              <a:t>Results: We can predict with resistance to some compounds over others.</a:t>
            </a:r>
          </a:p>
          <a:p>
            <a:r>
              <a:rPr lang="en-US" dirty="0"/>
              <a:t>Follow-up</a:t>
            </a:r>
          </a:p>
          <a:p>
            <a:pPr lvl="1"/>
            <a:r>
              <a:rPr lang="en-US" dirty="0"/>
              <a:t>Some results are confusing, is this caused by class imbalance? Can we address those?</a:t>
            </a:r>
          </a:p>
          <a:p>
            <a:pPr lvl="1"/>
            <a:r>
              <a:rPr lang="en-US" b="1" dirty="0"/>
              <a:t>What animals can we make predictions for?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E6FBB4-EAD6-4985-BC6F-96A0CEC3A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71" y="4105978"/>
            <a:ext cx="3067478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322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F7DA431-994E-4E07-B48C-0CDC29015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71" y="1537200"/>
            <a:ext cx="9923929" cy="4956796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B7705E56-D1F0-4822-9EEB-2CC948DA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171" y="96819"/>
            <a:ext cx="10578263" cy="1325562"/>
          </a:xfrm>
        </p:spPr>
        <p:txBody>
          <a:bodyPr/>
          <a:lstStyle/>
          <a:p>
            <a:r>
              <a:rPr lang="en-US" dirty="0"/>
              <a:t>Average Prediction Accuracy by Animal</a:t>
            </a:r>
          </a:p>
        </p:txBody>
      </p:sp>
    </p:spTree>
    <p:extLst>
      <p:ext uri="{BB962C8B-B14F-4D97-AF65-F5344CB8AC3E}">
        <p14:creationId xmlns:p14="http://schemas.microsoft.com/office/powerpoint/2010/main" val="152411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1A8E28B-1E92-4479-A35F-452BCAB38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148" y="-357051"/>
            <a:ext cx="11205340" cy="1325562"/>
          </a:xfrm>
        </p:spPr>
        <p:txBody>
          <a:bodyPr>
            <a:noAutofit/>
          </a:bodyPr>
          <a:lstStyle/>
          <a:p>
            <a:r>
              <a:rPr lang="en-US" sz="2800" dirty="0"/>
              <a:t>Prediction Accuracy for Animal by Antimicrobial Class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6D4C43E-B080-48F7-8919-634E928E1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48" y="1048716"/>
            <a:ext cx="11440664" cy="575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63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0A4F48-604B-44D8-BAF8-CA0740BB6DD7}"/>
              </a:ext>
            </a:extLst>
          </p:cNvPr>
          <p:cNvSpPr/>
          <p:nvPr/>
        </p:nvSpPr>
        <p:spPr>
          <a:xfrm>
            <a:off x="2381967" y="825689"/>
            <a:ext cx="4530623" cy="18151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Genotype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Sample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Gene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Gene type (plasmid, chromosomal)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% Coverage/identity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FE7784-B482-4062-AA1E-B7FF77E2DBB3}"/>
              </a:ext>
            </a:extLst>
          </p:cNvPr>
          <p:cNvSpPr/>
          <p:nvPr/>
        </p:nvSpPr>
        <p:spPr>
          <a:xfrm>
            <a:off x="6987655" y="825688"/>
            <a:ext cx="5042846" cy="1808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Phenotype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Sample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Antimicrobial agent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Minimum Inhibitory Concentration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Breakpoint determinant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Phenotype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EF83BF-3A72-42C1-BF39-90FECA1EFF49}"/>
              </a:ext>
            </a:extLst>
          </p:cNvPr>
          <p:cNvSpPr/>
          <p:nvPr/>
        </p:nvSpPr>
        <p:spPr>
          <a:xfrm>
            <a:off x="218364" y="825689"/>
            <a:ext cx="2067636" cy="18083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Sample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Animal of origin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State of origin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Tissue sample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5A84F9-4B54-4F0B-92EA-7982998289C9}"/>
              </a:ext>
            </a:extLst>
          </p:cNvPr>
          <p:cNvSpPr/>
          <p:nvPr/>
        </p:nvSpPr>
        <p:spPr>
          <a:xfrm>
            <a:off x="218363" y="245660"/>
            <a:ext cx="11812137" cy="4503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E. Coli Samples (n = 846)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058B45-10F8-4DDF-B965-08858B8BFD01}"/>
              </a:ext>
            </a:extLst>
          </p:cNvPr>
          <p:cNvSpPr/>
          <p:nvPr/>
        </p:nvSpPr>
        <p:spPr>
          <a:xfrm>
            <a:off x="2381967" y="2900150"/>
            <a:ext cx="2285565" cy="19721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/>
              <a:t>AMRFinder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BLASTX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% coverage &gt; 90%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% identity &gt; 75%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E80FCB-B8DF-4C95-887D-953DD3A59ADB}"/>
              </a:ext>
            </a:extLst>
          </p:cNvPr>
          <p:cNvSpPr/>
          <p:nvPr/>
        </p:nvSpPr>
        <p:spPr>
          <a:xfrm>
            <a:off x="6987655" y="2900150"/>
            <a:ext cx="5042845" cy="197210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/>
              <a:t>Sensititre</a:t>
            </a:r>
            <a:r>
              <a:rPr lang="en-US" sz="1400" dirty="0"/>
              <a:t> </a:t>
            </a:r>
            <a:r>
              <a:rPr lang="en-US" sz="1400" dirty="0" err="1"/>
              <a:t>BioMic</a:t>
            </a:r>
            <a:r>
              <a:rPr lang="en-US" sz="1400" dirty="0"/>
              <a:t> Assay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Determines ‘Minimum Inhibitory Concentration” of a given antimicrobial within a range.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AMR phenotype is determined by either;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CLSI breakpoints.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50/90% quantile.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BB08A2-3BC1-49B4-A56F-A5C330F671E6}"/>
              </a:ext>
            </a:extLst>
          </p:cNvPr>
          <p:cNvSpPr/>
          <p:nvPr/>
        </p:nvSpPr>
        <p:spPr>
          <a:xfrm>
            <a:off x="4742597" y="2900150"/>
            <a:ext cx="2169993" cy="19721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/>
              <a:t>Abricate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BLASTN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NCBI, </a:t>
            </a:r>
            <a:r>
              <a:rPr lang="en-US" sz="1400" dirty="0" err="1"/>
              <a:t>Resfinder</a:t>
            </a:r>
            <a:r>
              <a:rPr lang="en-US" sz="1400" dirty="0"/>
              <a:t>, </a:t>
            </a:r>
            <a:r>
              <a:rPr lang="en-US" sz="1400" dirty="0" err="1"/>
              <a:t>PlasmidFinder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% identity &gt; 75%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AA0683-4EE1-48DF-AC74-0F1455BD9C4B}"/>
              </a:ext>
            </a:extLst>
          </p:cNvPr>
          <p:cNvSpPr/>
          <p:nvPr/>
        </p:nvSpPr>
        <p:spPr>
          <a:xfrm>
            <a:off x="2381967" y="5022375"/>
            <a:ext cx="9648533" cy="17059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Comprehensive Antimicrobial Resistance Database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Information on individual genes and whether they are known to confer resistance to a specific antimicrobial agent.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076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E9F2-ABA2-42AF-BC37-BA5F9B511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97242"/>
            <a:ext cx="4404360" cy="5263515"/>
          </a:xfrm>
        </p:spPr>
        <p:txBody>
          <a:bodyPr/>
          <a:lstStyle/>
          <a:p>
            <a:r>
              <a:rPr lang="en-US" dirty="0"/>
              <a:t>How are samples distributed by host animal?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795DE4F0-2557-4B5C-AD69-9FD579B20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063" y="0"/>
            <a:ext cx="68399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84437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2573</TotalTime>
  <Words>1401</Words>
  <Application>Microsoft Office PowerPoint</Application>
  <PresentationFormat>Widescreen</PresentationFormat>
  <Paragraphs>369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Century Schoolbook</vt:lpstr>
      <vt:lpstr>Wingdings 2</vt:lpstr>
      <vt:lpstr>View</vt:lpstr>
      <vt:lpstr>AMR Project Followup</vt:lpstr>
      <vt:lpstr>Study Background</vt:lpstr>
      <vt:lpstr>Logistic Regression</vt:lpstr>
      <vt:lpstr>What was the number of significant vs non-significant relationships found in each drug class?</vt:lpstr>
      <vt:lpstr>Machine Learning : Random Forest</vt:lpstr>
      <vt:lpstr>Average Prediction Accuracy by Animal</vt:lpstr>
      <vt:lpstr>Prediction Accuracy for Animal by Antimicrobial Class</vt:lpstr>
      <vt:lpstr>PowerPoint Presentation</vt:lpstr>
      <vt:lpstr>How are samples distributed by host animal?</vt:lpstr>
      <vt:lpstr>What are the most prevalent AMR genes found in samples? (n = 846)</vt:lpstr>
      <vt:lpstr>Is there a difference in number of AMR genes found across different animal samples?</vt:lpstr>
      <vt:lpstr>Is there a bias in # of AMR genes found by database?</vt:lpstr>
      <vt:lpstr>Project Objectives</vt:lpstr>
      <vt:lpstr>Inference: Is there a relationship between genotype and phenotype?</vt:lpstr>
      <vt:lpstr>Logistic Regression</vt:lpstr>
      <vt:lpstr>Model set up</vt:lpstr>
      <vt:lpstr>PowerPoint Presentation</vt:lpstr>
      <vt:lpstr>Assessing Animal effect</vt:lpstr>
      <vt:lpstr>PowerPoint Presentation</vt:lpstr>
      <vt:lpstr>Assessing Animal effect</vt:lpstr>
      <vt:lpstr>Inflated Coefficients</vt:lpstr>
      <vt:lpstr>Random Forest</vt:lpstr>
      <vt:lpstr>Random Forest Results</vt:lpstr>
      <vt:lpstr>PowerPoint Presentation</vt:lpstr>
      <vt:lpstr>PowerPoint Presentation</vt:lpstr>
      <vt:lpstr>PowerPoint Presentation</vt:lpstr>
      <vt:lpstr>PowerPoint Presentation</vt:lpstr>
      <vt:lpstr>Random Forest Results</vt:lpstr>
      <vt:lpstr>PowerPoint Presentation</vt:lpstr>
      <vt:lpstr>PowerPoint Presentation</vt:lpstr>
      <vt:lpstr>PowerPoint Presentation</vt:lpstr>
      <vt:lpstr>PowerPoint Presentation</vt:lpstr>
      <vt:lpstr>Extra Figures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Update</dc:title>
  <dc:creator>Henri Chung</dc:creator>
  <cp:lastModifiedBy>Henri Chung</cp:lastModifiedBy>
  <cp:revision>25</cp:revision>
  <dcterms:created xsi:type="dcterms:W3CDTF">2021-09-01T15:07:31Z</dcterms:created>
  <dcterms:modified xsi:type="dcterms:W3CDTF">2021-10-27T15:19:24Z</dcterms:modified>
</cp:coreProperties>
</file>