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88" r:id="rId9"/>
    <p:sldId id="293" r:id="rId10"/>
    <p:sldId id="289" r:id="rId11"/>
    <p:sldId id="295" r:id="rId12"/>
    <p:sldId id="291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 Chung" initials="HC" lastIdx="1" clrIdx="0">
    <p:extLst>
      <p:ext uri="{19B8F6BF-5375-455C-9EA6-DF929625EA0E}">
        <p15:presenceInfo xmlns:p15="http://schemas.microsoft.com/office/powerpoint/2012/main" userId="cca473d5a918ba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91781" autoAdjust="0"/>
  </p:normalViewPr>
  <p:slideViewPr>
    <p:cSldViewPr snapToGrid="0">
      <p:cViewPr varScale="1">
        <p:scale>
          <a:sx n="112" d="100"/>
          <a:sy n="112" d="100"/>
        </p:scale>
        <p:origin x="974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52B6-D76E-47B5-92A5-2B972F7DA73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59C4-7D22-4EE5-A1AD-15B91C70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blaEC</a:t>
            </a:r>
            <a:r>
              <a:rPr lang="en-US" dirty="0"/>
              <a:t> – beta lactamase – breaks up penicillin? &lt; look up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the BH correction </a:t>
            </a:r>
          </a:p>
          <a:p>
            <a:r>
              <a:rPr lang="en-US" dirty="0"/>
              <a:t>Chi-Square – absence/presence vs sensitive/resistant.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color dimensions for resistance.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Manhattan distance using presence absence of gene hits.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5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7C1B-3A53-4EF8-BDE5-D4CFC5E8E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03C96-F83F-469F-9225-858AEBEDE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0D476-E3EE-4F7D-B360-66791B4D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59A2-7C67-4E0E-B3FB-90A8B547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BA51-0A6F-4CB8-B2E1-55BCCE29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D068-1F5B-408E-921E-7059CAFE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385B5-ADBB-4CB7-8F76-4B2D6C2BB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0925-7328-4AC0-9231-1FB264AD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008E-D84C-4C8C-B919-5656BB33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616E-561F-4B8E-BF74-FA1A57D2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C98FD-A517-4F22-9AE2-6229283B0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40EE2-02C8-44FC-9F7E-0645E1730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C3E4-A73B-4E11-BEF5-A8F5A562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7EC1-B2EC-47C2-A9D8-591811B9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AC858-6F5D-4388-88CD-0EE89753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21AF-DF3D-43FC-906A-02DC39C6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D77B3-AE61-4535-B0EB-9EF0656B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22FE5-817F-417E-8AEB-F3B96F4B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CFA1-49A0-4550-828B-AD1D9944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5CE1-A6BA-47CF-90E0-04C0840F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0676-7CBD-4A59-A10E-2ABCD416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2B29A-2CC5-45C8-9420-AECF2243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D7E2-2282-4E62-B1E3-61F142AB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EB0F1-9C10-4617-ABB3-7B256902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2B71-EBBC-4A08-8603-EE180FA8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D91B-4D53-4EA8-932A-4930CA3B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AFD1-F979-4FA5-B579-7E263F2B8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9B97B-D1ED-427E-B910-7DD6505F5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4B584-9CA7-46F5-8340-0BBF9F55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AE3F5-7900-4F10-92CD-28C3EFE9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5BC1C-7368-465E-A597-A3CED8C9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D69E-9D57-43FE-942D-D0059810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175B9-FAB1-4F73-8246-3A2C3718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34E7C-31AE-48EF-B1A8-F5171E70E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1EC02-2075-4E3B-A144-D3E6A8934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848B0-D361-4259-88CB-740C7023F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E1864-0AC2-443B-B30B-B749F171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6780E-2E0B-433A-B9AF-27A97BE4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5B529-7E36-440C-80A0-D7FE215D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6B80-6C01-473C-80DC-28B20D8B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10B67-FF0F-4142-A7ED-D886D872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75CA7-5971-490D-A886-BBD8BCAA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1E7D5-ABB4-45A7-A6A3-5F1526B1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E2083-AA78-493E-BB8E-B18C8A2C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4A97B-8978-4A1D-9457-1431C76B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534-FAF3-423A-B470-2FBBCC45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9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0289-D841-4B2F-8393-91E397C8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13E5-8A1E-4BA9-AD54-6B750351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6D044-FB2A-4BCB-8390-A4CE3CD0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97A54-72DB-4DCA-9F88-BCF0BFE6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465F-75B2-4626-BC27-EBC93AF2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2D585-793A-49F0-A637-A8658790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5AD-3FA5-4C07-9C34-4EFAD9F7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AF57B-AF8D-41EF-BC4D-08E62A7C9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1CCA0-1361-460E-8B57-300751A57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F119C-487E-4074-8FF2-C603E8F5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F023C-B29A-42A2-BCE7-37172FBB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09C7-70B4-4290-B710-EA72DF82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97126-8036-4145-A1F7-EAD68104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00024-40C2-4B43-8E53-43F28F78D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31DA-9A6A-478D-8FC6-C9C2FC309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3A68-2DEB-4E87-B5CF-4E5B0CA2F88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E014-977F-448B-91CC-7F4896BCA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86E4-E138-4213-95CA-ACDCF3F59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F88E7F-101E-4199-83FB-225F3E0AB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analysis of USDA AMR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C25BD-1D82-4EF5-824F-45FF92B32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Henri Chung</a:t>
            </a:r>
          </a:p>
          <a:p>
            <a:r>
              <a:rPr lang="en-US" dirty="0"/>
              <a:t>06/10/21</a:t>
            </a:r>
          </a:p>
        </p:txBody>
      </p:sp>
    </p:spTree>
    <p:extLst>
      <p:ext uri="{BB962C8B-B14F-4D97-AF65-F5344CB8AC3E}">
        <p14:creationId xmlns:p14="http://schemas.microsoft.com/office/powerpoint/2010/main" val="243187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4648251-02C6-440C-A03B-C9610C5EF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1381"/>
            <a:ext cx="9144000" cy="1655762"/>
          </a:xfrm>
        </p:spPr>
        <p:txBody>
          <a:bodyPr>
            <a:noAutofit/>
          </a:bodyPr>
          <a:lstStyle/>
          <a:p>
            <a:r>
              <a:rPr lang="en-US" sz="2800" dirty="0"/>
              <a:t>Do samples cluster in identifiable patterns based on gene presence-absence data?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Can we identify what animal species a sample came from by its gene composition?</a:t>
            </a:r>
          </a:p>
        </p:txBody>
      </p:sp>
    </p:spTree>
    <p:extLst>
      <p:ext uri="{BB962C8B-B14F-4D97-AF65-F5344CB8AC3E}">
        <p14:creationId xmlns:p14="http://schemas.microsoft.com/office/powerpoint/2010/main" val="628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5EA-75CE-49CD-AD26-E5C1D2D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  <a:br>
              <a:rPr lang="en-US" dirty="0"/>
            </a:br>
            <a:r>
              <a:rPr lang="en-US" dirty="0"/>
              <a:t>(animal order)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CE77B46-468E-4410-9456-3CA2DBBB2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65457"/>
              </p:ext>
            </p:extLst>
          </p:nvPr>
        </p:nvGraphicFramePr>
        <p:xfrm>
          <a:off x="69186" y="5918971"/>
          <a:ext cx="6567288" cy="844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8184">
                  <a:extLst>
                    <a:ext uri="{9D8B030D-6E8A-4147-A177-3AD203B41FA5}">
                      <a16:colId xmlns:a16="http://schemas.microsoft.com/office/drawing/2014/main" val="286536535"/>
                    </a:ext>
                  </a:extLst>
                </a:gridCol>
                <a:gridCol w="938184">
                  <a:extLst>
                    <a:ext uri="{9D8B030D-6E8A-4147-A177-3AD203B41FA5}">
                      <a16:colId xmlns:a16="http://schemas.microsoft.com/office/drawing/2014/main" val="3278007988"/>
                    </a:ext>
                  </a:extLst>
                </a:gridCol>
                <a:gridCol w="938184">
                  <a:extLst>
                    <a:ext uri="{9D8B030D-6E8A-4147-A177-3AD203B41FA5}">
                      <a16:colId xmlns:a16="http://schemas.microsoft.com/office/drawing/2014/main" val="564761903"/>
                    </a:ext>
                  </a:extLst>
                </a:gridCol>
                <a:gridCol w="938184">
                  <a:extLst>
                    <a:ext uri="{9D8B030D-6E8A-4147-A177-3AD203B41FA5}">
                      <a16:colId xmlns:a16="http://schemas.microsoft.com/office/drawing/2014/main" val="3947605838"/>
                    </a:ext>
                  </a:extLst>
                </a:gridCol>
                <a:gridCol w="938184">
                  <a:extLst>
                    <a:ext uri="{9D8B030D-6E8A-4147-A177-3AD203B41FA5}">
                      <a16:colId xmlns:a16="http://schemas.microsoft.com/office/drawing/2014/main" val="1198687952"/>
                    </a:ext>
                  </a:extLst>
                </a:gridCol>
                <a:gridCol w="938184">
                  <a:extLst>
                    <a:ext uri="{9D8B030D-6E8A-4147-A177-3AD203B41FA5}">
                      <a16:colId xmlns:a16="http://schemas.microsoft.com/office/drawing/2014/main" val="3383127589"/>
                    </a:ext>
                  </a:extLst>
                </a:gridCol>
                <a:gridCol w="938184">
                  <a:extLst>
                    <a:ext uri="{9D8B030D-6E8A-4147-A177-3AD203B41FA5}">
                      <a16:colId xmlns:a16="http://schemas.microsoft.com/office/drawing/2014/main" val="2357367313"/>
                    </a:ext>
                  </a:extLst>
                </a:gridCol>
              </a:tblGrid>
              <a:tr h="42238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10068"/>
                  </a:ext>
                </a:extLst>
              </a:tr>
              <a:tr h="42238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44857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B11DEE4-F861-4819-AC43-7B80F86A81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615656"/>
              </p:ext>
            </p:extLst>
          </p:nvPr>
        </p:nvGraphicFramePr>
        <p:xfrm>
          <a:off x="6744670" y="26488"/>
          <a:ext cx="5292655" cy="683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4670" y="26488"/>
                        <a:ext cx="5292655" cy="683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26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DADC-3D04-4D16-A9F0-9FC2EED6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94E6D-906B-48F5-9F52-7D621C26B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81756"/>
            <a:ext cx="11900982" cy="3734297"/>
          </a:xfr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9A2B6CE-06C3-4591-90E2-1DB6D4421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36422"/>
              </p:ext>
            </p:extLst>
          </p:nvPr>
        </p:nvGraphicFramePr>
        <p:xfrm>
          <a:off x="455683" y="6013241"/>
          <a:ext cx="812800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6536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78007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647619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476058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986879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831275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7367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1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4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94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5EA-75CE-49CD-AD26-E5C1D2D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  <a:br>
              <a:rPr lang="en-US" dirty="0"/>
            </a:br>
            <a:r>
              <a:rPr lang="en-US" dirty="0"/>
              <a:t>(hierarchical clustering)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808B79E-E028-4B3C-8D40-01968383E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032944"/>
              </p:ext>
            </p:extLst>
          </p:nvPr>
        </p:nvGraphicFramePr>
        <p:xfrm>
          <a:off x="6375779" y="71975"/>
          <a:ext cx="5370453" cy="671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75779" y="71975"/>
                        <a:ext cx="5370453" cy="671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52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3353-48E1-4990-8AEE-68994D67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79AB-63E0-4C84-B457-10E2BEC7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696 samples over a period of 3 years (2018-2020).</a:t>
            </a:r>
          </a:p>
          <a:p>
            <a:r>
              <a:rPr lang="en-US" sz="2000" dirty="0"/>
              <a:t>Samples consist of E. Coli isolates from a variety of livestock animals (pigs, cattle, horses, chickens,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dirty="0"/>
              <a:t>Samples were sequenced (whole genome sequencing) and searched for the presence of antimicrobial resistance genes.</a:t>
            </a:r>
          </a:p>
          <a:p>
            <a:r>
              <a:rPr lang="en-US" sz="2000" dirty="0"/>
              <a:t>Antimicrobial resistance assays (</a:t>
            </a:r>
            <a:r>
              <a:rPr lang="en-US" sz="2000" dirty="0" err="1"/>
              <a:t>Sensititre</a:t>
            </a:r>
            <a:r>
              <a:rPr lang="en-US" sz="2000" dirty="0"/>
              <a:t> </a:t>
            </a:r>
            <a:r>
              <a:rPr lang="en-US" sz="2000" dirty="0" err="1"/>
              <a:t>BioMic</a:t>
            </a:r>
            <a:r>
              <a:rPr lang="en-US" sz="2000" dirty="0"/>
              <a:t> Assay) were performed to check for AMR phenotypes (Sensitive, Intermediate, or Resistant).</a:t>
            </a:r>
          </a:p>
          <a:p>
            <a:r>
              <a:rPr lang="en-US" sz="2000" dirty="0"/>
              <a:t>Total # of AMR genes detected in each sample was compared across 4 databases (</a:t>
            </a:r>
            <a:r>
              <a:rPr lang="en-US" sz="2000" dirty="0" err="1"/>
              <a:t>amrfinder</a:t>
            </a:r>
            <a:r>
              <a:rPr lang="en-US" sz="2000" dirty="0"/>
              <a:t>, </a:t>
            </a:r>
            <a:r>
              <a:rPr lang="en-US" sz="2000" dirty="0" err="1"/>
              <a:t>ncbi</a:t>
            </a:r>
            <a:r>
              <a:rPr lang="en-US" sz="2000" dirty="0"/>
              <a:t>, </a:t>
            </a:r>
            <a:r>
              <a:rPr lang="en-US" sz="2000" dirty="0" err="1"/>
              <a:t>plasmidfinder</a:t>
            </a:r>
            <a:r>
              <a:rPr lang="en-US" sz="2000" dirty="0"/>
              <a:t>, </a:t>
            </a:r>
            <a:r>
              <a:rPr lang="en-US" sz="2000" dirty="0" err="1"/>
              <a:t>resfinder</a:t>
            </a:r>
            <a:r>
              <a:rPr lang="en-US" sz="2000" dirty="0"/>
              <a:t>).</a:t>
            </a:r>
          </a:p>
          <a:p>
            <a:r>
              <a:rPr lang="en-US" sz="2000" dirty="0"/>
              <a:t>125 unique AMR genes were identified (367 identifiers collapsed with duplicates included).</a:t>
            </a:r>
          </a:p>
        </p:txBody>
      </p:sp>
    </p:spTree>
    <p:extLst>
      <p:ext uri="{BB962C8B-B14F-4D97-AF65-F5344CB8AC3E}">
        <p14:creationId xmlns:p14="http://schemas.microsoft.com/office/powerpoint/2010/main" val="422753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E9F2-ABA2-42AF-BC37-BA5F9B51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samples distributed amongst animals?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D8879-E3F3-4B6C-8B5B-D49DBE7BE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27" y="1825625"/>
            <a:ext cx="8858346" cy="4351338"/>
          </a:xfrm>
        </p:spPr>
      </p:pic>
    </p:spTree>
    <p:extLst>
      <p:ext uri="{BB962C8B-B14F-4D97-AF65-F5344CB8AC3E}">
        <p14:creationId xmlns:p14="http://schemas.microsoft.com/office/powerpoint/2010/main" val="171384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8715-199D-45BF-ADC0-166848F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prevalent AMR genes found in samples? (n = 696)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7F563C-E68D-4B5C-9FFC-30C0436BB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041501"/>
              </p:ext>
            </p:extLst>
          </p:nvPr>
        </p:nvGraphicFramePr>
        <p:xfrm>
          <a:off x="789730" y="2504563"/>
          <a:ext cx="3435219" cy="29929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073">
                  <a:extLst>
                    <a:ext uri="{9D8B030D-6E8A-4147-A177-3AD203B41FA5}">
                      <a16:colId xmlns:a16="http://schemas.microsoft.com/office/drawing/2014/main" val="3657615209"/>
                    </a:ext>
                  </a:extLst>
                </a:gridCol>
                <a:gridCol w="1145073">
                  <a:extLst>
                    <a:ext uri="{9D8B030D-6E8A-4147-A177-3AD203B41FA5}">
                      <a16:colId xmlns:a16="http://schemas.microsoft.com/office/drawing/2014/main" val="348453093"/>
                    </a:ext>
                  </a:extLst>
                </a:gridCol>
                <a:gridCol w="1145073">
                  <a:extLst>
                    <a:ext uri="{9D8B030D-6E8A-4147-A177-3AD203B41FA5}">
                      <a16:colId xmlns:a16="http://schemas.microsoft.com/office/drawing/2014/main" val="1691917510"/>
                    </a:ext>
                  </a:extLst>
                </a:gridCol>
              </a:tblGrid>
              <a:tr h="345490">
                <a:tc>
                  <a:txBody>
                    <a:bodyPr/>
                    <a:lstStyle/>
                    <a:p>
                      <a:r>
                        <a:rPr lang="en-US" sz="1100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 of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Gene_type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78285"/>
                  </a:ext>
                </a:extLst>
              </a:tr>
              <a:tr h="354883"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Chromosome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5507"/>
                  </a:ext>
                </a:extLst>
              </a:tr>
              <a:tr h="354883"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Chromosome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88793"/>
                  </a:ext>
                </a:extLst>
              </a:tr>
              <a:tr h="255505"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Plasmid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56731"/>
                  </a:ext>
                </a:extLst>
              </a:tr>
              <a:tr h="354883">
                <a:tc>
                  <a:txBody>
                    <a:bodyPr/>
                    <a:lstStyle/>
                    <a:p>
                      <a:r>
                        <a:rPr lang="en-US" sz="1100" dirty="0"/>
                        <a:t>Tet(34)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Chromosome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1713"/>
                  </a:ext>
                </a:extLst>
              </a:tr>
              <a:tr h="354883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ColRNA</a:t>
                      </a:r>
                      <a:r>
                        <a:rPr lang="en-US" sz="1100" dirty="0"/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Chromosome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34634"/>
                  </a:ext>
                </a:extLst>
              </a:tr>
              <a:tr h="354883">
                <a:tc>
                  <a:txBody>
                    <a:bodyPr/>
                    <a:lstStyle/>
                    <a:p>
                      <a:r>
                        <a:rPr lang="en-US" sz="1100" dirty="0" err="1"/>
                        <a:t>strA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Chromosome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95477"/>
                  </a:ext>
                </a:extLst>
              </a:tr>
              <a:tr h="255505"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Plasmid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15425"/>
                  </a:ext>
                </a:extLst>
              </a:tr>
              <a:tr h="354883">
                <a:tc>
                  <a:txBody>
                    <a:bodyPr/>
                    <a:lstStyle/>
                    <a:p>
                      <a:r>
                        <a:rPr lang="en-US" sz="1100" dirty="0"/>
                        <a:t>blaTEM-1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Chromosome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225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3387435-C1AA-4B1C-A893-603A29055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73600"/>
              </p:ext>
            </p:extLst>
          </p:nvPr>
        </p:nvGraphicFramePr>
        <p:xfrm>
          <a:off x="5803385" y="2697757"/>
          <a:ext cx="5598885" cy="22824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9777">
                  <a:extLst>
                    <a:ext uri="{9D8B030D-6E8A-4147-A177-3AD203B41FA5}">
                      <a16:colId xmlns:a16="http://schemas.microsoft.com/office/drawing/2014/main" val="3126060555"/>
                    </a:ext>
                  </a:extLst>
                </a:gridCol>
                <a:gridCol w="1119777">
                  <a:extLst>
                    <a:ext uri="{9D8B030D-6E8A-4147-A177-3AD203B41FA5}">
                      <a16:colId xmlns:a16="http://schemas.microsoft.com/office/drawing/2014/main" val="777097271"/>
                    </a:ext>
                  </a:extLst>
                </a:gridCol>
                <a:gridCol w="1119777">
                  <a:extLst>
                    <a:ext uri="{9D8B030D-6E8A-4147-A177-3AD203B41FA5}">
                      <a16:colId xmlns:a16="http://schemas.microsoft.com/office/drawing/2014/main" val="4002858697"/>
                    </a:ext>
                  </a:extLst>
                </a:gridCol>
                <a:gridCol w="1119777">
                  <a:extLst>
                    <a:ext uri="{9D8B030D-6E8A-4147-A177-3AD203B41FA5}">
                      <a16:colId xmlns:a16="http://schemas.microsoft.com/office/drawing/2014/main" val="1665580186"/>
                    </a:ext>
                  </a:extLst>
                </a:gridCol>
                <a:gridCol w="1119777">
                  <a:extLst>
                    <a:ext uri="{9D8B030D-6E8A-4147-A177-3AD203B41FA5}">
                      <a16:colId xmlns:a16="http://schemas.microsoft.com/office/drawing/2014/main" val="3248296577"/>
                    </a:ext>
                  </a:extLst>
                </a:gridCol>
              </a:tblGrid>
              <a:tr h="236482">
                <a:tc>
                  <a:txBody>
                    <a:bodyPr/>
                    <a:lstStyle/>
                    <a:p>
                      <a:r>
                        <a:rPr lang="en-US" sz="1100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96429"/>
                  </a:ext>
                </a:extLst>
              </a:tr>
              <a:tr h="338846">
                <a:tc>
                  <a:txBody>
                    <a:bodyPr/>
                    <a:lstStyle/>
                    <a:p>
                      <a:r>
                        <a:rPr lang="en-US" sz="1100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ColRNA</a:t>
                      </a:r>
                      <a:r>
                        <a:rPr lang="en-US" sz="1100" dirty="0"/>
                        <a:t>-I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53519"/>
                  </a:ext>
                </a:extLst>
              </a:tr>
              <a:tr h="258529">
                <a:tc>
                  <a:txBody>
                    <a:bodyPr/>
                    <a:lstStyle/>
                    <a:p>
                      <a:r>
                        <a:rPr lang="en-US" sz="1100" dirty="0"/>
                        <a:t>cattle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tet</a:t>
                      </a:r>
                      <a:r>
                        <a:rPr lang="en-US" sz="1100" dirty="0"/>
                        <a:t>(34)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88949"/>
                  </a:ext>
                </a:extLst>
              </a:tr>
              <a:tr h="236482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IncFII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19919"/>
                  </a:ext>
                </a:extLst>
              </a:tr>
              <a:tr h="309335">
                <a:tc>
                  <a:txBody>
                    <a:bodyPr/>
                    <a:lstStyle/>
                    <a:p>
                      <a:r>
                        <a:rPr lang="en-US" sz="1100" dirty="0"/>
                        <a:t>equine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tet</a:t>
                      </a:r>
                      <a:r>
                        <a:rPr lang="en-US" sz="1100" dirty="0"/>
                        <a:t>(34)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94934"/>
                  </a:ext>
                </a:extLst>
              </a:tr>
              <a:tr h="338846">
                <a:tc>
                  <a:txBody>
                    <a:bodyPr/>
                    <a:lstStyle/>
                    <a:p>
                      <a:r>
                        <a:rPr lang="en-US" sz="1100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tet</a:t>
                      </a:r>
                      <a:r>
                        <a:rPr lang="en-US" sz="1100" dirty="0"/>
                        <a:t>(34)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88714"/>
                  </a:ext>
                </a:extLst>
              </a:tr>
              <a:tr h="236482">
                <a:tc>
                  <a:txBody>
                    <a:bodyPr/>
                    <a:lstStyle/>
                    <a:p>
                      <a:r>
                        <a:rPr lang="en-US" sz="1100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ColRNA</a:t>
                      </a:r>
                      <a:r>
                        <a:rPr lang="en-US" sz="1100" dirty="0"/>
                        <a:t>-I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7776"/>
                  </a:ext>
                </a:extLst>
              </a:tr>
              <a:tr h="236482">
                <a:tc>
                  <a:txBody>
                    <a:bodyPr/>
                    <a:lstStyle/>
                    <a:p>
                      <a:r>
                        <a:rPr lang="en-US" sz="1100" dirty="0"/>
                        <a:t>swine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tet</a:t>
                      </a:r>
                      <a:r>
                        <a:rPr lang="en-US" sz="1100" dirty="0"/>
                        <a:t>(34)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635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2313C8-F23B-4FCC-A376-BE2FF22423DA}"/>
              </a:ext>
            </a:extLst>
          </p:cNvPr>
          <p:cNvSpPr txBox="1"/>
          <p:nvPr/>
        </p:nvSpPr>
        <p:spPr>
          <a:xfrm>
            <a:off x="547255" y="5680365"/>
            <a:ext cx="413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prevalent genes found in all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3A473-F131-4812-A307-E2C127AD7B11}"/>
              </a:ext>
            </a:extLst>
          </p:cNvPr>
          <p:cNvSpPr txBox="1"/>
          <p:nvPr/>
        </p:nvSpPr>
        <p:spPr>
          <a:xfrm>
            <a:off x="6096000" y="5100471"/>
            <a:ext cx="482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prevalent genes found in samples by animal</a:t>
            </a:r>
          </a:p>
        </p:txBody>
      </p:sp>
    </p:spTree>
    <p:extLst>
      <p:ext uri="{BB962C8B-B14F-4D97-AF65-F5344CB8AC3E}">
        <p14:creationId xmlns:p14="http://schemas.microsoft.com/office/powerpoint/2010/main" val="176216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1123-59A2-479C-BD4A-761892B4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bias in # of AMR genes found by database?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FD5ACD-1792-475B-AEED-6FB7776F4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33445"/>
              </p:ext>
            </p:extLst>
          </p:nvPr>
        </p:nvGraphicFramePr>
        <p:xfrm>
          <a:off x="3182641" y="2729378"/>
          <a:ext cx="5569472" cy="221408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1846">
                  <a:extLst>
                    <a:ext uri="{9D8B030D-6E8A-4147-A177-3AD203B41FA5}">
                      <a16:colId xmlns:a16="http://schemas.microsoft.com/office/drawing/2014/main" val="3126060555"/>
                    </a:ext>
                  </a:extLst>
                </a:gridCol>
                <a:gridCol w="911846">
                  <a:extLst>
                    <a:ext uri="{9D8B030D-6E8A-4147-A177-3AD203B41FA5}">
                      <a16:colId xmlns:a16="http://schemas.microsoft.com/office/drawing/2014/main" val="2470531403"/>
                    </a:ext>
                  </a:extLst>
                </a:gridCol>
                <a:gridCol w="936445">
                  <a:extLst>
                    <a:ext uri="{9D8B030D-6E8A-4147-A177-3AD203B41FA5}">
                      <a16:colId xmlns:a16="http://schemas.microsoft.com/office/drawing/2014/main" val="777097271"/>
                    </a:ext>
                  </a:extLst>
                </a:gridCol>
                <a:gridCol w="936445">
                  <a:extLst>
                    <a:ext uri="{9D8B030D-6E8A-4147-A177-3AD203B41FA5}">
                      <a16:colId xmlns:a16="http://schemas.microsoft.com/office/drawing/2014/main" val="4002858697"/>
                    </a:ext>
                  </a:extLst>
                </a:gridCol>
                <a:gridCol w="936445">
                  <a:extLst>
                    <a:ext uri="{9D8B030D-6E8A-4147-A177-3AD203B41FA5}">
                      <a16:colId xmlns:a16="http://schemas.microsoft.com/office/drawing/2014/main" val="1665580186"/>
                    </a:ext>
                  </a:extLst>
                </a:gridCol>
                <a:gridCol w="936445">
                  <a:extLst>
                    <a:ext uri="{9D8B030D-6E8A-4147-A177-3AD203B41FA5}">
                      <a16:colId xmlns:a16="http://schemas.microsoft.com/office/drawing/2014/main" val="3248296577"/>
                    </a:ext>
                  </a:extLst>
                </a:gridCol>
              </a:tblGrid>
              <a:tr h="236482">
                <a:tc>
                  <a:txBody>
                    <a:bodyPr/>
                    <a:lstStyle/>
                    <a:p>
                      <a:r>
                        <a:rPr lang="en-US" sz="1100" b="1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amrfinder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ncbi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plasmidfinder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resfinder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db_mean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8596429"/>
                  </a:ext>
                </a:extLst>
              </a:tr>
              <a:tr h="338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swine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7.37 (6.17)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8.77 (7.36)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5.00 (3.60)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9.21 (8.05)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7.66 (6.75)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2153519"/>
                  </a:ext>
                </a:extLst>
              </a:tr>
              <a:tr h="258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6.41 (5.66)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7.95 (7.20)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4.47 (2.62)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8.31 (7.86)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6.78 (6.35)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9288949"/>
                  </a:ext>
                </a:extLst>
              </a:tr>
              <a:tr h="23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turkey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5.57 (4.10)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6.64 (4.55)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6.36 (3.22)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6.89 (4.71)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6.37 (4.16)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0519919"/>
                  </a:ext>
                </a:extLst>
              </a:tr>
              <a:tr h="309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equine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4.64 (5.11)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5.55 (5.63)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3.17 (2.58)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5.88 (6.17)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4.81 (5.14)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8994934"/>
                  </a:ext>
                </a:extLst>
              </a:tr>
              <a:tr h="338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chicken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3.11 (2.97)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3.69 (3.21)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4.64 (2.85)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3.81 (3.45)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3.81 (3.16)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0788714"/>
                  </a:ext>
                </a:extLst>
              </a:tr>
              <a:tr h="23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3.32 (3.94)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3.71 (4.41)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2.60 (2.25)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3.86 (4.73)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3.37 (3.96)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8267776"/>
                  </a:ext>
                </a:extLst>
              </a:tr>
              <a:tr h="23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2.02 (2.01)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2.22 (2.08)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2.68 (1.96)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2.29 (2.28)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2.30 (2.09)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7363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B5F331C-F414-40D3-AB50-1A5C1F121B87}"/>
              </a:ext>
            </a:extLst>
          </p:cNvPr>
          <p:cNvSpPr txBox="1"/>
          <p:nvPr/>
        </p:nvSpPr>
        <p:spPr>
          <a:xfrm>
            <a:off x="3304626" y="5094514"/>
            <a:ext cx="577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number of AMR gene hits per database : mean (</a:t>
            </a:r>
            <a:r>
              <a:rPr lang="en-US" dirty="0" err="1"/>
              <a:t>sd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87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4B6E-053C-440E-8AEB-DBE6A5A5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bias in # of AMR genes found by database?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E59C3D-ACCB-4D17-8299-A2EEAB2A1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63" y="1690688"/>
            <a:ext cx="8775480" cy="4847745"/>
          </a:xfrm>
        </p:spPr>
      </p:pic>
    </p:spTree>
    <p:extLst>
      <p:ext uri="{BB962C8B-B14F-4D97-AF65-F5344CB8AC3E}">
        <p14:creationId xmlns:p14="http://schemas.microsoft.com/office/powerpoint/2010/main" val="300761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59DB-FCA6-4FCE-B9F1-65307AD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Is there a significant difference in the number of unique AMR genes found between AM phenotypes?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F4E5919-C366-4D8E-847E-6AC88B78605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5258537"/>
              </p:ext>
            </p:extLst>
          </p:nvPr>
        </p:nvGraphicFramePr>
        <p:xfrm>
          <a:off x="6310744" y="1864410"/>
          <a:ext cx="5132901" cy="21049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71389">
                  <a:extLst>
                    <a:ext uri="{9D8B030D-6E8A-4147-A177-3AD203B41FA5}">
                      <a16:colId xmlns:a16="http://schemas.microsoft.com/office/drawing/2014/main" val="2191575259"/>
                    </a:ext>
                  </a:extLst>
                </a:gridCol>
                <a:gridCol w="817777">
                  <a:extLst>
                    <a:ext uri="{9D8B030D-6E8A-4147-A177-3AD203B41FA5}">
                      <a16:colId xmlns:a16="http://schemas.microsoft.com/office/drawing/2014/main" val="3312700704"/>
                    </a:ext>
                  </a:extLst>
                </a:gridCol>
                <a:gridCol w="800957">
                  <a:extLst>
                    <a:ext uri="{9D8B030D-6E8A-4147-A177-3AD203B41FA5}">
                      <a16:colId xmlns:a16="http://schemas.microsoft.com/office/drawing/2014/main" val="2822940112"/>
                    </a:ext>
                  </a:extLst>
                </a:gridCol>
                <a:gridCol w="1171389">
                  <a:extLst>
                    <a:ext uri="{9D8B030D-6E8A-4147-A177-3AD203B41FA5}">
                      <a16:colId xmlns:a16="http://schemas.microsoft.com/office/drawing/2014/main" val="2103939504"/>
                    </a:ext>
                  </a:extLst>
                </a:gridCol>
                <a:gridCol w="1171389">
                  <a:extLst>
                    <a:ext uri="{9D8B030D-6E8A-4147-A177-3AD203B41FA5}">
                      <a16:colId xmlns:a16="http://schemas.microsoft.com/office/drawing/2014/main" val="3033419917"/>
                    </a:ext>
                  </a:extLst>
                </a:gridCol>
              </a:tblGrid>
              <a:tr h="360129">
                <a:tc>
                  <a:txBody>
                    <a:bodyPr/>
                    <a:lstStyle/>
                    <a:p>
                      <a:r>
                        <a:rPr lang="en-US" sz="1100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sampleID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avg_AMR_genes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Phenotype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8376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38911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18885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99064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79114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86214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857298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33C191-71BB-4102-9CC5-B15F4AB46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60261"/>
            <a:ext cx="5181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Test for significant difference in unique number of AMR genes per AM phenotype compiled from all databases. </a:t>
            </a:r>
          </a:p>
          <a:p>
            <a:pPr lvl="1"/>
            <a:endParaRPr lang="en-US" sz="1400" dirty="0"/>
          </a:p>
          <a:p>
            <a:r>
              <a:rPr lang="en-US" sz="1800" b="1" dirty="0"/>
              <a:t>Address statistical issues:</a:t>
            </a:r>
          </a:p>
          <a:p>
            <a:r>
              <a:rPr lang="en-US" sz="1400" dirty="0"/>
              <a:t>Use a Welch’s ANOVA to deal with unequal group variance.</a:t>
            </a:r>
          </a:p>
          <a:p>
            <a:r>
              <a:rPr lang="en-US" sz="1400" dirty="0"/>
              <a:t>Resampling groups to n = 10 to deal with unequal sample sizes.</a:t>
            </a:r>
          </a:p>
          <a:p>
            <a:r>
              <a:rPr lang="en-US" sz="1400" dirty="0"/>
              <a:t>Correct for multiple comparisons by comparing p-value to 5% quantile null distribution of p-values generated with a permutation test (n = 10,000).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0F6B99-C7C2-4B1D-9AF4-5BCFE1E17994}"/>
              </a:ext>
            </a:extLst>
          </p:cNvPr>
          <p:cNvSpPr/>
          <p:nvPr/>
        </p:nvSpPr>
        <p:spPr>
          <a:xfrm>
            <a:off x="6310744" y="2210400"/>
            <a:ext cx="5132901" cy="144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FB401A-1A8C-4B7C-A1AF-BC49478A1656}"/>
              </a:ext>
            </a:extLst>
          </p:cNvPr>
          <p:cNvSpPr/>
          <p:nvPr/>
        </p:nvSpPr>
        <p:spPr>
          <a:xfrm>
            <a:off x="6310743" y="3690330"/>
            <a:ext cx="5132901" cy="345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53B065-8952-4D1B-AB80-1B424CF55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96"/>
            <a:ext cx="12192000" cy="65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7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BC29-5437-4738-95F1-9238BBF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specific genes correlated with specific AM phenotypes?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900E-54C0-4323-843F-7A3CDE4C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Spearman’s Rho - nonparametric measure of rank correlation. It assesses how well the relationship between two variables can be described using a monotonic function.</a:t>
            </a:r>
          </a:p>
          <a:p>
            <a:pPr lvl="1"/>
            <a:r>
              <a:rPr lang="en-US" sz="2000" dirty="0"/>
              <a:t>X (gene) – 0,1 absence, presence.</a:t>
            </a:r>
          </a:p>
          <a:p>
            <a:pPr lvl="1"/>
            <a:r>
              <a:rPr lang="en-US" sz="2000" dirty="0"/>
              <a:t>Y (AMR phenotype) – S,I,R, sensitive, intermediate, resistant.</a:t>
            </a:r>
          </a:p>
          <a:p>
            <a:pPr lvl="1"/>
            <a:endParaRPr lang="en-US" sz="2000" dirty="0"/>
          </a:p>
          <a:p>
            <a:r>
              <a:rPr lang="en-US" sz="2000" dirty="0"/>
              <a:t>Calculate Spearman’s Rho correlation for each gene and AMR phenotype.</a:t>
            </a:r>
          </a:p>
          <a:p>
            <a:r>
              <a:rPr lang="en-US" sz="2000" dirty="0"/>
              <a:t>Correct for multiple comparisons by comparing p-value to 5% quantile null distribution of p-values generated with a permutation test (n = 10,000).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amr_correlations.csv</a:t>
            </a:r>
          </a:p>
        </p:txBody>
      </p:sp>
    </p:spTree>
    <p:extLst>
      <p:ext uri="{BB962C8B-B14F-4D97-AF65-F5344CB8AC3E}">
        <p14:creationId xmlns:p14="http://schemas.microsoft.com/office/powerpoint/2010/main" val="198842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818</Words>
  <Application>Microsoft Office PowerPoint</Application>
  <PresentationFormat>Widescreen</PresentationFormat>
  <Paragraphs>230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PDF</vt:lpstr>
      <vt:lpstr>Preliminary analysis of USDA AMR data</vt:lpstr>
      <vt:lpstr>Study Background</vt:lpstr>
      <vt:lpstr>How are samples distributed amongst animals?</vt:lpstr>
      <vt:lpstr>What are the most prevalent AMR genes found in samples? (n = 696)</vt:lpstr>
      <vt:lpstr>Is there a bias in # of AMR genes found by database?</vt:lpstr>
      <vt:lpstr>Is there a bias in # of AMR genes found by database?</vt:lpstr>
      <vt:lpstr>Is there a significant difference in the number of unique AMR genes found between AM phenotypes?</vt:lpstr>
      <vt:lpstr>PowerPoint Presentation</vt:lpstr>
      <vt:lpstr>Are specific genes correlated with specific AM phenotypes?</vt:lpstr>
      <vt:lpstr>PowerPoint Presentation</vt:lpstr>
      <vt:lpstr>Heatmap (animal order)</vt:lpstr>
      <vt:lpstr>Hierarchical Clustering</vt:lpstr>
      <vt:lpstr>Heatmap (hierarchical clustering)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USDA AB data</dc:title>
  <dc:creator>Henri Chung</dc:creator>
  <cp:lastModifiedBy>Henri Chung</cp:lastModifiedBy>
  <cp:revision>53</cp:revision>
  <dcterms:created xsi:type="dcterms:W3CDTF">2021-05-19T16:14:23Z</dcterms:created>
  <dcterms:modified xsi:type="dcterms:W3CDTF">2021-06-10T18:56:32Z</dcterms:modified>
</cp:coreProperties>
</file>