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8" r:id="rId9"/>
    <p:sldId id="293" r:id="rId10"/>
    <p:sldId id="300" r:id="rId11"/>
    <p:sldId id="289" r:id="rId12"/>
    <p:sldId id="295" r:id="rId13"/>
    <p:sldId id="298" r:id="rId14"/>
    <p:sldId id="297" r:id="rId15"/>
    <p:sldId id="299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Chung" initials="HC" lastIdx="1" clrIdx="0">
    <p:extLst>
      <p:ext uri="{19B8F6BF-5375-455C-9EA6-DF929625EA0E}">
        <p15:presenceInfo xmlns:p15="http://schemas.microsoft.com/office/powerpoint/2012/main" userId="cca473d5a918b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91781" autoAdjust="0"/>
  </p:normalViewPr>
  <p:slideViewPr>
    <p:cSldViewPr snapToGrid="0">
      <p:cViewPr varScale="1">
        <p:scale>
          <a:sx n="112" d="100"/>
          <a:sy n="112" d="100"/>
        </p:scale>
        <p:origin x="97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52B6-D76E-47B5-92A5-2B972F7DA7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59C4-7D22-4EE5-A1AD-15B91C70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126 genes</a:t>
            </a:r>
          </a:p>
          <a:p>
            <a:pPr lvl="1"/>
            <a:r>
              <a:rPr lang="en-US" sz="1200" dirty="0"/>
              <a:t>50 Antimicrobials</a:t>
            </a:r>
          </a:p>
          <a:p>
            <a:pPr lvl="1"/>
            <a:r>
              <a:rPr lang="en-US" sz="1200" dirty="0"/>
              <a:t>7 animal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dimensions for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dimensions for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dimensions for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dimensions for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dimensions for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C1B-3A53-4EF8-BDE5-D4CFC5E8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03C96-F83F-469F-9225-858AEBED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D476-E3EE-4F7D-B360-66791B4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59A2-7C67-4E0E-B3FB-90A8B54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BA51-0A6F-4CB8-B2E1-55BCCE29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068-1F5B-408E-921E-7059CAF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385B5-ADBB-4CB7-8F76-4B2D6C2B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0925-7328-4AC0-9231-1FB264A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008E-D84C-4C8C-B919-5656BB33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616E-561F-4B8E-BF74-FA1A57D2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98FD-A517-4F22-9AE2-6229283B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40EE2-02C8-44FC-9F7E-0645E173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C3E4-A73B-4E11-BEF5-A8F5A562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EC1-B2EC-47C2-A9D8-591811B9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C858-6F5D-4388-88CD-0EE8975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AF-DF3D-43FC-906A-02DC39C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77B3-AE61-4535-B0EB-9EF0656B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2FE5-817F-417E-8AEB-F3B96F4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CFA1-49A0-4550-828B-AD1D9944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5CE1-A6BA-47CF-90E0-04C084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0676-7CBD-4A59-A10E-2ABCD41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B29A-2CC5-45C8-9420-AECF2243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D7E2-2282-4E62-B1E3-61F142A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B0F1-9C10-4617-ABB3-7B256902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2B71-EBBC-4A08-8603-EE180FA8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91B-4D53-4EA8-932A-4930CA3B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AFD1-F979-4FA5-B579-7E263F2B8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B97B-D1ED-427E-B910-7DD6505F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4B584-9CA7-46F5-8340-0BBF9F55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E3F5-7900-4F10-92CD-28C3EFE9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BC1C-7368-465E-A597-A3CED8C9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69E-9D57-43FE-942D-D0059810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75B9-FAB1-4F73-8246-3A2C3718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34E7C-31AE-48EF-B1A8-F5171E70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EC02-2075-4E3B-A144-D3E6A893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48B0-D361-4259-88CB-740C7023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E1864-0AC2-443B-B30B-B749F17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6780E-2E0B-433A-B9AF-27A97BE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B529-7E36-440C-80A0-D7FE215D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6B80-6C01-473C-80DC-28B20D8B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10B67-FF0F-4142-A7ED-D886D872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5CA7-5971-490D-A886-BBD8BCA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1E7D5-ABB4-45A7-A6A3-5F1526B1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E2083-AA78-493E-BB8E-B18C8A2C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4A97B-8978-4A1D-9457-1431C76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534-FAF3-423A-B470-2FBBCC45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289-D841-4B2F-8393-91E397C8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13E5-8A1E-4BA9-AD54-6B750351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D044-FB2A-4BCB-8390-A4CE3CD0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7A54-72DB-4DCA-9F88-BCF0BFE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465F-75B2-4626-BC27-EBC93AF2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D585-793A-49F0-A637-A865879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5AD-3FA5-4C07-9C34-4EFAD9F7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AF57B-AF8D-41EF-BC4D-08E62A7C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1CCA0-1361-460E-8B57-300751A5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119C-487E-4074-8FF2-C603E8F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023C-B29A-42A2-BCE7-37172FBB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09C7-70B4-4290-B710-EA72DF82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7126-8036-4145-A1F7-EAD68104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0024-40C2-4B43-8E53-43F28F78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31DA-9A6A-478D-8FC6-C9C2FC30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A68-2DEB-4E87-B5CF-4E5B0CA2F88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E014-977F-448B-91CC-7F4896BCA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86E4-E138-4213-95CA-ACDCF3F5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outputs/significant_chisquare_gene_animal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88E7F-101E-4199-83FB-225F3E0AB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USDA AMR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C25BD-1D82-4EF5-824F-45FF92B3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 Chung</a:t>
            </a:r>
          </a:p>
          <a:p>
            <a:r>
              <a:rPr lang="en-US" dirty="0"/>
              <a:t>07/22/21</a:t>
            </a:r>
          </a:p>
        </p:txBody>
      </p:sp>
    </p:spTree>
    <p:extLst>
      <p:ext uri="{BB962C8B-B14F-4D97-AF65-F5344CB8AC3E}">
        <p14:creationId xmlns:p14="http://schemas.microsoft.com/office/powerpoint/2010/main" val="24318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DE16-8D08-4158-89DD-BCB1183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Chi-Square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6C0CC3-930E-4C9F-821E-B32BF0417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51298"/>
              </p:ext>
            </p:extLst>
          </p:nvPr>
        </p:nvGraphicFramePr>
        <p:xfrm>
          <a:off x="838200" y="2322308"/>
          <a:ext cx="4846473" cy="1626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5491">
                  <a:extLst>
                    <a:ext uri="{9D8B030D-6E8A-4147-A177-3AD203B41FA5}">
                      <a16:colId xmlns:a16="http://schemas.microsoft.com/office/drawing/2014/main" val="3685667087"/>
                    </a:ext>
                  </a:extLst>
                </a:gridCol>
                <a:gridCol w="1615491">
                  <a:extLst>
                    <a:ext uri="{9D8B030D-6E8A-4147-A177-3AD203B41FA5}">
                      <a16:colId xmlns:a16="http://schemas.microsoft.com/office/drawing/2014/main" val="1077335623"/>
                    </a:ext>
                  </a:extLst>
                </a:gridCol>
                <a:gridCol w="1615491">
                  <a:extLst>
                    <a:ext uri="{9D8B030D-6E8A-4147-A177-3AD203B41FA5}">
                      <a16:colId xmlns:a16="http://schemas.microsoft.com/office/drawing/2014/main" val="260659099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r>
                        <a:rPr lang="en-US" sz="1200" dirty="0"/>
                        <a:t>Tet(34)/Azithromycin/ 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9845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06724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7922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583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D8D84-160B-4352-96A7-8846CD8BC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48194"/>
              </p:ext>
            </p:extLst>
          </p:nvPr>
        </p:nvGraphicFramePr>
        <p:xfrm>
          <a:off x="6878471" y="1259979"/>
          <a:ext cx="4846473" cy="162683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15491">
                  <a:extLst>
                    <a:ext uri="{9D8B030D-6E8A-4147-A177-3AD203B41FA5}">
                      <a16:colId xmlns:a16="http://schemas.microsoft.com/office/drawing/2014/main" val="3685667087"/>
                    </a:ext>
                  </a:extLst>
                </a:gridCol>
                <a:gridCol w="1615491">
                  <a:extLst>
                    <a:ext uri="{9D8B030D-6E8A-4147-A177-3AD203B41FA5}">
                      <a16:colId xmlns:a16="http://schemas.microsoft.com/office/drawing/2014/main" val="1077335623"/>
                    </a:ext>
                  </a:extLst>
                </a:gridCol>
                <a:gridCol w="1615491">
                  <a:extLst>
                    <a:ext uri="{9D8B030D-6E8A-4147-A177-3AD203B41FA5}">
                      <a16:colId xmlns:a16="http://schemas.microsoft.com/office/drawing/2014/main" val="260659099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blaEC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Orbifloxacin</a:t>
                      </a:r>
                      <a:r>
                        <a:rPr lang="en-US" sz="1200" dirty="0"/>
                        <a:t>/ 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9845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06724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7922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583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89C0E8-97E2-42B1-A577-932094B3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7527"/>
              </p:ext>
            </p:extLst>
          </p:nvPr>
        </p:nvGraphicFramePr>
        <p:xfrm>
          <a:off x="6878470" y="3949139"/>
          <a:ext cx="4846473" cy="1169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5491">
                  <a:extLst>
                    <a:ext uri="{9D8B030D-6E8A-4147-A177-3AD203B41FA5}">
                      <a16:colId xmlns:a16="http://schemas.microsoft.com/office/drawing/2014/main" val="3685667087"/>
                    </a:ext>
                  </a:extLst>
                </a:gridCol>
                <a:gridCol w="1615491">
                  <a:extLst>
                    <a:ext uri="{9D8B030D-6E8A-4147-A177-3AD203B41FA5}">
                      <a16:colId xmlns:a16="http://schemas.microsoft.com/office/drawing/2014/main" val="1077335623"/>
                    </a:ext>
                  </a:extLst>
                </a:gridCol>
                <a:gridCol w="1615491">
                  <a:extLst>
                    <a:ext uri="{9D8B030D-6E8A-4147-A177-3AD203B41FA5}">
                      <a16:colId xmlns:a16="http://schemas.microsoft.com/office/drawing/2014/main" val="260659099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r>
                        <a:rPr lang="en-US" sz="1200" dirty="0"/>
                        <a:t>Random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9845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06724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79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54539D-4214-428C-A2BE-7C7888C446B5}"/>
              </a:ext>
            </a:extLst>
          </p:cNvPr>
          <p:cNvSpPr txBox="1"/>
          <p:nvPr/>
        </p:nvSpPr>
        <p:spPr>
          <a:xfrm>
            <a:off x="838200" y="4103190"/>
            <a:ext cx="3538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“Good”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Obvious evidence of gene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missing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06398-4272-4AF1-96FD-FCE02D7647D0}"/>
              </a:ext>
            </a:extLst>
          </p:cNvPr>
          <p:cNvSpPr txBox="1"/>
          <p:nvPr/>
        </p:nvSpPr>
        <p:spPr>
          <a:xfrm>
            <a:off x="6878471" y="2991134"/>
            <a:ext cx="171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“Bad”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FB5FA-FDDA-431C-9A3A-4BC648E39F31}"/>
              </a:ext>
            </a:extLst>
          </p:cNvPr>
          <p:cNvSpPr txBox="1"/>
          <p:nvPr/>
        </p:nvSpPr>
        <p:spPr>
          <a:xfrm>
            <a:off x="6878471" y="5249585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“Bad”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phenotypes.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DB770-2E43-4863-9F31-A72A89F3842C}"/>
              </a:ext>
            </a:extLst>
          </p:cNvPr>
          <p:cNvSpPr txBox="1"/>
          <p:nvPr/>
        </p:nvSpPr>
        <p:spPr>
          <a:xfrm>
            <a:off x="620973" y="5588758"/>
            <a:ext cx="4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Mixed Effect Models</a:t>
            </a:r>
          </a:p>
        </p:txBody>
      </p:sp>
    </p:spTree>
    <p:extLst>
      <p:ext uri="{BB962C8B-B14F-4D97-AF65-F5344CB8AC3E}">
        <p14:creationId xmlns:p14="http://schemas.microsoft.com/office/powerpoint/2010/main" val="25742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648251-02C6-440C-A03B-C9610C5EF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1381"/>
            <a:ext cx="9144000" cy="1655762"/>
          </a:xfrm>
        </p:spPr>
        <p:txBody>
          <a:bodyPr>
            <a:noAutofit/>
          </a:bodyPr>
          <a:lstStyle/>
          <a:p>
            <a:r>
              <a:rPr lang="en-US" sz="2800" dirty="0"/>
              <a:t>Do samples cluster in identifiable patterns based on gene presence-absence data?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Can we identify what animal species a sample came from by its gene composition?</a:t>
            </a:r>
          </a:p>
        </p:txBody>
      </p:sp>
    </p:spTree>
    <p:extLst>
      <p:ext uri="{BB962C8B-B14F-4D97-AF65-F5344CB8AC3E}">
        <p14:creationId xmlns:p14="http://schemas.microsoft.com/office/powerpoint/2010/main" val="62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E1A59C-E206-4883-96C3-5F90D93D9847}"/>
              </a:ext>
            </a:extLst>
          </p:cNvPr>
          <p:cNvSpPr txBox="1"/>
          <p:nvPr/>
        </p:nvSpPr>
        <p:spPr>
          <a:xfrm>
            <a:off x="1066800" y="3059668"/>
            <a:ext cx="20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– all genes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2A5EA-2E4D-4061-A6E0-4FD969B7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09" y="0"/>
            <a:ext cx="456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E1A59C-E206-4883-96C3-5F90D93D9847}"/>
              </a:ext>
            </a:extLst>
          </p:cNvPr>
          <p:cNvSpPr txBox="1"/>
          <p:nvPr/>
        </p:nvSpPr>
        <p:spPr>
          <a:xfrm>
            <a:off x="1066800" y="3059668"/>
            <a:ext cx="260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– chromosomal </a:t>
            </a:r>
          </a:p>
          <a:p>
            <a:r>
              <a:rPr lang="en-US" dirty="0"/>
              <a:t>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2CBC-0130-41D1-B547-7D442348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019" y="0"/>
            <a:ext cx="4549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E1A59C-E206-4883-96C3-5F90D93D9847}"/>
              </a:ext>
            </a:extLst>
          </p:cNvPr>
          <p:cNvSpPr txBox="1"/>
          <p:nvPr/>
        </p:nvSpPr>
        <p:spPr>
          <a:xfrm>
            <a:off x="1066800" y="3059668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– plasmid genes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26BFF-0EB2-4F8B-A8EC-970B741F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24" y="0"/>
            <a:ext cx="456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E1A59C-E206-4883-96C3-5F90D93D9847}"/>
              </a:ext>
            </a:extLst>
          </p:cNvPr>
          <p:cNvSpPr txBox="1"/>
          <p:nvPr/>
        </p:nvSpPr>
        <p:spPr>
          <a:xfrm>
            <a:off x="1066800" y="3059668"/>
            <a:ext cx="258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– </a:t>
            </a:r>
          </a:p>
          <a:p>
            <a:r>
              <a:rPr lang="en-US" dirty="0"/>
              <a:t>remove </a:t>
            </a:r>
            <a:r>
              <a:rPr lang="en-US" dirty="0" err="1"/>
              <a:t>blaEC</a:t>
            </a:r>
            <a:r>
              <a:rPr lang="en-US" dirty="0"/>
              <a:t> and </a:t>
            </a:r>
            <a:r>
              <a:rPr lang="en-US" dirty="0" err="1"/>
              <a:t>mdf</a:t>
            </a:r>
            <a:r>
              <a:rPr lang="en-US" dirty="0"/>
              <a:t>(A)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C655E-C441-4C3E-BA82-B18F502F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56" y="0"/>
            <a:ext cx="4539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E1A59C-E206-4883-96C3-5F90D93D9847}"/>
              </a:ext>
            </a:extLst>
          </p:cNvPr>
          <p:cNvSpPr txBox="1"/>
          <p:nvPr/>
        </p:nvSpPr>
        <p:spPr>
          <a:xfrm>
            <a:off x="1066800" y="3059668"/>
            <a:ext cx="2043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– animals </a:t>
            </a:r>
          </a:p>
          <a:p>
            <a:r>
              <a:rPr lang="en-US" dirty="0"/>
              <a:t>(annotated)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2166-648C-4CF3-BEA0-4C489333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14" y="0"/>
            <a:ext cx="456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846 samples over a period of 3 years (2018-2020).</a:t>
            </a:r>
          </a:p>
          <a:p>
            <a:r>
              <a:rPr lang="en-US" sz="2000" dirty="0"/>
              <a:t>Samples consist of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Samples were sequenced (whole genome sequencing) and searched for the presence of antimicrobial resistance genes.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125 unique AMR genes were identified (367 identifiers collapsed with duplicates included).</a:t>
            </a:r>
          </a:p>
        </p:txBody>
      </p:sp>
    </p:spTree>
    <p:extLst>
      <p:ext uri="{BB962C8B-B14F-4D97-AF65-F5344CB8AC3E}">
        <p14:creationId xmlns:p14="http://schemas.microsoft.com/office/powerpoint/2010/main" val="422753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97242"/>
            <a:ext cx="4404360" cy="5263515"/>
          </a:xfrm>
        </p:spPr>
        <p:txBody>
          <a:bodyPr/>
          <a:lstStyle/>
          <a:p>
            <a:r>
              <a:rPr lang="en-US" dirty="0"/>
              <a:t>How are samples distributed amongst animals?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EC9AC-3E9D-4086-8342-C77F55E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72" y="319088"/>
            <a:ext cx="6392081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6C6A716-8955-4141-8456-3910DA36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39" y="1682079"/>
            <a:ext cx="8792802" cy="4810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846)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ED035-2EAD-4909-8964-CF0C39030225}"/>
              </a:ext>
            </a:extLst>
          </p:cNvPr>
          <p:cNvSpPr/>
          <p:nvPr/>
        </p:nvSpPr>
        <p:spPr>
          <a:xfrm>
            <a:off x="2580640" y="2306320"/>
            <a:ext cx="618744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2C6F-92D8-4AB7-AB1B-DFF4EA0575EF}"/>
              </a:ext>
            </a:extLst>
          </p:cNvPr>
          <p:cNvSpPr/>
          <p:nvPr/>
        </p:nvSpPr>
        <p:spPr>
          <a:xfrm>
            <a:off x="2489200" y="3448684"/>
            <a:ext cx="6278880" cy="58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964565"/>
            <a:ext cx="5664200" cy="5243195"/>
          </a:xfrm>
        </p:spPr>
        <p:txBody>
          <a:bodyPr/>
          <a:lstStyle/>
          <a:p>
            <a:r>
              <a:rPr lang="en-US" dirty="0"/>
              <a:t>Is there a difference in number of AMR genes found across different animal samples?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776184-5F47-4759-81DD-232E4456D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840" y="343852"/>
            <a:ext cx="6175716" cy="6170295"/>
          </a:xfr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D70FD-6DE3-4D0A-81B6-CFE74BE8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62" y="1784397"/>
            <a:ext cx="8299161" cy="47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59DB-FCA6-4FCE-B9F1-65307AD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 there a significant difference in the number of unique AMR genes found between AM phenotypes?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4E5919-C366-4D8E-847E-6AC88B7860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58537"/>
              </p:ext>
            </p:extLst>
          </p:nvPr>
        </p:nvGraphicFramePr>
        <p:xfrm>
          <a:off x="6310744" y="1864410"/>
          <a:ext cx="5132901" cy="21049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1389">
                  <a:extLst>
                    <a:ext uri="{9D8B030D-6E8A-4147-A177-3AD203B41FA5}">
                      <a16:colId xmlns:a16="http://schemas.microsoft.com/office/drawing/2014/main" val="2191575259"/>
                    </a:ext>
                  </a:extLst>
                </a:gridCol>
                <a:gridCol w="817777">
                  <a:extLst>
                    <a:ext uri="{9D8B030D-6E8A-4147-A177-3AD203B41FA5}">
                      <a16:colId xmlns:a16="http://schemas.microsoft.com/office/drawing/2014/main" val="3312700704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822940112"/>
                    </a:ext>
                  </a:extLst>
                </a:gridCol>
                <a:gridCol w="1171389">
                  <a:extLst>
                    <a:ext uri="{9D8B030D-6E8A-4147-A177-3AD203B41FA5}">
                      <a16:colId xmlns:a16="http://schemas.microsoft.com/office/drawing/2014/main" val="2103939504"/>
                    </a:ext>
                  </a:extLst>
                </a:gridCol>
                <a:gridCol w="1171389">
                  <a:extLst>
                    <a:ext uri="{9D8B030D-6E8A-4147-A177-3AD203B41FA5}">
                      <a16:colId xmlns:a16="http://schemas.microsoft.com/office/drawing/2014/main" val="3033419917"/>
                    </a:ext>
                  </a:extLst>
                </a:gridCol>
              </a:tblGrid>
              <a:tr h="360129">
                <a:tc>
                  <a:txBody>
                    <a:bodyPr/>
                    <a:lstStyle/>
                    <a:p>
                      <a:r>
                        <a:rPr lang="en-US" sz="11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avg_AMR_genes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Phenotype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8376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38911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18885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9906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791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62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57298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33C191-71BB-4102-9CC5-B15F4AB4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60261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Test for significant difference in unique number of AMR genes per AM phenotype compiled from all databases. </a:t>
            </a:r>
          </a:p>
          <a:p>
            <a:pPr lvl="1"/>
            <a:endParaRPr lang="en-US" sz="1400" dirty="0"/>
          </a:p>
          <a:p>
            <a:r>
              <a:rPr lang="en-US" sz="1800" b="1" dirty="0"/>
              <a:t>Address statistical issues:</a:t>
            </a:r>
          </a:p>
          <a:p>
            <a:r>
              <a:rPr lang="en-US" sz="1400" dirty="0"/>
              <a:t>Use a Welch’s ANOVA to deal with unequal group variance.</a:t>
            </a:r>
          </a:p>
          <a:p>
            <a:r>
              <a:rPr lang="en-US" sz="1400" dirty="0"/>
              <a:t>Resampling groups to n = 10 to deal with unequal sample sizes.</a:t>
            </a:r>
          </a:p>
          <a:p>
            <a:r>
              <a:rPr lang="en-US" sz="1400" dirty="0"/>
              <a:t>Correct for multiple comparisons by comparing p-value to 5% quantile null distribution of p-values generated with a permutation test (n = 10,000).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0F6B99-C7C2-4B1D-9AF4-5BCFE1E17994}"/>
              </a:ext>
            </a:extLst>
          </p:cNvPr>
          <p:cNvSpPr/>
          <p:nvPr/>
        </p:nvSpPr>
        <p:spPr>
          <a:xfrm>
            <a:off x="6310744" y="2210400"/>
            <a:ext cx="5132901" cy="144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B401A-1A8C-4B7C-A1AF-BC49478A1656}"/>
              </a:ext>
            </a:extLst>
          </p:cNvPr>
          <p:cNvSpPr/>
          <p:nvPr/>
        </p:nvSpPr>
        <p:spPr>
          <a:xfrm>
            <a:off x="6310743" y="3690330"/>
            <a:ext cx="5132901" cy="345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DEB30-D588-45F4-95E6-8B4154E6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39" y="176867"/>
            <a:ext cx="10392374" cy="65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BC29-5437-4738-95F1-9238BBF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the presence of a gene and the AMR phenotype?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900E-54C0-4323-843F-7A3CDE4C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Chi-square test for independence – test to determine whether two categorical variables are related.</a:t>
            </a:r>
          </a:p>
          <a:p>
            <a:pPr lvl="1"/>
            <a:r>
              <a:rPr lang="en-US" sz="1600" dirty="0"/>
              <a:t>Gene presence/absence.</a:t>
            </a:r>
          </a:p>
          <a:p>
            <a:pPr lvl="1"/>
            <a:r>
              <a:rPr lang="en-US" sz="1600" dirty="0"/>
              <a:t>AMR phenotype (SIR).</a:t>
            </a:r>
          </a:p>
          <a:p>
            <a:pPr lvl="1"/>
            <a:endParaRPr lang="en-US" sz="2000" dirty="0"/>
          </a:p>
          <a:p>
            <a:r>
              <a:rPr lang="en-US" sz="2000" dirty="0"/>
              <a:t>Perform Chi-square test for each valid gene-AM-animal combinations (22,000) combinations.</a:t>
            </a:r>
            <a:r>
              <a:rPr lang="en-US" sz="1600" dirty="0"/>
              <a:t> </a:t>
            </a:r>
          </a:p>
          <a:p>
            <a:r>
              <a:rPr lang="en-US" sz="2000" dirty="0"/>
              <a:t>Correct for multiple comparisons with Bonferroni correction.</a:t>
            </a:r>
          </a:p>
          <a:p>
            <a:endParaRPr lang="en-US" sz="2000" dirty="0"/>
          </a:p>
          <a:p>
            <a:r>
              <a:rPr lang="en-US" sz="2000" dirty="0">
                <a:hlinkClick r:id="rId3" action="ppaction://hlinkfile"/>
              </a:rPr>
              <a:t>Chi square results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4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561</Words>
  <Application>Microsoft Office PowerPoint</Application>
  <PresentationFormat>Widescreen</PresentationFormat>
  <Paragraphs>137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Preliminary analysis of USDA AMR data</vt:lpstr>
      <vt:lpstr>Study Background</vt:lpstr>
      <vt:lpstr>How are samples distributed amongst animals?</vt:lpstr>
      <vt:lpstr>What are the most prevalent AMR genes found in samples? (n = 846)</vt:lpstr>
      <vt:lpstr>Is there a difference in number of AMR genes found across different animal samples?</vt:lpstr>
      <vt:lpstr>Is there a bias in # of AMR genes found by database?</vt:lpstr>
      <vt:lpstr>Is there a significant difference in the number of unique AMR genes found between AM phenotypes?</vt:lpstr>
      <vt:lpstr>PowerPoint Presentation</vt:lpstr>
      <vt:lpstr>Is there a relationship between the presence of a gene and the AMR phenotype?</vt:lpstr>
      <vt:lpstr>Issues with Chi-Square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AB data</dc:title>
  <dc:creator>Henri Chung</dc:creator>
  <cp:lastModifiedBy>Henri Chung</cp:lastModifiedBy>
  <cp:revision>65</cp:revision>
  <dcterms:created xsi:type="dcterms:W3CDTF">2021-05-19T16:14:23Z</dcterms:created>
  <dcterms:modified xsi:type="dcterms:W3CDTF">2021-07-22T17:55:12Z</dcterms:modified>
</cp:coreProperties>
</file>