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306" r:id="rId4"/>
    <p:sldId id="304" r:id="rId5"/>
    <p:sldId id="259" r:id="rId6"/>
    <p:sldId id="301" r:id="rId7"/>
    <p:sldId id="260" r:id="rId8"/>
    <p:sldId id="261" r:id="rId9"/>
    <p:sldId id="302" r:id="rId10"/>
    <p:sldId id="30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ri Chung" initials="HC" lastIdx="1" clrIdx="0">
    <p:extLst>
      <p:ext uri="{19B8F6BF-5375-455C-9EA6-DF929625EA0E}">
        <p15:presenceInfo xmlns:p15="http://schemas.microsoft.com/office/powerpoint/2012/main" userId="cca473d5a918ba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99" autoAdjust="0"/>
    <p:restoredTop sz="91781" autoAdjust="0"/>
  </p:normalViewPr>
  <p:slideViewPr>
    <p:cSldViewPr snapToGrid="0">
      <p:cViewPr varScale="1">
        <p:scale>
          <a:sx n="112" d="100"/>
          <a:sy n="112" d="100"/>
        </p:scale>
        <p:origin x="120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B52B6-D76E-47B5-92A5-2B972F7DA73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059C4-7D22-4EE5-A1AD-15B91C70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7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blaEC</a:t>
            </a:r>
            <a:r>
              <a:rPr lang="en-US" dirty="0"/>
              <a:t> – beta lactamase – breaks up penicillin? &lt; look up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059C4-7D22-4EE5-A1AD-15B91C7054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23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7C1B-3A53-4EF8-BDE5-D4CFC5E8E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03C96-F83F-469F-9225-858AEBEDE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0D476-E3EE-4F7D-B360-66791B4DB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A68-2DEB-4E87-B5CF-4E5B0CA2F88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459A2-7C67-4E0E-B3FB-90A8B547F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FBA51-0A6F-4CB8-B2E1-55BCCE293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F349-0A33-411E-AB62-048860AF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0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DD068-1F5B-408E-921E-7059CAFE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385B5-ADBB-4CB7-8F76-4B2D6C2BB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70925-7328-4AC0-9231-1FB264AD0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A68-2DEB-4E87-B5CF-4E5B0CA2F88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F008E-D84C-4C8C-B919-5656BB33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E616E-561F-4B8E-BF74-FA1A57D2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F349-0A33-411E-AB62-048860AF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6C98FD-A517-4F22-9AE2-6229283B0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40EE2-02C8-44FC-9F7E-0645E1730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7C3E4-A73B-4E11-BEF5-A8F5A562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A68-2DEB-4E87-B5CF-4E5B0CA2F88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17EC1-B2EC-47C2-A9D8-591811B97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AC858-6F5D-4388-88CD-0EE89753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F349-0A33-411E-AB62-048860AF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6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21AF-DF3D-43FC-906A-02DC39C65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D77B3-AE61-4535-B0EB-9EF0656B4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22FE5-817F-417E-8AEB-F3B96F4B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A68-2DEB-4E87-B5CF-4E5B0CA2F88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0CFA1-49A0-4550-828B-AD1D99449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35CE1-A6BA-47CF-90E0-04C0840F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F349-0A33-411E-AB62-048860AF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4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10676-7CBD-4A59-A10E-2ABCD4160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2B29A-2CC5-45C8-9420-AECF2243D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3D7E2-2282-4E62-B1E3-61F142AB5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A68-2DEB-4E87-B5CF-4E5B0CA2F88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EB0F1-9C10-4617-ABB3-7B256902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C2B71-EBBC-4A08-8603-EE180FA89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F349-0A33-411E-AB62-048860AF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7D91B-4D53-4EA8-932A-4930CA3B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9AFD1-F979-4FA5-B579-7E263F2B8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9B97B-D1ED-427E-B910-7DD6505F5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4B584-9CA7-46F5-8340-0BBF9F555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A68-2DEB-4E87-B5CF-4E5B0CA2F88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AE3F5-7900-4F10-92CD-28C3EFE92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5BC1C-7368-465E-A597-A3CED8C91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F349-0A33-411E-AB62-048860AF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2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0D69E-9D57-43FE-942D-D0059810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175B9-FAB1-4F73-8246-3A2C37182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34E7C-31AE-48EF-B1A8-F5171E70E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1EC02-2075-4E3B-A144-D3E6A8934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9848B0-D361-4259-88CB-740C7023F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E1864-0AC2-443B-B30B-B749F171A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A68-2DEB-4E87-B5CF-4E5B0CA2F88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6780E-2E0B-433A-B9AF-27A97BE4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5B529-7E36-440C-80A0-D7FE215D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F349-0A33-411E-AB62-048860AF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2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6B80-6C01-473C-80DC-28B20D8B3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310B67-FF0F-4142-A7ED-D886D872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A68-2DEB-4E87-B5CF-4E5B0CA2F88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75CA7-5971-490D-A886-BBD8BCAA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1E7D5-ABB4-45A7-A6A3-5F1526B1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F349-0A33-411E-AB62-048860AF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0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EE2083-AA78-493E-BB8E-B18C8A2C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A68-2DEB-4E87-B5CF-4E5B0CA2F88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C4A97B-8978-4A1D-9457-1431C76B8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73534-FAF3-423A-B470-2FBBCC45C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F349-0A33-411E-AB62-048860AF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9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A0289-D841-4B2F-8393-91E397C8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013E5-8A1E-4BA9-AD54-6B7503510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6D044-FB2A-4BCB-8390-A4CE3CD0A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97A54-72DB-4DCA-9F88-BCF0BFE6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A68-2DEB-4E87-B5CF-4E5B0CA2F88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0465F-75B2-4626-BC27-EBC93AF2E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2D585-793A-49F0-A637-A8658790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F349-0A33-411E-AB62-048860AF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0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45AD-3FA5-4C07-9C34-4EFAD9F71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AF57B-AF8D-41EF-BC4D-08E62A7C9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1CCA0-1361-460E-8B57-300751A57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F119C-487E-4074-8FF2-C603E8F5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A68-2DEB-4E87-B5CF-4E5B0CA2F88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F023C-B29A-42A2-BCE7-37172FBB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809C7-70B4-4290-B710-EA72DF82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F349-0A33-411E-AB62-048860AF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0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D97126-8036-4145-A1F7-EAD68104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00024-40C2-4B43-8E53-43F28F78D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B31DA-9A6A-478D-8FC6-C9C2FC309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53A68-2DEB-4E87-B5CF-4E5B0CA2F88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6E014-977F-448B-91CC-7F4896BCA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586E4-E138-4213-95CA-ACDCF3F59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7F349-0A33-411E-AB62-048860AF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2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F88E7F-101E-4199-83FB-225F3E0AB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Preliminary analysis of USDA AMR data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0C25BD-1D82-4EF5-824F-45FF92B321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Henri Chung</a:t>
            </a:r>
          </a:p>
          <a:p>
            <a:r>
              <a:rPr lang="en-US" dirty="0"/>
              <a:t>08/03/21</a:t>
            </a:r>
          </a:p>
        </p:txBody>
      </p:sp>
    </p:spTree>
    <p:extLst>
      <p:ext uri="{BB962C8B-B14F-4D97-AF65-F5344CB8AC3E}">
        <p14:creationId xmlns:p14="http://schemas.microsoft.com/office/powerpoint/2010/main" val="2431873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 with low confidence">
            <a:extLst>
              <a:ext uri="{FF2B5EF4-FFF2-40B4-BE49-F238E27FC236}">
                <a16:creationId xmlns:a16="http://schemas.microsoft.com/office/drawing/2014/main" id="{574F4C86-670A-44CF-84C6-9581648A3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70" y="94513"/>
            <a:ext cx="11662012" cy="666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7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23353-48E1-4990-8AEE-68994D67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979AB-63E0-4C84-B457-10E2BEC7F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978"/>
            <a:ext cx="9315734" cy="4351338"/>
          </a:xfrm>
        </p:spPr>
        <p:txBody>
          <a:bodyPr>
            <a:normAutofit/>
          </a:bodyPr>
          <a:lstStyle/>
          <a:p>
            <a:r>
              <a:rPr lang="en-US" sz="2000" dirty="0"/>
              <a:t>Can we predict resistance to specific antimicrobial agents in animals from the presence of antimicrobial resistance genes in E. Coli samples taken from those same animals?</a:t>
            </a:r>
          </a:p>
          <a:p>
            <a:pPr lvl="1"/>
            <a:r>
              <a:rPr lang="en-US" sz="1600" dirty="0"/>
              <a:t>Ex: Presence of gene A, gene B, and gene C in this sample suggest that the animal from which the sample was taken will be resistant to Ampicillin.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2000" dirty="0"/>
              <a:t>Can we determine patterns for antimicrobial resistance across different animals?</a:t>
            </a:r>
          </a:p>
          <a:p>
            <a:pPr lvl="1"/>
            <a:r>
              <a:rPr lang="en-US" sz="1600" dirty="0"/>
              <a:t>Presence of these antimicrobial resistance genes is most common in cattle and swine.</a:t>
            </a:r>
          </a:p>
        </p:txBody>
      </p:sp>
    </p:spTree>
    <p:extLst>
      <p:ext uri="{BB962C8B-B14F-4D97-AF65-F5344CB8AC3E}">
        <p14:creationId xmlns:p14="http://schemas.microsoft.com/office/powerpoint/2010/main" val="422753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23353-48E1-4990-8AEE-68994D67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979AB-63E0-4C84-B457-10E2BEC7F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846 samples over a period of 3 years (2018-2020).</a:t>
            </a:r>
          </a:p>
          <a:p>
            <a:r>
              <a:rPr lang="en-US" sz="2000" dirty="0"/>
              <a:t>Samples consist of E. Coli isolates from a variety of livestock animals (pigs, cattle, horses, chickens, </a:t>
            </a:r>
            <a:r>
              <a:rPr lang="en-US" sz="2000" dirty="0" err="1"/>
              <a:t>etc</a:t>
            </a:r>
            <a:r>
              <a:rPr lang="en-US" sz="2000" dirty="0"/>
              <a:t>).</a:t>
            </a:r>
          </a:p>
          <a:p>
            <a:r>
              <a:rPr lang="en-US" sz="2000" dirty="0"/>
              <a:t>Samples were sequenced (whole genome sequencing) and searched for the presence of antimicrobial resistance genes with </a:t>
            </a:r>
            <a:r>
              <a:rPr lang="en-US" sz="2000" dirty="0" err="1"/>
              <a:t>AMRFinder</a:t>
            </a:r>
            <a:r>
              <a:rPr lang="en-US" sz="2000" dirty="0"/>
              <a:t> and </a:t>
            </a:r>
            <a:r>
              <a:rPr lang="en-US" sz="2000" dirty="0" err="1"/>
              <a:t>Abricate</a:t>
            </a:r>
            <a:r>
              <a:rPr lang="en-US" sz="2000" dirty="0"/>
              <a:t>.</a:t>
            </a:r>
          </a:p>
          <a:p>
            <a:r>
              <a:rPr lang="en-US" sz="2000" dirty="0"/>
              <a:t>Total # of AMR genes detected in each sample was compared across 4 databases (</a:t>
            </a:r>
            <a:r>
              <a:rPr lang="en-US" sz="2000" dirty="0" err="1"/>
              <a:t>amrfinder</a:t>
            </a:r>
            <a:r>
              <a:rPr lang="en-US" sz="2000" dirty="0"/>
              <a:t>, </a:t>
            </a:r>
            <a:r>
              <a:rPr lang="en-US" sz="2000" dirty="0" err="1"/>
              <a:t>ncbi</a:t>
            </a:r>
            <a:r>
              <a:rPr lang="en-US" sz="2000" dirty="0"/>
              <a:t>, </a:t>
            </a:r>
            <a:r>
              <a:rPr lang="en-US" sz="2000" dirty="0" err="1"/>
              <a:t>plasmidfinder</a:t>
            </a:r>
            <a:r>
              <a:rPr lang="en-US" sz="2000" dirty="0"/>
              <a:t>, </a:t>
            </a:r>
            <a:r>
              <a:rPr lang="en-US" sz="2000" dirty="0" err="1"/>
              <a:t>resfinder</a:t>
            </a:r>
            <a:r>
              <a:rPr lang="en-US" sz="2000" dirty="0"/>
              <a:t>).</a:t>
            </a:r>
          </a:p>
          <a:p>
            <a:r>
              <a:rPr lang="en-US" sz="2000" dirty="0"/>
              <a:t>Antimicrobial resistance assays (</a:t>
            </a:r>
            <a:r>
              <a:rPr lang="en-US" sz="2000" dirty="0" err="1"/>
              <a:t>Sensititre</a:t>
            </a:r>
            <a:r>
              <a:rPr lang="en-US" sz="2000" dirty="0"/>
              <a:t> </a:t>
            </a:r>
            <a:r>
              <a:rPr lang="en-US" sz="2000" dirty="0" err="1"/>
              <a:t>BioMic</a:t>
            </a:r>
            <a:r>
              <a:rPr lang="en-US" sz="2000" dirty="0"/>
              <a:t> Assay) were performed to check for AMR phenotypes (Sensitive, Intermediate, or Resistant).</a:t>
            </a:r>
          </a:p>
          <a:p>
            <a:r>
              <a:rPr lang="en-US" sz="2000" dirty="0"/>
              <a:t>AM Resistance conferred by specific genes was determined by referencing the Comprehensive Antimicrobial Resistance Database (CARD).</a:t>
            </a:r>
          </a:p>
        </p:txBody>
      </p:sp>
    </p:spTree>
    <p:extLst>
      <p:ext uri="{BB962C8B-B14F-4D97-AF65-F5344CB8AC3E}">
        <p14:creationId xmlns:p14="http://schemas.microsoft.com/office/powerpoint/2010/main" val="531870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0A4F48-604B-44D8-BAF8-CA0740BB6DD7}"/>
              </a:ext>
            </a:extLst>
          </p:cNvPr>
          <p:cNvSpPr/>
          <p:nvPr/>
        </p:nvSpPr>
        <p:spPr>
          <a:xfrm>
            <a:off x="2381967" y="825689"/>
            <a:ext cx="4530623" cy="18151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Genotype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Sample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Gene type (plasmid, chromosomal)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% Coverage/identity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FE7784-B482-4062-AA1E-B7FF77E2DBB3}"/>
              </a:ext>
            </a:extLst>
          </p:cNvPr>
          <p:cNvSpPr/>
          <p:nvPr/>
        </p:nvSpPr>
        <p:spPr>
          <a:xfrm>
            <a:off x="6987655" y="825688"/>
            <a:ext cx="5042846" cy="1808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Phenotype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Sample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Antimicrobial agent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Minimum Inhibitory Concentration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Breakpoint determinant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Phenotype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EF83BF-3A72-42C1-BF39-90FECA1EFF49}"/>
              </a:ext>
            </a:extLst>
          </p:cNvPr>
          <p:cNvSpPr/>
          <p:nvPr/>
        </p:nvSpPr>
        <p:spPr>
          <a:xfrm>
            <a:off x="218364" y="825689"/>
            <a:ext cx="2067636" cy="18083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Sample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Animal of 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State of 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Tissue sample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5A84F9-4B54-4F0B-92EA-7982998289C9}"/>
              </a:ext>
            </a:extLst>
          </p:cNvPr>
          <p:cNvSpPr/>
          <p:nvPr/>
        </p:nvSpPr>
        <p:spPr>
          <a:xfrm>
            <a:off x="218363" y="245660"/>
            <a:ext cx="11812137" cy="4503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 Coli Samples (n = 846)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058B45-10F8-4DDF-B965-08858B8BFD01}"/>
              </a:ext>
            </a:extLst>
          </p:cNvPr>
          <p:cNvSpPr/>
          <p:nvPr/>
        </p:nvSpPr>
        <p:spPr>
          <a:xfrm>
            <a:off x="2381967" y="2900150"/>
            <a:ext cx="2285565" cy="19721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/>
              <a:t>AMRFinder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BLASTX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% coverage &gt; 90%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% identity &gt; 75%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E80FCB-B8DF-4C95-887D-953DD3A59ADB}"/>
              </a:ext>
            </a:extLst>
          </p:cNvPr>
          <p:cNvSpPr/>
          <p:nvPr/>
        </p:nvSpPr>
        <p:spPr>
          <a:xfrm>
            <a:off x="6987655" y="2900150"/>
            <a:ext cx="5042845" cy="197210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/>
              <a:t>Sensititre</a:t>
            </a:r>
            <a:r>
              <a:rPr lang="en-US" sz="1400" dirty="0"/>
              <a:t> </a:t>
            </a:r>
            <a:r>
              <a:rPr lang="en-US" sz="1400" dirty="0" err="1"/>
              <a:t>BioMic</a:t>
            </a:r>
            <a:r>
              <a:rPr lang="en-US" sz="1400" dirty="0"/>
              <a:t> Assay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Determines ‘Minimum Inhibitory Concentration” of a given antimicrobial within a range.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AMR phenotype is determined by either;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CLSI breakpoints.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50/90% quantile.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BB08A2-3BC1-49B4-A56F-A5C330F671E6}"/>
              </a:ext>
            </a:extLst>
          </p:cNvPr>
          <p:cNvSpPr/>
          <p:nvPr/>
        </p:nvSpPr>
        <p:spPr>
          <a:xfrm>
            <a:off x="4742597" y="2900150"/>
            <a:ext cx="2169993" cy="19721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/>
              <a:t>Abricate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BLASTN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NCBI, </a:t>
            </a:r>
            <a:r>
              <a:rPr lang="en-US" sz="1400" dirty="0" err="1"/>
              <a:t>Resfinder</a:t>
            </a:r>
            <a:r>
              <a:rPr lang="en-US" sz="1400" dirty="0"/>
              <a:t>, </a:t>
            </a:r>
            <a:r>
              <a:rPr lang="en-US" sz="1400" dirty="0" err="1"/>
              <a:t>PlasmidFinder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% identity &gt; 75%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AA0683-4EE1-48DF-AC74-0F1455BD9C4B}"/>
              </a:ext>
            </a:extLst>
          </p:cNvPr>
          <p:cNvSpPr/>
          <p:nvPr/>
        </p:nvSpPr>
        <p:spPr>
          <a:xfrm>
            <a:off x="2381967" y="5022375"/>
            <a:ext cx="9648533" cy="17059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Comprehensive Antimicrobial Resistance Database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Information on individual genes and whether they are known to confer resistance to a specific antimicrobial agent.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76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E9F2-ABA2-42AF-BC37-BA5F9B511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97242"/>
            <a:ext cx="4404360" cy="5263515"/>
          </a:xfrm>
        </p:spPr>
        <p:txBody>
          <a:bodyPr/>
          <a:lstStyle/>
          <a:p>
            <a:r>
              <a:rPr lang="en-US" dirty="0"/>
              <a:t>How are samples distributed by host animal?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95DE4F0-2557-4B5C-AD69-9FD579B20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063" y="0"/>
            <a:ext cx="6839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844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321FF0D-FF0D-4C9A-BB51-064673624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56" y="1635946"/>
            <a:ext cx="9757391" cy="45275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388715-199D-45BF-ADC0-166848FB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most prevalent AMR genes found in samples? (n = 846)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25B773-4215-4D32-B191-16F694182C81}"/>
              </a:ext>
            </a:extLst>
          </p:cNvPr>
          <p:cNvSpPr/>
          <p:nvPr/>
        </p:nvSpPr>
        <p:spPr>
          <a:xfrm>
            <a:off x="3508688" y="2569986"/>
            <a:ext cx="7368578" cy="3233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AE18F8-282D-4C9E-B58A-FD9CEA1829B1}"/>
              </a:ext>
            </a:extLst>
          </p:cNvPr>
          <p:cNvSpPr/>
          <p:nvPr/>
        </p:nvSpPr>
        <p:spPr>
          <a:xfrm>
            <a:off x="3581020" y="3547576"/>
            <a:ext cx="7195027" cy="6013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0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A4B6E-053C-440E-8AEB-DBE6A5A51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964565"/>
            <a:ext cx="5664200" cy="5243195"/>
          </a:xfrm>
        </p:spPr>
        <p:txBody>
          <a:bodyPr/>
          <a:lstStyle/>
          <a:p>
            <a:r>
              <a:rPr lang="en-US" dirty="0"/>
              <a:t>Is there a difference in number of AMR genes found across different animal samples?</a:t>
            </a:r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A70D3A56-77FD-4CBF-B20B-91850F8F2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365077"/>
            <a:ext cx="6139528" cy="612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14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1123-59A2-479C-BD4A-761892B4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bias in # of AMR genes found by database?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71FF041-6302-4489-ADCB-63D53AFEB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975" y="1828799"/>
            <a:ext cx="8693624" cy="496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70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94A4E006-7E23-4D1A-AE7D-092E8609B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8" y="0"/>
            <a:ext cx="120391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00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2494</TotalTime>
  <Words>412</Words>
  <Application>Microsoft Office PowerPoint</Application>
  <PresentationFormat>Widescreen</PresentationFormat>
  <Paragraphs>57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Preliminary analysis of USDA AMR data</vt:lpstr>
      <vt:lpstr>Study Goals</vt:lpstr>
      <vt:lpstr>Study Background</vt:lpstr>
      <vt:lpstr>PowerPoint Presentation</vt:lpstr>
      <vt:lpstr>How are samples distributed by host animal?</vt:lpstr>
      <vt:lpstr>What are the most prevalent AMR genes found in samples? (n = 846)</vt:lpstr>
      <vt:lpstr>Is there a difference in number of AMR genes found across different animal samples?</vt:lpstr>
      <vt:lpstr>Is there a bias in # of AMR genes found by database?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USDA AB data</dc:title>
  <dc:creator>Henri Chung</dc:creator>
  <cp:lastModifiedBy>Henri Chung</cp:lastModifiedBy>
  <cp:revision>74</cp:revision>
  <dcterms:created xsi:type="dcterms:W3CDTF">2021-05-19T16:14:23Z</dcterms:created>
  <dcterms:modified xsi:type="dcterms:W3CDTF">2021-08-03T14:56:08Z</dcterms:modified>
</cp:coreProperties>
</file>