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89" r:id="rId8"/>
    <p:sldId id="267" r:id="rId9"/>
    <p:sldId id="268" r:id="rId10"/>
    <p:sldId id="269" r:id="rId11"/>
    <p:sldId id="270" r:id="rId12"/>
    <p:sldId id="272" r:id="rId13"/>
    <p:sldId id="274" r:id="rId14"/>
    <p:sldId id="275" r:id="rId15"/>
    <p:sldId id="287" r:id="rId16"/>
    <p:sldId id="277" r:id="rId17"/>
    <p:sldId id="280" r:id="rId18"/>
    <p:sldId id="285" r:id="rId19"/>
    <p:sldId id="282" r:id="rId20"/>
    <p:sldId id="286" r:id="rId21"/>
    <p:sldId id="288" r:id="rId22"/>
    <p:sldId id="28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1" autoAdjust="0"/>
    <p:restoredTop sz="84630" autoAdjust="0"/>
  </p:normalViewPr>
  <p:slideViewPr>
    <p:cSldViewPr>
      <p:cViewPr>
        <p:scale>
          <a:sx n="75" d="100"/>
          <a:sy n="75" d="100"/>
        </p:scale>
        <p:origin x="-1974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bjektorientierte_Programmieru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.wikipedia.org/wiki/Relationale_Datenban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Business Case für</a:t>
            </a:r>
            <a:r>
              <a:rPr lang="de-DE" baseline="0" dirty="0" smtClean="0"/>
              <a:t> das Projekt wurde erstellt</a:t>
            </a:r>
          </a:p>
          <a:p>
            <a:r>
              <a:rPr lang="de-DE" baseline="0" dirty="0" smtClean="0"/>
              <a:t> - Finanzierung kurzfristig:</a:t>
            </a:r>
          </a:p>
          <a:p>
            <a:r>
              <a:rPr lang="de-DE" baseline="0" dirty="0" smtClean="0"/>
              <a:t>	- Risikokapitalgeber</a:t>
            </a:r>
          </a:p>
          <a:p>
            <a:r>
              <a:rPr lang="de-DE" baseline="0" dirty="0" smtClean="0"/>
              <a:t>	- Spenden</a:t>
            </a:r>
          </a:p>
          <a:p>
            <a:r>
              <a:rPr lang="de-DE" baseline="0" dirty="0" smtClean="0"/>
              <a:t> - mittelfristig zusätzlich:</a:t>
            </a:r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 - </a:t>
            </a:r>
            <a:r>
              <a:rPr lang="de-DE" baseline="0" dirty="0" err="1" smtClean="0"/>
              <a:t>langfrisitig</a:t>
            </a:r>
            <a:endParaRPr lang="de-DE" baseline="0" dirty="0" smtClean="0"/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	- </a:t>
            </a:r>
            <a:r>
              <a:rPr lang="de-DE" baseline="0" dirty="0" err="1" smtClean="0"/>
              <a:t>kostenplfichtige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92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Pflichtenheft</a:t>
            </a:r>
          </a:p>
          <a:p>
            <a:r>
              <a:rPr lang="de-DE" baseline="0" dirty="0" smtClean="0"/>
              <a:t>Peer-Review</a:t>
            </a:r>
          </a:p>
          <a:p>
            <a:r>
              <a:rPr lang="de-DE" dirty="0" smtClean="0"/>
              <a:t>(Design Modell erstellen mit Komponenten, Schnittstellen, wichtige Klassen, Datenmodell,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 schaffen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von Personen mit gleicher Interessen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Mehrwertdienste einbinden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(insb.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über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API‘s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weitere Aspekte möglich (Event auf eigene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Pinwand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posten etc.)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final 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Iterationen 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Implementierung der Plattform fertigstellen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zusammengefasst.</a:t>
            </a:r>
          </a:p>
          <a:p>
            <a:endParaRPr lang="de-DE" baseline="0" dirty="0" smtClean="0"/>
          </a:p>
          <a:p>
            <a:r>
              <a:rPr lang="de-DE" dirty="0" err="1" smtClean="0"/>
              <a:t>Versionierung</a:t>
            </a:r>
            <a:r>
              <a:rPr lang="de-DE" dirty="0" smtClean="0"/>
              <a:t> der Dokumente &amp; des Quellcodes</a:t>
            </a:r>
          </a:p>
          <a:p>
            <a:endParaRPr lang="de-DE" dirty="0" smtClean="0"/>
          </a:p>
          <a:p>
            <a:r>
              <a:rPr lang="de-DE" dirty="0" smtClean="0"/>
              <a:t>Erste Dokumente über Google </a:t>
            </a:r>
            <a:r>
              <a:rPr lang="de-DE" dirty="0" err="1" smtClean="0"/>
              <a:t>Docs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Spätere Entscheidung für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webbasierter Hosting-Dienst für Open-Source-Software-Entwicklungsprojekte</a:t>
            </a:r>
          </a:p>
          <a:p>
            <a:pPr lvl="1"/>
            <a:r>
              <a:rPr lang="de-DE" dirty="0" smtClean="0"/>
              <a:t>Verwendet das Versionsverwaltungssystem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Framework: Spring</a:t>
            </a:r>
          </a:p>
          <a:p>
            <a:r>
              <a:rPr lang="de-DE" dirty="0" err="1" smtClean="0"/>
              <a:t>Roo</a:t>
            </a:r>
            <a:r>
              <a:rPr lang="de-DE" dirty="0" smtClean="0"/>
              <a:t>:</a:t>
            </a:r>
            <a:r>
              <a:rPr lang="de-DE" baseline="0" dirty="0" smtClean="0"/>
              <a:t> Erweiterung (Rapid Development)</a:t>
            </a:r>
          </a:p>
          <a:p>
            <a:r>
              <a:rPr lang="de-DE" baseline="0" dirty="0" err="1" smtClean="0"/>
              <a:t>Roo</a:t>
            </a:r>
            <a:r>
              <a:rPr lang="de-DE" baseline="0" dirty="0" smtClean="0"/>
              <a:t> für Spring = </a:t>
            </a:r>
            <a:r>
              <a:rPr lang="de-DE" baseline="0" dirty="0" err="1" smtClean="0"/>
              <a:t>Rails</a:t>
            </a:r>
            <a:r>
              <a:rPr lang="de-DE" baseline="0" dirty="0" smtClean="0"/>
              <a:t> für Ruby</a:t>
            </a:r>
          </a:p>
          <a:p>
            <a:pPr lvl="1"/>
            <a:r>
              <a:rPr lang="de-DE" dirty="0" smtClean="0"/>
              <a:t>Quelloffenes Framework</a:t>
            </a:r>
            <a:r>
              <a:rPr lang="de-DE" baseline="0" dirty="0" smtClean="0"/>
              <a:t> </a:t>
            </a:r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 </a:t>
            </a:r>
            <a:r>
              <a:rPr lang="de-DE" dirty="0" err="1" smtClean="0"/>
              <a:t>JUnit</a:t>
            </a:r>
            <a:r>
              <a:rPr lang="de-DE" dirty="0" smtClean="0"/>
              <a:t> oder Googles Web Toolkit (GWT)</a:t>
            </a:r>
          </a:p>
          <a:p>
            <a:pPr lvl="1"/>
            <a:r>
              <a:rPr lang="de-DE" dirty="0" smtClean="0"/>
              <a:t>Konzentration auf Entwicklungsprozess und nicht auf Implementierung</a:t>
            </a:r>
          </a:p>
          <a:p>
            <a:endParaRPr lang="de-DE" dirty="0" smtClean="0"/>
          </a:p>
          <a:p>
            <a:r>
              <a:rPr lang="de-DE" dirty="0" smtClean="0"/>
              <a:t>Prototypische</a:t>
            </a:r>
            <a:r>
              <a:rPr lang="de-DE" baseline="0" dirty="0" smtClean="0"/>
              <a:t> Implementierung </a:t>
            </a:r>
            <a:r>
              <a:rPr lang="de-DE" dirty="0" err="1" smtClean="0"/>
              <a:t>Two</a:t>
            </a:r>
            <a:r>
              <a:rPr lang="de-DE" dirty="0" smtClean="0"/>
              <a:t> Tier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Application</a:t>
            </a:r>
            <a:r>
              <a:rPr lang="de-DE" dirty="0" smtClean="0"/>
              <a:t>/</a:t>
            </a:r>
            <a:r>
              <a:rPr lang="de-DE" dirty="0" err="1" smtClean="0"/>
              <a:t>Presentation</a:t>
            </a:r>
            <a:r>
              <a:rPr lang="de-DE" dirty="0" smtClean="0"/>
              <a:t>)</a:t>
            </a:r>
            <a:r>
              <a:rPr lang="de-DE" baseline="0" dirty="0" smtClean="0"/>
              <a:t> können theoretisch durch Apache Webserver getrennt werden</a:t>
            </a:r>
          </a:p>
          <a:p>
            <a:endParaRPr lang="de-DE" dirty="0" smtClean="0"/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Integration von JDBC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weit verbreitetes</a:t>
            </a:r>
            <a:r>
              <a:rPr lang="de-DE" baseline="0" dirty="0" smtClean="0"/>
              <a:t> Framework zum ORM</a:t>
            </a:r>
          </a:p>
          <a:p>
            <a:r>
              <a:rPr lang="de-DE" dirty="0" smtClean="0"/>
              <a:t>ORM: Java Objekte mit </a:t>
            </a:r>
            <a:r>
              <a:rPr lang="de-DE" dirty="0" smtClean="0">
                <a:hlinkClick r:id="rId3" tooltip="Objektorientierte Programmierung"/>
              </a:rPr>
              <a:t>Attributen</a:t>
            </a:r>
            <a:r>
              <a:rPr lang="de-DE" dirty="0" smtClean="0"/>
              <a:t> und in </a:t>
            </a:r>
            <a:r>
              <a:rPr lang="de-DE" dirty="0" smtClean="0">
                <a:hlinkClick r:id="rId4" tooltip="Relationale Datenbank"/>
              </a:rPr>
              <a:t>relationalen Datenbanken</a:t>
            </a:r>
            <a:r>
              <a:rPr lang="de-DE" dirty="0" smtClean="0"/>
              <a:t> zu speichern und aus entsprechenden Datensätzen wiederum Objekte zu erzeugen.</a:t>
            </a:r>
          </a:p>
          <a:p>
            <a:r>
              <a:rPr lang="de-DE" dirty="0" smtClean="0"/>
              <a:t>Integration</a:t>
            </a:r>
            <a:r>
              <a:rPr lang="de-DE" baseline="0" dirty="0" smtClean="0"/>
              <a:t> von JDBC zur Datenbankabfrage</a:t>
            </a:r>
          </a:p>
          <a:p>
            <a:endParaRPr lang="de-DE" dirty="0" smtClean="0"/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</a:t>
            </a:r>
            <a:r>
              <a:rPr lang="de-DE" dirty="0" err="1" smtClean="0"/>
              <a:t>verbreitetester</a:t>
            </a:r>
            <a:r>
              <a:rPr lang="de-DE" dirty="0" smtClean="0"/>
              <a:t>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 smtClean="0"/>
          </a:p>
          <a:p>
            <a:r>
              <a:rPr lang="de-DE" dirty="0" smtClean="0"/>
              <a:t>RUP:</a:t>
            </a:r>
            <a:r>
              <a:rPr lang="de-DE" baseline="0" dirty="0" smtClean="0"/>
              <a:t> </a:t>
            </a:r>
            <a:r>
              <a:rPr lang="de-DE" dirty="0" smtClean="0"/>
              <a:t>verschiedenen parallel Aktivitäten; Intensität ist</a:t>
            </a:r>
            <a:r>
              <a:rPr lang="de-DE" baseline="0" dirty="0" smtClean="0"/>
              <a:t> leider so nicht abbildbar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Lastenheft: wird nicht gezeigt, wurde fertiggestellt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Alexander </a:t>
            </a:r>
            <a:r>
              <a:rPr lang="de-DE" dirty="0" err="1"/>
              <a:t>Benölken</a:t>
            </a:r>
            <a:r>
              <a:rPr lang="de-DE" dirty="0"/>
              <a:t>, Martin </a:t>
            </a:r>
            <a:r>
              <a:rPr lang="de-DE" dirty="0" err="1"/>
              <a:t>Garrels</a:t>
            </a:r>
            <a:r>
              <a:rPr lang="de-DE" dirty="0"/>
              <a:t>, Felix Schulze </a:t>
            </a:r>
            <a:r>
              <a:rPr lang="de-DE" dirty="0" err="1"/>
              <a:t>Mönking</a:t>
            </a:r>
            <a:r>
              <a:rPr lang="de-DE" dirty="0"/>
              <a:t>, Felix Wessel, Patrick </a:t>
            </a:r>
            <a:r>
              <a:rPr lang="de-DE" smtClean="0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Projekt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780928"/>
            <a:ext cx="532859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</a:p>
          <a:p>
            <a:pPr lvl="1"/>
            <a:r>
              <a:rPr lang="de-DE" dirty="0" smtClean="0"/>
              <a:t>(Event-)Teilnehmer</a:t>
            </a:r>
          </a:p>
          <a:p>
            <a:pPr lvl="1"/>
            <a:r>
              <a:rPr lang="de-DE" dirty="0" smtClean="0"/>
              <a:t>(Event-)Organisator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98772"/>
            <a:ext cx="3780000" cy="33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1835696" y="3717032"/>
            <a:ext cx="4752528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149080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653136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Event-Organisation</a:t>
            </a:r>
          </a:p>
          <a:p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550892" y="6288112"/>
            <a:ext cx="2133600" cy="476250"/>
          </a:xfrm>
        </p:spPr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3824286" cy="476250"/>
          </a:xfrm>
        </p:spPr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524437">
            <a:off x="3559565" y="3487738"/>
            <a:ext cx="3600000" cy="334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70554">
            <a:off x="5786547" y="1993816"/>
            <a:ext cx="3600000" cy="2804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08518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0"/>
              </a:clrFrom>
              <a:clrTo>
                <a:srgbClr val="FFFF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352" y="1196752"/>
            <a:ext cx="6336000" cy="559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Architekturentscheidungen</a:t>
            </a:r>
          </a:p>
          <a:p>
            <a:pPr lvl="0">
              <a:buClr>
                <a:srgbClr val="4F81BD"/>
              </a:buClr>
            </a:pPr>
            <a:r>
              <a:rPr lang="de-DE" dirty="0" smtClean="0">
                <a:solidFill>
                  <a:prstClr val="black"/>
                </a:solidFill>
              </a:rPr>
              <a:t>Aktuelle Ergebnisse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517232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33715"/>
            <a:ext cx="303847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848348"/>
            <a:ext cx="3038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766" y="3848348"/>
            <a:ext cx="3992400" cy="248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3" y="1269040"/>
            <a:ext cx="3991409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 (Pflichtenheft)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r>
              <a:rPr lang="de-DE" dirty="0" smtClean="0"/>
              <a:t>Design Modell</a:t>
            </a:r>
          </a:p>
          <a:p>
            <a:r>
              <a:rPr lang="de-DE" dirty="0" smtClean="0"/>
              <a:t>Prototypische Implementierung</a:t>
            </a:r>
          </a:p>
          <a:p>
            <a:endParaRPr lang="de-DE" dirty="0" smtClean="0"/>
          </a:p>
          <a:p>
            <a:r>
              <a:rPr lang="de-DE" dirty="0" smtClean="0"/>
              <a:t>Peer-Review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53136"/>
            <a:ext cx="2450604" cy="132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 smtClean="0"/>
              <a:t>Mehrwerte</a:t>
            </a:r>
          </a:p>
          <a:p>
            <a:pPr lvl="1"/>
            <a:r>
              <a:rPr lang="de-DE" dirty="0" smtClean="0"/>
              <a:t>Vernetzung</a:t>
            </a:r>
          </a:p>
          <a:p>
            <a:pPr lvl="1"/>
            <a:r>
              <a:rPr lang="de-DE" dirty="0" err="1" smtClean="0"/>
              <a:t>oAuth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Modeling</a:t>
            </a:r>
            <a:br>
              <a:rPr lang="de-DE" dirty="0" smtClean="0"/>
            </a:br>
            <a:r>
              <a:rPr lang="de-DE" dirty="0" smtClean="0"/>
              <a:t>Language (UML)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006520327"/>
              </p:ext>
            </p:extLst>
          </p:nvPr>
        </p:nvGraphicFramePr>
        <p:xfrm>
          <a:off x="6444208" y="1628800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10164" r="51639" b="336"/>
          <a:stretch>
            <a:fillRect/>
          </a:stretch>
        </p:blipFill>
        <p:spPr bwMode="auto">
          <a:xfrm>
            <a:off x="1682824" y="2708920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Aufgaben/-pakete</a:t>
            </a:r>
          </a:p>
          <a:p>
            <a:r>
              <a:rPr lang="de-DE" dirty="0" smtClean="0"/>
              <a:t>Transparenz und 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Dokumentenmanagement &amp; Dateiaustausch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Docs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itHub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470506" y="4698845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Framework: 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Open Source Software</a:t>
            </a:r>
          </a:p>
          <a:p>
            <a:pPr lvl="1"/>
            <a:r>
              <a:rPr lang="de-DE" dirty="0" smtClean="0"/>
              <a:t>Java-Techniken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Two</a:t>
            </a:r>
            <a:r>
              <a:rPr lang="de-DE" dirty="0" smtClean="0"/>
              <a:t>-Tier Architektur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lussdiagramm: Prozess 7"/>
          <p:cNvSpPr/>
          <p:nvPr/>
        </p:nvSpPr>
        <p:spPr>
          <a:xfrm>
            <a:off x="1763688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err="1" smtClean="0"/>
              <a:t>Application</a:t>
            </a:r>
            <a:r>
              <a:rPr lang="de-DE" b="1" dirty="0" smtClean="0"/>
              <a:t>/ </a:t>
            </a:r>
            <a:r>
              <a:rPr lang="de-DE" b="1" dirty="0" err="1" smtClean="0"/>
              <a:t>Presentation</a:t>
            </a:r>
            <a:r>
              <a:rPr lang="de-DE" b="1" dirty="0" smtClean="0"/>
              <a:t>  </a:t>
            </a:r>
            <a:r>
              <a:rPr lang="de-DE" b="1" dirty="0"/>
              <a:t>Tier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Spring </a:t>
            </a:r>
            <a:r>
              <a:rPr lang="de-DE" dirty="0" err="1"/>
              <a:t>Roo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Apache </a:t>
            </a:r>
            <a:r>
              <a:rPr lang="de-DE" dirty="0" err="1"/>
              <a:t>Tomcat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Flussdiagramm: Prozess 9"/>
          <p:cNvSpPr/>
          <p:nvPr/>
        </p:nvSpPr>
        <p:spPr>
          <a:xfrm>
            <a:off x="5940152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smtClean="0"/>
              <a:t>Data Tier</a:t>
            </a:r>
            <a:br>
              <a:rPr lang="de-DE" b="1" dirty="0" smtClean="0"/>
            </a:br>
            <a:endParaRPr lang="de-DE" sz="11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MySQL</a:t>
            </a:r>
          </a:p>
          <a:p>
            <a:pPr lvl="1"/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Pfeil nach links und rechts 8"/>
          <p:cNvSpPr/>
          <p:nvPr/>
        </p:nvSpPr>
        <p:spPr>
          <a:xfrm>
            <a:off x="4283968" y="4509120"/>
            <a:ext cx="151216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2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348880"/>
            <a:ext cx="525658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1205</Words>
  <Application>Microsoft Office PowerPoint</Application>
  <PresentationFormat>Bildschirmpräsentation (4:3)</PresentationFormat>
  <Paragraphs>375</Paragraphs>
  <Slides>23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projektstudiumvorlage</vt:lpstr>
      <vt:lpstr>Projekt: „Eventalizer“</vt:lpstr>
      <vt:lpstr>Agenda</vt:lpstr>
      <vt:lpstr>Projektsteckbrief</vt:lpstr>
      <vt:lpstr>Projektvorgehen</vt:lpstr>
      <vt:lpstr>Projektvorgehen</vt:lpstr>
      <vt:lpstr>Projektorganisation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  <vt:lpstr>Szenarien</vt:lpstr>
      <vt:lpstr>Aktuelle Ergebnisse</vt:lpstr>
      <vt:lpstr>Anwendungsfalldiagramm</vt:lpstr>
      <vt:lpstr>Aktuelle Ergebnisse</vt:lpstr>
      <vt:lpstr>Mock-Ups</vt:lpstr>
      <vt:lpstr>Ausblick</vt:lpstr>
      <vt:lpstr>Projekt: „Eventalizer“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2012-04-20T16:21:11Z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