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89" r:id="rId8"/>
    <p:sldId id="267" r:id="rId9"/>
    <p:sldId id="268" r:id="rId10"/>
    <p:sldId id="269" r:id="rId11"/>
    <p:sldId id="270" r:id="rId12"/>
    <p:sldId id="272" r:id="rId13"/>
    <p:sldId id="274" r:id="rId14"/>
    <p:sldId id="275" r:id="rId15"/>
    <p:sldId id="287" r:id="rId16"/>
    <p:sldId id="277" r:id="rId17"/>
    <p:sldId id="280" r:id="rId18"/>
    <p:sldId id="285" r:id="rId19"/>
    <p:sldId id="282" r:id="rId20"/>
    <p:sldId id="286" r:id="rId21"/>
    <p:sldId id="288" r:id="rId22"/>
    <p:sldId id="284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1" autoAdjust="0"/>
    <p:restoredTop sz="84630" autoAdjust="0"/>
  </p:normalViewPr>
  <p:slideViewPr>
    <p:cSldViewPr>
      <p:cViewPr>
        <p:scale>
          <a:sx n="75" d="100"/>
          <a:sy n="75" d="100"/>
        </p:scale>
        <p:origin x="-1974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6083559D-1737-4D85-ADCE-67AAF989120F}" type="presOf" srcId="{D676ACFF-D864-4A74-BC08-FFF521911366}" destId="{FD93DD51-6B10-48A2-80F7-E1B001E1F8E7}" srcOrd="0" destOrd="0" presId="urn:microsoft.com/office/officeart/2005/8/layout/bProcess2"/>
    <dgm:cxn modelId="{849DBC22-5687-459A-ABFD-5D5DD1793B84}" type="presOf" srcId="{2076FC96-6453-4C6E-A8B1-022AF85EFBBD}" destId="{4CB13BFB-EE5C-4952-BAC5-5317E8C7FD8A}" srcOrd="0" destOrd="0" presId="urn:microsoft.com/office/officeart/2005/8/layout/bProcess2"/>
    <dgm:cxn modelId="{7C756F47-C83B-414A-BA22-15AF6D2D8F5F}" type="presOf" srcId="{81593B52-C0C7-4699-A542-14EF6A552710}" destId="{4B16C956-3F43-4F0C-851B-7BEF2A858E05}" srcOrd="0" destOrd="0" presId="urn:microsoft.com/office/officeart/2005/8/layout/bProcess2"/>
    <dgm:cxn modelId="{A212D928-0F90-4F12-A693-3F945F6E7078}" type="presOf" srcId="{63BBCC2C-BF04-4F97-9FC9-0D509448B1C6}" destId="{6E2E45EE-058C-4AFF-8701-838DE3D5016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4C86A151-9FA8-45B0-9501-F584F4EFF944}" type="presOf" srcId="{944B7687-9390-4A1A-858A-D031F080161B}" destId="{756AB1AC-5B51-4BBE-B2B1-6ABFB74C10C9}" srcOrd="0" destOrd="0" presId="urn:microsoft.com/office/officeart/2005/8/layout/bProcess2"/>
    <dgm:cxn modelId="{F002DD15-70D4-4459-99EC-06E12C0BB70A}" type="presOf" srcId="{9FFECB61-C811-496D-9F12-F63AD9A2D9EE}" destId="{EFBF5D05-10BD-4B08-8E78-F6A085231E0E}" srcOrd="0" destOrd="0" presId="urn:microsoft.com/office/officeart/2005/8/layout/bProcess2"/>
    <dgm:cxn modelId="{9A2D8CF7-8EB6-4A03-BC35-C2AFD8327B94}" type="presOf" srcId="{3A8DBD30-33F4-4BF2-A3E8-CE2DB89DAAF3}" destId="{AE9493EE-4C7D-46D0-A28C-7598159ACE40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8ACFE37D-5C85-4909-9759-7CC7AB616FCB}" type="presOf" srcId="{A2E957D4-B9A8-41E8-9B88-7B884721F996}" destId="{9AE0D100-B11F-4B8E-A83C-80C9BB67997D}" srcOrd="0" destOrd="0" presId="urn:microsoft.com/office/officeart/2005/8/layout/bProcess2"/>
    <dgm:cxn modelId="{2EF05FD6-D187-4F3D-A3CA-B345BBA7F54B}" type="presParOf" srcId="{4CB13BFB-EE5C-4952-BAC5-5317E8C7FD8A}" destId="{756AB1AC-5B51-4BBE-B2B1-6ABFB74C10C9}" srcOrd="0" destOrd="0" presId="urn:microsoft.com/office/officeart/2005/8/layout/bProcess2"/>
    <dgm:cxn modelId="{2FAB408C-15FB-47B5-8602-046936BBA666}" type="presParOf" srcId="{4CB13BFB-EE5C-4952-BAC5-5317E8C7FD8A}" destId="{9AE0D100-B11F-4B8E-A83C-80C9BB67997D}" srcOrd="1" destOrd="0" presId="urn:microsoft.com/office/officeart/2005/8/layout/bProcess2"/>
    <dgm:cxn modelId="{547DC9B5-B90D-413B-B96C-566FED317855}" type="presParOf" srcId="{4CB13BFB-EE5C-4952-BAC5-5317E8C7FD8A}" destId="{A25C0F81-5BB3-4973-8F78-DEA3ED62347C}" srcOrd="2" destOrd="0" presId="urn:microsoft.com/office/officeart/2005/8/layout/bProcess2"/>
    <dgm:cxn modelId="{658E9886-CF7F-48E4-9253-45879DDC19DC}" type="presParOf" srcId="{A25C0F81-5BB3-4973-8F78-DEA3ED62347C}" destId="{0B187D77-B215-402B-8EB9-5B49EC8CEF00}" srcOrd="0" destOrd="0" presId="urn:microsoft.com/office/officeart/2005/8/layout/bProcess2"/>
    <dgm:cxn modelId="{1844FB72-8486-4933-A29D-777265DDFF2C}" type="presParOf" srcId="{A25C0F81-5BB3-4973-8F78-DEA3ED62347C}" destId="{AE9493EE-4C7D-46D0-A28C-7598159ACE40}" srcOrd="1" destOrd="0" presId="urn:microsoft.com/office/officeart/2005/8/layout/bProcess2"/>
    <dgm:cxn modelId="{AE898E05-C206-412D-8BF1-AA983DC2E1D3}" type="presParOf" srcId="{4CB13BFB-EE5C-4952-BAC5-5317E8C7FD8A}" destId="{6E2E45EE-058C-4AFF-8701-838DE3D5016A}" srcOrd="3" destOrd="0" presId="urn:microsoft.com/office/officeart/2005/8/layout/bProcess2"/>
    <dgm:cxn modelId="{E88D9EEF-C267-481C-A3C5-927CB62326A6}" type="presParOf" srcId="{4CB13BFB-EE5C-4952-BAC5-5317E8C7FD8A}" destId="{EB0EC924-A60B-4475-9417-BC437A400493}" srcOrd="4" destOrd="0" presId="urn:microsoft.com/office/officeart/2005/8/layout/bProcess2"/>
    <dgm:cxn modelId="{822B18A9-8C56-4DFD-AE49-A8B9A04A5C4E}" type="presParOf" srcId="{EB0EC924-A60B-4475-9417-BC437A400493}" destId="{09C4D6E3-2914-48B8-A63A-D0E066B47212}" srcOrd="0" destOrd="0" presId="urn:microsoft.com/office/officeart/2005/8/layout/bProcess2"/>
    <dgm:cxn modelId="{0A6F8AB3-2896-46D9-A06C-EDB2A402E6C4}" type="presParOf" srcId="{EB0EC924-A60B-4475-9417-BC437A400493}" destId="{EFBF5D05-10BD-4B08-8E78-F6A085231E0E}" srcOrd="1" destOrd="0" presId="urn:microsoft.com/office/officeart/2005/8/layout/bProcess2"/>
    <dgm:cxn modelId="{3A387A9F-41AB-4E60-8C37-23E371DEDE7A}" type="presParOf" srcId="{4CB13BFB-EE5C-4952-BAC5-5317E8C7FD8A}" destId="{4B16C956-3F43-4F0C-851B-7BEF2A858E05}" srcOrd="5" destOrd="0" presId="urn:microsoft.com/office/officeart/2005/8/layout/bProcess2"/>
    <dgm:cxn modelId="{78B9B8B3-CDB2-4227-99AA-20040AE5503B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Objektorientierte_Programmieru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.wikipedia.org/wiki/Relationale_Datenbank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9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</a:t>
            </a:r>
          </a:p>
          <a:p>
            <a:r>
              <a:rPr lang="de-DE" baseline="0" dirty="0" smtClean="0"/>
              <a:t> - klassifiziert nach Eintrittswahrscheinlichkeit (hoch, mittel, gering)</a:t>
            </a:r>
          </a:p>
          <a:p>
            <a:r>
              <a:rPr lang="de-DE" baseline="0" dirty="0" smtClean="0"/>
              <a:t> und Auswirkungen bewertet hinsichtlich des </a:t>
            </a:r>
            <a:r>
              <a:rPr lang="de-DE" baseline="0" dirty="0" err="1" smtClean="0"/>
              <a:t>Projektsverlauf</a:t>
            </a:r>
            <a:r>
              <a:rPr lang="de-DE" baseline="0" dirty="0" smtClean="0"/>
              <a:t> im Bezug auf</a:t>
            </a:r>
          </a:p>
          <a:p>
            <a:r>
              <a:rPr lang="de-DE" baseline="0" dirty="0" smtClean="0"/>
              <a:t>	magische Dreieck: Termin, Kosten (MA Ressourcen), Inhalt/Umfang (Qualität)</a:t>
            </a:r>
          </a:p>
          <a:p>
            <a:r>
              <a:rPr lang="de-DE" baseline="0" dirty="0" smtClean="0"/>
              <a:t>	dort jeweils wieder nach (hoch, mittel, gering)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</a:t>
            </a:r>
            <a:r>
              <a:rPr lang="de-DE" baseline="0" dirty="0" err="1" smtClean="0"/>
              <a:t>SoftwareEntwicklungsProzess</a:t>
            </a:r>
            <a:r>
              <a:rPr lang="de-DE" baseline="0" dirty="0" smtClean="0"/>
              <a:t>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Business Case für</a:t>
            </a:r>
            <a:r>
              <a:rPr lang="de-DE" baseline="0" dirty="0" smtClean="0"/>
              <a:t> das Projekt wurde erstellt</a:t>
            </a:r>
          </a:p>
          <a:p>
            <a:r>
              <a:rPr lang="de-DE" baseline="0" dirty="0" smtClean="0"/>
              <a:t> - Finanzierung kurzfristig:</a:t>
            </a:r>
          </a:p>
          <a:p>
            <a:r>
              <a:rPr lang="de-DE" baseline="0" dirty="0" smtClean="0"/>
              <a:t>	- Risikokapitalgeber</a:t>
            </a:r>
          </a:p>
          <a:p>
            <a:r>
              <a:rPr lang="de-DE" baseline="0" dirty="0" smtClean="0"/>
              <a:t>	- Spenden</a:t>
            </a:r>
          </a:p>
          <a:p>
            <a:r>
              <a:rPr lang="de-DE" baseline="0" dirty="0" smtClean="0"/>
              <a:t> - mittelfristig zusätzlich:</a:t>
            </a:r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 - </a:t>
            </a:r>
            <a:r>
              <a:rPr lang="de-DE" baseline="0" dirty="0" err="1" smtClean="0"/>
              <a:t>langfrisitig</a:t>
            </a:r>
            <a:endParaRPr lang="de-DE" baseline="0" dirty="0" smtClean="0"/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	- </a:t>
            </a:r>
            <a:r>
              <a:rPr lang="de-DE" baseline="0" dirty="0" err="1" smtClean="0"/>
              <a:t>kostenplfichtige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92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6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Todo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Pflichtenheft</a:t>
            </a:r>
          </a:p>
          <a:p>
            <a:r>
              <a:rPr lang="de-DE" baseline="0" dirty="0" smtClean="0"/>
              <a:t>Peer-Review</a:t>
            </a:r>
          </a:p>
          <a:p>
            <a:r>
              <a:rPr lang="de-DE" dirty="0" smtClean="0"/>
              <a:t>(Design Modell erstellen mit Komponenten, Schnittstellen, wichtige Klassen, Datenmodell,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3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 des Projekts </a:t>
            </a:r>
            <a:r>
              <a:rPr lang="de-DE" dirty="0" err="1" smtClean="0"/>
              <a:t>Eventalizer</a:t>
            </a:r>
            <a:r>
              <a:rPr lang="de-DE" dirty="0" smtClean="0"/>
              <a:t> ist die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einer webbasierten Plattform zur nutzerzentrierten</a:t>
            </a:r>
            <a:r>
              <a:rPr lang="de-DE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 von nicht kommerziellen gemeinschaftlichen Freizeitaktivitäten.</a:t>
            </a:r>
          </a:p>
          <a:p>
            <a:endParaRPr lang="de-DE" dirty="0" smtClean="0"/>
          </a:p>
          <a:p>
            <a:r>
              <a:rPr lang="de-DE" dirty="0" smtClean="0"/>
              <a:t>Benutzer können</a:t>
            </a:r>
            <a:r>
              <a:rPr lang="de-DE" baseline="0" dirty="0" smtClean="0"/>
              <a:t> verschiedene Freizeitaktivitäten (z.B. ein gemeinsames </a:t>
            </a:r>
            <a:r>
              <a:rPr lang="de-DE" baseline="0" dirty="0" err="1" smtClean="0"/>
              <a:t>Kartfahren</a:t>
            </a:r>
            <a:r>
              <a:rPr lang="de-DE" baseline="0" dirty="0" smtClean="0"/>
              <a:t> über die Plattform)</a:t>
            </a:r>
          </a:p>
          <a:p>
            <a:r>
              <a:rPr lang="de-DE" baseline="0" dirty="0" smtClean="0"/>
              <a:t>Thema Gruppengröße: Häufig zu kleine Gruppe mit gemeinsamen </a:t>
            </a:r>
            <a:r>
              <a:rPr lang="de-DE" baseline="0" dirty="0" err="1" smtClean="0"/>
              <a:t>Interssen</a:t>
            </a:r>
            <a:r>
              <a:rPr lang="de-DE" baseline="0" dirty="0" smtClean="0"/>
              <a:t> im Freundes/Bekanntenkreis oder mit mehr Personen macht es mehr Spaß</a:t>
            </a:r>
          </a:p>
          <a:p>
            <a:r>
              <a:rPr lang="de-DE" baseline="0" dirty="0" err="1" smtClean="0"/>
              <a:t>Eventalizer</a:t>
            </a:r>
            <a:r>
              <a:rPr lang="de-DE" baseline="0" dirty="0" smtClean="0"/>
              <a:t> hilft Personen mit gleichen Interessen zu vernetzen und über </a:t>
            </a:r>
            <a:r>
              <a:rPr lang="de-DE" baseline="0" dirty="0" err="1" smtClean="0"/>
              <a:t>Evantlizer</a:t>
            </a:r>
            <a:r>
              <a:rPr lang="de-DE" baseline="0" dirty="0" smtClean="0"/>
              <a:t> zu einem gemeinsamen Event zu verabreden</a:t>
            </a:r>
            <a:endParaRPr lang="de-DE" dirty="0" smtClean="0"/>
          </a:p>
          <a:p>
            <a:endParaRPr lang="de-DE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dem Einstellen eines Events kann der Event-Organisator Spezifika, wie beispielsweise Art der Aktivität, Termin, Ort, Gruppengröße oder Kosten festgelegen. Anhand dieser Eigenschaften können die Event-Teilnehmer eingestellte Events suchen und sich zu diesen anmelden.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Mehrwerte: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 schaffen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Vernetzung von Personen mit gleicher Interessen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Mehrwertdienste einbinden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-Service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Anbindung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(insb.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über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API‘s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weitere Aspekte möglich (Event auf eigene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Pinwand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posten etc.)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1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Iterativ und </a:t>
            </a:r>
            <a:r>
              <a:rPr lang="de-DE" baseline="0" dirty="0" smtClean="0">
                <a:sym typeface="Wingdings" pitchFamily="2" charset="2"/>
              </a:rPr>
              <a:t>Inkrementell</a:t>
            </a:r>
          </a:p>
          <a:p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kontinuierliche Verbesserung und Abstimmungen, da Auftrag </a:t>
            </a:r>
            <a:r>
              <a:rPr lang="de-DE" dirty="0" err="1" smtClean="0">
                <a:sym typeface="Wingdings" pitchFamily="2" charset="2"/>
              </a:rPr>
              <a:t>initial</a:t>
            </a:r>
            <a:r>
              <a:rPr lang="de-DE" dirty="0" smtClean="0">
                <a:sym typeface="Wingdings" pitchFamily="2" charset="2"/>
              </a:rPr>
              <a:t> unklar ist viele Abstimmungen mit dem „Auftraggeber“ (Lastenheft Erstellung etc.)</a:t>
            </a:r>
          </a:p>
          <a:p>
            <a:r>
              <a:rPr lang="de-DE" dirty="0" smtClean="0">
                <a:sym typeface="Wingdings" pitchFamily="2" charset="2"/>
              </a:rPr>
              <a:t>Lastenheft</a:t>
            </a:r>
            <a:r>
              <a:rPr lang="de-DE" baseline="0" dirty="0" smtClean="0">
                <a:sym typeface="Wingdings" pitchFamily="2" charset="2"/>
              </a:rPr>
              <a:t> ist jetzt final (1.0) aber Änderungen sind nicht auszuschließen</a:t>
            </a:r>
          </a:p>
          <a:p>
            <a:r>
              <a:rPr lang="de-DE" baseline="0" dirty="0" smtClean="0">
                <a:sym typeface="Wingdings" pitchFamily="2" charset="2"/>
              </a:rPr>
              <a:t>Erfahrungen aus vorherigen Schritten unmittelbar zur Überarbeitung genutzt.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Bsp. Im Gegensatz zum Wasserfallmodell</a:t>
            </a:r>
          </a:p>
          <a:p>
            <a:r>
              <a:rPr lang="de-DE" baseline="0" dirty="0" smtClean="0">
                <a:sym typeface="Wingdings" pitchFamily="2" charset="2"/>
              </a:rPr>
              <a:t>SCRUM: Problematisch gesehen: Rolle des Auftragsgebers (</a:t>
            </a:r>
            <a:r>
              <a:rPr lang="de-DE" baseline="0" dirty="0" err="1" smtClean="0">
                <a:sym typeface="Wingdings" pitchFamily="2" charset="2"/>
              </a:rPr>
              <a:t>ProductOwner</a:t>
            </a:r>
            <a:r>
              <a:rPr lang="de-DE" baseline="0" dirty="0" smtClean="0">
                <a:sym typeface="Wingdings" pitchFamily="2" charset="2"/>
              </a:rPr>
              <a:t>) und (</a:t>
            </a:r>
            <a:r>
              <a:rPr lang="de-DE" baseline="0" dirty="0" err="1" smtClean="0">
                <a:sym typeface="Wingdings" pitchFamily="2" charset="2"/>
              </a:rPr>
              <a:t>ScrumMaster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Inkrementell -&gt; Termin-/Ablaufplanung: verschieden hohe Aufwände je Thema zu unterschiedlichen Zeiten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UML eng verzahnt mit RUP</a:t>
            </a:r>
          </a:p>
          <a:p>
            <a:r>
              <a:rPr lang="de-DE" baseline="0" dirty="0" smtClean="0">
                <a:sym typeface="Wingdings" pitchFamily="2" charset="2"/>
              </a:rPr>
              <a:t>Verwendung insbesondere in der </a:t>
            </a:r>
            <a:r>
              <a:rPr lang="de-DE" baseline="0" dirty="0" err="1" smtClean="0">
                <a:sym typeface="Wingdings" pitchFamily="2" charset="2"/>
              </a:rPr>
              <a:t>Inception</a:t>
            </a:r>
            <a:r>
              <a:rPr lang="de-DE" baseline="0" dirty="0" smtClean="0">
                <a:sym typeface="Wingdings" pitchFamily="2" charset="2"/>
              </a:rPr>
              <a:t> und Elaboration Phase zur Modellierung des Projekts (Anwendungsfälle, Klassendiagramme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Fokus aus </a:t>
            </a:r>
            <a:r>
              <a:rPr lang="de-DE" dirty="0" err="1" smtClean="0"/>
              <a:t>Inception</a:t>
            </a:r>
            <a:r>
              <a:rPr lang="de-DE" dirty="0" smtClean="0"/>
              <a:t> / Elaboration</a:t>
            </a:r>
          </a:p>
          <a:p>
            <a:r>
              <a:rPr lang="de-DE" dirty="0" smtClean="0"/>
              <a:t>Aufgrund der Enge des Zeitplans jeweils zwei Iterationen mit</a:t>
            </a:r>
            <a:r>
              <a:rPr lang="de-DE" baseline="0" dirty="0" smtClean="0"/>
              <a:t> festen Reviews der Ergebnisse etc.</a:t>
            </a:r>
          </a:p>
          <a:p>
            <a:r>
              <a:rPr lang="de-DE" baseline="0" dirty="0" smtClean="0"/>
              <a:t>Aber auch: RUP! Jederzeit auch bei kleineren Änderungen/Feststellungen usw. Überarbeitung.</a:t>
            </a:r>
          </a:p>
          <a:p>
            <a:r>
              <a:rPr lang="de-DE" baseline="0" dirty="0" smtClean="0"/>
              <a:t>Ziel: 11.06. eine prototypische Implementierung der Plattform fertigstellen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Mittwochs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 (Freitags)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smtClean="0"/>
              <a:t>Transparenz und Nachverfolgung schaffen wir durch eine Dokumentation aller Aufgaben, z.T.</a:t>
            </a:r>
            <a:r>
              <a:rPr lang="de-DE" baseline="0" dirty="0" smtClean="0"/>
              <a:t> auch fein granular in einer </a:t>
            </a:r>
            <a:r>
              <a:rPr lang="de-DE" baseline="0" dirty="0" err="1" smtClean="0"/>
              <a:t>Excelbasierten</a:t>
            </a:r>
            <a:r>
              <a:rPr lang="de-DE" baseline="0" dirty="0" smtClean="0"/>
              <a:t> Aufgabeliste</a:t>
            </a:r>
          </a:p>
          <a:p>
            <a:r>
              <a:rPr lang="de-DE" baseline="0" dirty="0" smtClean="0"/>
              <a:t>Wichtige Ergebnisse werden in Protokollen zu en </a:t>
            </a:r>
            <a:r>
              <a:rPr lang="de-DE" baseline="0" dirty="0" err="1" smtClean="0"/>
              <a:t>JourFixen</a:t>
            </a:r>
            <a:r>
              <a:rPr lang="de-DE" baseline="0" dirty="0" smtClean="0"/>
              <a:t> zusammengefasst.</a:t>
            </a:r>
          </a:p>
          <a:p>
            <a:endParaRPr lang="de-DE" baseline="0" dirty="0" smtClean="0"/>
          </a:p>
          <a:p>
            <a:r>
              <a:rPr lang="de-DE" dirty="0" err="1" smtClean="0"/>
              <a:t>Versionierung</a:t>
            </a:r>
            <a:r>
              <a:rPr lang="de-DE" dirty="0" smtClean="0"/>
              <a:t> der Dokumente &amp; des Quellcodes</a:t>
            </a:r>
          </a:p>
          <a:p>
            <a:endParaRPr lang="de-DE" dirty="0" smtClean="0"/>
          </a:p>
          <a:p>
            <a:r>
              <a:rPr lang="de-DE" dirty="0" smtClean="0"/>
              <a:t>Erste Dokumente über Google </a:t>
            </a:r>
            <a:r>
              <a:rPr lang="de-DE" dirty="0" err="1" smtClean="0"/>
              <a:t>Docs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Spätere Entscheidung für Repository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webbasierter Hosting-Dienst für Open-Source-Software-Entwicklungsprojekte</a:t>
            </a:r>
          </a:p>
          <a:p>
            <a:pPr lvl="1"/>
            <a:r>
              <a:rPr lang="de-DE" dirty="0" smtClean="0"/>
              <a:t>Verwendet das Versionsverwaltungssystem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Framework: Spring</a:t>
            </a:r>
          </a:p>
          <a:p>
            <a:r>
              <a:rPr lang="de-DE" dirty="0" err="1" smtClean="0"/>
              <a:t>Roo</a:t>
            </a:r>
            <a:r>
              <a:rPr lang="de-DE" dirty="0" smtClean="0"/>
              <a:t>:</a:t>
            </a:r>
            <a:r>
              <a:rPr lang="de-DE" baseline="0" dirty="0" smtClean="0"/>
              <a:t> Erweiterung (Rapid Development)</a:t>
            </a:r>
          </a:p>
          <a:p>
            <a:r>
              <a:rPr lang="de-DE" baseline="0" dirty="0" err="1" smtClean="0"/>
              <a:t>Roo</a:t>
            </a:r>
            <a:r>
              <a:rPr lang="de-DE" baseline="0" dirty="0" smtClean="0"/>
              <a:t> für Spring = </a:t>
            </a:r>
            <a:r>
              <a:rPr lang="de-DE" baseline="0" dirty="0" err="1" smtClean="0"/>
              <a:t>Rails</a:t>
            </a:r>
            <a:r>
              <a:rPr lang="de-DE" baseline="0" dirty="0" smtClean="0"/>
              <a:t> für Ruby</a:t>
            </a:r>
          </a:p>
          <a:p>
            <a:pPr lvl="1"/>
            <a:r>
              <a:rPr lang="de-DE" dirty="0" smtClean="0"/>
              <a:t>Quelloffenes Framework</a:t>
            </a:r>
            <a:r>
              <a:rPr lang="de-DE" baseline="0" dirty="0" smtClean="0"/>
              <a:t> </a:t>
            </a:r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 </a:t>
            </a:r>
            <a:r>
              <a:rPr lang="de-DE" dirty="0" err="1" smtClean="0"/>
              <a:t>JUnit</a:t>
            </a:r>
            <a:r>
              <a:rPr lang="de-DE" dirty="0" smtClean="0"/>
              <a:t> oder Googles Web Toolkit (GWT)</a:t>
            </a:r>
          </a:p>
          <a:p>
            <a:pPr lvl="1"/>
            <a:r>
              <a:rPr lang="de-DE" dirty="0" smtClean="0"/>
              <a:t>Konzentration auf Entwicklungsprozess und nicht auf Implementierung</a:t>
            </a:r>
          </a:p>
          <a:p>
            <a:endParaRPr lang="de-DE" dirty="0" smtClean="0"/>
          </a:p>
          <a:p>
            <a:r>
              <a:rPr lang="de-DE" dirty="0" smtClean="0"/>
              <a:t>Prototypische</a:t>
            </a:r>
            <a:r>
              <a:rPr lang="de-DE" baseline="0" dirty="0" smtClean="0"/>
              <a:t> Implementierung </a:t>
            </a:r>
            <a:r>
              <a:rPr lang="de-DE" dirty="0" err="1" smtClean="0"/>
              <a:t>Two</a:t>
            </a:r>
            <a:r>
              <a:rPr lang="de-DE" dirty="0" smtClean="0"/>
              <a:t> Tier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Application</a:t>
            </a:r>
            <a:r>
              <a:rPr lang="de-DE" dirty="0" smtClean="0"/>
              <a:t>/</a:t>
            </a:r>
            <a:r>
              <a:rPr lang="de-DE" dirty="0" err="1" smtClean="0"/>
              <a:t>Presentation</a:t>
            </a:r>
            <a:r>
              <a:rPr lang="de-DE" dirty="0" smtClean="0"/>
              <a:t>)</a:t>
            </a:r>
            <a:r>
              <a:rPr lang="de-DE" baseline="0" dirty="0" smtClean="0"/>
              <a:t> können theoretisch durch Apache Webserver getrennt werden</a:t>
            </a:r>
          </a:p>
          <a:p>
            <a:endParaRPr lang="de-DE" dirty="0" smtClean="0"/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Integration von JDBC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Hibernate</a:t>
            </a:r>
            <a:r>
              <a:rPr lang="de-DE" dirty="0" smtClean="0"/>
              <a:t> ist weit verbreitetes</a:t>
            </a:r>
            <a:r>
              <a:rPr lang="de-DE" baseline="0" dirty="0" smtClean="0"/>
              <a:t> Framework zum ORM</a:t>
            </a:r>
          </a:p>
          <a:p>
            <a:r>
              <a:rPr lang="de-DE" dirty="0" smtClean="0"/>
              <a:t>ORM: Java Objekte mit </a:t>
            </a:r>
            <a:r>
              <a:rPr lang="de-DE" dirty="0" smtClean="0">
                <a:hlinkClick r:id="rId3" tooltip="Objektorientierte Programmierung"/>
              </a:rPr>
              <a:t>Attributen</a:t>
            </a:r>
            <a:r>
              <a:rPr lang="de-DE" dirty="0" smtClean="0"/>
              <a:t> und in </a:t>
            </a:r>
            <a:r>
              <a:rPr lang="de-DE" dirty="0" smtClean="0">
                <a:hlinkClick r:id="rId4" tooltip="Relationale Datenbank"/>
              </a:rPr>
              <a:t>relationalen Datenbanken</a:t>
            </a:r>
            <a:r>
              <a:rPr lang="de-DE" dirty="0" smtClean="0"/>
              <a:t> zu speichern und aus entsprechenden Datensätzen wiederum Objekte zu erzeugen.</a:t>
            </a:r>
          </a:p>
          <a:p>
            <a:r>
              <a:rPr lang="de-DE" dirty="0" smtClean="0"/>
              <a:t>Integration</a:t>
            </a:r>
            <a:r>
              <a:rPr lang="de-DE" baseline="0" dirty="0" smtClean="0"/>
              <a:t> von JDBC zur Datenbankabfrage</a:t>
            </a:r>
          </a:p>
          <a:p>
            <a:endParaRPr lang="de-DE" dirty="0" smtClean="0"/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</a:t>
            </a:r>
            <a:r>
              <a:rPr lang="de-DE" dirty="0" err="1" smtClean="0"/>
              <a:t>verbreitetester</a:t>
            </a:r>
            <a:r>
              <a:rPr lang="de-DE" dirty="0" smtClean="0"/>
              <a:t>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Feinplanung und Umsetzungskontrolle in separater Aufgabenliste (wöchentliche Synchronisation)</a:t>
            </a:r>
          </a:p>
          <a:p>
            <a:endParaRPr lang="de-DE" dirty="0" smtClean="0"/>
          </a:p>
          <a:p>
            <a:r>
              <a:rPr lang="de-DE" dirty="0" smtClean="0"/>
              <a:t>RUP:</a:t>
            </a:r>
            <a:r>
              <a:rPr lang="de-DE" baseline="0" dirty="0" smtClean="0"/>
              <a:t> </a:t>
            </a:r>
            <a:r>
              <a:rPr lang="de-DE" dirty="0" smtClean="0"/>
              <a:t>verschiedenen parallel Aktivitäten; Intensität ist</a:t>
            </a:r>
            <a:r>
              <a:rPr lang="de-DE" baseline="0" dirty="0" smtClean="0"/>
              <a:t> leider so nicht abbildbar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4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Lastenheft: wird nicht gezeigt, wurde fertiggestellt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4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 noProof="1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de-DE" noProof="1" smtClean="0"/>
              <a:t>Textmasterformate durch Klicken bearbeiten</a:t>
            </a:r>
          </a:p>
          <a:p>
            <a:pPr lvl="1"/>
            <a:r>
              <a:rPr lang="de-DE" noProof="1" smtClean="0"/>
              <a:t>Zweite Ebene</a:t>
            </a:r>
          </a:p>
          <a:p>
            <a:pPr lvl="2"/>
            <a:r>
              <a:rPr lang="de-DE" noProof="1" smtClean="0"/>
              <a:t>Dritte Ebene</a:t>
            </a:r>
          </a:p>
          <a:p>
            <a:pPr lvl="3"/>
            <a:r>
              <a:rPr lang="de-DE" noProof="1" smtClean="0"/>
              <a:t>Vierte Ebene</a:t>
            </a:r>
          </a:p>
          <a:p>
            <a:pPr lvl="4"/>
            <a:r>
              <a:rPr lang="de-DE" noProof="1" smtClean="0"/>
              <a:t>Fünfte Ebene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52714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r>
              <a:rPr lang="de-DE" smtClean="0"/>
              <a:t>21.04.2012</a:t>
            </a:r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786314" y="6305550"/>
            <a:ext cx="3824286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‹Nr.›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48" y="285352"/>
            <a:ext cx="1236003" cy="1000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FST </a:t>
            </a:r>
            <a:r>
              <a:rPr lang="de-DE" dirty="0" smtClean="0"/>
              <a:t>(SS 2012) Team </a:t>
            </a:r>
            <a:r>
              <a:rPr lang="de-DE" dirty="0"/>
              <a:t>5</a:t>
            </a:r>
          </a:p>
          <a:p>
            <a:r>
              <a:rPr lang="de-DE" dirty="0" smtClean="0"/>
              <a:t>Matthias </a:t>
            </a:r>
            <a:r>
              <a:rPr lang="de-DE" dirty="0"/>
              <a:t>Beer, Alexander </a:t>
            </a:r>
            <a:r>
              <a:rPr lang="de-DE" dirty="0" err="1"/>
              <a:t>Benölken</a:t>
            </a:r>
            <a:r>
              <a:rPr lang="de-DE" dirty="0"/>
              <a:t>, Martin </a:t>
            </a:r>
            <a:r>
              <a:rPr lang="de-DE" dirty="0" err="1"/>
              <a:t>Garrels</a:t>
            </a:r>
            <a:r>
              <a:rPr lang="de-DE" dirty="0"/>
              <a:t>, Felix Schulze </a:t>
            </a:r>
            <a:r>
              <a:rPr lang="de-DE" dirty="0" err="1"/>
              <a:t>Mönking</a:t>
            </a:r>
            <a:r>
              <a:rPr lang="de-DE" dirty="0"/>
              <a:t>, Felix Wessel, Patrick </a:t>
            </a:r>
            <a:r>
              <a:rPr lang="de-DE" smtClean="0"/>
              <a:t>Wiebeler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87624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Projekt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197968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97968" y="5524636"/>
            <a:ext cx="8686800" cy="6766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780928"/>
            <a:ext cx="532859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79" y="3573015"/>
            <a:ext cx="1444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Aktuelle Ergebnisse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Glossar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Fachliche Begriffe</a:t>
            </a:r>
          </a:p>
          <a:p>
            <a:pPr lvl="1"/>
            <a:r>
              <a:rPr lang="de-DE" dirty="0" smtClean="0"/>
              <a:t>Event</a:t>
            </a:r>
          </a:p>
          <a:p>
            <a:pPr lvl="1"/>
            <a:r>
              <a:rPr lang="de-DE" dirty="0" smtClean="0"/>
              <a:t>(Event-)Teilnehmer</a:t>
            </a:r>
          </a:p>
          <a:p>
            <a:pPr lvl="1"/>
            <a:r>
              <a:rPr lang="de-DE" dirty="0" smtClean="0"/>
              <a:t>(Event-)Organisator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Technische Begriffe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098772"/>
            <a:ext cx="3780000" cy="33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2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1835696" y="3717032"/>
            <a:ext cx="4752528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149080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653136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Event-Organisation</a:t>
            </a:r>
          </a:p>
          <a:p>
            <a:endParaRPr lang="de-DE" dirty="0" smtClean="0"/>
          </a:p>
          <a:p>
            <a:r>
              <a:rPr lang="de-DE" dirty="0" smtClean="0"/>
              <a:t>Event-Teilnahme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550892" y="6288112"/>
            <a:ext cx="2133600" cy="476250"/>
          </a:xfrm>
        </p:spPr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43608" y="6237312"/>
            <a:ext cx="3824286" cy="476250"/>
          </a:xfrm>
        </p:spPr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524437">
            <a:off x="3559565" y="3487738"/>
            <a:ext cx="3600000" cy="3344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70554">
            <a:off x="5786547" y="1993816"/>
            <a:ext cx="3600000" cy="2804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08518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352" y="1196752"/>
            <a:ext cx="6336000" cy="5590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Architekturentscheidungen</a:t>
            </a:r>
          </a:p>
          <a:p>
            <a:pPr lvl="0">
              <a:buClr>
                <a:srgbClr val="4F81BD"/>
              </a:buClr>
            </a:pPr>
            <a:r>
              <a:rPr lang="de-DE" dirty="0" smtClean="0">
                <a:solidFill>
                  <a:prstClr val="black"/>
                </a:solidFill>
              </a:rPr>
              <a:t>Aktuelle Ergebnisse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2" descr="http://homepages.internet.lu/pompjeen-kenzeg/Bilder/age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005064"/>
            <a:ext cx="1643074" cy="182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6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517232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33715"/>
            <a:ext cx="3038475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848348"/>
            <a:ext cx="3038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766" y="3848348"/>
            <a:ext cx="3992400" cy="248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3" y="1269040"/>
            <a:ext cx="3991409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 (Pflichtenheft)</a:t>
            </a:r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r>
              <a:rPr lang="de-DE" dirty="0" smtClean="0"/>
              <a:t>Design Modell</a:t>
            </a:r>
          </a:p>
          <a:p>
            <a:r>
              <a:rPr lang="de-DE" dirty="0" smtClean="0"/>
              <a:t>Prototypische Implementierung</a:t>
            </a:r>
          </a:p>
          <a:p>
            <a:endParaRPr lang="de-DE" dirty="0" smtClean="0"/>
          </a:p>
          <a:p>
            <a:r>
              <a:rPr lang="de-DE" dirty="0" smtClean="0"/>
              <a:t>Peer-Review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653136"/>
            <a:ext cx="2450604" cy="1323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pPr lvl="1"/>
            <a:r>
              <a:rPr lang="de-DE" dirty="0" smtClean="0"/>
              <a:t>bewerten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 smtClean="0"/>
              <a:t>Mehrwerte</a:t>
            </a:r>
          </a:p>
          <a:p>
            <a:pPr lvl="1"/>
            <a:r>
              <a:rPr lang="de-DE" dirty="0" smtClean="0"/>
              <a:t>Vernetzung</a:t>
            </a:r>
          </a:p>
          <a:p>
            <a:pPr lvl="1"/>
            <a:r>
              <a:rPr lang="de-DE" dirty="0" err="1" smtClean="0"/>
              <a:t>oAuth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2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Unified Modeling</a:t>
            </a:r>
            <a:br>
              <a:rPr lang="de-DE" dirty="0" smtClean="0"/>
            </a:br>
            <a:r>
              <a:rPr lang="de-DE" dirty="0" smtClean="0"/>
              <a:t>Language (UML)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006520327"/>
              </p:ext>
            </p:extLst>
          </p:nvPr>
        </p:nvGraphicFramePr>
        <p:xfrm>
          <a:off x="6444208" y="1628800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10164" r="51639" b="336"/>
          <a:stretch>
            <a:fillRect/>
          </a:stretch>
        </p:blipFill>
        <p:spPr bwMode="auto">
          <a:xfrm>
            <a:off x="1682824" y="2708920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00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Wöchentliche Jour fixe</a:t>
            </a:r>
          </a:p>
          <a:p>
            <a:r>
              <a:rPr lang="de-DE" dirty="0" smtClean="0"/>
              <a:t>Auf- und Verteilung der Aufgaben/-pakete</a:t>
            </a:r>
          </a:p>
          <a:p>
            <a:r>
              <a:rPr lang="de-DE" dirty="0" smtClean="0"/>
              <a:t>Transparenz und Nachverfolgung</a:t>
            </a:r>
          </a:p>
          <a:p>
            <a:pPr lvl="1"/>
            <a:r>
              <a:rPr lang="de-DE" dirty="0" smtClean="0"/>
              <a:t>Aufgabenliste</a:t>
            </a:r>
          </a:p>
          <a:p>
            <a:pPr lvl="1"/>
            <a:r>
              <a:rPr lang="de-DE" dirty="0" smtClean="0"/>
              <a:t>Protokolle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Dokumentenmanagement &amp; Dateiaustausch</a:t>
            </a:r>
          </a:p>
          <a:p>
            <a:pPr lvl="1"/>
            <a:r>
              <a:rPr lang="de-DE" dirty="0" smtClean="0"/>
              <a:t>Google </a:t>
            </a:r>
            <a:r>
              <a:rPr lang="de-DE" dirty="0" err="1" smtClean="0"/>
              <a:t>Docs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itHub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470506" y="4698845"/>
            <a:ext cx="1190650" cy="18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Framework: 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Open Source Software</a:t>
            </a:r>
          </a:p>
          <a:p>
            <a:pPr lvl="1"/>
            <a:r>
              <a:rPr lang="de-DE" dirty="0" smtClean="0"/>
              <a:t>Java-Techniken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Two</a:t>
            </a:r>
            <a:r>
              <a:rPr lang="de-DE" dirty="0" smtClean="0"/>
              <a:t>-Tier Architektur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lussdiagramm: Prozess 7"/>
          <p:cNvSpPr/>
          <p:nvPr/>
        </p:nvSpPr>
        <p:spPr>
          <a:xfrm>
            <a:off x="1763688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err="1" smtClean="0"/>
              <a:t>Application</a:t>
            </a:r>
            <a:r>
              <a:rPr lang="de-DE" b="1" dirty="0" smtClean="0"/>
              <a:t>/ </a:t>
            </a:r>
            <a:r>
              <a:rPr lang="de-DE" b="1" dirty="0" err="1" smtClean="0"/>
              <a:t>Presentation</a:t>
            </a:r>
            <a:r>
              <a:rPr lang="de-DE" b="1" dirty="0" smtClean="0"/>
              <a:t>  </a:t>
            </a:r>
            <a:r>
              <a:rPr lang="de-DE" b="1" dirty="0"/>
              <a:t>Tier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Spring </a:t>
            </a:r>
            <a:r>
              <a:rPr lang="de-DE" dirty="0" err="1"/>
              <a:t>Roo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Apache </a:t>
            </a:r>
            <a:r>
              <a:rPr lang="de-DE" dirty="0" err="1"/>
              <a:t>Tomcat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Flussdiagramm: Prozess 9"/>
          <p:cNvSpPr/>
          <p:nvPr/>
        </p:nvSpPr>
        <p:spPr>
          <a:xfrm>
            <a:off x="5940152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smtClean="0"/>
              <a:t>Data Tier</a:t>
            </a:r>
            <a:br>
              <a:rPr lang="de-DE" b="1" dirty="0" smtClean="0"/>
            </a:br>
            <a:endParaRPr lang="de-DE" sz="11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MySQL</a:t>
            </a:r>
          </a:p>
          <a:p>
            <a:pPr lvl="1"/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Pfeil nach links und rechts 8"/>
          <p:cNvSpPr/>
          <p:nvPr/>
        </p:nvSpPr>
        <p:spPr>
          <a:xfrm>
            <a:off x="4283968" y="4509120"/>
            <a:ext cx="151216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2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348880"/>
            <a:ext cx="525658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ktstudium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projektstudiumvorlage</Template>
  <TotalTime>0</TotalTime>
  <Words>1205</Words>
  <Application>Microsoft Office PowerPoint</Application>
  <PresentationFormat>Bildschirmpräsentation (4:3)</PresentationFormat>
  <Paragraphs>375</Paragraphs>
  <Slides>23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projektstudiumvorlage</vt:lpstr>
      <vt:lpstr>Projekt: „Eventalizer“</vt:lpstr>
      <vt:lpstr>Agenda</vt:lpstr>
      <vt:lpstr>Projektsteckbrief</vt:lpstr>
      <vt:lpstr>Projektvorgehen</vt:lpstr>
      <vt:lpstr>Projektvorgehen</vt:lpstr>
      <vt:lpstr>Projektorganisation</vt:lpstr>
      <vt:lpstr>Architekturentscheidungen</vt:lpstr>
      <vt:lpstr>Aktuelle Ergebnisse</vt:lpstr>
      <vt:lpstr>Aktuelle Ergebnisse</vt:lpstr>
      <vt:lpstr>Projektplan</vt:lpstr>
      <vt:lpstr>Aktuelle Ergebnisse</vt:lpstr>
      <vt:lpstr>Aktuelle Ergebnisse</vt:lpstr>
      <vt:lpstr>Aktuelle Ergebnisse</vt:lpstr>
      <vt:lpstr>Aktuelle Ergebnisse</vt:lpstr>
      <vt:lpstr>Aktuelle Ergebnisse</vt:lpstr>
      <vt:lpstr>Aktuelle Ergebnisse</vt:lpstr>
      <vt:lpstr>Szenarien</vt:lpstr>
      <vt:lpstr>Aktuelle Ergebnisse</vt:lpstr>
      <vt:lpstr>Anwendungsfalldiagramm</vt:lpstr>
      <vt:lpstr>Aktuelle Ergebnisse</vt:lpstr>
      <vt:lpstr>Mock-Ups</vt:lpstr>
      <vt:lpstr>Ausblick</vt:lpstr>
      <vt:lpstr>Projekt: „Eventalizer“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2008-09-16T09:19:07Z</dcterms:created>
  <dcterms:modified xsi:type="dcterms:W3CDTF">2012-04-20T15:56:37Z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_TemplateID">
    <vt:lpwstr>TC100822951031</vt:lpwstr>
  </property>
</Properties>
</file>