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5" r:id="rId6"/>
    <p:sldId id="262" r:id="rId7"/>
    <p:sldId id="263" r:id="rId8"/>
    <p:sldId id="261" r:id="rId9"/>
    <p:sldId id="264" r:id="rId10"/>
    <p:sldId id="260" r:id="rId11"/>
    <p:sldId id="276" r:id="rId12"/>
    <p:sldId id="277" r:id="rId13"/>
    <p:sldId id="267" r:id="rId14"/>
    <p:sldId id="278" r:id="rId15"/>
    <p:sldId id="268" r:id="rId16"/>
    <p:sldId id="273" r:id="rId17"/>
    <p:sldId id="269" r:id="rId18"/>
    <p:sldId id="279" r:id="rId19"/>
    <p:sldId id="274" r:id="rId20"/>
    <p:sldId id="271" r:id="rId21"/>
    <p:sldId id="272" r:id="rId22"/>
    <p:sldId id="282" r:id="rId23"/>
    <p:sldId id="266" r:id="rId24"/>
    <p:sldId id="280" r:id="rId25"/>
    <p:sldId id="270" r:id="rId26"/>
    <p:sldId id="28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Gxxxxx" initials="M" lastIdx="1" clrIdx="0"/>
  <p:cmAuthor id="1" name="Alexande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 autoAdjust="0"/>
    <p:restoredTop sz="78299" autoAdjust="0"/>
  </p:normalViewPr>
  <p:slideViewPr>
    <p:cSldViewPr>
      <p:cViewPr>
        <p:scale>
          <a:sx n="50" d="100"/>
          <a:sy n="50" d="100"/>
        </p:scale>
        <p:origin x="-263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12T22:07:18.671" idx="3">
    <p:pos x="1728" y="1025"/>
    <p:text>Was wollen wir hier zeigen?
Sinnvoll?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6FC96-6453-4C6E-A8B1-022AF85EFBBD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44B7687-9390-4A1A-858A-D031F080161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de-DE" sz="2400" b="1" dirty="0" err="1" smtClean="0"/>
            <a:t>Inception</a:t>
          </a:r>
          <a:endParaRPr lang="de-DE" sz="2400" b="1" dirty="0"/>
        </a:p>
      </dgm:t>
    </dgm:pt>
    <dgm:pt modelId="{388F90D2-8549-4567-8828-34D75B5A1121}" type="par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A2E957D4-B9A8-41E8-9B88-7B884721F996}" type="sibTrans" cxnId="{39710712-6FE3-476F-A0BC-24F557686F14}">
      <dgm:prSet/>
      <dgm:spPr/>
      <dgm:t>
        <a:bodyPr/>
        <a:lstStyle/>
        <a:p>
          <a:endParaRPr lang="de-DE" sz="2400" b="1"/>
        </a:p>
      </dgm:t>
    </dgm:pt>
    <dgm:pt modelId="{D676ACFF-D864-4A74-BC08-FFF521911366}">
      <dgm:prSet phldrT="[Text]" custT="1"/>
      <dgm:spPr/>
      <dgm:t>
        <a:bodyPr/>
        <a:lstStyle/>
        <a:p>
          <a:r>
            <a:rPr lang="de-DE" sz="2400" b="1" dirty="0" smtClean="0"/>
            <a:t>Transition</a:t>
          </a:r>
          <a:endParaRPr lang="de-DE" sz="2400" b="1" dirty="0"/>
        </a:p>
      </dgm:t>
    </dgm:pt>
    <dgm:pt modelId="{BC2BCB5C-0572-4291-A81A-4826CA359DAE}" type="par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1C262E3B-E95B-4C81-A044-204E3F83EF9F}" type="sibTrans" cxnId="{C0F0325B-5D94-4F8F-A19C-E342385C7A0C}">
      <dgm:prSet/>
      <dgm:spPr/>
      <dgm:t>
        <a:bodyPr/>
        <a:lstStyle/>
        <a:p>
          <a:endParaRPr lang="de-DE" sz="2400" b="1"/>
        </a:p>
      </dgm:t>
    </dgm:pt>
    <dgm:pt modelId="{3A8DBD30-33F4-4BF2-A3E8-CE2DB89DAAF3}">
      <dgm:prSet phldrT="[Text]" custT="1"/>
      <dgm:spPr>
        <a:solidFill>
          <a:srgbClr val="CC0066"/>
        </a:solidFill>
      </dgm:spPr>
      <dgm:t>
        <a:bodyPr/>
        <a:lstStyle/>
        <a:p>
          <a:r>
            <a:rPr lang="de-DE" sz="2400" b="1" dirty="0" smtClean="0"/>
            <a:t>Elaboration</a:t>
          </a:r>
          <a:endParaRPr lang="de-DE" sz="2400" b="1" dirty="0"/>
        </a:p>
      </dgm:t>
    </dgm:pt>
    <dgm:pt modelId="{CEAC2244-9C24-451F-BB9E-136E8D8A7A0B}" type="par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63BBCC2C-BF04-4F97-9FC9-0D509448B1C6}" type="sibTrans" cxnId="{4D2D03B2-4767-452A-A48D-FF809EF37E3B}">
      <dgm:prSet/>
      <dgm:spPr/>
      <dgm:t>
        <a:bodyPr/>
        <a:lstStyle/>
        <a:p>
          <a:endParaRPr lang="de-DE" sz="2400" b="1"/>
        </a:p>
      </dgm:t>
    </dgm:pt>
    <dgm:pt modelId="{9FFECB61-C811-496D-9F12-F63AD9A2D9EE}">
      <dgm:prSet phldrT="[Text]" custT="1"/>
      <dgm:spPr>
        <a:solidFill>
          <a:srgbClr val="00CC00"/>
        </a:solidFill>
      </dgm:spPr>
      <dgm:t>
        <a:bodyPr/>
        <a:lstStyle/>
        <a:p>
          <a:r>
            <a:rPr lang="de-DE" sz="2400" b="1" dirty="0" err="1" smtClean="0"/>
            <a:t>Construction</a:t>
          </a:r>
          <a:endParaRPr lang="de-DE" sz="2400" b="1" dirty="0" smtClean="0"/>
        </a:p>
      </dgm:t>
    </dgm:pt>
    <dgm:pt modelId="{0267A443-BEBA-47C3-B13F-1D20BE53CED2}" type="par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81593B52-C0C7-4699-A542-14EF6A552710}" type="sibTrans" cxnId="{E10C5AF5-8470-4875-B217-C5D2EC0BEE27}">
      <dgm:prSet/>
      <dgm:spPr/>
      <dgm:t>
        <a:bodyPr/>
        <a:lstStyle/>
        <a:p>
          <a:endParaRPr lang="de-DE" sz="2400" b="1"/>
        </a:p>
      </dgm:t>
    </dgm:pt>
    <dgm:pt modelId="{4CB13BFB-EE5C-4952-BAC5-5317E8C7FD8A}" type="pres">
      <dgm:prSet presAssocID="{2076FC96-6453-4C6E-A8B1-022AF85EFBBD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de-DE"/>
        </a:p>
      </dgm:t>
    </dgm:pt>
    <dgm:pt modelId="{756AB1AC-5B51-4BBE-B2B1-6ABFB74C10C9}" type="pres">
      <dgm:prSet presAssocID="{944B7687-9390-4A1A-858A-D031F080161B}" presName="firstNode" presStyleLbl="node1" presStyleIdx="0" presStyleCnt="4" custScaleX="220215" custScaleY="6756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9AE0D100-B11F-4B8E-A83C-80C9BB67997D}" type="pres">
      <dgm:prSet presAssocID="{A2E957D4-B9A8-41E8-9B88-7B884721F996}" presName="sibTrans" presStyleLbl="sibTrans2D1" presStyleIdx="0" presStyleCnt="3"/>
      <dgm:spPr/>
      <dgm:t>
        <a:bodyPr/>
        <a:lstStyle/>
        <a:p>
          <a:endParaRPr lang="de-DE"/>
        </a:p>
      </dgm:t>
    </dgm:pt>
    <dgm:pt modelId="{A25C0F81-5BB3-4973-8F78-DEA3ED62347C}" type="pres">
      <dgm:prSet presAssocID="{3A8DBD30-33F4-4BF2-A3E8-CE2DB89DAAF3}" presName="middleNode" presStyleCnt="0"/>
      <dgm:spPr/>
    </dgm:pt>
    <dgm:pt modelId="{0B187D77-B215-402B-8EB9-5B49EC8CEF00}" type="pres">
      <dgm:prSet presAssocID="{3A8DBD30-33F4-4BF2-A3E8-CE2DB89DAAF3}" presName="padding" presStyleLbl="node1" presStyleIdx="0" presStyleCnt="4"/>
      <dgm:spPr/>
    </dgm:pt>
    <dgm:pt modelId="{AE9493EE-4C7D-46D0-A28C-7598159ACE40}" type="pres">
      <dgm:prSet presAssocID="{3A8DBD30-33F4-4BF2-A3E8-CE2DB89DAAF3}" presName="shape" presStyleLbl="node1" presStyleIdx="1" presStyleCnt="4" custScaleX="330157" custScaleY="10619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6E2E45EE-058C-4AFF-8701-838DE3D5016A}" type="pres">
      <dgm:prSet presAssocID="{63BBCC2C-BF04-4F97-9FC9-0D509448B1C6}" presName="sibTrans" presStyleLbl="sibTrans2D1" presStyleIdx="1" presStyleCnt="3"/>
      <dgm:spPr/>
      <dgm:t>
        <a:bodyPr/>
        <a:lstStyle/>
        <a:p>
          <a:endParaRPr lang="de-DE"/>
        </a:p>
      </dgm:t>
    </dgm:pt>
    <dgm:pt modelId="{EB0EC924-A60B-4475-9417-BC437A400493}" type="pres">
      <dgm:prSet presAssocID="{9FFECB61-C811-496D-9F12-F63AD9A2D9EE}" presName="middleNode" presStyleCnt="0"/>
      <dgm:spPr/>
    </dgm:pt>
    <dgm:pt modelId="{09C4D6E3-2914-48B8-A63A-D0E066B47212}" type="pres">
      <dgm:prSet presAssocID="{9FFECB61-C811-496D-9F12-F63AD9A2D9EE}" presName="padding" presStyleLbl="node1" presStyleIdx="1" presStyleCnt="4"/>
      <dgm:spPr/>
    </dgm:pt>
    <dgm:pt modelId="{EFBF5D05-10BD-4B08-8E78-F6A085231E0E}" type="pres">
      <dgm:prSet presAssocID="{9FFECB61-C811-496D-9F12-F63AD9A2D9EE}" presName="shape" presStyleLbl="node1" presStyleIdx="2" presStyleCnt="4" custScaleX="330157" custScaleY="10182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  <dgm:pt modelId="{4B16C956-3F43-4F0C-851B-7BEF2A858E05}" type="pres">
      <dgm:prSet presAssocID="{81593B52-C0C7-4699-A542-14EF6A552710}" presName="sibTrans" presStyleLbl="sibTrans2D1" presStyleIdx="2" presStyleCnt="3"/>
      <dgm:spPr/>
      <dgm:t>
        <a:bodyPr/>
        <a:lstStyle/>
        <a:p>
          <a:endParaRPr lang="de-DE"/>
        </a:p>
      </dgm:t>
    </dgm:pt>
    <dgm:pt modelId="{FD93DD51-6B10-48A2-80F7-E1B001E1F8E7}" type="pres">
      <dgm:prSet presAssocID="{D676ACFF-D864-4A74-BC08-FFF521911366}" presName="lastNode" presStyleLbl="node1" presStyleIdx="3" presStyleCnt="4" custScaleX="220215" custScaleY="6540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de-DE"/>
        </a:p>
      </dgm:t>
    </dgm:pt>
  </dgm:ptLst>
  <dgm:cxnLst>
    <dgm:cxn modelId="{7FD82852-08D4-4757-9905-796C75187633}" type="presOf" srcId="{81593B52-C0C7-4699-A542-14EF6A552710}" destId="{4B16C956-3F43-4F0C-851B-7BEF2A858E05}" srcOrd="0" destOrd="0" presId="urn:microsoft.com/office/officeart/2005/8/layout/bProcess2"/>
    <dgm:cxn modelId="{C0F0325B-5D94-4F8F-A19C-E342385C7A0C}" srcId="{2076FC96-6453-4C6E-A8B1-022AF85EFBBD}" destId="{D676ACFF-D864-4A74-BC08-FFF521911366}" srcOrd="3" destOrd="0" parTransId="{BC2BCB5C-0572-4291-A81A-4826CA359DAE}" sibTransId="{1C262E3B-E95B-4C81-A044-204E3F83EF9F}"/>
    <dgm:cxn modelId="{7A1C7AB2-B278-4CD0-8D6D-33FAF07A3F85}" type="presOf" srcId="{9FFECB61-C811-496D-9F12-F63AD9A2D9EE}" destId="{EFBF5D05-10BD-4B08-8E78-F6A085231E0E}" srcOrd="0" destOrd="0" presId="urn:microsoft.com/office/officeart/2005/8/layout/bProcess2"/>
    <dgm:cxn modelId="{4D2D03B2-4767-452A-A48D-FF809EF37E3B}" srcId="{2076FC96-6453-4C6E-A8B1-022AF85EFBBD}" destId="{3A8DBD30-33F4-4BF2-A3E8-CE2DB89DAAF3}" srcOrd="1" destOrd="0" parTransId="{CEAC2244-9C24-451F-BB9E-136E8D8A7A0B}" sibTransId="{63BBCC2C-BF04-4F97-9FC9-0D509448B1C6}"/>
    <dgm:cxn modelId="{617BCB0C-0558-407B-91AB-B68DE64BB2AA}" type="presOf" srcId="{944B7687-9390-4A1A-858A-D031F080161B}" destId="{756AB1AC-5B51-4BBE-B2B1-6ABFB74C10C9}" srcOrd="0" destOrd="0" presId="urn:microsoft.com/office/officeart/2005/8/layout/bProcess2"/>
    <dgm:cxn modelId="{184BC419-765C-4FE3-8639-89B3ADAD51CC}" type="presOf" srcId="{D676ACFF-D864-4A74-BC08-FFF521911366}" destId="{FD93DD51-6B10-48A2-80F7-E1B001E1F8E7}" srcOrd="0" destOrd="0" presId="urn:microsoft.com/office/officeart/2005/8/layout/bProcess2"/>
    <dgm:cxn modelId="{C8AACADD-D549-4CF7-A7F5-D30EBB8F3E5F}" type="presOf" srcId="{63BBCC2C-BF04-4F97-9FC9-0D509448B1C6}" destId="{6E2E45EE-058C-4AFF-8701-838DE3D5016A}" srcOrd="0" destOrd="0" presId="urn:microsoft.com/office/officeart/2005/8/layout/bProcess2"/>
    <dgm:cxn modelId="{DD228FCD-D43B-43E8-A775-DDFA3BD9C5C9}" type="presOf" srcId="{A2E957D4-B9A8-41E8-9B88-7B884721F996}" destId="{9AE0D100-B11F-4B8E-A83C-80C9BB67997D}" srcOrd="0" destOrd="0" presId="urn:microsoft.com/office/officeart/2005/8/layout/bProcess2"/>
    <dgm:cxn modelId="{7BC55D47-D5B9-4E6B-A01C-32621EBC9EAA}" type="presOf" srcId="{2076FC96-6453-4C6E-A8B1-022AF85EFBBD}" destId="{4CB13BFB-EE5C-4952-BAC5-5317E8C7FD8A}" srcOrd="0" destOrd="0" presId="urn:microsoft.com/office/officeart/2005/8/layout/bProcess2"/>
    <dgm:cxn modelId="{39710712-6FE3-476F-A0BC-24F557686F14}" srcId="{2076FC96-6453-4C6E-A8B1-022AF85EFBBD}" destId="{944B7687-9390-4A1A-858A-D031F080161B}" srcOrd="0" destOrd="0" parTransId="{388F90D2-8549-4567-8828-34D75B5A1121}" sibTransId="{A2E957D4-B9A8-41E8-9B88-7B884721F996}"/>
    <dgm:cxn modelId="{1FE1A904-067A-4EB4-A1BB-EEBD65BBABD7}" type="presOf" srcId="{3A8DBD30-33F4-4BF2-A3E8-CE2DB89DAAF3}" destId="{AE9493EE-4C7D-46D0-A28C-7598159ACE40}" srcOrd="0" destOrd="0" presId="urn:microsoft.com/office/officeart/2005/8/layout/bProcess2"/>
    <dgm:cxn modelId="{E10C5AF5-8470-4875-B217-C5D2EC0BEE27}" srcId="{2076FC96-6453-4C6E-A8B1-022AF85EFBBD}" destId="{9FFECB61-C811-496D-9F12-F63AD9A2D9EE}" srcOrd="2" destOrd="0" parTransId="{0267A443-BEBA-47C3-B13F-1D20BE53CED2}" sibTransId="{81593B52-C0C7-4699-A542-14EF6A552710}"/>
    <dgm:cxn modelId="{AEAE39BD-4C94-41B0-8CE8-7BD544EC6AE1}" type="presParOf" srcId="{4CB13BFB-EE5C-4952-BAC5-5317E8C7FD8A}" destId="{756AB1AC-5B51-4BBE-B2B1-6ABFB74C10C9}" srcOrd="0" destOrd="0" presId="urn:microsoft.com/office/officeart/2005/8/layout/bProcess2"/>
    <dgm:cxn modelId="{749F995A-E309-412A-987F-CB1353CB2730}" type="presParOf" srcId="{4CB13BFB-EE5C-4952-BAC5-5317E8C7FD8A}" destId="{9AE0D100-B11F-4B8E-A83C-80C9BB67997D}" srcOrd="1" destOrd="0" presId="urn:microsoft.com/office/officeart/2005/8/layout/bProcess2"/>
    <dgm:cxn modelId="{2639D2DE-FB77-4886-AAFD-44C2A1A80029}" type="presParOf" srcId="{4CB13BFB-EE5C-4952-BAC5-5317E8C7FD8A}" destId="{A25C0F81-5BB3-4973-8F78-DEA3ED62347C}" srcOrd="2" destOrd="0" presId="urn:microsoft.com/office/officeart/2005/8/layout/bProcess2"/>
    <dgm:cxn modelId="{82307571-7E7E-4023-82EE-A8DA94C1D6C8}" type="presParOf" srcId="{A25C0F81-5BB3-4973-8F78-DEA3ED62347C}" destId="{0B187D77-B215-402B-8EB9-5B49EC8CEF00}" srcOrd="0" destOrd="0" presId="urn:microsoft.com/office/officeart/2005/8/layout/bProcess2"/>
    <dgm:cxn modelId="{EF9772B1-1F80-4F69-BD63-0C7450B32AF1}" type="presParOf" srcId="{A25C0F81-5BB3-4973-8F78-DEA3ED62347C}" destId="{AE9493EE-4C7D-46D0-A28C-7598159ACE40}" srcOrd="1" destOrd="0" presId="urn:microsoft.com/office/officeart/2005/8/layout/bProcess2"/>
    <dgm:cxn modelId="{EC126288-D634-4F81-AB5F-A228FA93A0F8}" type="presParOf" srcId="{4CB13BFB-EE5C-4952-BAC5-5317E8C7FD8A}" destId="{6E2E45EE-058C-4AFF-8701-838DE3D5016A}" srcOrd="3" destOrd="0" presId="urn:microsoft.com/office/officeart/2005/8/layout/bProcess2"/>
    <dgm:cxn modelId="{F0497BEB-4CF6-4B67-B3EF-6C4E663EDE8E}" type="presParOf" srcId="{4CB13BFB-EE5C-4952-BAC5-5317E8C7FD8A}" destId="{EB0EC924-A60B-4475-9417-BC437A400493}" srcOrd="4" destOrd="0" presId="urn:microsoft.com/office/officeart/2005/8/layout/bProcess2"/>
    <dgm:cxn modelId="{C14A015A-C3CA-4FCE-9129-F2884673B8C8}" type="presParOf" srcId="{EB0EC924-A60B-4475-9417-BC437A400493}" destId="{09C4D6E3-2914-48B8-A63A-D0E066B47212}" srcOrd="0" destOrd="0" presId="urn:microsoft.com/office/officeart/2005/8/layout/bProcess2"/>
    <dgm:cxn modelId="{4D39A1A0-140C-4EF8-B6DA-CE91729D459A}" type="presParOf" srcId="{EB0EC924-A60B-4475-9417-BC437A400493}" destId="{EFBF5D05-10BD-4B08-8E78-F6A085231E0E}" srcOrd="1" destOrd="0" presId="urn:microsoft.com/office/officeart/2005/8/layout/bProcess2"/>
    <dgm:cxn modelId="{A8E1797C-417D-4CEF-9C98-4086167C66A3}" type="presParOf" srcId="{4CB13BFB-EE5C-4952-BAC5-5317E8C7FD8A}" destId="{4B16C956-3F43-4F0C-851B-7BEF2A858E05}" srcOrd="5" destOrd="0" presId="urn:microsoft.com/office/officeart/2005/8/layout/bProcess2"/>
    <dgm:cxn modelId="{D24A0F1F-92E2-4636-9617-B7891CD7B718}" type="presParOf" srcId="{4CB13BFB-EE5C-4952-BAC5-5317E8C7FD8A}" destId="{FD93DD51-6B10-48A2-80F7-E1B001E1F8E7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AB1AC-5B51-4BBE-B2B1-6ABFB74C10C9}">
      <dsp:nvSpPr>
        <dsp:cNvPr id="0" name=""/>
        <dsp:cNvSpPr/>
      </dsp:nvSpPr>
      <dsp:spPr>
        <a:xfrm>
          <a:off x="0" y="515350"/>
          <a:ext cx="2016223" cy="618568"/>
        </a:xfrm>
        <a:prstGeom prst="rect">
          <a:avLst/>
        </a:prstGeom>
        <a:solidFill>
          <a:schemeClr val="accent6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Inception</a:t>
          </a:r>
          <a:endParaRPr lang="de-DE" sz="2400" b="1" kern="1200" dirty="0"/>
        </a:p>
      </dsp:txBody>
      <dsp:txXfrm>
        <a:off x="0" y="515350"/>
        <a:ext cx="2016223" cy="618568"/>
      </dsp:txXfrm>
    </dsp:sp>
    <dsp:sp modelId="{9AE0D100-B11F-4B8E-A83C-80C9BB67997D}">
      <dsp:nvSpPr>
        <dsp:cNvPr id="0" name=""/>
        <dsp:cNvSpPr/>
      </dsp:nvSpPr>
      <dsp:spPr>
        <a:xfrm rot="10800000">
          <a:off x="847887" y="1247414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493EE-4C7D-46D0-A28C-7598159ACE40}">
      <dsp:nvSpPr>
        <dsp:cNvPr id="0" name=""/>
        <dsp:cNvSpPr/>
      </dsp:nvSpPr>
      <dsp:spPr>
        <a:xfrm>
          <a:off x="1" y="1587903"/>
          <a:ext cx="2016220" cy="648499"/>
        </a:xfrm>
        <a:prstGeom prst="rect">
          <a:avLst/>
        </a:prstGeom>
        <a:solidFill>
          <a:srgbClr val="CC0066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Elaboration</a:t>
          </a:r>
          <a:endParaRPr lang="de-DE" sz="2400" b="1" kern="1200" dirty="0"/>
        </a:p>
      </dsp:txBody>
      <dsp:txXfrm>
        <a:off x="1" y="1587903"/>
        <a:ext cx="2016220" cy="648499"/>
      </dsp:txXfrm>
    </dsp:sp>
    <dsp:sp modelId="{6E2E45EE-058C-4AFF-8701-838DE3D5016A}">
      <dsp:nvSpPr>
        <dsp:cNvPr id="0" name=""/>
        <dsp:cNvSpPr/>
      </dsp:nvSpPr>
      <dsp:spPr>
        <a:xfrm rot="10800000">
          <a:off x="847887" y="2423332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F5D05-10BD-4B08-8E78-F6A085231E0E}">
      <dsp:nvSpPr>
        <dsp:cNvPr id="0" name=""/>
        <dsp:cNvSpPr/>
      </dsp:nvSpPr>
      <dsp:spPr>
        <a:xfrm>
          <a:off x="1" y="2837255"/>
          <a:ext cx="2016220" cy="621836"/>
        </a:xfrm>
        <a:prstGeom prst="rect">
          <a:avLst/>
        </a:prstGeom>
        <a:solidFill>
          <a:srgbClr val="00CC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err="1" smtClean="0"/>
            <a:t>Construction</a:t>
          </a:r>
          <a:endParaRPr lang="de-DE" sz="2400" b="1" kern="1200" dirty="0" smtClean="0"/>
        </a:p>
      </dsp:txBody>
      <dsp:txXfrm>
        <a:off x="1" y="2837255"/>
        <a:ext cx="2016220" cy="621836"/>
      </dsp:txXfrm>
    </dsp:sp>
    <dsp:sp modelId="{4B16C956-3F43-4F0C-851B-7BEF2A858E05}">
      <dsp:nvSpPr>
        <dsp:cNvPr id="0" name=""/>
        <dsp:cNvSpPr/>
      </dsp:nvSpPr>
      <dsp:spPr>
        <a:xfrm rot="10800000">
          <a:off x="847887" y="3579253"/>
          <a:ext cx="320449" cy="240612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3DD51-6B10-48A2-80F7-E1B001E1F8E7}">
      <dsp:nvSpPr>
        <dsp:cNvPr id="0" name=""/>
        <dsp:cNvSpPr/>
      </dsp:nvSpPr>
      <dsp:spPr>
        <a:xfrm>
          <a:off x="0" y="3926408"/>
          <a:ext cx="2016223" cy="5988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b="1" kern="1200" dirty="0" smtClean="0"/>
            <a:t>Transition</a:t>
          </a:r>
          <a:endParaRPr lang="de-DE" sz="2400" b="1" kern="1200" dirty="0"/>
        </a:p>
      </dsp:txBody>
      <dsp:txXfrm>
        <a:off x="0" y="3926408"/>
        <a:ext cx="2016223" cy="598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5639-3003-43D9-AD76-FA6B58D41938}" type="datetimeFigureOut">
              <a:rPr lang="de-DE" smtClean="0"/>
              <a:pPr/>
              <a:t>18.04.2012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FF01C-F984-4A51-AF10-254043F7C54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3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UML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</a:t>
            </a:r>
            <a:r>
              <a:rPr lang="de-DE" dirty="0" err="1" smtClean="0"/>
              <a:t>Risikoanlayse</a:t>
            </a:r>
            <a:r>
              <a:rPr lang="de-DE" baseline="0" dirty="0" smtClean="0"/>
              <a:t> durchgeführt</a:t>
            </a:r>
          </a:p>
          <a:p>
            <a:r>
              <a:rPr lang="de-DE" baseline="0" dirty="0" smtClean="0"/>
              <a:t> - Risiken Identifiziert und klassifiziert (Eintrittswahrscheinlichkeit und Auswirkungen)</a:t>
            </a:r>
          </a:p>
          <a:p>
            <a:r>
              <a:rPr lang="de-DE" baseline="0" dirty="0" smtClean="0"/>
              <a:t>    - betreffen Mitarbeiter und technische Probleme</a:t>
            </a:r>
          </a:p>
          <a:p>
            <a:endParaRPr lang="de-DE" baseline="0" dirty="0" smtClean="0"/>
          </a:p>
          <a:p>
            <a:r>
              <a:rPr lang="de-DE" dirty="0" smtClean="0"/>
              <a:t> - Fokussierung der</a:t>
            </a:r>
            <a:r>
              <a:rPr lang="de-DE" baseline="0" dirty="0" smtClean="0"/>
              <a:t> Veranstaltung auf SoftwareEntwicklungsProzess, daher nicht weiter vertieft.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Definieren</a:t>
            </a:r>
            <a:r>
              <a:rPr lang="de-DE" baseline="0" dirty="0" smtClean="0"/>
              <a:t> von zwei Szenarien mit Hilfe von </a:t>
            </a:r>
            <a:r>
              <a:rPr lang="de-DE" baseline="0" dirty="0" err="1" smtClean="0"/>
              <a:t>Personae</a:t>
            </a:r>
            <a:endParaRPr lang="de-DE" baseline="0" dirty="0" smtClean="0"/>
          </a:p>
          <a:p>
            <a:r>
              <a:rPr lang="de-DE" baseline="0" dirty="0" smtClean="0"/>
              <a:t>Im Prinzip wird die gleiche Geschichte einmal aus Sicht des Event-Organisators</a:t>
            </a:r>
          </a:p>
          <a:p>
            <a:r>
              <a:rPr lang="de-DE" baseline="0" dirty="0" smtClean="0"/>
              <a:t>„Martin erstellt einen Event zum Go-Kart-Fahren“</a:t>
            </a:r>
          </a:p>
          <a:p>
            <a:r>
              <a:rPr lang="de-DE" baseline="0" dirty="0" smtClean="0"/>
              <a:t>Einmal aus Sicht des Event-Teilnehmers „Patrick nimmt an diesem Event teil“</a:t>
            </a:r>
          </a:p>
          <a:p>
            <a:endParaRPr lang="de-DE" baseline="0" dirty="0" smtClean="0"/>
          </a:p>
          <a:p>
            <a:r>
              <a:rPr lang="de-DE" baseline="0" dirty="0" smtClean="0"/>
              <a:t>Charaktere „Martin“ und „Patrick“ Prototypen von Nutzern</a:t>
            </a:r>
          </a:p>
          <a:p>
            <a:r>
              <a:rPr lang="de-DE" baseline="0" dirty="0" smtClean="0"/>
              <a:t>Go-Kart-Fahren als ein Prototyp für Gruppenevents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Erkenntnise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Neue Fragenstellungen zu Funktionen, Anforderungen, Unterstützung bei der Lastenheft- und </a:t>
            </a:r>
            <a:r>
              <a:rPr lang="de-DE" baseline="0" dirty="0" err="1" smtClean="0"/>
              <a:t>Use</a:t>
            </a:r>
            <a:r>
              <a:rPr lang="de-DE" baseline="0" smtClean="0"/>
              <a:t>-Case-Erstellung</a:t>
            </a:r>
            <a:endParaRPr lang="de-DE" baseline="0" dirty="0" smtClean="0"/>
          </a:p>
          <a:p>
            <a:endParaRPr lang="de-DE" baseline="0" dirty="0" smtClean="0"/>
          </a:p>
          <a:p>
            <a:pPr>
              <a:buFont typeface="Symbol"/>
              <a:buChar char="Þ"/>
            </a:pPr>
            <a:r>
              <a:rPr lang="de-DE" baseline="0" dirty="0" smtClean="0"/>
              <a:t>Aktionen / Operationen</a:t>
            </a:r>
          </a:p>
          <a:p>
            <a:pPr>
              <a:buFont typeface="Symbol"/>
              <a:buChar char="Þ"/>
            </a:pPr>
            <a:endParaRPr lang="de-DE" baseline="0" dirty="0" smtClean="0"/>
          </a:p>
          <a:p>
            <a:pPr>
              <a:buFont typeface="Symbol"/>
              <a:buNone/>
            </a:pPr>
            <a:r>
              <a:rPr lang="de-DE" baseline="0" dirty="0" smtClean="0"/>
              <a:t>Entspricht bei UML</a:t>
            </a:r>
          </a:p>
          <a:p>
            <a:pPr>
              <a:buFont typeface="Symbol"/>
              <a:buChar char="Þ"/>
            </a:pPr>
            <a:r>
              <a:rPr lang="de-DE" baseline="0" dirty="0" smtClean="0"/>
              <a:t>Akteur </a:t>
            </a:r>
          </a:p>
          <a:p>
            <a:pPr>
              <a:buFont typeface="Symbol"/>
              <a:buChar char="Þ"/>
            </a:pPr>
            <a:r>
              <a:rPr lang="de-DE" baseline="0" dirty="0" err="1" smtClean="0"/>
              <a:t>UseCase</a:t>
            </a:r>
            <a:endParaRPr lang="de-DE" baseline="0" dirty="0" smtClean="0"/>
          </a:p>
          <a:p>
            <a:pPr>
              <a:buFont typeface="Symbol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FF01C-F984-4A51-AF10-254043F7C542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6" name="AutoShape 14"/>
          <p:cNvCxnSpPr>
            <a:cxnSpLocks noChangeShapeType="1"/>
          </p:cNvCxnSpPr>
          <p:nvPr userDrawn="1"/>
        </p:nvCxnSpPr>
        <p:spPr bwMode="auto">
          <a:xfrm flipV="1">
            <a:off x="395536" y="1412776"/>
            <a:ext cx="8352928" cy="144016"/>
          </a:xfrm>
          <a:prstGeom prst="straightConnector1">
            <a:avLst/>
          </a:prstGeom>
          <a:noFill/>
          <a:ln w="9525">
            <a:solidFill>
              <a:srgbClr val="A7BFDE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66247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Eventalizer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/>
          <p:nvPr userDrawn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368152" cy="1008112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Eventalizer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Matthias Beer, Alexander </a:t>
            </a:r>
            <a:r>
              <a:rPr lang="de-DE" dirty="0" err="1" smtClean="0"/>
              <a:t>Benölken</a:t>
            </a:r>
            <a:r>
              <a:rPr lang="de-DE" dirty="0" smtClean="0"/>
              <a:t>, Martin </a:t>
            </a:r>
            <a:r>
              <a:rPr lang="de-DE" dirty="0" err="1" smtClean="0"/>
              <a:t>Garrels</a:t>
            </a:r>
            <a:r>
              <a:rPr lang="de-DE" dirty="0" smtClean="0"/>
              <a:t>, Felix Schulze </a:t>
            </a:r>
            <a:r>
              <a:rPr lang="de-DE" dirty="0" err="1" smtClean="0"/>
              <a:t>Mönking</a:t>
            </a:r>
            <a:r>
              <a:rPr lang="de-DE" dirty="0" smtClean="0"/>
              <a:t>, Felix Wessel, Patrick </a:t>
            </a:r>
            <a:r>
              <a:rPr lang="de-DE" dirty="0" err="1" smtClean="0"/>
              <a:t>Wiebeler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270892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Projektplan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676672"/>
          </a:xfrm>
        </p:spPr>
        <p:txBody>
          <a:bodyPr>
            <a:noAutofit/>
          </a:bodyPr>
          <a:lstStyle/>
          <a:p>
            <a:r>
              <a:rPr lang="de-DE" dirty="0" smtClean="0"/>
              <a:t>Hauptplanung in Microsoft Projekt 2010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000" y="2204864"/>
            <a:ext cx="7560000" cy="309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467544" y="5344616"/>
            <a:ext cx="8686800" cy="103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Feinplanung und Umsetzungskontrolle in separater Aufgabenliste (</a:t>
            </a:r>
            <a:r>
              <a:rPr lang="de-DE" sz="2800" dirty="0" smtClean="0"/>
              <a:t>wöchentliche 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Synchronisation)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212976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Lastenheft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3717032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Glossar (Begriffsdefinitionen)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9338" y="1603970"/>
            <a:ext cx="5314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755576" y="4221088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Risikoanalyse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8312" y="1628796"/>
            <a:ext cx="5652000" cy="465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4725144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Dokumente</a:t>
            </a:r>
          </a:p>
          <a:p>
            <a:pPr lvl="1"/>
            <a:r>
              <a:rPr lang="de-DE" dirty="0" smtClean="0"/>
              <a:t>Projekt-Exposé</a:t>
            </a:r>
          </a:p>
          <a:p>
            <a:pPr lvl="1"/>
            <a:r>
              <a:rPr lang="de-DE" dirty="0" smtClean="0"/>
              <a:t>Projektplan</a:t>
            </a:r>
          </a:p>
          <a:p>
            <a:pPr lvl="1"/>
            <a:r>
              <a:rPr lang="de-DE" dirty="0" smtClean="0"/>
              <a:t>Lastenheft</a:t>
            </a:r>
          </a:p>
          <a:p>
            <a:pPr lvl="1"/>
            <a:r>
              <a:rPr lang="de-DE" dirty="0" smtClean="0"/>
              <a:t>Glossar (Begriffsdefinitionen)</a:t>
            </a:r>
          </a:p>
          <a:p>
            <a:pPr lvl="1"/>
            <a:r>
              <a:rPr lang="de-DE" dirty="0" smtClean="0"/>
              <a:t>Risikoanalyse</a:t>
            </a:r>
          </a:p>
          <a:p>
            <a:pPr lvl="1"/>
            <a:r>
              <a:rPr lang="de-DE" dirty="0" smtClean="0"/>
              <a:t>Szenarien</a:t>
            </a:r>
          </a:p>
          <a:p>
            <a:pPr lvl="1"/>
            <a:r>
              <a:rPr lang="de-DE" dirty="0" smtClean="0"/>
              <a:t>Wirtschaftslichkeitsbetrachtung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</a:p>
          <a:p>
            <a:r>
              <a:rPr lang="de-DE" dirty="0" smtClean="0"/>
              <a:t>Projektvorgehen</a:t>
            </a:r>
          </a:p>
          <a:p>
            <a:r>
              <a:rPr lang="de-DE" dirty="0" smtClean="0"/>
              <a:t>Projektorganisation</a:t>
            </a:r>
          </a:p>
          <a:p>
            <a:r>
              <a:rPr lang="de-DE" dirty="0" smtClean="0"/>
              <a:t>Aktuelle Ergebnisse</a:t>
            </a:r>
          </a:p>
          <a:p>
            <a:pPr lvl="1"/>
            <a:r>
              <a:rPr lang="de-DE" dirty="0" smtClean="0"/>
              <a:t>Architekturentscheidungen</a:t>
            </a:r>
          </a:p>
          <a:p>
            <a:pPr lvl="1"/>
            <a:r>
              <a:rPr lang="de-DE" dirty="0" smtClean="0"/>
              <a:t>Artefakte Vorgehensmodells</a:t>
            </a:r>
          </a:p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(1/2)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003" y="1556792"/>
            <a:ext cx="60293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Szenarien (2/2)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303" y="1633686"/>
            <a:ext cx="59150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Szenarien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Event-Organisator</a:t>
            </a:r>
          </a:p>
          <a:p>
            <a:r>
              <a:rPr lang="de-DE" dirty="0" smtClean="0"/>
              <a:t>Event-Teilnehmer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 rot="632918">
            <a:off x="566861" y="1734971"/>
            <a:ext cx="3821725" cy="32693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20324947">
            <a:off x="2112167" y="3326569"/>
            <a:ext cx="3446565" cy="33641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02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755576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Anwendungsfalldiagramm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Anwendungsfalldiagramm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43010" name="Picture 2" descr="C:\Users\Alexander\Desktop\eventalizer\eventalizer\dokumente\UML Diagramme\Anwendungsfall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17011"/>
            <a:ext cx="5400000" cy="4764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827584" y="1628800"/>
            <a:ext cx="4752528" cy="5040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Ergebnisse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Live-Demo</a:t>
            </a:r>
          </a:p>
          <a:p>
            <a:pPr lvl="1"/>
            <a:r>
              <a:rPr lang="de-DE" dirty="0" smtClean="0"/>
              <a:t>Anwendung</a:t>
            </a:r>
          </a:p>
          <a:p>
            <a:pPr lvl="1"/>
            <a:r>
              <a:rPr lang="de-DE" dirty="0" smtClean="0"/>
              <a:t>Implementierung	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Zwischenfazit und 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Internetplattform</a:t>
            </a:r>
          </a:p>
          <a:p>
            <a:r>
              <a:rPr lang="de-DE" dirty="0" smtClean="0"/>
              <a:t>Freizeitaktivitäten</a:t>
            </a:r>
          </a:p>
          <a:p>
            <a:r>
              <a:rPr lang="de-DE" dirty="0" smtClean="0"/>
              <a:t>Benutzer</a:t>
            </a:r>
          </a:p>
          <a:p>
            <a:pPr lvl="1"/>
            <a:r>
              <a:rPr lang="de-DE" dirty="0" smtClean="0"/>
              <a:t>organisieren</a:t>
            </a:r>
          </a:p>
          <a:p>
            <a:pPr lvl="1"/>
            <a:r>
              <a:rPr lang="de-DE" dirty="0" smtClean="0"/>
              <a:t>teilnehmen</a:t>
            </a:r>
          </a:p>
          <a:p>
            <a:r>
              <a:rPr lang="de-DE" dirty="0" smtClean="0"/>
              <a:t>Aktivitäten</a:t>
            </a:r>
          </a:p>
          <a:p>
            <a:pPr lvl="1"/>
            <a:r>
              <a:rPr lang="de-DE" dirty="0" smtClean="0"/>
              <a:t>Eigenschaften</a:t>
            </a:r>
          </a:p>
          <a:p>
            <a:r>
              <a:rPr lang="de-DE" dirty="0" smtClean="0"/>
              <a:t>Mehrwerte?</a:t>
            </a:r>
            <a:endParaRPr lang="de-DE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CFA"/>
              </a:clrFrom>
              <a:clrTo>
                <a:srgbClr val="FCFC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3645024"/>
            <a:ext cx="3017912" cy="235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Rational Unified </a:t>
            </a:r>
            <a:r>
              <a:rPr lang="de-DE" dirty="0" err="1" smtClean="0"/>
              <a:t>Process</a:t>
            </a:r>
            <a:r>
              <a:rPr lang="de-DE" dirty="0" smtClean="0"/>
              <a:t> (RUP)</a:t>
            </a:r>
            <a:br>
              <a:rPr lang="de-DE" dirty="0" smtClean="0"/>
            </a:br>
            <a:r>
              <a:rPr lang="de-DE" dirty="0" smtClean="0"/>
              <a:t>als Vorgehensmodell</a:t>
            </a:r>
          </a:p>
          <a:p>
            <a:pPr lvl="1"/>
            <a:r>
              <a:rPr lang="de-DE" dirty="0" smtClean="0"/>
              <a:t>Iterativ</a:t>
            </a:r>
          </a:p>
          <a:p>
            <a:pPr lvl="1"/>
            <a:r>
              <a:rPr lang="de-DE" dirty="0" smtClean="0"/>
              <a:t>Inkrementell</a:t>
            </a:r>
          </a:p>
          <a:p>
            <a:pPr lvl="1"/>
            <a:r>
              <a:rPr lang="de-DE" dirty="0" smtClean="0"/>
              <a:t>Unified Modeling Language </a:t>
            </a:r>
            <a:br>
              <a:rPr lang="de-DE" dirty="0" smtClean="0"/>
            </a:br>
            <a:r>
              <a:rPr lang="de-DE" dirty="0" smtClean="0"/>
              <a:t>(UML)</a:t>
            </a:r>
          </a:p>
        </p:txBody>
      </p:sp>
      <p:graphicFrame>
        <p:nvGraphicFramePr>
          <p:cNvPr id="5" name="Diagramm 4"/>
          <p:cNvGraphicFramePr/>
          <p:nvPr/>
        </p:nvGraphicFramePr>
        <p:xfrm>
          <a:off x="6444208" y="1196752"/>
          <a:ext cx="2016224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Zeitraum: 05.03.2012 - 11.06.2012</a:t>
            </a:r>
          </a:p>
          <a:p>
            <a:r>
              <a:rPr lang="de-DE" dirty="0" smtClean="0"/>
              <a:t>Planung:</a:t>
            </a:r>
          </a:p>
          <a:p>
            <a:pPr lvl="1"/>
            <a:endParaRPr lang="de-DE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l="10164" r="51639" b="336"/>
          <a:stretch>
            <a:fillRect/>
          </a:stretch>
        </p:blipFill>
        <p:spPr bwMode="auto">
          <a:xfrm>
            <a:off x="899592" y="2852936"/>
            <a:ext cx="6705600" cy="22318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Autofit/>
          </a:bodyPr>
          <a:lstStyle/>
          <a:p>
            <a:r>
              <a:rPr lang="de-DE" dirty="0" smtClean="0"/>
              <a:t>Wöchentliche Jour fixe</a:t>
            </a:r>
          </a:p>
          <a:p>
            <a:r>
              <a:rPr lang="de-DE" dirty="0" smtClean="0"/>
              <a:t>Auf- und Verteilung der Aufgaben/-</a:t>
            </a:r>
            <a:r>
              <a:rPr lang="de-DE" dirty="0" err="1" smtClean="0"/>
              <a:t>pakete</a:t>
            </a:r>
            <a:r>
              <a:rPr lang="de-DE" dirty="0" smtClean="0"/>
              <a:t> erfolgt flexibel und generell wochenweise </a:t>
            </a:r>
            <a:br>
              <a:rPr lang="de-DE" dirty="0" smtClean="0"/>
            </a:br>
            <a:r>
              <a:rPr lang="de-DE" dirty="0" smtClean="0"/>
              <a:t>(bei bedarf tageweise)</a:t>
            </a:r>
          </a:p>
          <a:p>
            <a:pPr lvl="1"/>
            <a:r>
              <a:rPr lang="de-DE" dirty="0" smtClean="0"/>
              <a:t>Transparenz und Nachverfolgung durch Dokumentation in einer Aufgabenliste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 txBox="1">
            <a:spLocks/>
          </p:cNvSpPr>
          <p:nvPr/>
        </p:nvSpPr>
        <p:spPr>
          <a:xfrm>
            <a:off x="457200" y="1600200"/>
            <a:ext cx="821925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 err="1" smtClean="0">
                <a:solidFill>
                  <a:prstClr val="black"/>
                </a:solidFill>
              </a:rPr>
              <a:t>Versionierung</a:t>
            </a:r>
            <a:r>
              <a:rPr lang="de-DE" sz="3200" dirty="0" smtClean="0">
                <a:solidFill>
                  <a:prstClr val="black"/>
                </a:solidFill>
              </a:rPr>
              <a:t> der Dokumente &amp; des Quellcodes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Erste Dokumente über Google </a:t>
            </a:r>
            <a:r>
              <a:rPr lang="de-DE" sz="2800" dirty="0" err="1" smtClean="0">
                <a:solidFill>
                  <a:prstClr val="black"/>
                </a:solidFill>
              </a:rPr>
              <a:t>Docs</a:t>
            </a:r>
            <a:endParaRPr lang="de-DE" sz="28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800" dirty="0" smtClean="0">
                <a:solidFill>
                  <a:prstClr val="black"/>
                </a:solidFill>
              </a:rPr>
              <a:t>Spätere Entscheidung für Freies Repository </a:t>
            </a:r>
            <a:r>
              <a:rPr lang="de-DE" sz="2800" b="1" dirty="0" err="1" smtClean="0">
                <a:solidFill>
                  <a:prstClr val="black"/>
                </a:solidFill>
              </a:rPr>
              <a:t>gitHub</a:t>
            </a:r>
            <a:endParaRPr lang="de-DE" sz="2800" b="1" dirty="0" smtClean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webbasierter Hosting-Dienst für Open-Source-Software-Entwicklungsprojekte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2400" dirty="0" smtClean="0">
                <a:solidFill>
                  <a:prstClr val="black"/>
                </a:solidFill>
              </a:rPr>
              <a:t>Verwendet das Versionsverwaltungssystem </a:t>
            </a:r>
            <a:r>
              <a:rPr lang="de-DE" sz="2400" dirty="0" err="1" smtClean="0">
                <a:solidFill>
                  <a:prstClr val="black"/>
                </a:solidFill>
              </a:rPr>
              <a:t>Git</a:t>
            </a:r>
            <a:r>
              <a:rPr lang="de-DE" sz="2400" dirty="0" smtClean="0">
                <a:solidFill>
                  <a:prstClr val="black"/>
                </a:solidFill>
              </a:rPr>
              <a:t/>
            </a:r>
            <a:br>
              <a:rPr lang="de-DE" sz="2400" dirty="0" smtClean="0">
                <a:solidFill>
                  <a:prstClr val="black"/>
                </a:solidFill>
              </a:rPr>
            </a:br>
            <a:r>
              <a:rPr lang="de-DE" sz="2400" dirty="0" smtClean="0">
                <a:solidFill>
                  <a:prstClr val="black"/>
                </a:solidFill>
              </a:rPr>
              <a:t>(freie Software zur verteilten Versionsverwaltung)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Projektorganisation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Spring </a:t>
            </a:r>
            <a:r>
              <a:rPr lang="de-DE" dirty="0" err="1" smtClean="0"/>
              <a:t>Roo</a:t>
            </a:r>
            <a:endParaRPr lang="de-DE" dirty="0" smtClean="0"/>
          </a:p>
          <a:p>
            <a:pPr lvl="1"/>
            <a:r>
              <a:rPr lang="de-DE" dirty="0" smtClean="0"/>
              <a:t>Werkzeug zur einfachen und effizienten Realisierung von Java-Anwendungen</a:t>
            </a:r>
          </a:p>
          <a:p>
            <a:pPr lvl="1"/>
            <a:r>
              <a:rPr lang="de-DE" dirty="0" smtClean="0"/>
              <a:t>Verwendung von bekannten und verbreiteten Java-Techniken wie Spring, dem Java </a:t>
            </a:r>
            <a:r>
              <a:rPr lang="de-DE" dirty="0" err="1" smtClean="0"/>
              <a:t>Persistence</a:t>
            </a:r>
            <a:r>
              <a:rPr lang="de-DE" dirty="0" smtClean="0"/>
              <a:t> API (JPA), </a:t>
            </a:r>
            <a:r>
              <a:rPr lang="de-DE" dirty="0" err="1" smtClean="0"/>
              <a:t>JUnit</a:t>
            </a:r>
            <a:r>
              <a:rPr lang="de-DE" dirty="0" smtClean="0"/>
              <a:t> oder Googles Web </a:t>
            </a:r>
            <a:r>
              <a:rPr lang="de-DE" dirty="0" err="1" smtClean="0"/>
              <a:t>Toolkit</a:t>
            </a:r>
            <a:r>
              <a:rPr lang="de-DE" dirty="0" smtClean="0"/>
              <a:t> (GWT)</a:t>
            </a:r>
          </a:p>
          <a:p>
            <a:pPr lvl="1"/>
            <a:r>
              <a:rPr lang="de-DE" dirty="0" smtClean="0"/>
              <a:t>Konzentration auf den Entwicklungsprozess und nicht auf die Implementierung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Architekturentscheidungen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err="1" smtClean="0"/>
              <a:t>Hibernate</a:t>
            </a:r>
            <a:endParaRPr lang="de-DE" dirty="0" smtClean="0"/>
          </a:p>
          <a:p>
            <a:pPr lvl="1"/>
            <a:r>
              <a:rPr lang="de-DE" dirty="0" smtClean="0"/>
              <a:t>Implementierung der Java </a:t>
            </a:r>
            <a:r>
              <a:rPr lang="de-DE" dirty="0" err="1" smtClean="0"/>
              <a:t>Persistence</a:t>
            </a:r>
            <a:r>
              <a:rPr lang="de-DE" dirty="0" smtClean="0"/>
              <a:t> API (JPA)</a:t>
            </a:r>
          </a:p>
          <a:p>
            <a:pPr lvl="1"/>
            <a:r>
              <a:rPr lang="de-DE" dirty="0" err="1" smtClean="0"/>
              <a:t>Object</a:t>
            </a:r>
            <a:r>
              <a:rPr lang="de-DE" dirty="0" smtClean="0"/>
              <a:t>-Relational Mapping (ORM)</a:t>
            </a:r>
          </a:p>
          <a:p>
            <a:pPr lvl="1"/>
            <a:r>
              <a:rPr lang="de-DE" dirty="0" smtClean="0"/>
              <a:t>Weite Verbreitung</a:t>
            </a:r>
          </a:p>
          <a:p>
            <a:r>
              <a:rPr lang="de-DE" dirty="0" smtClean="0"/>
              <a:t>Apache</a:t>
            </a:r>
          </a:p>
          <a:p>
            <a:pPr lvl="1"/>
            <a:r>
              <a:rPr lang="de-DE" dirty="0" smtClean="0"/>
              <a:t>Weit verbreitetester Web Server</a:t>
            </a:r>
          </a:p>
          <a:p>
            <a:pPr lvl="1"/>
            <a:r>
              <a:rPr lang="de-DE" dirty="0" smtClean="0"/>
              <a:t>Open-Source</a:t>
            </a:r>
          </a:p>
          <a:p>
            <a:pPr lvl="1"/>
            <a:r>
              <a:rPr lang="de-DE" dirty="0" smtClean="0"/>
              <a:t>Einfache Installation und Konfiguration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Eventalizer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Bildschirmpräsentation (4:3)</PresentationFormat>
  <Paragraphs>233</Paragraphs>
  <Slides>26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Larissa-Design</vt:lpstr>
      <vt:lpstr>Eventalizer</vt:lpstr>
      <vt:lpstr>Agenda</vt:lpstr>
      <vt:lpstr>Steckbrief</vt:lpstr>
      <vt:lpstr>Projektvorgehen</vt:lpstr>
      <vt:lpstr>Projektvorgehen</vt:lpstr>
      <vt:lpstr>Projektorganisation</vt:lpstr>
      <vt:lpstr>Projektorganisation</vt:lpstr>
      <vt:lpstr>Architekturentscheidungen</vt:lpstr>
      <vt:lpstr>Architekturentscheidungen</vt:lpstr>
      <vt:lpstr>Aktuelle Ergebnisse</vt:lpstr>
      <vt:lpstr>Aktuelle Ergebnisse</vt:lpstr>
      <vt:lpstr>Projektplan</vt:lpstr>
      <vt:lpstr>Aktuelle Ergebnisse</vt:lpstr>
      <vt:lpstr>Lastenheft </vt:lpstr>
      <vt:lpstr>Aktuelle Ergebnisse</vt:lpstr>
      <vt:lpstr>Glossar (Begriffsdefinitionen)</vt:lpstr>
      <vt:lpstr>Aktuelle Ergebnisse</vt:lpstr>
      <vt:lpstr>Risikoanalyse</vt:lpstr>
      <vt:lpstr>Aktuelle Ergebnisse</vt:lpstr>
      <vt:lpstr>Szenarien (1/2)</vt:lpstr>
      <vt:lpstr>Szenarien (2/2)</vt:lpstr>
      <vt:lpstr>Szenarien</vt:lpstr>
      <vt:lpstr>Aktuelle Ergebnisse</vt:lpstr>
      <vt:lpstr>Anwendungsfalldiagramm</vt:lpstr>
      <vt:lpstr>Aktuelle Ergebnisse</vt:lpstr>
      <vt:lpstr>Zwischenfazit und Ausblick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Eventalizer</dc:title>
  <dc:creator>MSGxxxxx</dc:creator>
  <cp:lastModifiedBy>hammel</cp:lastModifiedBy>
  <cp:revision>81</cp:revision>
  <dcterms:created xsi:type="dcterms:W3CDTF">2012-04-10T21:23:46Z</dcterms:created>
  <dcterms:modified xsi:type="dcterms:W3CDTF">2012-04-18T05:35:12Z</dcterms:modified>
</cp:coreProperties>
</file>