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44" r:id="rId1"/>
  </p:sldMasterIdLst>
  <p:notesMasterIdLst>
    <p:notesMasterId r:id="rId25"/>
  </p:notesMasterIdLst>
  <p:sldIdLst>
    <p:sldId id="256" r:id="rId2"/>
    <p:sldId id="259" r:id="rId3"/>
    <p:sldId id="260" r:id="rId4"/>
    <p:sldId id="261" r:id="rId5"/>
    <p:sldId id="262" r:id="rId6"/>
    <p:sldId id="263" r:id="rId7"/>
    <p:sldId id="289" r:id="rId8"/>
    <p:sldId id="267" r:id="rId9"/>
    <p:sldId id="268" r:id="rId10"/>
    <p:sldId id="269" r:id="rId11"/>
    <p:sldId id="270" r:id="rId12"/>
    <p:sldId id="272" r:id="rId13"/>
    <p:sldId id="291" r:id="rId14"/>
    <p:sldId id="292" r:id="rId15"/>
    <p:sldId id="274" r:id="rId16"/>
    <p:sldId id="277" r:id="rId17"/>
    <p:sldId id="280" r:id="rId18"/>
    <p:sldId id="285" r:id="rId19"/>
    <p:sldId id="282" r:id="rId20"/>
    <p:sldId id="286" r:id="rId21"/>
    <p:sldId id="288" r:id="rId22"/>
    <p:sldId id="284" r:id="rId23"/>
    <p:sldId id="29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7" autoAdjust="0"/>
    <p:restoredTop sz="67151" autoAdjust="0"/>
  </p:normalViewPr>
  <p:slideViewPr>
    <p:cSldViewPr>
      <p:cViewPr>
        <p:scale>
          <a:sx n="70" d="100"/>
          <a:sy n="70" d="100"/>
        </p:scale>
        <p:origin x="-1110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124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76FC96-6453-4C6E-A8B1-022AF85EFBBD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44B7687-9390-4A1A-858A-D031F080161B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sz="2400" b="1" dirty="0" err="1" smtClean="0"/>
            <a:t>Inception</a:t>
          </a:r>
          <a:endParaRPr lang="de-DE" sz="2400" b="1" dirty="0"/>
        </a:p>
      </dgm:t>
    </dgm:pt>
    <dgm:pt modelId="{388F90D2-8549-4567-8828-34D75B5A1121}" type="parTrans" cxnId="{39710712-6FE3-476F-A0BC-24F557686F14}">
      <dgm:prSet/>
      <dgm:spPr/>
      <dgm:t>
        <a:bodyPr/>
        <a:lstStyle/>
        <a:p>
          <a:endParaRPr lang="de-DE" sz="2400" b="1"/>
        </a:p>
      </dgm:t>
    </dgm:pt>
    <dgm:pt modelId="{A2E957D4-B9A8-41E8-9B88-7B884721F996}" type="sibTrans" cxnId="{39710712-6FE3-476F-A0BC-24F557686F14}">
      <dgm:prSet/>
      <dgm:spPr/>
      <dgm:t>
        <a:bodyPr/>
        <a:lstStyle/>
        <a:p>
          <a:endParaRPr lang="de-DE" sz="2400" b="1"/>
        </a:p>
      </dgm:t>
    </dgm:pt>
    <dgm:pt modelId="{D676ACFF-D864-4A74-BC08-FFF521911366}">
      <dgm:prSet phldrT="[Text]" custT="1"/>
      <dgm:spPr/>
      <dgm:t>
        <a:bodyPr/>
        <a:lstStyle/>
        <a:p>
          <a:r>
            <a:rPr lang="de-DE" sz="2400" b="1" dirty="0" smtClean="0"/>
            <a:t>Transition</a:t>
          </a:r>
          <a:endParaRPr lang="de-DE" sz="2400" b="1" dirty="0"/>
        </a:p>
      </dgm:t>
    </dgm:pt>
    <dgm:pt modelId="{BC2BCB5C-0572-4291-A81A-4826CA359DAE}" type="parTrans" cxnId="{C0F0325B-5D94-4F8F-A19C-E342385C7A0C}">
      <dgm:prSet/>
      <dgm:spPr/>
      <dgm:t>
        <a:bodyPr/>
        <a:lstStyle/>
        <a:p>
          <a:endParaRPr lang="de-DE" sz="2400" b="1"/>
        </a:p>
      </dgm:t>
    </dgm:pt>
    <dgm:pt modelId="{1C262E3B-E95B-4C81-A044-204E3F83EF9F}" type="sibTrans" cxnId="{C0F0325B-5D94-4F8F-A19C-E342385C7A0C}">
      <dgm:prSet/>
      <dgm:spPr/>
      <dgm:t>
        <a:bodyPr/>
        <a:lstStyle/>
        <a:p>
          <a:endParaRPr lang="de-DE" sz="2400" b="1"/>
        </a:p>
      </dgm:t>
    </dgm:pt>
    <dgm:pt modelId="{3A8DBD30-33F4-4BF2-A3E8-CE2DB89DAAF3}">
      <dgm:prSet phldrT="[Text]" custT="1"/>
      <dgm:spPr>
        <a:solidFill>
          <a:srgbClr val="CC0066"/>
        </a:solidFill>
      </dgm:spPr>
      <dgm:t>
        <a:bodyPr/>
        <a:lstStyle/>
        <a:p>
          <a:r>
            <a:rPr lang="de-DE" sz="2400" b="1" dirty="0" smtClean="0"/>
            <a:t>Elaboration</a:t>
          </a:r>
          <a:endParaRPr lang="de-DE" sz="2400" b="1" dirty="0"/>
        </a:p>
      </dgm:t>
    </dgm:pt>
    <dgm:pt modelId="{CEAC2244-9C24-451F-BB9E-136E8D8A7A0B}" type="parTrans" cxnId="{4D2D03B2-4767-452A-A48D-FF809EF37E3B}">
      <dgm:prSet/>
      <dgm:spPr/>
      <dgm:t>
        <a:bodyPr/>
        <a:lstStyle/>
        <a:p>
          <a:endParaRPr lang="de-DE" sz="2400" b="1"/>
        </a:p>
      </dgm:t>
    </dgm:pt>
    <dgm:pt modelId="{63BBCC2C-BF04-4F97-9FC9-0D509448B1C6}" type="sibTrans" cxnId="{4D2D03B2-4767-452A-A48D-FF809EF37E3B}">
      <dgm:prSet/>
      <dgm:spPr/>
      <dgm:t>
        <a:bodyPr/>
        <a:lstStyle/>
        <a:p>
          <a:endParaRPr lang="de-DE" sz="2400" b="1"/>
        </a:p>
      </dgm:t>
    </dgm:pt>
    <dgm:pt modelId="{9FFECB61-C811-496D-9F12-F63AD9A2D9EE}">
      <dgm:prSet phldrT="[Text]" custT="1"/>
      <dgm:spPr>
        <a:solidFill>
          <a:srgbClr val="00CC00"/>
        </a:solidFill>
      </dgm:spPr>
      <dgm:t>
        <a:bodyPr/>
        <a:lstStyle/>
        <a:p>
          <a:r>
            <a:rPr lang="de-DE" sz="2400" b="1" dirty="0" err="1" smtClean="0"/>
            <a:t>Construction</a:t>
          </a:r>
          <a:endParaRPr lang="de-DE" sz="2400" b="1" dirty="0" smtClean="0"/>
        </a:p>
      </dgm:t>
    </dgm:pt>
    <dgm:pt modelId="{0267A443-BEBA-47C3-B13F-1D20BE53CED2}" type="parTrans" cxnId="{E10C5AF5-8470-4875-B217-C5D2EC0BEE27}">
      <dgm:prSet/>
      <dgm:spPr/>
      <dgm:t>
        <a:bodyPr/>
        <a:lstStyle/>
        <a:p>
          <a:endParaRPr lang="de-DE" sz="2400" b="1"/>
        </a:p>
      </dgm:t>
    </dgm:pt>
    <dgm:pt modelId="{81593B52-C0C7-4699-A542-14EF6A552710}" type="sibTrans" cxnId="{E10C5AF5-8470-4875-B217-C5D2EC0BEE27}">
      <dgm:prSet/>
      <dgm:spPr/>
      <dgm:t>
        <a:bodyPr/>
        <a:lstStyle/>
        <a:p>
          <a:endParaRPr lang="de-DE" sz="2400" b="1"/>
        </a:p>
      </dgm:t>
    </dgm:pt>
    <dgm:pt modelId="{4CB13BFB-EE5C-4952-BAC5-5317E8C7FD8A}" type="pres">
      <dgm:prSet presAssocID="{2076FC96-6453-4C6E-A8B1-022AF85EFBBD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de-DE"/>
        </a:p>
      </dgm:t>
    </dgm:pt>
    <dgm:pt modelId="{756AB1AC-5B51-4BBE-B2B1-6ABFB74C10C9}" type="pres">
      <dgm:prSet presAssocID="{944B7687-9390-4A1A-858A-D031F080161B}" presName="firstNode" presStyleLbl="node1" presStyleIdx="0" presStyleCnt="4" custScaleX="220215" custScaleY="67561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9AE0D100-B11F-4B8E-A83C-80C9BB67997D}" type="pres">
      <dgm:prSet presAssocID="{A2E957D4-B9A8-41E8-9B88-7B884721F996}" presName="sibTrans" presStyleLbl="sibTrans2D1" presStyleIdx="0" presStyleCnt="3"/>
      <dgm:spPr/>
      <dgm:t>
        <a:bodyPr/>
        <a:lstStyle/>
        <a:p>
          <a:endParaRPr lang="de-DE"/>
        </a:p>
      </dgm:t>
    </dgm:pt>
    <dgm:pt modelId="{A25C0F81-5BB3-4973-8F78-DEA3ED62347C}" type="pres">
      <dgm:prSet presAssocID="{3A8DBD30-33F4-4BF2-A3E8-CE2DB89DAAF3}" presName="middleNode" presStyleCnt="0"/>
      <dgm:spPr/>
    </dgm:pt>
    <dgm:pt modelId="{0B187D77-B215-402B-8EB9-5B49EC8CEF00}" type="pres">
      <dgm:prSet presAssocID="{3A8DBD30-33F4-4BF2-A3E8-CE2DB89DAAF3}" presName="padding" presStyleLbl="node1" presStyleIdx="0" presStyleCnt="4"/>
      <dgm:spPr/>
    </dgm:pt>
    <dgm:pt modelId="{AE9493EE-4C7D-46D0-A28C-7598159ACE40}" type="pres">
      <dgm:prSet presAssocID="{3A8DBD30-33F4-4BF2-A3E8-CE2DB89DAAF3}" presName="shape" presStyleLbl="node1" presStyleIdx="1" presStyleCnt="4" custScaleX="330157" custScaleY="10619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6E2E45EE-058C-4AFF-8701-838DE3D5016A}" type="pres">
      <dgm:prSet presAssocID="{63BBCC2C-BF04-4F97-9FC9-0D509448B1C6}" presName="sibTrans" presStyleLbl="sibTrans2D1" presStyleIdx="1" presStyleCnt="3"/>
      <dgm:spPr/>
      <dgm:t>
        <a:bodyPr/>
        <a:lstStyle/>
        <a:p>
          <a:endParaRPr lang="de-DE"/>
        </a:p>
      </dgm:t>
    </dgm:pt>
    <dgm:pt modelId="{EB0EC924-A60B-4475-9417-BC437A400493}" type="pres">
      <dgm:prSet presAssocID="{9FFECB61-C811-496D-9F12-F63AD9A2D9EE}" presName="middleNode" presStyleCnt="0"/>
      <dgm:spPr/>
    </dgm:pt>
    <dgm:pt modelId="{09C4D6E3-2914-48B8-A63A-D0E066B47212}" type="pres">
      <dgm:prSet presAssocID="{9FFECB61-C811-496D-9F12-F63AD9A2D9EE}" presName="padding" presStyleLbl="node1" presStyleIdx="1" presStyleCnt="4"/>
      <dgm:spPr/>
    </dgm:pt>
    <dgm:pt modelId="{EFBF5D05-10BD-4B08-8E78-F6A085231E0E}" type="pres">
      <dgm:prSet presAssocID="{9FFECB61-C811-496D-9F12-F63AD9A2D9EE}" presName="shape" presStyleLbl="node1" presStyleIdx="2" presStyleCnt="4" custScaleX="330157" custScaleY="10182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4B16C956-3F43-4F0C-851B-7BEF2A858E05}" type="pres">
      <dgm:prSet presAssocID="{81593B52-C0C7-4699-A542-14EF6A552710}" presName="sibTrans" presStyleLbl="sibTrans2D1" presStyleIdx="2" presStyleCnt="3"/>
      <dgm:spPr/>
      <dgm:t>
        <a:bodyPr/>
        <a:lstStyle/>
        <a:p>
          <a:endParaRPr lang="de-DE"/>
        </a:p>
      </dgm:t>
    </dgm:pt>
    <dgm:pt modelId="{FD93DD51-6B10-48A2-80F7-E1B001E1F8E7}" type="pres">
      <dgm:prSet presAssocID="{D676ACFF-D864-4A74-BC08-FFF521911366}" presName="lastNode" presStyleLbl="node1" presStyleIdx="3" presStyleCnt="4" custScaleX="220215" custScaleY="6540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</dgm:ptLst>
  <dgm:cxnLst>
    <dgm:cxn modelId="{39710712-6FE3-476F-A0BC-24F557686F14}" srcId="{2076FC96-6453-4C6E-A8B1-022AF85EFBBD}" destId="{944B7687-9390-4A1A-858A-D031F080161B}" srcOrd="0" destOrd="0" parTransId="{388F90D2-8549-4567-8828-34D75B5A1121}" sibTransId="{A2E957D4-B9A8-41E8-9B88-7B884721F996}"/>
    <dgm:cxn modelId="{6083559D-1737-4D85-ADCE-67AAF989120F}" type="presOf" srcId="{D676ACFF-D864-4A74-BC08-FFF521911366}" destId="{FD93DD51-6B10-48A2-80F7-E1B001E1F8E7}" srcOrd="0" destOrd="0" presId="urn:microsoft.com/office/officeart/2005/8/layout/bProcess2"/>
    <dgm:cxn modelId="{849DBC22-5687-459A-ABFD-5D5DD1793B84}" type="presOf" srcId="{2076FC96-6453-4C6E-A8B1-022AF85EFBBD}" destId="{4CB13BFB-EE5C-4952-BAC5-5317E8C7FD8A}" srcOrd="0" destOrd="0" presId="urn:microsoft.com/office/officeart/2005/8/layout/bProcess2"/>
    <dgm:cxn modelId="{7C756F47-C83B-414A-BA22-15AF6D2D8F5F}" type="presOf" srcId="{81593B52-C0C7-4699-A542-14EF6A552710}" destId="{4B16C956-3F43-4F0C-851B-7BEF2A858E05}" srcOrd="0" destOrd="0" presId="urn:microsoft.com/office/officeart/2005/8/layout/bProcess2"/>
    <dgm:cxn modelId="{A212D928-0F90-4F12-A693-3F945F6E7078}" type="presOf" srcId="{63BBCC2C-BF04-4F97-9FC9-0D509448B1C6}" destId="{6E2E45EE-058C-4AFF-8701-838DE3D5016A}" srcOrd="0" destOrd="0" presId="urn:microsoft.com/office/officeart/2005/8/layout/bProcess2"/>
    <dgm:cxn modelId="{C0F0325B-5D94-4F8F-A19C-E342385C7A0C}" srcId="{2076FC96-6453-4C6E-A8B1-022AF85EFBBD}" destId="{D676ACFF-D864-4A74-BC08-FFF521911366}" srcOrd="3" destOrd="0" parTransId="{BC2BCB5C-0572-4291-A81A-4826CA359DAE}" sibTransId="{1C262E3B-E95B-4C81-A044-204E3F83EF9F}"/>
    <dgm:cxn modelId="{4C86A151-9FA8-45B0-9501-F584F4EFF944}" type="presOf" srcId="{944B7687-9390-4A1A-858A-D031F080161B}" destId="{756AB1AC-5B51-4BBE-B2B1-6ABFB74C10C9}" srcOrd="0" destOrd="0" presId="urn:microsoft.com/office/officeart/2005/8/layout/bProcess2"/>
    <dgm:cxn modelId="{F002DD15-70D4-4459-99EC-06E12C0BB70A}" type="presOf" srcId="{9FFECB61-C811-496D-9F12-F63AD9A2D9EE}" destId="{EFBF5D05-10BD-4B08-8E78-F6A085231E0E}" srcOrd="0" destOrd="0" presId="urn:microsoft.com/office/officeart/2005/8/layout/bProcess2"/>
    <dgm:cxn modelId="{9A2D8CF7-8EB6-4A03-BC35-C2AFD8327B94}" type="presOf" srcId="{3A8DBD30-33F4-4BF2-A3E8-CE2DB89DAAF3}" destId="{AE9493EE-4C7D-46D0-A28C-7598159ACE40}" srcOrd="0" destOrd="0" presId="urn:microsoft.com/office/officeart/2005/8/layout/bProcess2"/>
    <dgm:cxn modelId="{E10C5AF5-8470-4875-B217-C5D2EC0BEE27}" srcId="{2076FC96-6453-4C6E-A8B1-022AF85EFBBD}" destId="{9FFECB61-C811-496D-9F12-F63AD9A2D9EE}" srcOrd="2" destOrd="0" parTransId="{0267A443-BEBA-47C3-B13F-1D20BE53CED2}" sibTransId="{81593B52-C0C7-4699-A542-14EF6A552710}"/>
    <dgm:cxn modelId="{4D2D03B2-4767-452A-A48D-FF809EF37E3B}" srcId="{2076FC96-6453-4C6E-A8B1-022AF85EFBBD}" destId="{3A8DBD30-33F4-4BF2-A3E8-CE2DB89DAAF3}" srcOrd="1" destOrd="0" parTransId="{CEAC2244-9C24-451F-BB9E-136E8D8A7A0B}" sibTransId="{63BBCC2C-BF04-4F97-9FC9-0D509448B1C6}"/>
    <dgm:cxn modelId="{8ACFE37D-5C85-4909-9759-7CC7AB616FCB}" type="presOf" srcId="{A2E957D4-B9A8-41E8-9B88-7B884721F996}" destId="{9AE0D100-B11F-4B8E-A83C-80C9BB67997D}" srcOrd="0" destOrd="0" presId="urn:microsoft.com/office/officeart/2005/8/layout/bProcess2"/>
    <dgm:cxn modelId="{2EF05FD6-D187-4F3D-A3CA-B345BBA7F54B}" type="presParOf" srcId="{4CB13BFB-EE5C-4952-BAC5-5317E8C7FD8A}" destId="{756AB1AC-5B51-4BBE-B2B1-6ABFB74C10C9}" srcOrd="0" destOrd="0" presId="urn:microsoft.com/office/officeart/2005/8/layout/bProcess2"/>
    <dgm:cxn modelId="{2FAB408C-15FB-47B5-8602-046936BBA666}" type="presParOf" srcId="{4CB13BFB-EE5C-4952-BAC5-5317E8C7FD8A}" destId="{9AE0D100-B11F-4B8E-A83C-80C9BB67997D}" srcOrd="1" destOrd="0" presId="urn:microsoft.com/office/officeart/2005/8/layout/bProcess2"/>
    <dgm:cxn modelId="{547DC9B5-B90D-413B-B96C-566FED317855}" type="presParOf" srcId="{4CB13BFB-EE5C-4952-BAC5-5317E8C7FD8A}" destId="{A25C0F81-5BB3-4973-8F78-DEA3ED62347C}" srcOrd="2" destOrd="0" presId="urn:microsoft.com/office/officeart/2005/8/layout/bProcess2"/>
    <dgm:cxn modelId="{658E9886-CF7F-48E4-9253-45879DDC19DC}" type="presParOf" srcId="{A25C0F81-5BB3-4973-8F78-DEA3ED62347C}" destId="{0B187D77-B215-402B-8EB9-5B49EC8CEF00}" srcOrd="0" destOrd="0" presId="urn:microsoft.com/office/officeart/2005/8/layout/bProcess2"/>
    <dgm:cxn modelId="{1844FB72-8486-4933-A29D-777265DDFF2C}" type="presParOf" srcId="{A25C0F81-5BB3-4973-8F78-DEA3ED62347C}" destId="{AE9493EE-4C7D-46D0-A28C-7598159ACE40}" srcOrd="1" destOrd="0" presId="urn:microsoft.com/office/officeart/2005/8/layout/bProcess2"/>
    <dgm:cxn modelId="{AE898E05-C206-412D-8BF1-AA983DC2E1D3}" type="presParOf" srcId="{4CB13BFB-EE5C-4952-BAC5-5317E8C7FD8A}" destId="{6E2E45EE-058C-4AFF-8701-838DE3D5016A}" srcOrd="3" destOrd="0" presId="urn:microsoft.com/office/officeart/2005/8/layout/bProcess2"/>
    <dgm:cxn modelId="{E88D9EEF-C267-481C-A3C5-927CB62326A6}" type="presParOf" srcId="{4CB13BFB-EE5C-4952-BAC5-5317E8C7FD8A}" destId="{EB0EC924-A60B-4475-9417-BC437A400493}" srcOrd="4" destOrd="0" presId="urn:microsoft.com/office/officeart/2005/8/layout/bProcess2"/>
    <dgm:cxn modelId="{822B18A9-8C56-4DFD-AE49-A8B9A04A5C4E}" type="presParOf" srcId="{EB0EC924-A60B-4475-9417-BC437A400493}" destId="{09C4D6E3-2914-48B8-A63A-D0E066B47212}" srcOrd="0" destOrd="0" presId="urn:microsoft.com/office/officeart/2005/8/layout/bProcess2"/>
    <dgm:cxn modelId="{0A6F8AB3-2896-46D9-A06C-EDB2A402E6C4}" type="presParOf" srcId="{EB0EC924-A60B-4475-9417-BC437A400493}" destId="{EFBF5D05-10BD-4B08-8E78-F6A085231E0E}" srcOrd="1" destOrd="0" presId="urn:microsoft.com/office/officeart/2005/8/layout/bProcess2"/>
    <dgm:cxn modelId="{3A387A9F-41AB-4E60-8C37-23E371DEDE7A}" type="presParOf" srcId="{4CB13BFB-EE5C-4952-BAC5-5317E8C7FD8A}" destId="{4B16C956-3F43-4F0C-851B-7BEF2A858E05}" srcOrd="5" destOrd="0" presId="urn:microsoft.com/office/officeart/2005/8/layout/bProcess2"/>
    <dgm:cxn modelId="{78B9B8B3-CDB2-4227-99AA-20040AE5503B}" type="presParOf" srcId="{4CB13BFB-EE5C-4952-BAC5-5317E8C7FD8A}" destId="{FD93DD51-6B10-48A2-80F7-E1B001E1F8E7}" srcOrd="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6AB1AC-5B51-4BBE-B2B1-6ABFB74C10C9}">
      <dsp:nvSpPr>
        <dsp:cNvPr id="0" name=""/>
        <dsp:cNvSpPr/>
      </dsp:nvSpPr>
      <dsp:spPr>
        <a:xfrm>
          <a:off x="0" y="515350"/>
          <a:ext cx="2016223" cy="618568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/>
            <a:t>Inception</a:t>
          </a:r>
          <a:endParaRPr lang="de-DE" sz="2400" b="1" kern="1200" dirty="0"/>
        </a:p>
      </dsp:txBody>
      <dsp:txXfrm>
        <a:off x="0" y="515350"/>
        <a:ext cx="2016223" cy="618568"/>
      </dsp:txXfrm>
    </dsp:sp>
    <dsp:sp modelId="{9AE0D100-B11F-4B8E-A83C-80C9BB67997D}">
      <dsp:nvSpPr>
        <dsp:cNvPr id="0" name=""/>
        <dsp:cNvSpPr/>
      </dsp:nvSpPr>
      <dsp:spPr>
        <a:xfrm rot="10800000">
          <a:off x="847887" y="1247414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493EE-4C7D-46D0-A28C-7598159ACE40}">
      <dsp:nvSpPr>
        <dsp:cNvPr id="0" name=""/>
        <dsp:cNvSpPr/>
      </dsp:nvSpPr>
      <dsp:spPr>
        <a:xfrm>
          <a:off x="1" y="1587903"/>
          <a:ext cx="2016220" cy="648499"/>
        </a:xfrm>
        <a:prstGeom prst="rect">
          <a:avLst/>
        </a:prstGeom>
        <a:solidFill>
          <a:srgbClr val="CC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/>
            <a:t>Elaboration</a:t>
          </a:r>
          <a:endParaRPr lang="de-DE" sz="2400" b="1" kern="1200" dirty="0"/>
        </a:p>
      </dsp:txBody>
      <dsp:txXfrm>
        <a:off x="1" y="1587903"/>
        <a:ext cx="2016220" cy="648499"/>
      </dsp:txXfrm>
    </dsp:sp>
    <dsp:sp modelId="{6E2E45EE-058C-4AFF-8701-838DE3D5016A}">
      <dsp:nvSpPr>
        <dsp:cNvPr id="0" name=""/>
        <dsp:cNvSpPr/>
      </dsp:nvSpPr>
      <dsp:spPr>
        <a:xfrm rot="10800000">
          <a:off x="847887" y="2423332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F5D05-10BD-4B08-8E78-F6A085231E0E}">
      <dsp:nvSpPr>
        <dsp:cNvPr id="0" name=""/>
        <dsp:cNvSpPr/>
      </dsp:nvSpPr>
      <dsp:spPr>
        <a:xfrm>
          <a:off x="1" y="2837255"/>
          <a:ext cx="2016220" cy="621836"/>
        </a:xfrm>
        <a:prstGeom prst="rect">
          <a:avLst/>
        </a:prstGeom>
        <a:solidFill>
          <a:srgbClr val="00CC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/>
            <a:t>Construction</a:t>
          </a:r>
          <a:endParaRPr lang="de-DE" sz="2400" b="1" kern="1200" dirty="0" smtClean="0"/>
        </a:p>
      </dsp:txBody>
      <dsp:txXfrm>
        <a:off x="1" y="2837255"/>
        <a:ext cx="2016220" cy="621836"/>
      </dsp:txXfrm>
    </dsp:sp>
    <dsp:sp modelId="{4B16C956-3F43-4F0C-851B-7BEF2A858E05}">
      <dsp:nvSpPr>
        <dsp:cNvPr id="0" name=""/>
        <dsp:cNvSpPr/>
      </dsp:nvSpPr>
      <dsp:spPr>
        <a:xfrm rot="10800000">
          <a:off x="847887" y="3579253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3DD51-6B10-48A2-80F7-E1B001E1F8E7}">
      <dsp:nvSpPr>
        <dsp:cNvPr id="0" name=""/>
        <dsp:cNvSpPr/>
      </dsp:nvSpPr>
      <dsp:spPr>
        <a:xfrm>
          <a:off x="0" y="3926408"/>
          <a:ext cx="2016223" cy="598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/>
            <a:t>Transition</a:t>
          </a:r>
          <a:endParaRPr lang="de-DE" sz="2400" b="1" kern="1200" dirty="0"/>
        </a:p>
      </dsp:txBody>
      <dsp:txXfrm>
        <a:off x="0" y="3926408"/>
        <a:ext cx="2016223" cy="598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4/21/2012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9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Objektorientierte_Programmierun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de.wikipedia.org/wiki/Relationale_Datenbank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72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Business Case für</a:t>
            </a:r>
            <a:r>
              <a:rPr lang="de-DE" baseline="0" dirty="0" smtClean="0"/>
              <a:t> das Projekt wurde erstellt</a:t>
            </a:r>
          </a:p>
          <a:p>
            <a:r>
              <a:rPr lang="de-DE" baseline="0" dirty="0" smtClean="0"/>
              <a:t> - Finanzierung kurzfristig:</a:t>
            </a:r>
          </a:p>
          <a:p>
            <a:r>
              <a:rPr lang="de-DE" baseline="0" dirty="0" smtClean="0"/>
              <a:t>	- Risikokapitalgeber</a:t>
            </a:r>
          </a:p>
          <a:p>
            <a:r>
              <a:rPr lang="de-DE" baseline="0" dirty="0" smtClean="0"/>
              <a:t>	- Spenden</a:t>
            </a:r>
          </a:p>
          <a:p>
            <a:r>
              <a:rPr lang="de-DE" baseline="0" dirty="0" smtClean="0"/>
              <a:t> - mittelfristig zusätzlich:</a:t>
            </a:r>
          </a:p>
          <a:p>
            <a:r>
              <a:rPr lang="de-DE" baseline="0" dirty="0" smtClean="0"/>
              <a:t>	- werbeeinnahmen</a:t>
            </a:r>
          </a:p>
          <a:p>
            <a:r>
              <a:rPr lang="de-DE" baseline="0" dirty="0" smtClean="0"/>
              <a:t> - </a:t>
            </a:r>
            <a:r>
              <a:rPr lang="de-DE" baseline="0" dirty="0" err="1" smtClean="0"/>
              <a:t>langfrisitig</a:t>
            </a:r>
            <a:endParaRPr lang="de-DE" baseline="0" dirty="0" smtClean="0"/>
          </a:p>
          <a:p>
            <a:r>
              <a:rPr lang="de-DE" baseline="0" dirty="0" smtClean="0"/>
              <a:t>	- werbeeinnahmen</a:t>
            </a:r>
          </a:p>
          <a:p>
            <a:r>
              <a:rPr lang="de-DE" baseline="0" dirty="0" smtClean="0"/>
              <a:t>	- </a:t>
            </a:r>
            <a:r>
              <a:rPr lang="de-DE" baseline="0" dirty="0" err="1" smtClean="0"/>
              <a:t>kostenplfichtige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Addons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30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91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Definieren</a:t>
            </a:r>
            <a:r>
              <a:rPr lang="de-DE" baseline="0" dirty="0" smtClean="0"/>
              <a:t> von zwei Szenarien mit Hilfe von </a:t>
            </a:r>
            <a:r>
              <a:rPr lang="de-DE" baseline="0" dirty="0" err="1" smtClean="0"/>
              <a:t>Personae</a:t>
            </a:r>
            <a:endParaRPr lang="de-DE" baseline="0" dirty="0" smtClean="0"/>
          </a:p>
          <a:p>
            <a:r>
              <a:rPr lang="de-DE" baseline="0" dirty="0" smtClean="0"/>
              <a:t>Im Prinzip wird die gleiche Geschichte einmal aus Sicht des Event-Organisators</a:t>
            </a:r>
          </a:p>
          <a:p>
            <a:r>
              <a:rPr lang="de-DE" baseline="0" dirty="0" smtClean="0"/>
              <a:t>„Martin erstellt einen Event zum Go-Kart-Fahren“</a:t>
            </a:r>
          </a:p>
          <a:p>
            <a:r>
              <a:rPr lang="de-DE" baseline="0" dirty="0" smtClean="0"/>
              <a:t>Einmal aus Sicht des Event-Teilnehmers „Patrick nimmt an diesem Event teil“</a:t>
            </a:r>
          </a:p>
          <a:p>
            <a:endParaRPr lang="de-DE" baseline="0" dirty="0" smtClean="0"/>
          </a:p>
          <a:p>
            <a:r>
              <a:rPr lang="de-DE" baseline="0" dirty="0" smtClean="0"/>
              <a:t>Charaktere „Martin“ und „Patrick“ Prototypen von Nutzern</a:t>
            </a:r>
          </a:p>
          <a:p>
            <a:r>
              <a:rPr lang="de-DE" baseline="0" dirty="0" smtClean="0"/>
              <a:t>Go-Kart-Fahren als ein Prototyp für Gruppenevents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Erkenntnise</a:t>
            </a:r>
            <a:r>
              <a:rPr lang="de-DE" baseline="0" dirty="0" smtClean="0"/>
              <a:t>:</a:t>
            </a:r>
          </a:p>
          <a:p>
            <a:r>
              <a:rPr lang="de-DE" baseline="0" dirty="0" smtClean="0"/>
              <a:t>Neue Fragenstellungen zu Funktionen, Anforderungen, Unterstützung bei der Lastenheft- und </a:t>
            </a:r>
            <a:r>
              <a:rPr lang="de-DE" baseline="0" dirty="0" err="1" smtClean="0"/>
              <a:t>Use</a:t>
            </a:r>
            <a:r>
              <a:rPr lang="de-DE" baseline="0" smtClean="0"/>
              <a:t>-Case-Erstellung</a:t>
            </a:r>
            <a:endParaRPr lang="de-DE" baseline="0" dirty="0" smtClean="0"/>
          </a:p>
          <a:p>
            <a:endParaRPr lang="de-DE" baseline="0" dirty="0" smtClean="0"/>
          </a:p>
          <a:p>
            <a:pPr>
              <a:buFont typeface="Symbol"/>
              <a:buChar char="Þ"/>
            </a:pPr>
            <a:r>
              <a:rPr lang="de-DE" baseline="0" dirty="0" smtClean="0"/>
              <a:t>Aktionen / Operationen</a:t>
            </a:r>
          </a:p>
          <a:p>
            <a:pPr>
              <a:buFont typeface="Symbol"/>
              <a:buChar char="Þ"/>
            </a:pPr>
            <a:endParaRPr lang="de-DE" baseline="0" dirty="0" smtClean="0"/>
          </a:p>
          <a:p>
            <a:pPr>
              <a:buFont typeface="Symbol"/>
              <a:buNone/>
            </a:pPr>
            <a:r>
              <a:rPr lang="de-DE" baseline="0" dirty="0" smtClean="0"/>
              <a:t>Entspricht bei UML</a:t>
            </a:r>
          </a:p>
          <a:p>
            <a:pPr>
              <a:buFont typeface="Symbol"/>
              <a:buChar char="Þ"/>
            </a:pPr>
            <a:r>
              <a:rPr lang="de-DE" baseline="0" dirty="0" smtClean="0"/>
              <a:t>Akteur </a:t>
            </a:r>
          </a:p>
          <a:p>
            <a:pPr>
              <a:buFont typeface="Symbol"/>
              <a:buChar char="Þ"/>
            </a:pPr>
            <a:r>
              <a:rPr lang="de-DE" baseline="0" dirty="0" err="1" smtClean="0"/>
              <a:t>UseCase</a:t>
            </a:r>
            <a:endParaRPr lang="de-DE" baseline="0" dirty="0" smtClean="0"/>
          </a:p>
          <a:p>
            <a:pPr>
              <a:buFont typeface="Symbol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486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GitHub</a:t>
            </a:r>
            <a:r>
              <a:rPr lang="de-DE" baseline="0" dirty="0" smtClean="0"/>
              <a:t> für Dokumentenaustausch (binäre Dokumente) nur begrenzt geeignet</a:t>
            </a:r>
          </a:p>
          <a:p>
            <a:r>
              <a:rPr lang="de-DE" baseline="0" dirty="0" smtClean="0"/>
              <a:t>Alternativen: </a:t>
            </a:r>
            <a:r>
              <a:rPr lang="de-DE" baseline="0" dirty="0" err="1" smtClean="0"/>
              <a:t>Dropbox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Mesh</a:t>
            </a:r>
            <a:r>
              <a:rPr lang="de-DE" baseline="0" dirty="0" smtClean="0"/>
              <a:t>…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Todo</a:t>
            </a:r>
            <a:r>
              <a:rPr lang="de-DE" baseline="0" dirty="0" smtClean="0"/>
              <a:t>:</a:t>
            </a:r>
          </a:p>
          <a:p>
            <a:r>
              <a:rPr lang="de-DE" baseline="0" dirty="0" smtClean="0"/>
              <a:t>Pflichtenheft</a:t>
            </a:r>
          </a:p>
          <a:p>
            <a:r>
              <a:rPr lang="de-DE" baseline="0" dirty="0" smtClean="0"/>
              <a:t>Peer-Review</a:t>
            </a:r>
          </a:p>
          <a:p>
            <a:r>
              <a:rPr lang="de-DE" dirty="0" smtClean="0"/>
              <a:t>(Design Modell erstellen mit Komponenten, Schnittstellen, wichtige Klassen, Datenmodell, </a:t>
            </a:r>
            <a:r>
              <a:rPr lang="de-DE" dirty="0" err="1" smtClean="0"/>
              <a:t>etc</a:t>
            </a:r>
            <a:r>
              <a:rPr lang="de-DE" dirty="0" smtClean="0"/>
              <a:t>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Software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(Architekturkonzeption)</a:t>
            </a:r>
          </a:p>
          <a:p>
            <a:endParaRPr lang="de-DE" dirty="0" smtClean="0"/>
          </a:p>
          <a:p>
            <a:r>
              <a:rPr lang="de-DE" dirty="0" smtClean="0"/>
              <a:t>Aufbauend auf den Feinentwurf erfolgt die prot. Implementierung ausgewählter</a:t>
            </a:r>
            <a:r>
              <a:rPr lang="de-DE" baseline="0" dirty="0" smtClean="0"/>
              <a:t> Funktionen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72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33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Ziel des Projekts </a:t>
            </a:r>
            <a:r>
              <a:rPr lang="de-DE" dirty="0" err="1" smtClean="0"/>
              <a:t>Eventalizer</a:t>
            </a:r>
            <a:r>
              <a:rPr lang="de-DE" dirty="0" smtClean="0"/>
              <a:t> ist die </a:t>
            </a:r>
            <a:r>
              <a:rPr lang="de-D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Erstellung einer webbasierten Plattform zur nutzerzentrierten</a:t>
            </a:r>
            <a:r>
              <a:rPr lang="de-DE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Organisation von nicht kommerziellen gemeinschaftlichen Freizeitaktivitäten.</a:t>
            </a:r>
          </a:p>
          <a:p>
            <a:endParaRPr lang="de-DE" dirty="0" smtClean="0"/>
          </a:p>
          <a:p>
            <a:r>
              <a:rPr lang="de-DE" dirty="0" smtClean="0"/>
              <a:t>Benutzer können</a:t>
            </a:r>
            <a:r>
              <a:rPr lang="de-DE" baseline="0" dirty="0" smtClean="0"/>
              <a:t> verschiedene Freizeitaktivitäten (z.B. ein gemeinsames </a:t>
            </a:r>
            <a:r>
              <a:rPr lang="de-DE" baseline="0" dirty="0" err="1" smtClean="0"/>
              <a:t>Kartfahren</a:t>
            </a:r>
            <a:r>
              <a:rPr lang="de-DE" baseline="0" dirty="0" smtClean="0"/>
              <a:t> über die Plattform)</a:t>
            </a:r>
          </a:p>
          <a:p>
            <a:r>
              <a:rPr lang="de-DE" baseline="0" dirty="0" smtClean="0"/>
              <a:t>Thema Gruppengröße: Häufig zu kleine Gruppe mit gemeinsamen </a:t>
            </a:r>
            <a:r>
              <a:rPr lang="de-DE" baseline="0" dirty="0" err="1" smtClean="0"/>
              <a:t>Interssen</a:t>
            </a:r>
            <a:r>
              <a:rPr lang="de-DE" baseline="0" dirty="0" smtClean="0"/>
              <a:t> im Freundes/Bekanntenkreis oder mit mehr Personen macht es mehr Spaß</a:t>
            </a:r>
          </a:p>
          <a:p>
            <a:r>
              <a:rPr lang="de-DE" baseline="0" dirty="0" err="1" smtClean="0"/>
              <a:t>Eventalizer</a:t>
            </a:r>
            <a:r>
              <a:rPr lang="de-DE" baseline="0" dirty="0" smtClean="0"/>
              <a:t> hilft Personen mit gleichen Interessen zu vernetzen und über </a:t>
            </a:r>
            <a:r>
              <a:rPr lang="de-DE" baseline="0" dirty="0" err="1" smtClean="0"/>
              <a:t>Evantlizer</a:t>
            </a:r>
            <a:r>
              <a:rPr lang="de-DE" baseline="0" dirty="0" smtClean="0"/>
              <a:t> zu einem gemeinsamen Event zu verabreden</a:t>
            </a:r>
            <a:endParaRPr lang="de-DE" dirty="0" smtClean="0"/>
          </a:p>
          <a:p>
            <a:endParaRPr lang="de-DE" dirty="0" smtClean="0"/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 dem Einstellen eines Events kann der Event-Organisator Spezifika, wie beispielsweise Art der Aktivität, Termin, Ort, Gruppengröße oder Kosten festgelegen. Anhand dieser Eigenschaften können die Event-Teilnehmer eingestellte Events suchen und sich zu diesen anmelden.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Mehrwerte: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Mehrwerte schaffen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Vernetzung von Personen mit gleicher Interessen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Mehrwertdienste einbinden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SMS-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Reminder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-Service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Anbindung von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(insb.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über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API‘s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auch weitere Aspekte möglich (Event auf eigene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Pinwand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posten etc.)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513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Iterativ und </a:t>
            </a:r>
            <a:r>
              <a:rPr lang="de-DE" baseline="0" dirty="0" smtClean="0">
                <a:sym typeface="Wingdings" pitchFamily="2" charset="2"/>
              </a:rPr>
              <a:t>Inkrementell</a:t>
            </a:r>
          </a:p>
          <a:p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 kontinuierliche Verbesserung und Abstimmungen, da Auftrag </a:t>
            </a:r>
            <a:r>
              <a:rPr lang="de-DE" dirty="0" err="1" smtClean="0">
                <a:sym typeface="Wingdings" pitchFamily="2" charset="2"/>
              </a:rPr>
              <a:t>initial</a:t>
            </a:r>
            <a:r>
              <a:rPr lang="de-DE" dirty="0" smtClean="0">
                <a:sym typeface="Wingdings" pitchFamily="2" charset="2"/>
              </a:rPr>
              <a:t> unklar ist viele Abstimmungen mit dem „Auftraggeber“ (Lastenheft Erstellung etc.)</a:t>
            </a:r>
          </a:p>
          <a:p>
            <a:r>
              <a:rPr lang="de-DE" dirty="0" smtClean="0">
                <a:sym typeface="Wingdings" pitchFamily="2" charset="2"/>
              </a:rPr>
              <a:t>Lastenheft</a:t>
            </a:r>
            <a:r>
              <a:rPr lang="de-DE" baseline="0" dirty="0" smtClean="0">
                <a:sym typeface="Wingdings" pitchFamily="2" charset="2"/>
              </a:rPr>
              <a:t> ist jetzt final (1.0) aber Änderungen sind nicht auszuschließen</a:t>
            </a:r>
          </a:p>
          <a:p>
            <a:r>
              <a:rPr lang="de-DE" baseline="0" dirty="0" smtClean="0">
                <a:sym typeface="Wingdings" pitchFamily="2" charset="2"/>
              </a:rPr>
              <a:t>Erfahrungen aus vorherigen Schritten unmittelbar zur Überarbeitung genutzt.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Bsp. Im Gegensatz zum Wasserfallmodell</a:t>
            </a:r>
          </a:p>
          <a:p>
            <a:r>
              <a:rPr lang="de-DE" baseline="0" dirty="0" smtClean="0">
                <a:sym typeface="Wingdings" pitchFamily="2" charset="2"/>
              </a:rPr>
              <a:t>SCRUM: Problematisch gesehen: Rolle des Auftragsgebers (</a:t>
            </a:r>
            <a:r>
              <a:rPr lang="de-DE" baseline="0" dirty="0" err="1" smtClean="0">
                <a:sym typeface="Wingdings" pitchFamily="2" charset="2"/>
              </a:rPr>
              <a:t>ProductOwner</a:t>
            </a:r>
            <a:r>
              <a:rPr lang="de-DE" baseline="0" dirty="0" smtClean="0">
                <a:sym typeface="Wingdings" pitchFamily="2" charset="2"/>
              </a:rPr>
              <a:t>) und (</a:t>
            </a:r>
            <a:r>
              <a:rPr lang="de-DE" baseline="0" dirty="0" err="1" smtClean="0">
                <a:sym typeface="Wingdings" pitchFamily="2" charset="2"/>
              </a:rPr>
              <a:t>ScrumMaster</a:t>
            </a:r>
            <a:r>
              <a:rPr lang="de-DE" baseline="0" dirty="0" smtClean="0">
                <a:sym typeface="Wingdings" pitchFamily="2" charset="2"/>
              </a:rPr>
              <a:t>)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Inkrementell -&gt; Termin-/Ablaufplanung: verschieden hohe Aufwände je Thema zu unterschiedlichen Zeiten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UML eng verzahnt mit RUP</a:t>
            </a:r>
          </a:p>
          <a:p>
            <a:r>
              <a:rPr lang="de-DE" baseline="0" dirty="0" smtClean="0">
                <a:sym typeface="Wingdings" pitchFamily="2" charset="2"/>
              </a:rPr>
              <a:t>Verwendung insbesondere in der </a:t>
            </a:r>
            <a:r>
              <a:rPr lang="de-DE" baseline="0" dirty="0" err="1" smtClean="0">
                <a:sym typeface="Wingdings" pitchFamily="2" charset="2"/>
              </a:rPr>
              <a:t>Inception</a:t>
            </a:r>
            <a:r>
              <a:rPr lang="de-DE" baseline="0" dirty="0" smtClean="0">
                <a:sym typeface="Wingdings" pitchFamily="2" charset="2"/>
              </a:rPr>
              <a:t> und Elaboration Phase zur Modellierung des Projekts (Anwendungsfälle, Klassendiagramme etc.)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</a:p>
          <a:p>
            <a:r>
              <a:rPr lang="de-DE" dirty="0" smtClean="0"/>
              <a:t>Fokus aus </a:t>
            </a:r>
            <a:r>
              <a:rPr lang="de-DE" dirty="0" err="1" smtClean="0"/>
              <a:t>Inception</a:t>
            </a:r>
            <a:r>
              <a:rPr lang="de-DE" dirty="0" smtClean="0"/>
              <a:t> / Elaboration</a:t>
            </a:r>
          </a:p>
          <a:p>
            <a:r>
              <a:rPr lang="de-DE" dirty="0" smtClean="0"/>
              <a:t>Aufgrund der Enge des Zeitplans jeweils zwei Iterationen mit</a:t>
            </a:r>
            <a:r>
              <a:rPr lang="de-DE" baseline="0" dirty="0" smtClean="0"/>
              <a:t> festen Reviews der Ergebnisse etc.</a:t>
            </a:r>
          </a:p>
          <a:p>
            <a:r>
              <a:rPr lang="de-DE" baseline="0" dirty="0" smtClean="0"/>
              <a:t>Aber auch: RUP! Jederzeit auch bei kleineren Änderungen/Feststellungen usw. Überarbeitung.</a:t>
            </a:r>
          </a:p>
          <a:p>
            <a:r>
              <a:rPr lang="de-DE" baseline="0" dirty="0" smtClean="0"/>
              <a:t>Ziel: 11.06. eine prototypische Implementierung der Plattform fertigstellen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PeerReview</a:t>
            </a:r>
            <a:r>
              <a:rPr lang="de-DE" baseline="0" dirty="0" smtClean="0"/>
              <a:t>, Abschlusspräsentation, Reflexionsbericht (FST-Themen) eingeplant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Entsprechende Auslastung der MA berücksichtigt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82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Mittwochs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erfolgt flexibel und generell wochenweise </a:t>
            </a:r>
            <a:br>
              <a:rPr lang="de-DE" dirty="0" smtClean="0"/>
            </a:br>
            <a:r>
              <a:rPr lang="de-DE" dirty="0" smtClean="0"/>
              <a:t>(bei bedarf tageweise) (Freitags)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r>
              <a:rPr lang="de-DE" dirty="0" smtClean="0"/>
              <a:t>Transparenz und Nachverfolgung schaffen wir durch eine Dokumentation aller Aufgaben, z.T.</a:t>
            </a:r>
            <a:r>
              <a:rPr lang="de-DE" baseline="0" dirty="0" smtClean="0"/>
              <a:t> auch fein granular in einer </a:t>
            </a:r>
            <a:r>
              <a:rPr lang="de-DE" baseline="0" dirty="0" err="1" smtClean="0"/>
              <a:t>Excelbasierten</a:t>
            </a:r>
            <a:r>
              <a:rPr lang="de-DE" baseline="0" dirty="0" smtClean="0"/>
              <a:t> Aufgabeliste</a:t>
            </a:r>
          </a:p>
          <a:p>
            <a:r>
              <a:rPr lang="de-DE" baseline="0" dirty="0" smtClean="0"/>
              <a:t>Wichtige Ergebnisse werden in Protokollen zu en </a:t>
            </a:r>
            <a:r>
              <a:rPr lang="de-DE" baseline="0" dirty="0" err="1" smtClean="0"/>
              <a:t>JourFixen</a:t>
            </a:r>
            <a:r>
              <a:rPr lang="de-DE" baseline="0" dirty="0" smtClean="0"/>
              <a:t> zusammengefasst.</a:t>
            </a:r>
          </a:p>
          <a:p>
            <a:endParaRPr lang="de-DE" baseline="0" dirty="0" smtClean="0"/>
          </a:p>
          <a:p>
            <a:r>
              <a:rPr lang="de-DE" dirty="0" err="1" smtClean="0"/>
              <a:t>Versionierung</a:t>
            </a:r>
            <a:r>
              <a:rPr lang="de-DE" dirty="0" smtClean="0"/>
              <a:t> der Dokumente &amp; des Quellcodes</a:t>
            </a:r>
          </a:p>
          <a:p>
            <a:endParaRPr lang="de-DE" dirty="0" smtClean="0"/>
          </a:p>
          <a:p>
            <a:r>
              <a:rPr lang="de-DE" dirty="0" smtClean="0"/>
              <a:t>Erste Dokumente über Google </a:t>
            </a:r>
            <a:r>
              <a:rPr lang="de-DE" dirty="0" err="1" smtClean="0"/>
              <a:t>Docs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Spätere Entscheidung für Repository </a:t>
            </a:r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smtClean="0"/>
              <a:t>webbasierter Hosting-Dienst für Open-Source-Software-Entwicklungsprojekte</a:t>
            </a:r>
          </a:p>
          <a:p>
            <a:pPr lvl="1"/>
            <a:r>
              <a:rPr lang="de-DE" dirty="0" smtClean="0"/>
              <a:t>Verwendet das Versionsverwaltungssystem </a:t>
            </a:r>
            <a:r>
              <a:rPr lang="de-DE" dirty="0" err="1" smtClean="0"/>
              <a:t>Git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97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Framework: Spring</a:t>
            </a:r>
          </a:p>
          <a:p>
            <a:r>
              <a:rPr lang="de-DE" dirty="0" err="1" smtClean="0"/>
              <a:t>Roo</a:t>
            </a:r>
            <a:r>
              <a:rPr lang="de-DE" dirty="0" smtClean="0"/>
              <a:t>:</a:t>
            </a:r>
            <a:r>
              <a:rPr lang="de-DE" baseline="0" dirty="0" smtClean="0"/>
              <a:t> Erweiterung (Rapid Development)</a:t>
            </a:r>
          </a:p>
          <a:p>
            <a:r>
              <a:rPr lang="de-DE" baseline="0" dirty="0" err="1" smtClean="0"/>
              <a:t>Roo</a:t>
            </a:r>
            <a:r>
              <a:rPr lang="de-DE" baseline="0" dirty="0" smtClean="0"/>
              <a:t> für Spring = </a:t>
            </a:r>
            <a:r>
              <a:rPr lang="de-DE" baseline="0" dirty="0" err="1" smtClean="0"/>
              <a:t>Rails</a:t>
            </a:r>
            <a:r>
              <a:rPr lang="de-DE" baseline="0" dirty="0" smtClean="0"/>
              <a:t> für Ruby</a:t>
            </a:r>
          </a:p>
          <a:p>
            <a:pPr lvl="1"/>
            <a:r>
              <a:rPr lang="de-DE" dirty="0" smtClean="0"/>
              <a:t>Quelloffenes Framework</a:t>
            </a:r>
            <a:r>
              <a:rPr lang="de-DE" baseline="0" dirty="0" smtClean="0"/>
              <a:t> </a:t>
            </a:r>
            <a:r>
              <a:rPr lang="de-DE" dirty="0" smtClean="0"/>
              <a:t>Werkzeug zur einfachen und effizienten Realisierung von Java-Anwendungen</a:t>
            </a:r>
          </a:p>
          <a:p>
            <a:pPr lvl="1"/>
            <a:r>
              <a:rPr lang="de-DE" dirty="0" smtClean="0"/>
              <a:t>Verwendung von bekannten und verbreiteten Java-Techniken wie Spring,  dem Java </a:t>
            </a:r>
            <a:r>
              <a:rPr lang="de-DE" dirty="0" err="1" smtClean="0"/>
              <a:t>Persistence</a:t>
            </a:r>
            <a:r>
              <a:rPr lang="de-DE" dirty="0" smtClean="0"/>
              <a:t> API (JPA),  </a:t>
            </a:r>
            <a:r>
              <a:rPr lang="de-DE" dirty="0" err="1" smtClean="0"/>
              <a:t>JUnit</a:t>
            </a:r>
            <a:r>
              <a:rPr lang="de-DE" dirty="0" smtClean="0"/>
              <a:t> oder Googles Web Toolkit (GWT)</a:t>
            </a:r>
          </a:p>
          <a:p>
            <a:pPr lvl="1"/>
            <a:r>
              <a:rPr lang="de-DE" dirty="0" smtClean="0"/>
              <a:t>Konzentration auf Entwicklungsprozess und nicht auf Implementierung</a:t>
            </a:r>
          </a:p>
          <a:p>
            <a:endParaRPr lang="de-DE" dirty="0" smtClean="0"/>
          </a:p>
          <a:p>
            <a:r>
              <a:rPr lang="de-DE" dirty="0" smtClean="0"/>
              <a:t>Typische wie in Vorlesung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Hibernate</a:t>
            </a:r>
            <a:endParaRPr lang="de-DE" dirty="0" smtClean="0"/>
          </a:p>
          <a:p>
            <a:pPr lvl="1"/>
            <a:r>
              <a:rPr lang="de-DE" dirty="0" err="1" smtClean="0"/>
              <a:t>Object</a:t>
            </a:r>
            <a:r>
              <a:rPr lang="de-DE" dirty="0" smtClean="0"/>
              <a:t>-Relational Mapping (ORM)</a:t>
            </a:r>
          </a:p>
          <a:p>
            <a:pPr lvl="1"/>
            <a:r>
              <a:rPr lang="de-DE" dirty="0" smtClean="0"/>
              <a:t>Integration von JDBC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Hibernate</a:t>
            </a:r>
            <a:r>
              <a:rPr lang="de-DE" dirty="0" smtClean="0"/>
              <a:t> ist weit verbreitetes</a:t>
            </a:r>
            <a:r>
              <a:rPr lang="de-DE" baseline="0" dirty="0" smtClean="0"/>
              <a:t> Framework zum ORM</a:t>
            </a:r>
          </a:p>
          <a:p>
            <a:r>
              <a:rPr lang="de-DE" dirty="0" smtClean="0"/>
              <a:t>ORM: Java Objekte mit </a:t>
            </a:r>
            <a:r>
              <a:rPr lang="de-DE" dirty="0" smtClean="0">
                <a:hlinkClick r:id="rId3" tooltip="Objektorientierte Programmierung"/>
              </a:rPr>
              <a:t>Attributen</a:t>
            </a:r>
            <a:r>
              <a:rPr lang="de-DE" dirty="0" smtClean="0"/>
              <a:t> und in </a:t>
            </a:r>
            <a:r>
              <a:rPr lang="de-DE" dirty="0" smtClean="0">
                <a:hlinkClick r:id="rId4" tooltip="Relationale Datenbank"/>
              </a:rPr>
              <a:t>relationalen Datenbanken</a:t>
            </a:r>
            <a:r>
              <a:rPr lang="de-DE" dirty="0" smtClean="0"/>
              <a:t> zu speichern und aus entsprechenden Datensätzen wiederum Objekte zu erzeugen.</a:t>
            </a:r>
          </a:p>
          <a:p>
            <a:r>
              <a:rPr lang="de-DE" dirty="0" smtClean="0"/>
              <a:t>Integration</a:t>
            </a:r>
            <a:r>
              <a:rPr lang="de-DE" baseline="0" dirty="0" smtClean="0"/>
              <a:t> von JDBC zur Datenbankabfrage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Feinplanung und Umsetzungskontrolle in separater Aufgabenliste (wöchentliche Synchronisation)</a:t>
            </a:r>
          </a:p>
          <a:p>
            <a:endParaRPr lang="de-DE" dirty="0" smtClean="0"/>
          </a:p>
          <a:p>
            <a:r>
              <a:rPr lang="de-DE" dirty="0" smtClean="0"/>
              <a:t>RUP:</a:t>
            </a:r>
            <a:r>
              <a:rPr lang="de-DE" baseline="0" dirty="0" smtClean="0"/>
              <a:t> </a:t>
            </a:r>
            <a:r>
              <a:rPr lang="de-DE" dirty="0" smtClean="0"/>
              <a:t>verschiedenen parallel Aktivitäten; Intensität ist</a:t>
            </a:r>
            <a:r>
              <a:rPr lang="de-DE" baseline="0" dirty="0" smtClean="0"/>
              <a:t> leider so nicht abbildbar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41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Grundlegende </a:t>
            </a:r>
            <a:r>
              <a:rPr lang="de-DE" dirty="0" err="1" smtClean="0"/>
              <a:t>Risikoanlayse</a:t>
            </a:r>
            <a:r>
              <a:rPr lang="de-DE" baseline="0" dirty="0" smtClean="0"/>
              <a:t> durchgeführt</a:t>
            </a:r>
          </a:p>
          <a:p>
            <a:r>
              <a:rPr lang="de-DE" baseline="0" dirty="0" smtClean="0"/>
              <a:t> - Risiken Identifiziert </a:t>
            </a:r>
          </a:p>
          <a:p>
            <a:r>
              <a:rPr lang="de-DE" baseline="0" dirty="0" smtClean="0"/>
              <a:t> - klassifiziert nach Eintrittswahrscheinlichkeit (hoch, mittel, gering)</a:t>
            </a:r>
          </a:p>
          <a:p>
            <a:r>
              <a:rPr lang="de-DE" baseline="0" dirty="0" smtClean="0"/>
              <a:t> und Auswirkungen bewertet hinsichtlich des </a:t>
            </a:r>
            <a:r>
              <a:rPr lang="de-DE" baseline="0" dirty="0" err="1" smtClean="0"/>
              <a:t>Projektsverlauf</a:t>
            </a:r>
            <a:r>
              <a:rPr lang="de-DE" baseline="0" dirty="0" smtClean="0"/>
              <a:t> im Bezug auf</a:t>
            </a:r>
          </a:p>
          <a:p>
            <a:r>
              <a:rPr lang="de-DE" baseline="0" dirty="0" smtClean="0"/>
              <a:t>	magische Dreieck: Termin, Kosten (MA Ressourcen), Inhalt/Umfang (Qualität)</a:t>
            </a:r>
          </a:p>
          <a:p>
            <a:r>
              <a:rPr lang="de-DE" baseline="0" dirty="0" smtClean="0"/>
              <a:t>	dort jeweils wieder nach (hoch, mittel, gering)</a:t>
            </a:r>
          </a:p>
          <a:p>
            <a:endParaRPr lang="de-DE" baseline="0" dirty="0" smtClean="0"/>
          </a:p>
          <a:p>
            <a:r>
              <a:rPr lang="de-DE" dirty="0" smtClean="0"/>
              <a:t> - Fokussierung der</a:t>
            </a:r>
            <a:r>
              <a:rPr lang="de-DE" baseline="0" dirty="0" smtClean="0"/>
              <a:t> Veranstaltung auf </a:t>
            </a:r>
            <a:r>
              <a:rPr lang="de-DE" baseline="0" dirty="0" err="1" smtClean="0"/>
              <a:t>SoftwareEntwicklungsProzess</a:t>
            </a:r>
            <a:r>
              <a:rPr lang="de-DE" baseline="0" dirty="0" smtClean="0"/>
              <a:t>, daher nicht weiter vertieft.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4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de-DE" noProof="1" smtClean="0"/>
              <a:t>Titelmasterformat durch Klicken bearbeiten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de-DE" noProof="1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de-DE" noProof="1" smtClean="0"/>
              <a:t>Titelmasterformat durch Klicken bearbeiten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de-DE" noProof="1" smtClean="0"/>
              <a:t>Textmasterformate durch Klicken bearbeiten</a:t>
            </a:r>
          </a:p>
          <a:p>
            <a:pPr lvl="1"/>
            <a:r>
              <a:rPr lang="de-DE" noProof="1" smtClean="0"/>
              <a:t>Zweite Ebene</a:t>
            </a:r>
          </a:p>
          <a:p>
            <a:pPr lvl="2"/>
            <a:r>
              <a:rPr lang="de-DE" noProof="1" smtClean="0"/>
              <a:t>Dritte Ebene</a:t>
            </a:r>
          </a:p>
          <a:p>
            <a:pPr lvl="3"/>
            <a:r>
              <a:rPr lang="de-DE" noProof="1" smtClean="0"/>
              <a:t>Vierte Ebene</a:t>
            </a:r>
          </a:p>
          <a:p>
            <a:pPr lvl="4"/>
            <a:r>
              <a:rPr lang="de-DE" noProof="1" smtClean="0"/>
              <a:t>Fünfte Ebene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2652714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r>
              <a:rPr lang="de-DE" smtClean="0"/>
              <a:t>21.04.2012</a:t>
            </a:r>
            <a:endParaRPr lang="en-US" sz="12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786314" y="6305550"/>
            <a:ext cx="3824286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en-US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‹Nr.›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048" y="285352"/>
            <a:ext cx="1236003" cy="10001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Projekt: „</a:t>
            </a:r>
            <a:r>
              <a:rPr lang="de-DE" dirty="0" err="1" smtClean="0"/>
              <a:t>Eventalizer</a:t>
            </a:r>
            <a:r>
              <a:rPr lang="de-DE" dirty="0" smtClean="0"/>
              <a:t>“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FST </a:t>
            </a:r>
            <a:r>
              <a:rPr lang="de-DE" dirty="0" smtClean="0"/>
              <a:t>(SS 2012) Team </a:t>
            </a:r>
            <a:r>
              <a:rPr lang="de-DE" dirty="0"/>
              <a:t>5</a:t>
            </a:r>
          </a:p>
          <a:p>
            <a:r>
              <a:rPr lang="de-DE" dirty="0" smtClean="0"/>
              <a:t>Matthias </a:t>
            </a:r>
            <a:r>
              <a:rPr lang="de-DE" dirty="0"/>
              <a:t>Beer, Alexander </a:t>
            </a:r>
            <a:r>
              <a:rPr lang="de-DE" dirty="0" err="1"/>
              <a:t>Benölken</a:t>
            </a:r>
            <a:r>
              <a:rPr lang="de-DE" dirty="0"/>
              <a:t>, Martin </a:t>
            </a:r>
            <a:r>
              <a:rPr lang="de-DE" dirty="0" err="1"/>
              <a:t>Garrels</a:t>
            </a:r>
            <a:r>
              <a:rPr lang="de-DE" dirty="0"/>
              <a:t>, Felix Schulze </a:t>
            </a:r>
            <a:r>
              <a:rPr lang="de-DE" dirty="0" err="1"/>
              <a:t>Mönking</a:t>
            </a:r>
            <a:r>
              <a:rPr lang="de-DE" dirty="0"/>
              <a:t>, Felix Wessel, Patrick </a:t>
            </a:r>
            <a:r>
              <a:rPr lang="de-DE" smtClean="0"/>
              <a:t>Wiebeler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616" y="6220356"/>
            <a:ext cx="4199228" cy="59302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775" y="5772287"/>
            <a:ext cx="1236003" cy="1000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Projektplan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187624" y="1600201"/>
            <a:ext cx="8686800" cy="676672"/>
          </a:xfrm>
        </p:spPr>
        <p:txBody>
          <a:bodyPr>
            <a:noAutofit/>
          </a:bodyPr>
          <a:lstStyle/>
          <a:p>
            <a:r>
              <a:rPr lang="de-DE" dirty="0" smtClean="0"/>
              <a:t>Hauptplanung in Microsoft Project 2010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492896"/>
            <a:ext cx="7560000" cy="309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1197968" y="5344616"/>
            <a:ext cx="8686800" cy="1036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1197968" y="5524636"/>
            <a:ext cx="8686800" cy="676672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654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2780928"/>
            <a:ext cx="5328592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Dokumente</a:t>
            </a:r>
          </a:p>
          <a:p>
            <a:pPr lvl="1"/>
            <a:r>
              <a:rPr lang="de-DE" dirty="0"/>
              <a:t>Projekt-Exposé</a:t>
            </a:r>
          </a:p>
          <a:p>
            <a:pPr lvl="1"/>
            <a:r>
              <a:rPr lang="de-DE" dirty="0"/>
              <a:t>Projektplan</a:t>
            </a:r>
          </a:p>
          <a:p>
            <a:pPr lvl="1"/>
            <a:r>
              <a:rPr lang="de-DE" dirty="0"/>
              <a:t>Risikoanalyse</a:t>
            </a:r>
          </a:p>
          <a:p>
            <a:pPr lvl="1"/>
            <a:r>
              <a:rPr lang="de-DE" dirty="0"/>
              <a:t>Wirtschaftlichkeitsbetrachtung</a:t>
            </a:r>
          </a:p>
          <a:p>
            <a:pPr lvl="1"/>
            <a:r>
              <a:rPr lang="de-DE" dirty="0"/>
              <a:t>Lastenheft</a:t>
            </a:r>
          </a:p>
          <a:p>
            <a:pPr lvl="2"/>
            <a:r>
              <a:rPr lang="de-DE" dirty="0"/>
              <a:t>Glossar (Begriffsdefinitionen)</a:t>
            </a:r>
          </a:p>
          <a:p>
            <a:pPr lvl="2"/>
            <a:r>
              <a:rPr lang="de-DE" dirty="0"/>
              <a:t>Szenarien</a:t>
            </a:r>
          </a:p>
          <a:p>
            <a:pPr lvl="2"/>
            <a:r>
              <a:rPr lang="de-DE" dirty="0"/>
              <a:t>Anwendungsfalldiagramm</a:t>
            </a:r>
          </a:p>
          <a:p>
            <a:pPr lvl="2"/>
            <a:r>
              <a:rPr lang="de-DE" dirty="0"/>
              <a:t>Mock-</a:t>
            </a:r>
            <a:r>
              <a:rPr lang="de-DE" dirty="0" err="1"/>
              <a:t>Ups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879" y="3573015"/>
            <a:ext cx="1444625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38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3212976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Dokumente</a:t>
            </a:r>
          </a:p>
          <a:p>
            <a:pPr lvl="1"/>
            <a:r>
              <a:rPr lang="de-DE" dirty="0"/>
              <a:t>Projekt-Exposé</a:t>
            </a:r>
          </a:p>
          <a:p>
            <a:pPr lvl="1"/>
            <a:r>
              <a:rPr lang="de-DE" dirty="0"/>
              <a:t>Projektplan</a:t>
            </a:r>
          </a:p>
          <a:p>
            <a:pPr lvl="1"/>
            <a:r>
              <a:rPr lang="de-DE" dirty="0"/>
              <a:t>Risikoanalyse</a:t>
            </a:r>
          </a:p>
          <a:p>
            <a:pPr lvl="1"/>
            <a:r>
              <a:rPr lang="de-DE" dirty="0"/>
              <a:t>Wirtschaftlichkeitsbetrachtung</a:t>
            </a:r>
          </a:p>
          <a:p>
            <a:pPr lvl="1"/>
            <a:r>
              <a:rPr lang="de-DE" dirty="0"/>
              <a:t>Lastenheft</a:t>
            </a:r>
          </a:p>
          <a:p>
            <a:pPr lvl="2"/>
            <a:r>
              <a:rPr lang="de-DE" dirty="0"/>
              <a:t>Glossar (Begriffsdefinitionen)</a:t>
            </a:r>
          </a:p>
          <a:p>
            <a:pPr lvl="2"/>
            <a:r>
              <a:rPr lang="de-DE" dirty="0"/>
              <a:t>Szenarien</a:t>
            </a:r>
          </a:p>
          <a:p>
            <a:pPr lvl="2"/>
            <a:r>
              <a:rPr lang="de-DE" dirty="0"/>
              <a:t>Anwendungsfalldiagramm</a:t>
            </a:r>
          </a:p>
          <a:p>
            <a:pPr lvl="2"/>
            <a:r>
              <a:rPr lang="de-DE" dirty="0"/>
              <a:t>Mock-</a:t>
            </a:r>
            <a:r>
              <a:rPr lang="de-DE" dirty="0" err="1"/>
              <a:t>Ups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501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3672320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Dokumente</a:t>
            </a:r>
          </a:p>
          <a:p>
            <a:pPr lvl="1"/>
            <a:r>
              <a:rPr lang="de-DE" dirty="0"/>
              <a:t>Projekt-Exposé</a:t>
            </a:r>
          </a:p>
          <a:p>
            <a:pPr lvl="1"/>
            <a:r>
              <a:rPr lang="de-DE" dirty="0"/>
              <a:t>Projektplan</a:t>
            </a:r>
          </a:p>
          <a:p>
            <a:pPr lvl="1"/>
            <a:r>
              <a:rPr lang="de-DE" dirty="0"/>
              <a:t>Risikoanalyse</a:t>
            </a:r>
          </a:p>
          <a:p>
            <a:pPr lvl="1"/>
            <a:r>
              <a:rPr lang="de-DE" dirty="0"/>
              <a:t>Wirtschaftlichkeitsbetrachtung</a:t>
            </a:r>
          </a:p>
          <a:p>
            <a:pPr lvl="1"/>
            <a:r>
              <a:rPr lang="de-DE" dirty="0"/>
              <a:t>Lastenheft</a:t>
            </a:r>
          </a:p>
          <a:p>
            <a:pPr lvl="2"/>
            <a:r>
              <a:rPr lang="de-DE" dirty="0"/>
              <a:t>Glossar (Begriffsdefinitionen)</a:t>
            </a:r>
          </a:p>
          <a:p>
            <a:pPr lvl="2"/>
            <a:r>
              <a:rPr lang="de-DE" dirty="0"/>
              <a:t>Szenarien</a:t>
            </a:r>
          </a:p>
          <a:p>
            <a:pPr lvl="2"/>
            <a:r>
              <a:rPr lang="de-DE" dirty="0"/>
              <a:t>Anwendungsfalldiagramm</a:t>
            </a:r>
          </a:p>
          <a:p>
            <a:pPr lvl="2"/>
            <a:r>
              <a:rPr lang="de-DE" dirty="0"/>
              <a:t>Mock-</a:t>
            </a:r>
            <a:r>
              <a:rPr lang="de-DE" dirty="0" err="1"/>
              <a:t>Ups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354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4136352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Dokumente</a:t>
            </a:r>
          </a:p>
          <a:p>
            <a:pPr lvl="1"/>
            <a:r>
              <a:rPr lang="de-DE" dirty="0"/>
              <a:t>Projekt-Exposé</a:t>
            </a:r>
          </a:p>
          <a:p>
            <a:pPr lvl="1"/>
            <a:r>
              <a:rPr lang="de-DE" dirty="0"/>
              <a:t>Projektplan</a:t>
            </a:r>
          </a:p>
          <a:p>
            <a:pPr lvl="1"/>
            <a:r>
              <a:rPr lang="de-DE" dirty="0"/>
              <a:t>Risikoanalyse</a:t>
            </a:r>
          </a:p>
          <a:p>
            <a:pPr lvl="1"/>
            <a:r>
              <a:rPr lang="de-DE" dirty="0"/>
              <a:t>Wirtschaftlichkeitsbetrachtung</a:t>
            </a:r>
          </a:p>
          <a:p>
            <a:pPr lvl="1"/>
            <a:r>
              <a:rPr lang="de-DE" dirty="0"/>
              <a:t>Lastenheft</a:t>
            </a:r>
          </a:p>
          <a:p>
            <a:pPr lvl="2"/>
            <a:r>
              <a:rPr lang="de-DE" dirty="0"/>
              <a:t>Glossar (Begriffsdefinitionen)</a:t>
            </a:r>
          </a:p>
          <a:p>
            <a:pPr lvl="2"/>
            <a:r>
              <a:rPr lang="de-DE" dirty="0"/>
              <a:t>Szenarien</a:t>
            </a:r>
          </a:p>
          <a:p>
            <a:pPr lvl="2"/>
            <a:r>
              <a:rPr lang="de-DE" dirty="0"/>
              <a:t>Anwendungsfalldiagramm</a:t>
            </a:r>
          </a:p>
          <a:p>
            <a:pPr lvl="2"/>
            <a:r>
              <a:rPr lang="de-DE" dirty="0"/>
              <a:t>Mock-</a:t>
            </a:r>
            <a:r>
              <a:rPr lang="de-DE" dirty="0" err="1"/>
              <a:t>Ups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721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Aktuelle Ergebnisse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smtClean="0"/>
              <a:t>Glossar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Fachliche Begriffe</a:t>
            </a:r>
          </a:p>
          <a:p>
            <a:pPr lvl="1"/>
            <a:r>
              <a:rPr lang="de-DE" dirty="0" smtClean="0"/>
              <a:t>Event</a:t>
            </a:r>
          </a:p>
          <a:p>
            <a:pPr lvl="1"/>
            <a:r>
              <a:rPr lang="de-DE" dirty="0" smtClean="0"/>
              <a:t>(Event-)Teilnehmer</a:t>
            </a:r>
          </a:p>
          <a:p>
            <a:pPr lvl="1"/>
            <a:r>
              <a:rPr lang="de-DE" dirty="0" smtClean="0"/>
              <a:t>(Event-)Organisator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Technische Begriffe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2098772"/>
            <a:ext cx="3780000" cy="3346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720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4598544"/>
            <a:ext cx="50405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Dokumente</a:t>
            </a:r>
          </a:p>
          <a:p>
            <a:pPr lvl="1"/>
            <a:r>
              <a:rPr lang="de-DE" dirty="0"/>
              <a:t>Projekt-Exposé</a:t>
            </a:r>
          </a:p>
          <a:p>
            <a:pPr lvl="1"/>
            <a:r>
              <a:rPr lang="de-DE" dirty="0"/>
              <a:t>Projektplan</a:t>
            </a:r>
          </a:p>
          <a:p>
            <a:pPr lvl="1"/>
            <a:r>
              <a:rPr lang="de-DE" dirty="0"/>
              <a:t>Risikoanalyse</a:t>
            </a:r>
          </a:p>
          <a:p>
            <a:pPr lvl="1"/>
            <a:r>
              <a:rPr lang="de-DE" dirty="0"/>
              <a:t>Wirtschaftlichkeitsbetrachtung</a:t>
            </a:r>
          </a:p>
          <a:p>
            <a:pPr lvl="1"/>
            <a:r>
              <a:rPr lang="de-DE" dirty="0"/>
              <a:t>Lastenheft</a:t>
            </a:r>
          </a:p>
          <a:p>
            <a:pPr lvl="2"/>
            <a:r>
              <a:rPr lang="de-DE" dirty="0"/>
              <a:t>Glossar (Begriffsdefinitionen)</a:t>
            </a:r>
          </a:p>
          <a:p>
            <a:pPr lvl="2"/>
            <a:r>
              <a:rPr lang="de-DE" dirty="0"/>
              <a:t>Szenarien</a:t>
            </a:r>
          </a:p>
          <a:p>
            <a:pPr lvl="2"/>
            <a:r>
              <a:rPr lang="de-DE" dirty="0"/>
              <a:t>Anwendungsfalldiagramm</a:t>
            </a:r>
          </a:p>
          <a:p>
            <a:pPr lvl="2"/>
            <a:r>
              <a:rPr lang="de-DE" dirty="0"/>
              <a:t>Mock-</a:t>
            </a:r>
            <a:r>
              <a:rPr lang="de-DE" dirty="0" err="1"/>
              <a:t>Ups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8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Szenarien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Event-Organisation</a:t>
            </a:r>
          </a:p>
          <a:p>
            <a:endParaRPr lang="de-DE" dirty="0" smtClean="0"/>
          </a:p>
          <a:p>
            <a:r>
              <a:rPr lang="de-DE" dirty="0" smtClean="0"/>
              <a:t>Event-Teilnahme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550892" y="6288112"/>
            <a:ext cx="2133600" cy="476250"/>
          </a:xfrm>
        </p:spPr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43608" y="6237312"/>
            <a:ext cx="3824286" cy="476250"/>
          </a:xfrm>
        </p:spPr>
        <p:txBody>
          <a:bodyPr/>
          <a:lstStyle/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0524437">
            <a:off x="3559565" y="3487738"/>
            <a:ext cx="3600000" cy="33447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770554">
            <a:off x="5786547" y="1993816"/>
            <a:ext cx="3600000" cy="28043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390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5016944"/>
            <a:ext cx="50405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Dokumente</a:t>
            </a:r>
          </a:p>
          <a:p>
            <a:pPr lvl="1"/>
            <a:r>
              <a:rPr lang="de-DE" dirty="0"/>
              <a:t>Projekt-Exposé</a:t>
            </a:r>
          </a:p>
          <a:p>
            <a:pPr lvl="1"/>
            <a:r>
              <a:rPr lang="de-DE" dirty="0"/>
              <a:t>Projektplan</a:t>
            </a:r>
          </a:p>
          <a:p>
            <a:pPr lvl="1"/>
            <a:r>
              <a:rPr lang="de-DE" dirty="0"/>
              <a:t>Risikoanalyse</a:t>
            </a:r>
          </a:p>
          <a:p>
            <a:pPr lvl="1"/>
            <a:r>
              <a:rPr lang="de-DE" dirty="0"/>
              <a:t>Wirtschaftlichkeitsbetrachtung</a:t>
            </a:r>
          </a:p>
          <a:p>
            <a:pPr lvl="1"/>
            <a:r>
              <a:rPr lang="de-DE" dirty="0"/>
              <a:t>Lastenheft</a:t>
            </a:r>
          </a:p>
          <a:p>
            <a:pPr lvl="2"/>
            <a:r>
              <a:rPr lang="de-DE" dirty="0"/>
              <a:t>Glossar (Begriffsdefinitionen)</a:t>
            </a:r>
          </a:p>
          <a:p>
            <a:pPr lvl="2"/>
            <a:r>
              <a:rPr lang="de-DE" dirty="0"/>
              <a:t>Szenarien</a:t>
            </a:r>
          </a:p>
          <a:p>
            <a:pPr lvl="2"/>
            <a:r>
              <a:rPr lang="de-DE" dirty="0"/>
              <a:t>Anwendungsfalldiagramm</a:t>
            </a:r>
          </a:p>
          <a:p>
            <a:pPr lvl="2"/>
            <a:r>
              <a:rPr lang="de-DE" dirty="0"/>
              <a:t>Mock-</a:t>
            </a:r>
            <a:r>
              <a:rPr lang="de-DE" dirty="0" err="1"/>
              <a:t>Ups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8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Anwendungsfalldiagramm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43010" name="Picture 2" descr="C:\Users\Alexander\Desktop\eventalizer\eventalizer\dokumente\UML Diagramme\Anwendungsfalldiagramm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0"/>
              </a:clrFrom>
              <a:clrTo>
                <a:srgbClr val="FFFFF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4352" y="1196752"/>
            <a:ext cx="6336000" cy="55901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773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Projektsteckbrief</a:t>
            </a:r>
          </a:p>
          <a:p>
            <a:r>
              <a:rPr lang="de-DE" dirty="0" smtClean="0"/>
              <a:t>Projektvorgehen</a:t>
            </a:r>
          </a:p>
          <a:p>
            <a:r>
              <a:rPr lang="de-DE" dirty="0" smtClean="0"/>
              <a:t>Projektorganisation</a:t>
            </a:r>
          </a:p>
          <a:p>
            <a:r>
              <a:rPr lang="de-DE" dirty="0" smtClean="0"/>
              <a:t>Architekturentscheidungen</a:t>
            </a:r>
          </a:p>
          <a:p>
            <a:pPr lvl="0">
              <a:buClr>
                <a:srgbClr val="4F81BD"/>
              </a:buClr>
            </a:pPr>
            <a:r>
              <a:rPr lang="de-DE" dirty="0" smtClean="0">
                <a:solidFill>
                  <a:prstClr val="black"/>
                </a:solidFill>
              </a:rPr>
              <a:t>Aktuelle Ergebnisse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7" name="Picture 2" descr="http://homepages.internet.lu/pompjeen-kenzeg/Bilder/agend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4005064"/>
            <a:ext cx="1643074" cy="18256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1667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5517232"/>
            <a:ext cx="50405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Dokumente</a:t>
            </a:r>
          </a:p>
          <a:p>
            <a:pPr lvl="1"/>
            <a:r>
              <a:rPr lang="de-DE" dirty="0"/>
              <a:t>Projekt-Exposé</a:t>
            </a:r>
          </a:p>
          <a:p>
            <a:pPr lvl="1"/>
            <a:r>
              <a:rPr lang="de-DE" dirty="0"/>
              <a:t>Projektplan</a:t>
            </a:r>
          </a:p>
          <a:p>
            <a:pPr lvl="1"/>
            <a:r>
              <a:rPr lang="de-DE" dirty="0"/>
              <a:t>Risikoanalyse</a:t>
            </a:r>
          </a:p>
          <a:p>
            <a:pPr lvl="1"/>
            <a:r>
              <a:rPr lang="de-DE" dirty="0"/>
              <a:t>Wirtschaftlichkeitsbetrachtung</a:t>
            </a:r>
          </a:p>
          <a:p>
            <a:pPr lvl="1"/>
            <a:r>
              <a:rPr lang="de-DE" dirty="0"/>
              <a:t>Lastenheft</a:t>
            </a:r>
          </a:p>
          <a:p>
            <a:pPr lvl="2"/>
            <a:r>
              <a:rPr lang="de-DE" dirty="0"/>
              <a:t>Glossar (Begriffsdefinitionen)</a:t>
            </a:r>
          </a:p>
          <a:p>
            <a:pPr lvl="2"/>
            <a:r>
              <a:rPr lang="de-DE" dirty="0"/>
              <a:t>Szenarien</a:t>
            </a:r>
          </a:p>
          <a:p>
            <a:pPr lvl="2"/>
            <a:r>
              <a:rPr lang="de-DE" dirty="0"/>
              <a:t>Anwendungsfalldiagramm</a:t>
            </a:r>
          </a:p>
          <a:p>
            <a:pPr lvl="2"/>
            <a:r>
              <a:rPr lang="de-DE" dirty="0"/>
              <a:t>Mock-</a:t>
            </a:r>
            <a:r>
              <a:rPr lang="de-DE" dirty="0" err="1"/>
              <a:t>Ups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8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833715"/>
            <a:ext cx="3038475" cy="1390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3848348"/>
            <a:ext cx="3038475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7766" y="3848348"/>
            <a:ext cx="3992400" cy="24862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7" y="1269040"/>
            <a:ext cx="4004592" cy="25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Software </a:t>
            </a:r>
            <a:r>
              <a:rPr lang="de-DE" dirty="0" err="1" smtClean="0"/>
              <a:t>Requirement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r>
              <a:rPr lang="de-DE" dirty="0" smtClean="0"/>
              <a:t>  (Pflichtenheft)</a:t>
            </a:r>
          </a:p>
          <a:p>
            <a:r>
              <a:rPr lang="de-DE" dirty="0" smtClean="0"/>
              <a:t>Software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(Architekturkonzeption)</a:t>
            </a:r>
          </a:p>
          <a:p>
            <a:r>
              <a:rPr lang="de-DE" dirty="0" smtClean="0"/>
              <a:t>Design Modell</a:t>
            </a:r>
          </a:p>
          <a:p>
            <a:r>
              <a:rPr lang="de-DE" dirty="0" smtClean="0"/>
              <a:t>Feinentwurf</a:t>
            </a:r>
          </a:p>
          <a:p>
            <a:r>
              <a:rPr lang="de-DE" dirty="0" smtClean="0"/>
              <a:t>Prototypische Implementierung</a:t>
            </a:r>
          </a:p>
          <a:p>
            <a:endParaRPr lang="de-DE" dirty="0" smtClean="0"/>
          </a:p>
          <a:p>
            <a:r>
              <a:rPr lang="de-DE" dirty="0" smtClean="0"/>
              <a:t>Peer-Review,</a:t>
            </a:r>
            <a:br>
              <a:rPr lang="de-DE" dirty="0" smtClean="0"/>
            </a:br>
            <a:r>
              <a:rPr lang="de-DE" dirty="0" smtClean="0"/>
              <a:t>Abschlusspräsentation,</a:t>
            </a:r>
            <a:br>
              <a:rPr lang="de-DE" dirty="0" smtClean="0"/>
            </a:br>
            <a:r>
              <a:rPr lang="de-DE" dirty="0" smtClean="0"/>
              <a:t>Reflexionsbericht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97398"/>
            <a:ext cx="2450604" cy="13238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39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Projekt: „</a:t>
            </a:r>
            <a:r>
              <a:rPr lang="de-DE" dirty="0" err="1" smtClean="0"/>
              <a:t>Eventalizer</a:t>
            </a:r>
            <a:r>
              <a:rPr lang="de-DE" dirty="0" smtClean="0"/>
              <a:t>“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616" y="6220356"/>
            <a:ext cx="4199228" cy="59302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775" y="5772287"/>
            <a:ext cx="1236003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9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Projektsteckbrief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Internetplattform</a:t>
            </a:r>
          </a:p>
          <a:p>
            <a:r>
              <a:rPr lang="de-DE" dirty="0" smtClean="0"/>
              <a:t>Freizeitaktivitäten</a:t>
            </a:r>
          </a:p>
          <a:p>
            <a:r>
              <a:rPr lang="de-DE" dirty="0" smtClean="0"/>
              <a:t>Benutzer</a:t>
            </a:r>
          </a:p>
          <a:p>
            <a:pPr lvl="1"/>
            <a:r>
              <a:rPr lang="de-DE" dirty="0" smtClean="0"/>
              <a:t>organisieren</a:t>
            </a:r>
          </a:p>
          <a:p>
            <a:pPr lvl="1"/>
            <a:r>
              <a:rPr lang="de-DE" dirty="0" smtClean="0"/>
              <a:t>teilnehmen</a:t>
            </a:r>
          </a:p>
          <a:p>
            <a:pPr lvl="1"/>
            <a:r>
              <a:rPr lang="de-DE" dirty="0" smtClean="0"/>
              <a:t>bewerten</a:t>
            </a:r>
          </a:p>
          <a:p>
            <a:r>
              <a:rPr lang="de-DE" dirty="0" smtClean="0"/>
              <a:t>Events</a:t>
            </a:r>
          </a:p>
          <a:p>
            <a:r>
              <a:rPr lang="de-DE" dirty="0" smtClean="0"/>
              <a:t>Mehrwerte</a:t>
            </a:r>
          </a:p>
          <a:p>
            <a:pPr lvl="1"/>
            <a:r>
              <a:rPr lang="de-DE" dirty="0" smtClean="0"/>
              <a:t>Vernetzung</a:t>
            </a:r>
          </a:p>
          <a:p>
            <a:pPr lvl="1"/>
            <a:r>
              <a:rPr lang="de-DE" dirty="0" err="1" smtClean="0"/>
              <a:t>OAuth</a:t>
            </a:r>
            <a:endParaRPr lang="de-DE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CFCFA"/>
              </a:clrFrom>
              <a:clrTo>
                <a:srgbClr val="FCFCF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4088" y="3645024"/>
            <a:ext cx="3017912" cy="235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727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Rational Unified </a:t>
            </a:r>
            <a:r>
              <a:rPr lang="de-DE" dirty="0" err="1" smtClean="0"/>
              <a:t>Process</a:t>
            </a:r>
            <a:r>
              <a:rPr lang="de-DE" dirty="0" smtClean="0"/>
              <a:t> (RUP)</a:t>
            </a:r>
          </a:p>
          <a:p>
            <a:pPr lvl="1"/>
            <a:r>
              <a:rPr lang="de-DE" dirty="0" smtClean="0"/>
              <a:t>Iterativ</a:t>
            </a:r>
          </a:p>
          <a:p>
            <a:pPr lvl="1"/>
            <a:r>
              <a:rPr lang="de-DE" dirty="0" smtClean="0"/>
              <a:t>Inkrementell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Unified Modeling</a:t>
            </a:r>
            <a:br>
              <a:rPr lang="de-DE" dirty="0" smtClean="0"/>
            </a:br>
            <a:r>
              <a:rPr lang="de-DE" dirty="0" smtClean="0"/>
              <a:t>Language (UML)</a:t>
            </a: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3006520327"/>
              </p:ext>
            </p:extLst>
          </p:nvPr>
        </p:nvGraphicFramePr>
        <p:xfrm>
          <a:off x="6444208" y="1628800"/>
          <a:ext cx="2016224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92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Zeitraum: 05.03.2012 - 11.06.2012</a:t>
            </a:r>
          </a:p>
          <a:p>
            <a:r>
              <a:rPr lang="de-DE" dirty="0" smtClean="0"/>
              <a:t>Planung:</a:t>
            </a:r>
          </a:p>
          <a:p>
            <a:pPr lvl="1"/>
            <a:endParaRPr lang="de-DE" dirty="0" smtClean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0095" r="51663"/>
          <a:stretch>
            <a:fillRect/>
          </a:stretch>
        </p:blipFill>
        <p:spPr bwMode="auto">
          <a:xfrm>
            <a:off x="1692480" y="2636912"/>
            <a:ext cx="7200000" cy="240169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9005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Wöchentliche Jour fixe</a:t>
            </a:r>
          </a:p>
          <a:p>
            <a:r>
              <a:rPr lang="de-DE" dirty="0" smtClean="0"/>
              <a:t>Auf- und Verteilung der Aufgaben/-pakete</a:t>
            </a:r>
          </a:p>
          <a:p>
            <a:r>
              <a:rPr lang="de-DE" dirty="0" smtClean="0"/>
              <a:t>Transparenz und Nachverfolgung</a:t>
            </a:r>
          </a:p>
          <a:p>
            <a:pPr lvl="1"/>
            <a:r>
              <a:rPr lang="de-DE" dirty="0" smtClean="0"/>
              <a:t>Aufgabenliste</a:t>
            </a:r>
          </a:p>
          <a:p>
            <a:pPr lvl="1"/>
            <a:r>
              <a:rPr lang="de-DE" dirty="0" smtClean="0"/>
              <a:t>Protokolle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Dokumentenmanagement &amp; Dateiaustausch</a:t>
            </a:r>
          </a:p>
          <a:p>
            <a:pPr lvl="1"/>
            <a:r>
              <a:rPr lang="de-DE" dirty="0" smtClean="0"/>
              <a:t>Google </a:t>
            </a:r>
            <a:r>
              <a:rPr lang="de-DE" dirty="0" err="1" smtClean="0"/>
              <a:t>Docs</a:t>
            </a:r>
            <a:endParaRPr lang="de-DE" dirty="0" smtClean="0"/>
          </a:p>
          <a:p>
            <a:pPr lvl="1"/>
            <a:r>
              <a:rPr lang="de-DE" dirty="0" err="1"/>
              <a:t>G</a:t>
            </a:r>
            <a:r>
              <a:rPr lang="de-DE" dirty="0" err="1" smtClean="0"/>
              <a:t>itHub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6470506" y="4698845"/>
            <a:ext cx="1190650" cy="1819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3829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Architekturentscheidungen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Framework: Spring </a:t>
            </a:r>
            <a:r>
              <a:rPr lang="de-DE" dirty="0" err="1" smtClean="0"/>
              <a:t>Roo</a:t>
            </a:r>
            <a:endParaRPr lang="de-DE" dirty="0" smtClean="0"/>
          </a:p>
          <a:p>
            <a:pPr lvl="1"/>
            <a:r>
              <a:rPr lang="de-DE" dirty="0" smtClean="0"/>
              <a:t>Open Source Software</a:t>
            </a:r>
          </a:p>
          <a:p>
            <a:pPr lvl="1"/>
            <a:r>
              <a:rPr lang="de-DE" dirty="0" smtClean="0"/>
              <a:t>Java-Techniken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Three</a:t>
            </a:r>
            <a:r>
              <a:rPr lang="de-DE" dirty="0" smtClean="0"/>
              <a:t>-Tier </a:t>
            </a:r>
            <a:r>
              <a:rPr lang="de-DE" dirty="0" smtClean="0"/>
              <a:t>Architektur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Flussdiagramm: Prozess 7"/>
          <p:cNvSpPr/>
          <p:nvPr/>
        </p:nvSpPr>
        <p:spPr>
          <a:xfrm>
            <a:off x="3550240" y="4238666"/>
            <a:ext cx="1944216" cy="15841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b="1" dirty="0" err="1" smtClean="0"/>
              <a:t>ApplicationTier</a:t>
            </a:r>
            <a:endParaRPr lang="de-DE" b="1" dirty="0"/>
          </a:p>
          <a:p>
            <a:pPr marL="381600" lvl="1" indent="-285750">
              <a:buFont typeface="Arial" pitchFamily="34" charset="0"/>
              <a:buChar char="•"/>
            </a:pPr>
            <a:r>
              <a:rPr lang="de-DE" dirty="0"/>
              <a:t>Spring </a:t>
            </a:r>
            <a:r>
              <a:rPr lang="de-DE" dirty="0" err="1"/>
              <a:t>Roo</a:t>
            </a:r>
            <a:endParaRPr lang="de-DE" dirty="0"/>
          </a:p>
          <a:p>
            <a:pPr marL="381600" lvl="1" indent="-285750">
              <a:buFont typeface="Arial" pitchFamily="34" charset="0"/>
              <a:buChar char="•"/>
            </a:pPr>
            <a:r>
              <a:rPr lang="de-DE" dirty="0"/>
              <a:t>Apache </a:t>
            </a:r>
            <a:r>
              <a:rPr lang="de-DE" dirty="0" err="1"/>
              <a:t>Tomcat</a:t>
            </a:r>
            <a:endParaRPr lang="de-DE" dirty="0"/>
          </a:p>
          <a:p>
            <a:pPr algn="ctr"/>
            <a:endParaRPr lang="de-DE" dirty="0"/>
          </a:p>
        </p:txBody>
      </p:sp>
      <p:sp>
        <p:nvSpPr>
          <p:cNvPr id="10" name="Flussdiagramm: Prozess 9"/>
          <p:cNvSpPr/>
          <p:nvPr/>
        </p:nvSpPr>
        <p:spPr>
          <a:xfrm>
            <a:off x="7150640" y="4242596"/>
            <a:ext cx="1944216" cy="15841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b="1" dirty="0" smtClean="0"/>
              <a:t>Data Tier</a:t>
            </a:r>
            <a:br>
              <a:rPr lang="de-DE" b="1" dirty="0" smtClean="0"/>
            </a:br>
            <a:endParaRPr lang="de-DE" sz="1100" b="1" dirty="0"/>
          </a:p>
          <a:p>
            <a:pPr marL="381600" lvl="1" indent="-285750">
              <a:buFont typeface="Arial" pitchFamily="34" charset="0"/>
              <a:buChar char="•"/>
            </a:pPr>
            <a:r>
              <a:rPr lang="de-DE" dirty="0" smtClean="0"/>
              <a:t>MySQL</a:t>
            </a:r>
          </a:p>
          <a:p>
            <a:pPr lvl="1"/>
            <a:endParaRPr lang="de-DE" dirty="0"/>
          </a:p>
          <a:p>
            <a:pPr algn="ctr"/>
            <a:endParaRPr lang="de-DE" dirty="0"/>
          </a:p>
        </p:txBody>
      </p:sp>
      <p:sp>
        <p:nvSpPr>
          <p:cNvPr id="9" name="Pfeil nach links und rechts 8"/>
          <p:cNvSpPr/>
          <p:nvPr/>
        </p:nvSpPr>
        <p:spPr>
          <a:xfrm>
            <a:off x="5566464" y="4509120"/>
            <a:ext cx="1512168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Hibernate</a:t>
            </a:r>
            <a:endParaRPr lang="de-DE" dirty="0"/>
          </a:p>
        </p:txBody>
      </p:sp>
      <p:sp>
        <p:nvSpPr>
          <p:cNvPr id="11" name="Pfeil nach links und rechts 10"/>
          <p:cNvSpPr/>
          <p:nvPr/>
        </p:nvSpPr>
        <p:spPr>
          <a:xfrm>
            <a:off x="2110080" y="4509120"/>
            <a:ext cx="1368152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HTTP(s)</a:t>
            </a:r>
            <a:endParaRPr lang="de-DE" dirty="0"/>
          </a:p>
        </p:txBody>
      </p:sp>
      <p:sp>
        <p:nvSpPr>
          <p:cNvPr id="12" name="Flussdiagramm: Prozess 11"/>
          <p:cNvSpPr/>
          <p:nvPr/>
        </p:nvSpPr>
        <p:spPr>
          <a:xfrm>
            <a:off x="93856" y="4242596"/>
            <a:ext cx="1944216" cy="15841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b="1" dirty="0" err="1" smtClean="0"/>
              <a:t>Presentation</a:t>
            </a:r>
            <a:r>
              <a:rPr lang="de-DE" b="1" dirty="0" smtClean="0"/>
              <a:t> Tier</a:t>
            </a:r>
            <a:br>
              <a:rPr lang="de-DE" b="1" dirty="0" smtClean="0"/>
            </a:br>
            <a:endParaRPr lang="de-DE" sz="1100" b="1" dirty="0" smtClean="0"/>
          </a:p>
          <a:p>
            <a:pPr marL="381600" lvl="1" indent="-285750">
              <a:buFont typeface="Arial" pitchFamily="34" charset="0"/>
              <a:buChar char="•"/>
            </a:pPr>
            <a:r>
              <a:rPr lang="de-DE" dirty="0" smtClean="0"/>
              <a:t>Webbrowser</a:t>
            </a:r>
            <a:endParaRPr lang="de-DE" dirty="0"/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127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/>
              <a:t>Risikoanalyse</a:t>
            </a:r>
          </a:p>
          <a:p>
            <a:pPr lvl="1"/>
            <a:r>
              <a:rPr lang="de-DE" dirty="0" smtClean="0"/>
              <a:t>Wirtschaftlichkeitsbetrachtung</a:t>
            </a:r>
            <a:endParaRPr lang="de-DE" dirty="0"/>
          </a:p>
          <a:p>
            <a:pPr lvl="1"/>
            <a:r>
              <a:rPr lang="de-DE" dirty="0" smtClean="0"/>
              <a:t>Lastenheft</a:t>
            </a:r>
          </a:p>
          <a:p>
            <a:pPr lvl="2"/>
            <a:r>
              <a:rPr lang="de-DE" dirty="0" smtClean="0"/>
              <a:t>Glossar (Begriffsdefinitionen)</a:t>
            </a:r>
          </a:p>
          <a:p>
            <a:pPr lvl="2"/>
            <a:r>
              <a:rPr lang="de-DE" dirty="0" smtClean="0"/>
              <a:t>Szenarien</a:t>
            </a:r>
          </a:p>
          <a:p>
            <a:pPr lvl="2"/>
            <a:r>
              <a:rPr lang="de-DE" dirty="0" smtClean="0"/>
              <a:t>Anwendungsfalldiagramm</a:t>
            </a:r>
          </a:p>
          <a:p>
            <a:pPr lvl="2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885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2348880"/>
            <a:ext cx="5256584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Dokumente</a:t>
            </a:r>
          </a:p>
          <a:p>
            <a:pPr lvl="1"/>
            <a:r>
              <a:rPr lang="de-DE" dirty="0"/>
              <a:t>Projekt-Exposé</a:t>
            </a:r>
          </a:p>
          <a:p>
            <a:pPr lvl="1"/>
            <a:r>
              <a:rPr lang="de-DE" dirty="0"/>
              <a:t>Projektplan</a:t>
            </a:r>
          </a:p>
          <a:p>
            <a:pPr lvl="1"/>
            <a:r>
              <a:rPr lang="de-DE" dirty="0"/>
              <a:t>Risikoanalyse</a:t>
            </a:r>
          </a:p>
          <a:p>
            <a:pPr lvl="1"/>
            <a:r>
              <a:rPr lang="de-DE" dirty="0"/>
              <a:t>Wirtschaftlichkeitsbetrachtung</a:t>
            </a:r>
          </a:p>
          <a:p>
            <a:pPr lvl="1"/>
            <a:r>
              <a:rPr lang="de-DE" dirty="0"/>
              <a:t>Lastenheft</a:t>
            </a:r>
          </a:p>
          <a:p>
            <a:pPr lvl="2"/>
            <a:r>
              <a:rPr lang="de-DE" dirty="0"/>
              <a:t>Glossar (Begriffsdefinitionen)</a:t>
            </a:r>
          </a:p>
          <a:p>
            <a:pPr lvl="2"/>
            <a:r>
              <a:rPr lang="de-DE" dirty="0"/>
              <a:t>Szenarien</a:t>
            </a:r>
          </a:p>
          <a:p>
            <a:pPr lvl="2"/>
            <a:r>
              <a:rPr lang="de-DE" dirty="0"/>
              <a:t>Anwendungsfalldiagramm</a:t>
            </a:r>
          </a:p>
          <a:p>
            <a:pPr lvl="2"/>
            <a:r>
              <a:rPr lang="de-DE" dirty="0"/>
              <a:t>Mock-</a:t>
            </a:r>
            <a:r>
              <a:rPr lang="de-DE" dirty="0" err="1"/>
              <a:t>Ups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86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ktstudium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projektstudiumvorlage</Template>
  <TotalTime>0</TotalTime>
  <Words>1191</Words>
  <Application>Microsoft Office PowerPoint</Application>
  <PresentationFormat>Bildschirmpräsentation (4:3)</PresentationFormat>
  <Paragraphs>378</Paragraphs>
  <Slides>23</Slides>
  <Notes>15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projektstudiumvorlage</vt:lpstr>
      <vt:lpstr>Projekt: „Eventalizer“</vt:lpstr>
      <vt:lpstr>Agenda</vt:lpstr>
      <vt:lpstr>Projektsteckbrief</vt:lpstr>
      <vt:lpstr>Projektvorgehen</vt:lpstr>
      <vt:lpstr>Projektvorgehen</vt:lpstr>
      <vt:lpstr>Projektorganisation</vt:lpstr>
      <vt:lpstr>Architekturentscheidungen</vt:lpstr>
      <vt:lpstr>Aktuelle Ergebnisse</vt:lpstr>
      <vt:lpstr>Aktuelle Ergebnisse</vt:lpstr>
      <vt:lpstr>Projektplan</vt:lpstr>
      <vt:lpstr>Aktuelle Ergebnisse</vt:lpstr>
      <vt:lpstr>Aktuelle Ergebnisse</vt:lpstr>
      <vt:lpstr>Aktuelle Ergebnisse</vt:lpstr>
      <vt:lpstr>Aktuelle Ergebnisse</vt:lpstr>
      <vt:lpstr>Aktuelle Ergebnisse</vt:lpstr>
      <vt:lpstr>Aktuelle Ergebnisse</vt:lpstr>
      <vt:lpstr>Szenarien</vt:lpstr>
      <vt:lpstr>Aktuelle Ergebnisse</vt:lpstr>
      <vt:lpstr>Anwendungsfalldiagramm</vt:lpstr>
      <vt:lpstr>Aktuelle Ergebnisse</vt:lpstr>
      <vt:lpstr>Mock-Ups</vt:lpstr>
      <vt:lpstr>Ausblick</vt:lpstr>
      <vt:lpstr>Projekt: „Eventalizer“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2008-09-16T09:19:07Z</dcterms:created>
  <dcterms:modified xsi:type="dcterms:W3CDTF">2012-04-21T09:46:42Z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CID">
    <vt:lpwstr>1031</vt:lpwstr>
  </property>
  <property fmtid="{D5CDD505-2E9C-101B-9397-08002B2CF9AE}" pid="3" name="_TemplateID">
    <vt:lpwstr>TC100822951031</vt:lpwstr>
  </property>
</Properties>
</file>