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54" r:id="rId6"/>
    <p:sldId id="407" r:id="rId7"/>
    <p:sldId id="415" r:id="rId8"/>
    <p:sldId id="416" r:id="rId9"/>
    <p:sldId id="417" r:id="rId10"/>
    <p:sldId id="418" r:id="rId11"/>
    <p:sldId id="365" r:id="rId12"/>
    <p:sldId id="411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29" autoAdjust="0"/>
  </p:normalViewPr>
  <p:slideViewPr>
    <p:cSldViewPr showGuides="1">
      <p:cViewPr varScale="1">
        <p:scale>
          <a:sx n="49" d="100"/>
          <a:sy n="49" d="100"/>
        </p:scale>
        <p:origin x="66" y="13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canvas.asp" TargetMode="External"/><Relationship Id="rId2" Type="http://schemas.openxmlformats.org/officeDocument/2006/relationships/hyperlink" Target="http://corehtml5canvas.com/code-liv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2438400"/>
            <a:ext cx="10896598" cy="1752600"/>
          </a:xfrm>
        </p:spPr>
        <p:txBody>
          <a:bodyPr>
            <a:normAutofit/>
          </a:bodyPr>
          <a:lstStyle/>
          <a:p>
            <a:r>
              <a:rPr lang="en-US" sz="6000" dirty="0"/>
              <a:t>Code Topic 10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A1506B4B-2AC1-4C81-A4FD-BAA459042BB5}"/>
              </a:ext>
            </a:extLst>
          </p:cNvPr>
          <p:cNvSpPr txBox="1">
            <a:spLocks/>
          </p:cNvSpPr>
          <p:nvPr/>
        </p:nvSpPr>
        <p:spPr>
          <a:xfrm>
            <a:off x="1065213" y="5715000"/>
            <a:ext cx="10591799" cy="8113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Laura Friedman</a:t>
            </a:r>
          </a:p>
          <a:p>
            <a:endParaRPr lang="it-IT" dirty="0"/>
          </a:p>
          <a:p>
            <a:r>
              <a:rPr lang="it-IT" sz="1600" dirty="0"/>
              <a:t>cit 261:02 (Online)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D4D7F24-0332-48B0-BF23-099F07AAA80D}"/>
              </a:ext>
            </a:extLst>
          </p:cNvPr>
          <p:cNvSpPr txBox="1">
            <a:spLocks/>
          </p:cNvSpPr>
          <p:nvPr/>
        </p:nvSpPr>
        <p:spPr>
          <a:xfrm>
            <a:off x="1065213" y="4191000"/>
            <a:ext cx="10896598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HTML5 Tags - Video, Audio, and Canvas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HTML5  Elements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990599"/>
            <a:ext cx="11430000" cy="5849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dirty="0"/>
              <a:t>There are 4 types of HTML5 Elements:</a:t>
            </a:r>
          </a:p>
          <a:p>
            <a:pPr marL="914400" indent="-4476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dirty="0"/>
              <a:t>semantic elements</a:t>
            </a:r>
          </a:p>
          <a:p>
            <a:pPr marL="1420813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&lt;header&gt;, &lt;footer&gt;, &lt;article&gt;, and &lt;section&gt;</a:t>
            </a:r>
          </a:p>
          <a:p>
            <a:pPr marL="914400" indent="-4476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dirty="0"/>
              <a:t>attributes of form elements</a:t>
            </a:r>
          </a:p>
          <a:p>
            <a:pPr marL="1420813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number, date, time, calendar, and range</a:t>
            </a:r>
          </a:p>
          <a:p>
            <a:pPr marL="914400" indent="-4476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dirty="0"/>
              <a:t>graphic elements</a:t>
            </a:r>
          </a:p>
          <a:p>
            <a:pPr marL="1420813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&lt;</a:t>
            </a:r>
            <a:r>
              <a:rPr lang="en-US" sz="3200" dirty="0" err="1"/>
              <a:t>svg</a:t>
            </a:r>
            <a:r>
              <a:rPr lang="en-US" sz="3200" dirty="0"/>
              <a:t>&gt; and &lt;canvas&gt;</a:t>
            </a:r>
          </a:p>
          <a:p>
            <a:pPr marL="914400" indent="-4476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dirty="0"/>
              <a:t>multimedia elements</a:t>
            </a:r>
          </a:p>
          <a:p>
            <a:pPr marL="1420813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&lt;audio&gt; and &lt;video&gt;</a:t>
            </a:r>
          </a:p>
        </p:txBody>
      </p:sp>
    </p:spTree>
    <p:extLst>
      <p:ext uri="{BB962C8B-B14F-4D97-AF65-F5344CB8AC3E}">
        <p14:creationId xmlns:p14="http://schemas.microsoft.com/office/powerpoint/2010/main" val="812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HTML5  Tags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990600"/>
            <a:ext cx="11430000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Supported in all current versions of browsers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/>
              <a:t>&lt;video&gt;</a:t>
            </a:r>
          </a:p>
          <a:p>
            <a:pPr marL="681038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standard way to embed a video in a web page</a:t>
            </a:r>
          </a:p>
          <a:p>
            <a:pPr marL="681038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 supported formats: MP4 (video/mp4), </a:t>
            </a:r>
            <a:r>
              <a:rPr lang="en-US" dirty="0" err="1"/>
              <a:t>WebM</a:t>
            </a:r>
            <a:r>
              <a:rPr lang="en-US" dirty="0"/>
              <a:t> (video/</a:t>
            </a:r>
            <a:r>
              <a:rPr lang="en-US" dirty="0" err="1"/>
              <a:t>webm</a:t>
            </a:r>
            <a:r>
              <a:rPr lang="en-US" dirty="0"/>
              <a:t>), and </a:t>
            </a:r>
            <a:r>
              <a:rPr lang="en-US" dirty="0" err="1"/>
              <a:t>Ogg</a:t>
            </a:r>
            <a:r>
              <a:rPr lang="en-US" dirty="0"/>
              <a:t> (video/</a:t>
            </a:r>
            <a:r>
              <a:rPr lang="en-US" dirty="0" err="1"/>
              <a:t>ogg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/>
              <a:t>&lt;audio&gt;</a:t>
            </a:r>
          </a:p>
          <a:p>
            <a:pPr marL="681038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standard way to embed audio in a web page</a:t>
            </a:r>
          </a:p>
          <a:p>
            <a:pPr marL="681038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 supported formats: MP3 (audio/mpeg), </a:t>
            </a:r>
            <a:r>
              <a:rPr lang="en-US" dirty="0" err="1"/>
              <a:t>Ogg</a:t>
            </a:r>
            <a:r>
              <a:rPr lang="en-US" dirty="0"/>
              <a:t> (audio/</a:t>
            </a:r>
            <a:r>
              <a:rPr lang="en-US" dirty="0" err="1"/>
              <a:t>ogg</a:t>
            </a:r>
            <a:r>
              <a:rPr lang="en-US" dirty="0"/>
              <a:t>), Wav (audio/wav)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/>
              <a:t>&lt;canvas&gt;</a:t>
            </a:r>
          </a:p>
          <a:p>
            <a:pPr marL="681038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standard way to draw graphics on the fly via JavaScript</a:t>
            </a:r>
          </a:p>
          <a:p>
            <a:pPr marL="681038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&lt;canvas&gt; element is only a container for graphics.</a:t>
            </a:r>
          </a:p>
          <a:p>
            <a:pPr marL="681038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You must use JavaScript to actually draw the graphics.</a:t>
            </a:r>
          </a:p>
          <a:p>
            <a:pPr marL="681038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Several methods for drawing paths, boxes, circles, text, and adding images.</a:t>
            </a:r>
          </a:p>
          <a:p>
            <a:pPr marL="681038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HTML5  Media Tag - &lt;video&gt;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914399"/>
            <a:ext cx="11430000" cy="592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/>
              <a:t>Example: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&lt;video 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"320"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"240"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controls </a:t>
            </a:r>
            <a:r>
              <a:rPr lang="en-US" dirty="0" err="1">
                <a:solidFill>
                  <a:srgbClr val="FF0000"/>
                </a:solidFill>
              </a:rPr>
              <a:t>autoplay</a:t>
            </a:r>
            <a:r>
              <a:rPr lang="en-US" dirty="0"/>
              <a:t>&gt;</a:t>
            </a:r>
          </a:p>
          <a:p>
            <a:pPr marL="14208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&lt;source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"movie.mp4"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"video/mp4"</a:t>
            </a:r>
            <a:r>
              <a:rPr lang="en-US" dirty="0"/>
              <a:t>&gt;</a:t>
            </a:r>
          </a:p>
          <a:p>
            <a:pPr marL="14208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&lt;source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"movie.ogg"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"video/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ogg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/>
              <a:t>&gt;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Your browser does not support the video tag.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&lt;/video&gt;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controls</a:t>
            </a:r>
            <a:r>
              <a:rPr lang="en-US" dirty="0"/>
              <a:t> attribute adds video controls, like play, pause, and volume.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/>
              <a:t> are not set, the page might flicker while the video loads.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&lt;source&gt; element allows you to specify alternative video files for the browser to choose from. The browser will use the first recognized format.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text between the &lt;video&gt; and &lt;/video&gt; tags will only be displayed in browsers that do not support the &lt;video&gt; element.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autoplay</a:t>
            </a:r>
            <a:r>
              <a:rPr lang="en-US" dirty="0"/>
              <a:t> attribute starts a video automatically.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HTML5  Media Tag - &lt;audio&gt;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914399"/>
            <a:ext cx="11430000" cy="592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/>
              <a:t>Example: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&lt;audio  </a:t>
            </a:r>
            <a:r>
              <a:rPr lang="en-US" dirty="0">
                <a:solidFill>
                  <a:srgbClr val="FF0000"/>
                </a:solidFill>
              </a:rPr>
              <a:t>controls</a:t>
            </a:r>
            <a:r>
              <a:rPr lang="en-US" dirty="0"/>
              <a:t>&gt;</a:t>
            </a:r>
          </a:p>
          <a:p>
            <a:pPr marL="14208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&lt;source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“horse.mp3"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“audio/mpeg"</a:t>
            </a:r>
            <a:r>
              <a:rPr lang="en-US" dirty="0"/>
              <a:t>&gt;</a:t>
            </a:r>
          </a:p>
          <a:p>
            <a:pPr marL="14208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&lt;source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“horse.ogg"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“audio/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ogg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/>
              <a:t>&gt;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Your browser does not support the audio element.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&lt;/audio&gt;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controls</a:t>
            </a:r>
            <a:r>
              <a:rPr lang="en-US" dirty="0"/>
              <a:t> attribute adds audio controls, like play, pause, and volume.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&lt;source&gt; element allows you to specify alternative audio files for the browser to choose from. The browser will use the first recognized format.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text between the &lt;audio&gt; and &lt;/audio&gt; tags will only be displayed in browsers that do not support the &lt;audio&gt; element.</a:t>
            </a:r>
            <a:endParaRPr lang="en-US" sz="3200" dirty="0"/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993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 fontScale="92500"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HTML5  Graphics Tag - &lt;canvas&gt;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914399"/>
            <a:ext cx="11430000" cy="592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/>
              <a:t>Example: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&lt;canvas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“200"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“100"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 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“border:1px solid #000000;" </a:t>
            </a:r>
            <a:r>
              <a:rPr lang="en-US" dirty="0"/>
              <a:t>&gt;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&lt;/canvas&gt;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 attribute is referenced by JavaScript to  manipulate the graphics.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 attribute allows you to add CSS elements to the canvas.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57DC8-2F72-471F-9A37-CBDE94DD4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3998830"/>
            <a:ext cx="20002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 fontScale="92500"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HTML5  Graphics Tag - &lt;canvas&gt;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914399"/>
            <a:ext cx="11430000" cy="592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/>
              <a:t>Example JavaScript to Draw a Line: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 c = 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myCanvas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"2d"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ctx.moveTo</a:t>
            </a:r>
            <a:r>
              <a:rPr lang="en-US" dirty="0"/>
              <a:t>(0,0);</a:t>
            </a:r>
            <a:br>
              <a:rPr lang="en-US" dirty="0"/>
            </a:br>
            <a:r>
              <a:rPr lang="en-US" dirty="0" err="1"/>
              <a:t>ctx.lineTo</a:t>
            </a:r>
            <a:r>
              <a:rPr lang="en-US" dirty="0"/>
              <a:t>(200,100);</a:t>
            </a:r>
            <a:br>
              <a:rPr lang="en-US" dirty="0"/>
            </a:br>
            <a:r>
              <a:rPr lang="en-US" dirty="0" err="1"/>
              <a:t>ctx.stroke</a:t>
            </a:r>
            <a:r>
              <a:rPr lang="en-US" dirty="0"/>
              <a:t>();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/>
              <a:t>Example JavaScript to Draw a Line:</a:t>
            </a:r>
            <a:endParaRPr lang="en-US" dirty="0"/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 c = 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myCanvas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"</a:t>
            </a:r>
            <a:r>
              <a:rPr lang="en-US" dirty="0"/>
              <a:t>);</a:t>
            </a:r>
            <a:br>
              <a:rPr lang="en-US" sz="3200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"2d"</a:t>
            </a:r>
            <a:r>
              <a:rPr lang="en-US" dirty="0"/>
              <a:t>);</a:t>
            </a:r>
            <a:br>
              <a:rPr lang="en-US" sz="3200" dirty="0"/>
            </a:br>
            <a:r>
              <a:rPr lang="en-US" dirty="0" err="1"/>
              <a:t>ctx.beginPath</a:t>
            </a:r>
            <a:r>
              <a:rPr lang="en-US" dirty="0"/>
              <a:t>();</a:t>
            </a:r>
            <a:br>
              <a:rPr lang="en-US" sz="3200" dirty="0"/>
            </a:br>
            <a:r>
              <a:rPr lang="en-US" dirty="0"/>
              <a:t>ctx.arc(</a:t>
            </a:r>
            <a:r>
              <a:rPr lang="en-US" dirty="0">
                <a:solidFill>
                  <a:srgbClr val="FF0000"/>
                </a:solidFill>
              </a:rPr>
              <a:t>95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*</a:t>
            </a:r>
            <a:r>
              <a:rPr lang="en-US" dirty="0" err="1"/>
              <a:t>Math.PI</a:t>
            </a:r>
            <a:r>
              <a:rPr lang="en-US" dirty="0"/>
              <a:t>);</a:t>
            </a:r>
            <a:br>
              <a:rPr lang="en-US" sz="3200" dirty="0"/>
            </a:br>
            <a:r>
              <a:rPr lang="en-US" dirty="0" err="1"/>
              <a:t>ctx.stroke</a:t>
            </a:r>
            <a:r>
              <a:rPr lang="en-US" dirty="0"/>
              <a:t>();</a:t>
            </a:r>
            <a:endParaRPr lang="en-US" sz="3200" dirty="0"/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F4EDEF-F906-4B75-911B-D42EF8887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730" y="1828800"/>
            <a:ext cx="2066925" cy="110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672148-81C2-4BB8-A0CE-FBF4D031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521" y="4648200"/>
            <a:ext cx="20288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7BBDCD20-1EC1-43AF-A589-21B19CD93CF3}"/>
              </a:ext>
            </a:extLst>
          </p:cNvPr>
          <p:cNvSpPr txBox="1">
            <a:spLocks/>
          </p:cNvSpPr>
          <p:nvPr/>
        </p:nvSpPr>
        <p:spPr>
          <a:xfrm>
            <a:off x="0" y="4114800"/>
            <a:ext cx="12188825" cy="198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Resource for Canvas Examples</a:t>
            </a:r>
          </a:p>
          <a:p>
            <a:pPr algn="ctr"/>
            <a:endParaRPr lang="en-US" sz="2800" dirty="0"/>
          </a:p>
          <a:p>
            <a:pPr algn="ctr"/>
            <a:r>
              <a:rPr lang="en-US" sz="4000" dirty="0">
                <a:hlinkClick r:id="rId2"/>
              </a:rPr>
              <a:t>http://corehtml5canvas.com/code-live/</a:t>
            </a:r>
            <a:r>
              <a:rPr lang="en-US" sz="4000" dirty="0"/>
              <a:t> 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721F2065-EB9E-437F-87C0-65C7099C7B5B}"/>
              </a:ext>
            </a:extLst>
          </p:cNvPr>
          <p:cNvSpPr txBox="1">
            <a:spLocks/>
          </p:cNvSpPr>
          <p:nvPr/>
        </p:nvSpPr>
        <p:spPr>
          <a:xfrm>
            <a:off x="37323" y="685800"/>
            <a:ext cx="12188825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Resource for HTML5 Tags</a:t>
            </a:r>
          </a:p>
          <a:p>
            <a:pPr algn="ctr"/>
            <a:endParaRPr lang="en-US" sz="2800" dirty="0"/>
          </a:p>
          <a:p>
            <a:pPr algn="ctr"/>
            <a:r>
              <a:rPr lang="en-US" sz="4000" dirty="0">
                <a:hlinkClick r:id="rId3"/>
              </a:rPr>
              <a:t>https://www.w3schools.com/html/html5_video.asp</a:t>
            </a:r>
          </a:p>
          <a:p>
            <a:pPr algn="ctr"/>
            <a:r>
              <a:rPr lang="en-US" sz="4000" dirty="0">
                <a:hlinkClick r:id="rId3"/>
              </a:rPr>
              <a:t>https://www.w3schools.com/html/html5_audio.asp</a:t>
            </a:r>
          </a:p>
          <a:p>
            <a:pPr algn="ctr"/>
            <a:r>
              <a:rPr lang="en-US" sz="4000" dirty="0">
                <a:hlinkClick r:id="rId3"/>
              </a:rPr>
              <a:t>https://www.w3schools.com/html/html5_canvas.asp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54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7BBDCD20-1EC1-43AF-A589-21B19CD93CF3}"/>
              </a:ext>
            </a:extLst>
          </p:cNvPr>
          <p:cNvSpPr txBox="1">
            <a:spLocks/>
          </p:cNvSpPr>
          <p:nvPr/>
        </p:nvSpPr>
        <p:spPr>
          <a:xfrm>
            <a:off x="0" y="1905000"/>
            <a:ext cx="12188825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0344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1161</TotalTime>
  <Words>323</Words>
  <Application>Microsoft Office PowerPoint</Application>
  <PresentationFormat>Custom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Code Topic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Navigation</dc:title>
  <dc:creator>Laura Friedman</dc:creator>
  <cp:lastModifiedBy>Laura Friedman</cp:lastModifiedBy>
  <cp:revision>146</cp:revision>
  <dcterms:created xsi:type="dcterms:W3CDTF">2017-01-14T23:17:51Z</dcterms:created>
  <dcterms:modified xsi:type="dcterms:W3CDTF">2018-03-10T00:27:31Z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