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5" r:id="rId5"/>
    <p:sldId id="354" r:id="rId6"/>
    <p:sldId id="407" r:id="rId7"/>
    <p:sldId id="413" r:id="rId8"/>
    <p:sldId id="410" r:id="rId9"/>
    <p:sldId id="408" r:id="rId10"/>
    <p:sldId id="390" r:id="rId11"/>
    <p:sldId id="389" r:id="rId12"/>
    <p:sldId id="414" r:id="rId13"/>
    <p:sldId id="415" r:id="rId14"/>
    <p:sldId id="409" r:id="rId15"/>
    <p:sldId id="365" r:id="rId16"/>
    <p:sldId id="411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29" autoAdjust="0"/>
  </p:normalViewPr>
  <p:slideViewPr>
    <p:cSldViewPr showGuides="1">
      <p:cViewPr varScale="1">
        <p:scale>
          <a:sx n="65" d="100"/>
          <a:sy n="65" d="100"/>
        </p:scale>
        <p:origin x="90" y="9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2/19/2018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2/19/2018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2/19/2018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2/19/2018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2/19/2018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ajax_intro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httpmessage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2438400"/>
            <a:ext cx="10896598" cy="1752600"/>
          </a:xfrm>
        </p:spPr>
        <p:txBody>
          <a:bodyPr>
            <a:normAutofit/>
          </a:bodyPr>
          <a:lstStyle/>
          <a:p>
            <a:r>
              <a:rPr lang="en-US" sz="6000" dirty="0"/>
              <a:t>Code Topic 4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A1506B4B-2AC1-4C81-A4FD-BAA459042BB5}"/>
              </a:ext>
            </a:extLst>
          </p:cNvPr>
          <p:cNvSpPr txBox="1">
            <a:spLocks/>
          </p:cNvSpPr>
          <p:nvPr/>
        </p:nvSpPr>
        <p:spPr>
          <a:xfrm>
            <a:off x="1065213" y="5715000"/>
            <a:ext cx="10591799" cy="8113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Laura Friedman</a:t>
            </a:r>
          </a:p>
          <a:p>
            <a:endParaRPr lang="it-IT" dirty="0"/>
          </a:p>
          <a:p>
            <a:r>
              <a:rPr lang="it-IT" sz="1600" dirty="0"/>
              <a:t>cit 261:02 (Online)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D4D7F24-0332-48B0-BF23-099F07AAA80D}"/>
              </a:ext>
            </a:extLst>
          </p:cNvPr>
          <p:cNvSpPr txBox="1">
            <a:spLocks/>
          </p:cNvSpPr>
          <p:nvPr/>
        </p:nvSpPr>
        <p:spPr>
          <a:xfrm>
            <a:off x="1065213" y="4191000"/>
            <a:ext cx="10896598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AJAX Requesting a JSON File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AJAX Request</a:t>
            </a:r>
          </a:p>
          <a:p>
            <a:pPr marL="458787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531812" y="1066801"/>
            <a:ext cx="10515600" cy="2477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en-US" sz="3200" dirty="0"/>
              <a:t>A simple GET request:</a:t>
            </a:r>
          </a:p>
          <a:p>
            <a:pPr marL="682625" lvl="3" indent="0">
              <a:lnSpc>
                <a:spcPct val="150000"/>
              </a:lnSpc>
              <a:buNone/>
            </a:pP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xhttp.open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("GET", "ajax_info.txt", true);</a:t>
            </a:r>
          </a:p>
          <a:p>
            <a:pPr marL="682625" lvl="3" indent="0">
              <a:lnSpc>
                <a:spcPct val="150000"/>
              </a:lnSpc>
              <a:buNone/>
            </a:pP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xhttp.send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D65ED9-84D5-43CF-9D28-0FB50F77C07A}"/>
              </a:ext>
            </a:extLst>
          </p:cNvPr>
          <p:cNvCxnSpPr/>
          <p:nvPr/>
        </p:nvCxnSpPr>
        <p:spPr>
          <a:xfrm>
            <a:off x="1" y="3581400"/>
            <a:ext cx="12188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4EC460D4-C839-4E3C-BF77-57C46D7B86B3}"/>
              </a:ext>
            </a:extLst>
          </p:cNvPr>
          <p:cNvSpPr txBox="1">
            <a:spLocks/>
          </p:cNvSpPr>
          <p:nvPr/>
        </p:nvSpPr>
        <p:spPr>
          <a:xfrm>
            <a:off x="531812" y="3544528"/>
            <a:ext cx="10438529" cy="278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en-US" sz="3200" dirty="0"/>
              <a:t>A simple Post request:</a:t>
            </a:r>
          </a:p>
          <a:p>
            <a:pPr marL="682625" lvl="3" indent="0">
              <a:lnSpc>
                <a:spcPct val="150000"/>
              </a:lnSpc>
              <a:buNone/>
            </a:pPr>
            <a:r>
              <a:rPr lang="it-IT" sz="3200" dirty="0">
                <a:solidFill>
                  <a:schemeClr val="tx2">
                    <a:lumMod val="75000"/>
                  </a:schemeClr>
                </a:solidFill>
              </a:rPr>
              <a:t>xhttp.open("POST", "demo_post.asp", true);</a:t>
            </a:r>
          </a:p>
          <a:p>
            <a:pPr marL="682625" lvl="3" indent="0">
              <a:lnSpc>
                <a:spcPct val="150000"/>
              </a:lnSpc>
              <a:buNone/>
            </a:pPr>
            <a:r>
              <a:rPr lang="it-IT" sz="3200" dirty="0">
                <a:solidFill>
                  <a:schemeClr val="tx2">
                    <a:lumMod val="75000"/>
                  </a:schemeClr>
                </a:solidFill>
              </a:rPr>
              <a:t>xhttp.send();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05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Asynchronous – True or False?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0D5D6ECB-B61B-4983-86A7-BCC571185A63}"/>
              </a:ext>
            </a:extLst>
          </p:cNvPr>
          <p:cNvSpPr txBox="1">
            <a:spLocks/>
          </p:cNvSpPr>
          <p:nvPr/>
        </p:nvSpPr>
        <p:spPr>
          <a:xfrm>
            <a:off x="-153988" y="1600200"/>
            <a:ext cx="12188825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Server requests should be sent asynchronously, so the </a:t>
            </a:r>
            <a:r>
              <a:rPr lang="en-US" sz="7200" dirty="0" err="1"/>
              <a:t>async</a:t>
            </a:r>
            <a:r>
              <a:rPr lang="en-US" sz="7200" dirty="0"/>
              <a:t> parameter of the open() method should be set to true: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200" dirty="0"/>
          </a:p>
          <a:p>
            <a:pPr marL="458787" lvl="2" indent="0" algn="ctr">
              <a:spcBef>
                <a:spcPts val="0"/>
              </a:spcBef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xhttp.open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("GET", "ajax_test.asp", </a:t>
            </a: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200" dirty="0"/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By sending asynchronously, the JavaScript does not have to wait for the server response, but can instead: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200" dirty="0"/>
          </a:p>
          <a:p>
            <a:pPr marL="914400" lvl="2" indent="-4572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7200" dirty="0"/>
              <a:t>execute other scripts while waiting for server response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sz="7200" dirty="0"/>
              <a:t>deal with the response after the response is ready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Font typeface="Arial" pitchFamily="34" charset="0"/>
              <a:buNone/>
            </a:pPr>
            <a:endParaRPr lang="en-US" sz="7200" dirty="0"/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771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>
            <a:extLst>
              <a:ext uri="{FF2B5EF4-FFF2-40B4-BE49-F238E27FC236}">
                <a16:creationId xmlns:a16="http://schemas.microsoft.com/office/drawing/2014/main" id="{7BBDCD20-1EC1-43AF-A589-21B19CD93CF3}"/>
              </a:ext>
            </a:extLst>
          </p:cNvPr>
          <p:cNvSpPr txBox="1">
            <a:spLocks/>
          </p:cNvSpPr>
          <p:nvPr/>
        </p:nvSpPr>
        <p:spPr>
          <a:xfrm>
            <a:off x="0" y="2057400"/>
            <a:ext cx="12188825" cy="2743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Resource for AJAX</a:t>
            </a:r>
          </a:p>
          <a:p>
            <a:pPr algn="ctr"/>
            <a:endParaRPr lang="en-US" sz="6000" dirty="0"/>
          </a:p>
          <a:p>
            <a:pPr algn="ctr"/>
            <a:r>
              <a:rPr lang="en-US" sz="4000" dirty="0">
                <a:hlinkClick r:id="rId2"/>
              </a:rPr>
              <a:t>https://www.w3schools.com/js/js_ajax_intro.asp</a:t>
            </a:r>
            <a:endParaRPr lang="en-US" sz="4000" dirty="0"/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1547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>
            <a:extLst>
              <a:ext uri="{FF2B5EF4-FFF2-40B4-BE49-F238E27FC236}">
                <a16:creationId xmlns:a16="http://schemas.microsoft.com/office/drawing/2014/main" id="{7BBDCD20-1EC1-43AF-A589-21B19CD93CF3}"/>
              </a:ext>
            </a:extLst>
          </p:cNvPr>
          <p:cNvSpPr txBox="1">
            <a:spLocks/>
          </p:cNvSpPr>
          <p:nvPr/>
        </p:nvSpPr>
        <p:spPr>
          <a:xfrm>
            <a:off x="0" y="1905000"/>
            <a:ext cx="12188825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3443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AJAX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1371600"/>
            <a:ext cx="114300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4000" dirty="0"/>
              <a:t>Considered a developer’s “dream” because: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/>
              <a:t>  Read data from a web server AFTER page load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/>
              <a:t>  Update a web page without reloading it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/>
              <a:t>  Send data to a webserver – in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8125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What is AJAX?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1371600"/>
            <a:ext cx="11430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  </a:t>
            </a:r>
            <a:r>
              <a:rPr lang="en-US" sz="3600" b="1" dirty="0"/>
              <a:t>AJAX =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tx2">
                    <a:lumMod val="90000"/>
                  </a:schemeClr>
                </a:solidFill>
              </a:rPr>
              <a:t>A</a:t>
            </a:r>
            <a:r>
              <a:rPr lang="en-US" sz="3600" dirty="0"/>
              <a:t>synchronous </a:t>
            </a:r>
            <a:r>
              <a:rPr lang="en-US" sz="3600" b="1" dirty="0">
                <a:solidFill>
                  <a:schemeClr val="tx2">
                    <a:lumMod val="90000"/>
                  </a:schemeClr>
                </a:solidFill>
              </a:rPr>
              <a:t>J</a:t>
            </a:r>
            <a:r>
              <a:rPr lang="en-US" sz="3600" dirty="0"/>
              <a:t>avaScript </a:t>
            </a:r>
            <a:r>
              <a:rPr lang="en-US" sz="3600" b="1" dirty="0">
                <a:solidFill>
                  <a:schemeClr val="tx2">
                    <a:lumMod val="90000"/>
                  </a:schemeClr>
                </a:solidFill>
              </a:rPr>
              <a:t>A</a:t>
            </a:r>
            <a:r>
              <a:rPr lang="en-US" sz="3600" dirty="0"/>
              <a:t>nd </a:t>
            </a:r>
            <a:r>
              <a:rPr lang="en-US" sz="3600" b="1" dirty="0">
                <a:solidFill>
                  <a:schemeClr val="tx2">
                    <a:lumMod val="90000"/>
                  </a:schemeClr>
                </a:solidFill>
              </a:rPr>
              <a:t>X</a:t>
            </a:r>
            <a:r>
              <a:rPr lang="en-US" sz="3600" dirty="0"/>
              <a:t>ML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  </a:t>
            </a:r>
            <a:r>
              <a:rPr lang="en-US" sz="3600" b="1" dirty="0">
                <a:solidFill>
                  <a:schemeClr val="tx2">
                    <a:lumMod val="90000"/>
                  </a:schemeClr>
                </a:solidFill>
              </a:rPr>
              <a:t>NOT</a:t>
            </a:r>
            <a:r>
              <a:rPr lang="en-US" sz="3600" dirty="0"/>
              <a:t> a programming language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  </a:t>
            </a:r>
            <a:r>
              <a:rPr lang="en-US" sz="3600" b="1" dirty="0">
                <a:solidFill>
                  <a:schemeClr val="tx2">
                    <a:lumMod val="90000"/>
                  </a:schemeClr>
                </a:solidFill>
              </a:rPr>
              <a:t>USES</a:t>
            </a:r>
            <a:r>
              <a:rPr lang="en-US" sz="3600" dirty="0"/>
              <a:t> a combination of: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  Browser built-in </a:t>
            </a:r>
            <a:r>
              <a:rPr lang="en-US" sz="3600" b="1" dirty="0" err="1"/>
              <a:t>XMLHttpRequest</a:t>
            </a:r>
            <a:r>
              <a:rPr lang="en-US" sz="3600" dirty="0"/>
              <a:t> object </a:t>
            </a:r>
            <a:r>
              <a:rPr lang="en-US" sz="3600" b="1" dirty="0">
                <a:solidFill>
                  <a:schemeClr val="tx2">
                    <a:lumMod val="90000"/>
                  </a:schemeClr>
                </a:solidFill>
              </a:rPr>
              <a:t>to request data from a web server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  </a:t>
            </a:r>
            <a:r>
              <a:rPr lang="en-US" sz="3600" b="1" dirty="0"/>
              <a:t>JavaScript</a:t>
            </a:r>
            <a:r>
              <a:rPr lang="en-US" sz="3600" dirty="0"/>
              <a:t> and </a:t>
            </a:r>
            <a:r>
              <a:rPr lang="en-US" sz="3600" b="1" dirty="0"/>
              <a:t>HTML DOM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tx2">
                    <a:lumMod val="90000"/>
                  </a:schemeClr>
                </a:solidFill>
              </a:rPr>
              <a:t>to display or use the data</a:t>
            </a:r>
          </a:p>
        </p:txBody>
      </p:sp>
    </p:spTree>
    <p:extLst>
      <p:ext uri="{BB962C8B-B14F-4D97-AF65-F5344CB8AC3E}">
        <p14:creationId xmlns:p14="http://schemas.microsoft.com/office/powerpoint/2010/main" val="334680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AJAX is a Misleading Name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1065212" y="1752600"/>
            <a:ext cx="95250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Applications are </a:t>
            </a:r>
            <a:r>
              <a:rPr lang="en-US" sz="3600" b="1" dirty="0"/>
              <a:t>NOT</a:t>
            </a:r>
            <a:r>
              <a:rPr lang="en-US" sz="3600" dirty="0"/>
              <a:t> limited to </a:t>
            </a:r>
            <a:r>
              <a:rPr lang="en-US" sz="3600" b="1" dirty="0">
                <a:solidFill>
                  <a:schemeClr val="tx2">
                    <a:lumMod val="90000"/>
                  </a:schemeClr>
                </a:solidFill>
              </a:rPr>
              <a:t>XML</a:t>
            </a:r>
            <a:r>
              <a:rPr lang="en-US" sz="3600" dirty="0"/>
              <a:t> for data transport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It is </a:t>
            </a:r>
            <a:r>
              <a:rPr lang="en-US" sz="3600" b="1" dirty="0"/>
              <a:t>EQUALLY COMMON</a:t>
            </a:r>
            <a:r>
              <a:rPr lang="en-US" sz="3600" dirty="0"/>
              <a:t> to transport data as </a:t>
            </a:r>
            <a:r>
              <a:rPr lang="en-US" sz="3600" b="1" dirty="0">
                <a:solidFill>
                  <a:schemeClr val="tx2">
                    <a:lumMod val="90000"/>
                  </a:schemeClr>
                </a:solidFill>
              </a:rPr>
              <a:t>plain text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tx2">
                    <a:lumMod val="90000"/>
                  </a:schemeClr>
                </a:solidFill>
              </a:rPr>
              <a:t>JSON</a:t>
            </a:r>
            <a:r>
              <a:rPr lang="en-US" sz="3600" dirty="0"/>
              <a:t> text.</a:t>
            </a:r>
          </a:p>
        </p:txBody>
      </p:sp>
    </p:spTree>
    <p:extLst>
      <p:ext uri="{BB962C8B-B14F-4D97-AF65-F5344CB8AC3E}">
        <p14:creationId xmlns:p14="http://schemas.microsoft.com/office/powerpoint/2010/main" val="7427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How AJAX Works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609AA-EFDA-4CE3-BAC6-0FCEB850B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119"/>
            <a:ext cx="12188824" cy="5683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2982DF-D682-4EB1-AB81-20D6905EB638}"/>
              </a:ext>
            </a:extLst>
          </p:cNvPr>
          <p:cNvSpPr txBox="1"/>
          <p:nvPr/>
        </p:nvSpPr>
        <p:spPr>
          <a:xfrm>
            <a:off x="6617262" y="64437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Source:</a:t>
            </a:r>
            <a:r>
              <a:rPr lang="en-US" dirty="0">
                <a:solidFill>
                  <a:schemeClr val="bg1"/>
                </a:solidFill>
              </a:rPr>
              <a:t> https://www.w3schools.com/js/js_ajax_intro.asp</a:t>
            </a:r>
          </a:p>
        </p:txBody>
      </p:sp>
    </p:spTree>
    <p:extLst>
      <p:ext uri="{BB962C8B-B14F-4D97-AF65-F5344CB8AC3E}">
        <p14:creationId xmlns:p14="http://schemas.microsoft.com/office/powerpoint/2010/main" val="166364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Steps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608013" y="990599"/>
            <a:ext cx="11580812" cy="5849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b="1" dirty="0"/>
              <a:t>Event occurs</a:t>
            </a:r>
            <a:r>
              <a:rPr lang="en-US" sz="3600" dirty="0"/>
              <a:t> in a web page (the page is loaded, a button is clicked)</a:t>
            </a:r>
          </a:p>
          <a:p>
            <a:pPr marL="742950" indent="-742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 err="1"/>
              <a:t>XMLHttpRequest</a:t>
            </a:r>
            <a:r>
              <a:rPr lang="en-US" sz="3600" dirty="0"/>
              <a:t> </a:t>
            </a:r>
            <a:r>
              <a:rPr lang="en-US" sz="3600" b="1" dirty="0"/>
              <a:t>object is created</a:t>
            </a:r>
            <a:r>
              <a:rPr lang="en-US" sz="3600" dirty="0"/>
              <a:t> by JavaScript</a:t>
            </a:r>
          </a:p>
          <a:p>
            <a:pPr marL="742950" indent="-742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 err="1"/>
              <a:t>XMLHttpRequest</a:t>
            </a:r>
            <a:r>
              <a:rPr lang="en-US" sz="3600" dirty="0"/>
              <a:t> object</a:t>
            </a:r>
            <a:r>
              <a:rPr lang="en-US" sz="3600" b="1" dirty="0"/>
              <a:t> sends a request</a:t>
            </a:r>
            <a:r>
              <a:rPr lang="en-US" sz="3600" dirty="0"/>
              <a:t> to a web server</a:t>
            </a:r>
          </a:p>
          <a:p>
            <a:pPr marL="742950" indent="-742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/>
              <a:t>Server </a:t>
            </a:r>
            <a:r>
              <a:rPr lang="en-US" sz="3600" b="1" dirty="0"/>
              <a:t>processes the request</a:t>
            </a:r>
          </a:p>
          <a:p>
            <a:pPr marL="742950" indent="-742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/>
              <a:t>Server </a:t>
            </a:r>
            <a:r>
              <a:rPr lang="en-US" sz="3600" b="1" dirty="0"/>
              <a:t>sends a response back</a:t>
            </a:r>
            <a:r>
              <a:rPr lang="en-US" sz="3600" dirty="0"/>
              <a:t> to the web page</a:t>
            </a:r>
          </a:p>
          <a:p>
            <a:pPr marL="742950" indent="-742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b="1" dirty="0"/>
              <a:t>Response is read</a:t>
            </a:r>
            <a:r>
              <a:rPr lang="en-US" sz="3600" dirty="0"/>
              <a:t> by JavaScript</a:t>
            </a:r>
          </a:p>
          <a:p>
            <a:pPr marL="742950" indent="-742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b="1" dirty="0"/>
              <a:t>Proper action</a:t>
            </a:r>
            <a:r>
              <a:rPr lang="en-US" sz="3600" dirty="0"/>
              <a:t> (like page update) </a:t>
            </a:r>
            <a:r>
              <a:rPr lang="en-US" sz="3600" b="1" dirty="0"/>
              <a:t>is performed</a:t>
            </a:r>
            <a:r>
              <a:rPr lang="en-US" sz="3600" dirty="0"/>
              <a:t> by JavaScript</a:t>
            </a:r>
          </a:p>
        </p:txBody>
      </p:sp>
    </p:spTree>
    <p:extLst>
      <p:ext uri="{BB962C8B-B14F-4D97-AF65-F5344CB8AC3E}">
        <p14:creationId xmlns:p14="http://schemas.microsoft.com/office/powerpoint/2010/main" val="112977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 fontScale="92500"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Create </a:t>
            </a:r>
            <a:r>
              <a:rPr lang="en-US" sz="7200" dirty="0" err="1"/>
              <a:t>XMLHttpRequest</a:t>
            </a:r>
            <a:r>
              <a:rPr lang="en-US" sz="7200" dirty="0"/>
              <a:t> Object</a:t>
            </a:r>
          </a:p>
          <a:p>
            <a:pPr marL="458787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0" y="1295400"/>
            <a:ext cx="12188824" cy="281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All modern browsers (Chrome, Firefox, IE7+, Edge, Safari, Opera) have a built-in </a:t>
            </a:r>
            <a:r>
              <a:rPr lang="en-US" sz="3600" dirty="0" err="1"/>
              <a:t>XMLHttpRequest</a:t>
            </a:r>
            <a:r>
              <a:rPr lang="en-US" sz="3600" dirty="0"/>
              <a:t> object.</a:t>
            </a:r>
          </a:p>
          <a:p>
            <a:pPr marL="0" indent="0" algn="ctr">
              <a:buNone/>
            </a:pPr>
            <a:r>
              <a:rPr lang="en-US" sz="3600" dirty="0"/>
              <a:t>Syntax: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sz="3600" i="1" dirty="0"/>
              <a:t> </a:t>
            </a:r>
            <a:r>
              <a:rPr lang="en-US" sz="3600" dirty="0"/>
              <a:t>= new 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XMLHttpRequest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3600" dirty="0"/>
              <a:t>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D65ED9-84D5-43CF-9D28-0FB50F77C07A}"/>
              </a:ext>
            </a:extLst>
          </p:cNvPr>
          <p:cNvCxnSpPr/>
          <p:nvPr/>
        </p:nvCxnSpPr>
        <p:spPr>
          <a:xfrm>
            <a:off x="1" y="3962400"/>
            <a:ext cx="12188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B1E5DC6F-24DD-4393-84F9-468B5B3ACE1C}"/>
              </a:ext>
            </a:extLst>
          </p:cNvPr>
          <p:cNvSpPr txBox="1">
            <a:spLocks/>
          </p:cNvSpPr>
          <p:nvPr/>
        </p:nvSpPr>
        <p:spPr>
          <a:xfrm>
            <a:off x="1" y="4114799"/>
            <a:ext cx="12188824" cy="2687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For security reasons, modern browsers do not allow access across domains.</a:t>
            </a:r>
          </a:p>
          <a:p>
            <a:pPr marL="0" indent="0" algn="ctr">
              <a:buNone/>
            </a:pPr>
            <a:r>
              <a:rPr lang="en-US" sz="3600" dirty="0"/>
              <a:t>This means that both the web page and the XML file it tries to load, must be located on the same server.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6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Object Methods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4F5BC9-6690-40FC-9B08-69C1718AF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353229"/>
              </p:ext>
            </p:extLst>
          </p:nvPr>
        </p:nvGraphicFramePr>
        <p:xfrm>
          <a:off x="-1" y="1219201"/>
          <a:ext cx="12188825" cy="730627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799013">
                  <a:extLst>
                    <a:ext uri="{9D8B030D-6E8A-4147-A177-3AD203B41FA5}">
                      <a16:colId xmlns:a16="http://schemas.microsoft.com/office/drawing/2014/main" val="2618736127"/>
                    </a:ext>
                  </a:extLst>
                </a:gridCol>
                <a:gridCol w="7389812">
                  <a:extLst>
                    <a:ext uri="{9D8B030D-6E8A-4147-A177-3AD203B41FA5}">
                      <a16:colId xmlns:a16="http://schemas.microsoft.com/office/drawing/2014/main" val="3274470835"/>
                    </a:ext>
                  </a:extLst>
                </a:gridCol>
              </a:tblGrid>
              <a:tr h="32383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Method</a:t>
                      </a:r>
                    </a:p>
                  </a:txBody>
                  <a:tcPr marL="84667" marR="42333" marT="42333" marB="423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Description</a:t>
                      </a:r>
                    </a:p>
                  </a:txBody>
                  <a:tcPr marL="42333" marR="42333" marT="42333" marB="42333"/>
                </a:tc>
                <a:extLst>
                  <a:ext uri="{0D108BD9-81ED-4DB2-BD59-A6C34878D82A}">
                    <a16:rowId xmlns:a16="http://schemas.microsoft.com/office/drawing/2014/main" val="3157017072"/>
                  </a:ext>
                </a:extLst>
              </a:tr>
              <a:tr h="53201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new XMLHttpRequest()</a:t>
                      </a:r>
                    </a:p>
                  </a:txBody>
                  <a:tcPr marL="84667" marR="42333" marT="42333" marB="423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Creates a new XMLHttpRequest object</a:t>
                      </a:r>
                    </a:p>
                  </a:txBody>
                  <a:tcPr marL="42333" marR="42333" marT="42333" marB="42333"/>
                </a:tc>
                <a:extLst>
                  <a:ext uri="{0D108BD9-81ED-4DB2-BD59-A6C34878D82A}">
                    <a16:rowId xmlns:a16="http://schemas.microsoft.com/office/drawing/2014/main" val="500192890"/>
                  </a:ext>
                </a:extLst>
              </a:tr>
              <a:tr h="32383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abort()</a:t>
                      </a:r>
                    </a:p>
                  </a:txBody>
                  <a:tcPr marL="84667" marR="42333" marT="42333" marB="423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Cancels the current request</a:t>
                      </a:r>
                    </a:p>
                  </a:txBody>
                  <a:tcPr marL="42333" marR="42333" marT="42333" marB="42333"/>
                </a:tc>
                <a:extLst>
                  <a:ext uri="{0D108BD9-81ED-4DB2-BD59-A6C34878D82A}">
                    <a16:rowId xmlns:a16="http://schemas.microsoft.com/office/drawing/2014/main" val="3004005443"/>
                  </a:ext>
                </a:extLst>
              </a:tr>
              <a:tr h="53201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getAllResponseHeaders()</a:t>
                      </a:r>
                    </a:p>
                  </a:txBody>
                  <a:tcPr marL="84667" marR="42333" marT="42333" marB="423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Returns header information</a:t>
                      </a:r>
                    </a:p>
                  </a:txBody>
                  <a:tcPr marL="42333" marR="42333" marT="42333" marB="42333"/>
                </a:tc>
                <a:extLst>
                  <a:ext uri="{0D108BD9-81ED-4DB2-BD59-A6C34878D82A}">
                    <a16:rowId xmlns:a16="http://schemas.microsoft.com/office/drawing/2014/main" val="3143303878"/>
                  </a:ext>
                </a:extLst>
              </a:tr>
              <a:tr h="53201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getResponseHeader()</a:t>
                      </a:r>
                    </a:p>
                  </a:txBody>
                  <a:tcPr marL="84667" marR="42333" marT="42333" marB="423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Returns specific header information</a:t>
                      </a:r>
                    </a:p>
                  </a:txBody>
                  <a:tcPr marL="42333" marR="42333" marT="42333" marB="42333"/>
                </a:tc>
                <a:extLst>
                  <a:ext uri="{0D108BD9-81ED-4DB2-BD59-A6C34878D82A}">
                    <a16:rowId xmlns:a16="http://schemas.microsoft.com/office/drawing/2014/main" val="1809547582"/>
                  </a:ext>
                </a:extLst>
              </a:tr>
              <a:tr h="178109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open(</a:t>
                      </a:r>
                      <a:r>
                        <a:rPr lang="en-US" sz="2400" i="1" dirty="0">
                          <a:effectLst/>
                        </a:rPr>
                        <a:t>method, </a:t>
                      </a:r>
                      <a:r>
                        <a:rPr lang="en-US" sz="2400" i="1" dirty="0" err="1">
                          <a:effectLst/>
                        </a:rPr>
                        <a:t>url</a:t>
                      </a:r>
                      <a:r>
                        <a:rPr lang="en-US" sz="2400" i="1" dirty="0">
                          <a:effectLst/>
                        </a:rPr>
                        <a:t>, </a:t>
                      </a:r>
                      <a:r>
                        <a:rPr lang="en-US" sz="2400" i="1" dirty="0" err="1">
                          <a:effectLst/>
                        </a:rPr>
                        <a:t>async</a:t>
                      </a:r>
                      <a:r>
                        <a:rPr lang="en-US" sz="2400" i="1" dirty="0">
                          <a:effectLst/>
                        </a:rPr>
                        <a:t>, user, </a:t>
                      </a:r>
                      <a:r>
                        <a:rPr lang="en-US" sz="2400" i="1" dirty="0" err="1">
                          <a:effectLst/>
                        </a:rPr>
                        <a:t>psw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84667" marR="42333" marT="42333" marB="423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Specifies the request</a:t>
                      </a:r>
                      <a:br>
                        <a:rPr lang="en-US" sz="2400" dirty="0">
                          <a:effectLst/>
                        </a:rPr>
                      </a:b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i="1" dirty="0">
                          <a:effectLst/>
                        </a:rPr>
                        <a:t>method</a:t>
                      </a:r>
                      <a:r>
                        <a:rPr lang="en-US" sz="2400" dirty="0">
                          <a:effectLst/>
                        </a:rPr>
                        <a:t>: the request type GET or POST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i="1" dirty="0">
                          <a:effectLst/>
                        </a:rPr>
                        <a:t>url</a:t>
                      </a:r>
                      <a:r>
                        <a:rPr lang="en-US" sz="2400" dirty="0">
                          <a:effectLst/>
                        </a:rPr>
                        <a:t>: the file location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i="1" dirty="0" err="1">
                          <a:effectLst/>
                        </a:rPr>
                        <a:t>async</a:t>
                      </a:r>
                      <a:r>
                        <a:rPr lang="en-US" sz="2400" dirty="0">
                          <a:effectLst/>
                        </a:rPr>
                        <a:t>: true (asynchronous) or false (synchronous)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i="1" dirty="0">
                          <a:effectLst/>
                        </a:rPr>
                        <a:t>user</a:t>
                      </a:r>
                      <a:r>
                        <a:rPr lang="en-US" sz="2400" dirty="0">
                          <a:effectLst/>
                        </a:rPr>
                        <a:t>: optional user name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i="1" dirty="0" err="1">
                          <a:effectLst/>
                        </a:rPr>
                        <a:t>psw</a:t>
                      </a:r>
                      <a:r>
                        <a:rPr lang="en-US" sz="2400" dirty="0">
                          <a:effectLst/>
                        </a:rPr>
                        <a:t>: optional password</a:t>
                      </a:r>
                    </a:p>
                  </a:txBody>
                  <a:tcPr marL="42333" marR="42333" marT="42333" marB="42333"/>
                </a:tc>
                <a:extLst>
                  <a:ext uri="{0D108BD9-81ED-4DB2-BD59-A6C34878D82A}">
                    <a16:rowId xmlns:a16="http://schemas.microsoft.com/office/drawing/2014/main" val="739729484"/>
                  </a:ext>
                </a:extLst>
              </a:tr>
              <a:tr h="53201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send()</a:t>
                      </a:r>
                    </a:p>
                  </a:txBody>
                  <a:tcPr marL="84667" marR="42333" marT="42333" marB="423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Sends the request to the server</a:t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>
                          <a:effectLst/>
                        </a:rPr>
                        <a:t>Used for GET requests</a:t>
                      </a:r>
                    </a:p>
                  </a:txBody>
                  <a:tcPr marL="42333" marR="42333" marT="42333" marB="42333"/>
                </a:tc>
                <a:extLst>
                  <a:ext uri="{0D108BD9-81ED-4DB2-BD59-A6C34878D82A}">
                    <a16:rowId xmlns:a16="http://schemas.microsoft.com/office/drawing/2014/main" val="1295068146"/>
                  </a:ext>
                </a:extLst>
              </a:tr>
              <a:tr h="53201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send(string)</a:t>
                      </a:r>
                    </a:p>
                  </a:txBody>
                  <a:tcPr marL="84667" marR="42333" marT="42333" marB="423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Sends the request to the server.</a:t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>
                          <a:effectLst/>
                        </a:rPr>
                        <a:t>Used for POST requests</a:t>
                      </a:r>
                    </a:p>
                  </a:txBody>
                  <a:tcPr marL="42333" marR="42333" marT="42333" marB="42333"/>
                </a:tc>
                <a:extLst>
                  <a:ext uri="{0D108BD9-81ED-4DB2-BD59-A6C34878D82A}">
                    <a16:rowId xmlns:a16="http://schemas.microsoft.com/office/drawing/2014/main" val="3790219931"/>
                  </a:ext>
                </a:extLst>
              </a:tr>
              <a:tr h="53201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setRequestHeader()</a:t>
                      </a:r>
                    </a:p>
                  </a:txBody>
                  <a:tcPr marL="84667" marR="42333" marT="42333" marB="423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Adds a label/value pair to the header to be sent</a:t>
                      </a:r>
                    </a:p>
                  </a:txBody>
                  <a:tcPr marL="42333" marR="42333" marT="42333" marB="42333"/>
                </a:tc>
                <a:extLst>
                  <a:ext uri="{0D108BD9-81ED-4DB2-BD59-A6C34878D82A}">
                    <a16:rowId xmlns:a16="http://schemas.microsoft.com/office/drawing/2014/main" val="3118533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3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Object Properties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C52C6E-3116-4BC9-8761-1EF08D314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8382"/>
              </p:ext>
            </p:extLst>
          </p:nvPr>
        </p:nvGraphicFramePr>
        <p:xfrm>
          <a:off x="0" y="1219200"/>
          <a:ext cx="12188824" cy="672330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94012">
                  <a:extLst>
                    <a:ext uri="{9D8B030D-6E8A-4147-A177-3AD203B41FA5}">
                      <a16:colId xmlns:a16="http://schemas.microsoft.com/office/drawing/2014/main" val="3118312284"/>
                    </a:ext>
                  </a:extLst>
                </a:gridCol>
                <a:gridCol w="9294812">
                  <a:extLst>
                    <a:ext uri="{9D8B030D-6E8A-4147-A177-3AD203B41FA5}">
                      <a16:colId xmlns:a16="http://schemas.microsoft.com/office/drawing/2014/main" val="892088022"/>
                    </a:ext>
                  </a:extLst>
                </a:gridCol>
              </a:tblGrid>
              <a:tr h="32421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Property</a:t>
                      </a:r>
                    </a:p>
                  </a:txBody>
                  <a:tcPr marL="91848" marR="45924" marT="45924" marB="459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Description</a:t>
                      </a:r>
                    </a:p>
                  </a:txBody>
                  <a:tcPr marL="45924" marR="45924" marT="45924" marB="45924"/>
                </a:tc>
                <a:extLst>
                  <a:ext uri="{0D108BD9-81ED-4DB2-BD59-A6C34878D82A}">
                    <a16:rowId xmlns:a16="http://schemas.microsoft.com/office/drawing/2014/main" val="818274018"/>
                  </a:ext>
                </a:extLst>
              </a:tr>
              <a:tr h="53367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onreadystatechange</a:t>
                      </a:r>
                    </a:p>
                  </a:txBody>
                  <a:tcPr marL="91848" marR="45924" marT="45924" marB="459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Defines a function to be called when the readyState property changes</a:t>
                      </a:r>
                    </a:p>
                  </a:txBody>
                  <a:tcPr marL="45924" marR="45924" marT="45924" marB="45924"/>
                </a:tc>
                <a:extLst>
                  <a:ext uri="{0D108BD9-81ED-4DB2-BD59-A6C34878D82A}">
                    <a16:rowId xmlns:a16="http://schemas.microsoft.com/office/drawing/2014/main" val="2091344993"/>
                  </a:ext>
                </a:extLst>
              </a:tr>
              <a:tr h="179043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readyState</a:t>
                      </a:r>
                    </a:p>
                  </a:txBody>
                  <a:tcPr marL="91848" marR="45924" marT="45924" marB="459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Holds the status of the </a:t>
                      </a:r>
                      <a:r>
                        <a:rPr lang="en-US" sz="2400" dirty="0" err="1">
                          <a:effectLst/>
                        </a:rPr>
                        <a:t>XMLHttpRequest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0: request not initialized 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1: server connection established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2: request received 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3: processing request 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4: request finished and response is ready</a:t>
                      </a:r>
                    </a:p>
                  </a:txBody>
                  <a:tcPr marL="45924" marR="45924" marT="45924" marB="45924"/>
                </a:tc>
                <a:extLst>
                  <a:ext uri="{0D108BD9-81ED-4DB2-BD59-A6C34878D82A}">
                    <a16:rowId xmlns:a16="http://schemas.microsoft.com/office/drawing/2014/main" val="1508923833"/>
                  </a:ext>
                </a:extLst>
              </a:tr>
              <a:tr h="32421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responseText</a:t>
                      </a:r>
                    </a:p>
                  </a:txBody>
                  <a:tcPr marL="91848" marR="45924" marT="45924" marB="459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Returns the response data as a string</a:t>
                      </a:r>
                    </a:p>
                  </a:txBody>
                  <a:tcPr marL="45924" marR="45924" marT="45924" marB="45924"/>
                </a:tc>
                <a:extLst>
                  <a:ext uri="{0D108BD9-81ED-4DB2-BD59-A6C34878D82A}">
                    <a16:rowId xmlns:a16="http://schemas.microsoft.com/office/drawing/2014/main" val="510610513"/>
                  </a:ext>
                </a:extLst>
              </a:tr>
              <a:tr h="53367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responseXML</a:t>
                      </a:r>
                    </a:p>
                  </a:txBody>
                  <a:tcPr marL="91848" marR="45924" marT="45924" marB="459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Returns the response data as XML data</a:t>
                      </a:r>
                    </a:p>
                  </a:txBody>
                  <a:tcPr marL="45924" marR="45924" marT="45924" marB="45924"/>
                </a:tc>
                <a:extLst>
                  <a:ext uri="{0D108BD9-81ED-4DB2-BD59-A6C34878D82A}">
                    <a16:rowId xmlns:a16="http://schemas.microsoft.com/office/drawing/2014/main" val="3069971618"/>
                  </a:ext>
                </a:extLst>
              </a:tr>
              <a:tr h="158097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status</a:t>
                      </a:r>
                    </a:p>
                  </a:txBody>
                  <a:tcPr marL="91848" marR="45924" marT="45924" marB="459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Returns the status-number of a request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200: "OK"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403: "Forbidden"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404: "Not Found"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(Complete list: </a:t>
                      </a:r>
                      <a:r>
                        <a:rPr lang="en-US" sz="2400" dirty="0">
                          <a:hlinkClick r:id="rId2"/>
                        </a:rPr>
                        <a:t>https://www.w3schools.com/tags/ref_httpmessages.asp</a:t>
                      </a:r>
                      <a:r>
                        <a:rPr lang="en-US" sz="2400" dirty="0"/>
                        <a:t>)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924" marR="45924" marT="45924" marB="45924"/>
                </a:tc>
                <a:extLst>
                  <a:ext uri="{0D108BD9-81ED-4DB2-BD59-A6C34878D82A}">
                    <a16:rowId xmlns:a16="http://schemas.microsoft.com/office/drawing/2014/main" val="1527100559"/>
                  </a:ext>
                </a:extLst>
              </a:tr>
              <a:tr h="53367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statusText</a:t>
                      </a:r>
                    </a:p>
                  </a:txBody>
                  <a:tcPr marL="91848" marR="45924" marT="45924" marB="459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Returns the status-text (e.g. "OK" or "Not Found")</a:t>
                      </a:r>
                    </a:p>
                  </a:txBody>
                  <a:tcPr marL="45924" marR="45924" marT="45924" marB="45924"/>
                </a:tc>
                <a:extLst>
                  <a:ext uri="{0D108BD9-81ED-4DB2-BD59-A6C34878D82A}">
                    <a16:rowId xmlns:a16="http://schemas.microsoft.com/office/drawing/2014/main" val="1567312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0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1110</TotalTime>
  <Words>566</Words>
  <Application>Microsoft Office PowerPoint</Application>
  <PresentationFormat>Custom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</vt:lpstr>
      <vt:lpstr>Digital Blue Tunnel 16x9</vt:lpstr>
      <vt:lpstr>Code Topic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Navigation</dc:title>
  <dc:creator>Laura Friedman</dc:creator>
  <cp:lastModifiedBy>Laura Friedman</cp:lastModifiedBy>
  <cp:revision>146</cp:revision>
  <dcterms:created xsi:type="dcterms:W3CDTF">2017-01-14T23:17:51Z</dcterms:created>
  <dcterms:modified xsi:type="dcterms:W3CDTF">2018-02-20T02:09:33Z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