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5" r:id="rId5"/>
    <p:sldId id="354" r:id="rId6"/>
    <p:sldId id="390" r:id="rId7"/>
    <p:sldId id="389" r:id="rId8"/>
    <p:sldId id="392" r:id="rId9"/>
    <p:sldId id="393" r:id="rId10"/>
    <p:sldId id="394" r:id="rId11"/>
    <p:sldId id="395" r:id="rId12"/>
    <p:sldId id="396" r:id="rId13"/>
    <p:sldId id="383" r:id="rId14"/>
    <p:sldId id="397" r:id="rId15"/>
    <p:sldId id="398" r:id="rId16"/>
    <p:sldId id="399" r:id="rId17"/>
    <p:sldId id="400" r:id="rId18"/>
    <p:sldId id="384" r:id="rId19"/>
    <p:sldId id="401" r:id="rId20"/>
    <p:sldId id="385" r:id="rId21"/>
    <p:sldId id="402" r:id="rId22"/>
    <p:sldId id="403" r:id="rId23"/>
    <p:sldId id="404" r:id="rId24"/>
    <p:sldId id="386" r:id="rId25"/>
    <p:sldId id="387" r:id="rId26"/>
    <p:sldId id="388" r:id="rId27"/>
    <p:sldId id="405" r:id="rId28"/>
    <p:sldId id="406" r:id="rId29"/>
    <p:sldId id="365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29" autoAdjust="0"/>
  </p:normalViewPr>
  <p:slideViewPr>
    <p:cSldViewPr showGuides="1">
      <p:cViewPr varScale="1">
        <p:scale>
          <a:sx n="52" d="100"/>
          <a:sy n="52" d="100"/>
        </p:scale>
        <p:origin x="108" y="13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2438400"/>
            <a:ext cx="10896598" cy="1752600"/>
          </a:xfrm>
        </p:spPr>
        <p:txBody>
          <a:bodyPr>
            <a:normAutofit/>
          </a:bodyPr>
          <a:lstStyle/>
          <a:p>
            <a:r>
              <a:rPr lang="en-US" sz="6000" dirty="0"/>
              <a:t>Code Topic 1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506B4B-2AC1-4C81-A4FD-BAA459042BB5}"/>
              </a:ext>
            </a:extLst>
          </p:cNvPr>
          <p:cNvSpPr txBox="1">
            <a:spLocks/>
          </p:cNvSpPr>
          <p:nvPr/>
        </p:nvSpPr>
        <p:spPr>
          <a:xfrm>
            <a:off x="1065213" y="5715000"/>
            <a:ext cx="10591799" cy="8113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Laura Friedman</a:t>
            </a:r>
          </a:p>
          <a:p>
            <a:endParaRPr lang="it-IT" dirty="0"/>
          </a:p>
          <a:p>
            <a:r>
              <a:rPr lang="it-IT" sz="1600" dirty="0"/>
              <a:t>cit 261:02 (Online)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2. Conditional Statements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b="1" dirty="0"/>
              <a:t>if</a:t>
            </a:r>
            <a:r>
              <a:rPr lang="en-US" sz="4000" dirty="0"/>
              <a:t> – execute block of code if condition true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b="1" dirty="0"/>
              <a:t>else</a:t>
            </a:r>
            <a:r>
              <a:rPr lang="en-US" sz="4000" dirty="0"/>
              <a:t> – execute block of code if above condition false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b="1" dirty="0"/>
              <a:t>else if </a:t>
            </a:r>
            <a:r>
              <a:rPr lang="en-US" sz="4000" dirty="0"/>
              <a:t>– specify new condition if first one is false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b="1" dirty="0"/>
              <a:t>switch</a:t>
            </a:r>
            <a:r>
              <a:rPr lang="en-US" sz="4000" dirty="0"/>
              <a:t> – specify many alternative blocks of code</a:t>
            </a:r>
          </a:p>
        </p:txBody>
      </p:sp>
    </p:spTree>
    <p:extLst>
      <p:ext uri="{BB962C8B-B14F-4D97-AF65-F5344CB8AC3E}">
        <p14:creationId xmlns:p14="http://schemas.microsoft.com/office/powerpoint/2010/main" val="14505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if – else – else if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684212" y="1066799"/>
            <a:ext cx="11125199" cy="577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block of code to be executed if the condition is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else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block of code to be executed if the condition is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condition1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block of code to be executed if condition1 is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else if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condition2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block of code to be executed if the condition1 is false and condition2 is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block of code to be executed if the condition1 is false and condition2 is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F6F4BA-820D-4A58-8327-B945F76237A6}"/>
              </a:ext>
            </a:extLst>
          </p:cNvPr>
          <p:cNvCxnSpPr/>
          <p:nvPr/>
        </p:nvCxnSpPr>
        <p:spPr>
          <a:xfrm>
            <a:off x="1" y="3429000"/>
            <a:ext cx="12188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if – else – else if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684212" y="1066799"/>
            <a:ext cx="11125199" cy="577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(hour &lt; 18)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greeting = "Good day";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greeting = "Good evening";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(hour &lt; 12)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greeting = "Good morning";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else if (hour &lt; 18)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greeting = "Good afternoon";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greeting = "Good evening";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F6F4BA-820D-4A58-8327-B945F76237A6}"/>
              </a:ext>
            </a:extLst>
          </p:cNvPr>
          <p:cNvCxnSpPr/>
          <p:nvPr/>
        </p:nvCxnSpPr>
        <p:spPr>
          <a:xfrm>
            <a:off x="1" y="3429000"/>
            <a:ext cx="12188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switch Statement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684213" y="1066799"/>
            <a:ext cx="3733800" cy="577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switch(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case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       code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case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       code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default: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       code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D50F424-4D9B-42C0-8629-F04A5DA17ABD}"/>
              </a:ext>
            </a:extLst>
          </p:cNvPr>
          <p:cNvSpPr txBox="1">
            <a:spLocks/>
          </p:cNvSpPr>
          <p:nvPr/>
        </p:nvSpPr>
        <p:spPr>
          <a:xfrm>
            <a:off x="4418013" y="2209800"/>
            <a:ext cx="7391398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Switch expression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evaluated once.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Value is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compared with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values of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each case.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If a match,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associated block of code is executed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switch Statement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684213" y="1600200"/>
            <a:ext cx="4800600" cy="5239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(new Date().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getDay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case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day = "Sunday";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case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day = "Monday";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case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day = "Tuesday";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2E20E7C-1B9D-4617-96E0-79676060E669}"/>
              </a:ext>
            </a:extLst>
          </p:cNvPr>
          <p:cNvSpPr txBox="1">
            <a:spLocks/>
          </p:cNvSpPr>
          <p:nvPr/>
        </p:nvSpPr>
        <p:spPr>
          <a:xfrm>
            <a:off x="6106819" y="1066798"/>
            <a:ext cx="4800600" cy="577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case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day = "Wednesday";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case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day = "Thursday";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case 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day = "Friday";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case 6: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day = "Saturday";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FAFBB5-C274-4802-8365-D91567E7C7CF}"/>
              </a:ext>
            </a:extLst>
          </p:cNvPr>
          <p:cNvCxnSpPr>
            <a:cxnSpLocks/>
          </p:cNvCxnSpPr>
          <p:nvPr/>
        </p:nvCxnSpPr>
        <p:spPr>
          <a:xfrm>
            <a:off x="5484813" y="1219200"/>
            <a:ext cx="0" cy="562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Functions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3" y="1219200"/>
            <a:ext cx="114300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JavaScript function is defined with the </a:t>
            </a:r>
            <a:r>
              <a:rPr lang="en-US" sz="2800" b="1" dirty="0"/>
              <a:t>function</a:t>
            </a:r>
            <a:r>
              <a:rPr lang="en-US" sz="2800" dirty="0"/>
              <a:t> keyword, followed by a </a:t>
            </a:r>
            <a:r>
              <a:rPr lang="en-US" sz="2800" b="1" dirty="0"/>
              <a:t>name</a:t>
            </a:r>
            <a:r>
              <a:rPr lang="en-US" sz="2800" dirty="0"/>
              <a:t>, followed by parentheses </a:t>
            </a:r>
            <a:r>
              <a:rPr lang="en-US" sz="2800" b="1" dirty="0"/>
              <a:t>()</a:t>
            </a:r>
            <a:r>
              <a:rPr lang="en-US" sz="2800" dirty="0"/>
              <a:t>.</a:t>
            </a:r>
          </a:p>
          <a:p>
            <a:r>
              <a:rPr lang="en-US" sz="2800" dirty="0"/>
              <a:t>Function names can contain letters, digits, underscores, and dollar signs (same rules as variables).</a:t>
            </a:r>
          </a:p>
          <a:p>
            <a:r>
              <a:rPr lang="en-US" sz="2800" dirty="0"/>
              <a:t>The parentheses may include parameter names separated by commas:</a:t>
            </a:r>
            <a:br>
              <a:rPr lang="en-US" sz="2800" dirty="0"/>
            </a:br>
            <a:r>
              <a:rPr lang="en-US" sz="2800" b="1" i="1" dirty="0"/>
              <a:t>(parameter1, parameter2, ...)</a:t>
            </a:r>
          </a:p>
          <a:p>
            <a:r>
              <a:rPr lang="en-US" sz="2800" dirty="0"/>
              <a:t>The code to be executed, by the function, is placed inside curly brackets: </a:t>
            </a:r>
            <a:r>
              <a:rPr lang="en-US" sz="2800" b="1" dirty="0"/>
              <a:t>{ 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800" dirty="0"/>
              <a:t>function name(</a:t>
            </a:r>
            <a:r>
              <a:rPr lang="en-US" sz="2800" i="1" dirty="0"/>
              <a:t>parameter1, parameter2, parameter3</a:t>
            </a:r>
            <a:r>
              <a:rPr lang="en-US" sz="2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/>
              <a:t>    code to be executed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D4793C-EF50-4A05-940C-57AB2FD209BC}"/>
              </a:ext>
            </a:extLst>
          </p:cNvPr>
          <p:cNvCxnSpPr/>
          <p:nvPr/>
        </p:nvCxnSpPr>
        <p:spPr>
          <a:xfrm>
            <a:off x="1" y="4876800"/>
            <a:ext cx="12188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6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Function Invocation &amp; Return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3" y="1219200"/>
            <a:ext cx="11430000" cy="2209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 function is called (invoked) and its code is executed:</a:t>
            </a:r>
          </a:p>
          <a:p>
            <a:pPr lvl="1"/>
            <a:r>
              <a:rPr lang="en-US" sz="2800" dirty="0"/>
              <a:t>When an event occurs (such as a user clicks a button)</a:t>
            </a:r>
          </a:p>
          <a:p>
            <a:pPr lvl="1"/>
            <a:r>
              <a:rPr lang="en-US" sz="2800" dirty="0"/>
              <a:t>When it is called from JavaScript code</a:t>
            </a:r>
          </a:p>
          <a:p>
            <a:pPr lvl="1"/>
            <a:r>
              <a:rPr lang="en-US" sz="2800" dirty="0"/>
              <a:t>Automatically (self-invoked)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D4793C-EF50-4A05-940C-57AB2FD209BC}"/>
              </a:ext>
            </a:extLst>
          </p:cNvPr>
          <p:cNvCxnSpPr/>
          <p:nvPr/>
        </p:nvCxnSpPr>
        <p:spPr>
          <a:xfrm>
            <a:off x="-167953" y="4648200"/>
            <a:ext cx="12188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E5CB66D-B57C-4254-A5C1-505AE5349709}"/>
              </a:ext>
            </a:extLst>
          </p:cNvPr>
          <p:cNvSpPr txBox="1">
            <a:spLocks/>
          </p:cNvSpPr>
          <p:nvPr/>
        </p:nvSpPr>
        <p:spPr>
          <a:xfrm>
            <a:off x="379411" y="3429001"/>
            <a:ext cx="114300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 function stops executing when it reaches a </a:t>
            </a:r>
            <a:r>
              <a:rPr lang="en-US" sz="2800" b="1" dirty="0"/>
              <a:t>return</a:t>
            </a:r>
            <a:r>
              <a:rPr lang="en-US" sz="2800" dirty="0"/>
              <a:t> statement.</a:t>
            </a:r>
          </a:p>
          <a:p>
            <a:pPr marL="0" indent="0">
              <a:buNone/>
            </a:pPr>
            <a:r>
              <a:rPr lang="en-US" sz="2800" dirty="0"/>
              <a:t>Functions can compute a </a:t>
            </a:r>
            <a:r>
              <a:rPr lang="en-US" sz="2800" b="1" dirty="0"/>
              <a:t>return value</a:t>
            </a:r>
            <a:r>
              <a:rPr lang="en-US" sz="2800" dirty="0"/>
              <a:t>, which is returned back to the “caller”.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DF5AE2CA-D946-4259-976E-92E70F830E8B}"/>
              </a:ext>
            </a:extLst>
          </p:cNvPr>
          <p:cNvSpPr txBox="1">
            <a:spLocks/>
          </p:cNvSpPr>
          <p:nvPr/>
        </p:nvSpPr>
        <p:spPr>
          <a:xfrm>
            <a:off x="379411" y="4724399"/>
            <a:ext cx="11430000" cy="2115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 err="1"/>
              <a:t>var</a:t>
            </a:r>
            <a:r>
              <a:rPr lang="en-US" sz="2800" dirty="0"/>
              <a:t> x = </a:t>
            </a:r>
            <a:r>
              <a:rPr lang="en-US" sz="2800" dirty="0" err="1"/>
              <a:t>myFunction</a:t>
            </a:r>
            <a:r>
              <a:rPr lang="en-US" sz="2800" dirty="0"/>
              <a:t>(4, 3);    // Function is called, return value will end up in x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/>
              <a:t>function </a:t>
            </a:r>
            <a:r>
              <a:rPr lang="en-US" sz="2800" dirty="0" err="1"/>
              <a:t>myFunction</a:t>
            </a:r>
            <a:r>
              <a:rPr lang="en-US" sz="2800" dirty="0"/>
              <a:t>(a, b)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/>
              <a:t>    return a * b;            // Function returns the product of a and b, which </a:t>
            </a:r>
            <a:r>
              <a:rPr lang="en-US" sz="2800" b="1" dirty="0"/>
              <a:t>x = 12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0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Variables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90600"/>
            <a:ext cx="11809414" cy="56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 Containers for storing data values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Must be identified with unique names.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These unique names are called identifiers and are case-sensitive.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Identifiers can be short names (x and y) or more descriptive names (age, sum, </a:t>
            </a:r>
            <a:r>
              <a:rPr lang="en-US" dirty="0" err="1"/>
              <a:t>totalArea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 general rules for constructing names for variables (unique identifiers) are: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Names can contain letters, digits, underscores, and dollar signs.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Names must begin with a letter; can also begin with $ and _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Names are case sensitive (y and Y are different variables)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Reserved words (like JavaScript keywords) cannot be used as names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Equal sign (=) is an “assignment”, Double equal sign (==) is an “equal to”</a:t>
            </a:r>
          </a:p>
        </p:txBody>
      </p:sp>
    </p:spTree>
    <p:extLst>
      <p:ext uri="{BB962C8B-B14F-4D97-AF65-F5344CB8AC3E}">
        <p14:creationId xmlns:p14="http://schemas.microsoft.com/office/powerpoint/2010/main" val="11052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Variable Data Types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0" y="1295400"/>
            <a:ext cx="12188825" cy="5392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Undefined (if variable is created with no value)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Numbers (with and without decimals)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Strings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Objects (curly brackets):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 “Michael”, </a:t>
            </a:r>
            <a:r>
              <a:rPr lang="en-US" dirty="0" err="1"/>
              <a:t>lastName</a:t>
            </a:r>
            <a:r>
              <a:rPr lang="en-US" dirty="0"/>
              <a:t>: “Friedman”, age: 22};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Scientific notation: 123e5 is 12300000, 123e-5 is 0.00123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Boolean: variable == comparison (can be literal value or another variable).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Arrays (square brackets): </a:t>
            </a:r>
            <a:r>
              <a:rPr lang="en-US" dirty="0" err="1"/>
              <a:t>var</a:t>
            </a:r>
            <a:r>
              <a:rPr lang="en-US" dirty="0"/>
              <a:t> colors = [“Red”, “Blue”, “Orange”];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/>
              <a:t>DATA TYPES ARE DYNAMIC!</a:t>
            </a:r>
            <a:br>
              <a:rPr lang="en-US" b="1" dirty="0"/>
            </a:br>
            <a:r>
              <a:rPr lang="en-US" b="1" dirty="0"/>
              <a:t>Last declared value determines type.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Variable Object Data Type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0" y="1295400"/>
            <a:ext cx="12188825" cy="5392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&lt;p id="demo"&gt;&lt;/p&gt;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/>
              <a:t>var</a:t>
            </a:r>
            <a:r>
              <a:rPr lang="en-US" sz="2800" dirty="0"/>
              <a:t> person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err="1"/>
              <a:t>firstName</a:t>
            </a:r>
            <a:r>
              <a:rPr lang="en-US" sz="2800" dirty="0"/>
              <a:t> : "Michael",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err="1"/>
              <a:t>lastName</a:t>
            </a:r>
            <a:r>
              <a:rPr lang="en-US" sz="2800" dirty="0"/>
              <a:t>  : "Friedman",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age       : 22,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err="1"/>
              <a:t>eyeColor</a:t>
            </a:r>
            <a:r>
              <a:rPr lang="en-US" sz="2800" dirty="0"/>
              <a:t>  : "Brown"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/>
              <a:t>document.getElementById</a:t>
            </a:r>
            <a:r>
              <a:rPr lang="en-US" sz="2800" dirty="0"/>
              <a:t>("demo").</a:t>
            </a:r>
            <a:r>
              <a:rPr lang="en-US" sz="2800" dirty="0" err="1"/>
              <a:t>innerHTML</a:t>
            </a:r>
            <a:r>
              <a:rPr lang="en-US" sz="2800" dirty="0"/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/>
              <a:t>person.firstName</a:t>
            </a:r>
            <a:r>
              <a:rPr lang="en-US" sz="2800" dirty="0"/>
              <a:t> + " " + </a:t>
            </a:r>
            <a:r>
              <a:rPr lang="en-US" sz="2800" dirty="0" err="1"/>
              <a:t>person.lastName</a:t>
            </a:r>
            <a:r>
              <a:rPr lang="en-US" sz="2800" dirty="0"/>
              <a:t> + " is " + </a:t>
            </a:r>
            <a:r>
              <a:rPr lang="en-US" sz="2800" dirty="0" err="1"/>
              <a:t>person.age</a:t>
            </a:r>
            <a:r>
              <a:rPr lang="en-US" sz="2800" dirty="0"/>
              <a:t> + " years old and has " + </a:t>
            </a:r>
            <a:r>
              <a:rPr lang="en-US" sz="2800" dirty="0" err="1"/>
              <a:t>person.eyeColor</a:t>
            </a:r>
            <a:r>
              <a:rPr lang="en-US" sz="2800" dirty="0"/>
              <a:t> + " eyes.";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1. Loops – 4 Different Kinds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dirty="0"/>
              <a:t> Repeat a block of code based on the following: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b="1" dirty="0"/>
              <a:t>for</a:t>
            </a:r>
            <a:r>
              <a:rPr lang="en-US" sz="4000" dirty="0"/>
              <a:t> – a block of code, a number of times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b="1" dirty="0"/>
              <a:t>for/in </a:t>
            </a:r>
            <a:r>
              <a:rPr lang="en-US" sz="4000" dirty="0"/>
              <a:t>– through the properties of an object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b="1" dirty="0"/>
              <a:t>while </a:t>
            </a:r>
            <a:r>
              <a:rPr lang="en-US" sz="4000" dirty="0"/>
              <a:t>– while a specific condition is true, code first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b="1" dirty="0"/>
              <a:t>do/while </a:t>
            </a:r>
            <a:r>
              <a:rPr lang="en-US" sz="4000" dirty="0"/>
              <a:t>– while a condition is true, condition first</a:t>
            </a:r>
          </a:p>
        </p:txBody>
      </p:sp>
    </p:spTree>
    <p:extLst>
      <p:ext uri="{BB962C8B-B14F-4D97-AF65-F5344CB8AC3E}">
        <p14:creationId xmlns:p14="http://schemas.microsoft.com/office/powerpoint/2010/main" val="812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Variable – Assigning Values</a:t>
            </a:r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046412" y="1219200"/>
            <a:ext cx="5638800" cy="5620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3200" b="1" dirty="0" err="1"/>
              <a:t>Operator</a:t>
            </a:r>
            <a:r>
              <a:rPr lang="es-ES" sz="3200" b="1" dirty="0"/>
              <a:t>	</a:t>
            </a:r>
            <a:r>
              <a:rPr lang="es-ES" sz="3200" b="1" dirty="0" err="1"/>
              <a:t>Example</a:t>
            </a:r>
            <a:r>
              <a:rPr lang="es-ES" sz="3200" b="1" dirty="0"/>
              <a:t>	</a:t>
            </a:r>
            <a:r>
              <a:rPr lang="es-ES" sz="3200" b="1" dirty="0" err="1"/>
              <a:t>Same</a:t>
            </a:r>
            <a:r>
              <a:rPr lang="es-ES" sz="3200" b="1" dirty="0"/>
              <a:t> 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=		x = y		x =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+=		x += y		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-=		x -= y		x = x -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*=		x *= y		x = x *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/=		x /= y		x = x /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%=		x %= y		x = x %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&lt;&lt;=		x &lt;&lt;= y		x = x &lt;&lt;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&gt;&gt;=		x &gt;&gt;= y		x = x &gt;&gt;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&gt;&gt;&gt;=		x &gt;&gt;&gt;= y	x = x &gt;&gt;&gt;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&amp;=		x &amp;= y		x = x &amp;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^=		x ^= y		x = x ^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|=		x |= y		x = x |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/>
              <a:t>**=		x **= y		x = x **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Parameters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1430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Interface; abstraction layer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Manage threads and their </a:t>
            </a:r>
            <a:r>
              <a:rPr lang="en-US" sz="4000" dirty="0" err="1"/>
              <a:t>runnables</a:t>
            </a:r>
            <a:r>
              <a:rPr lang="en-US" sz="4000" dirty="0"/>
              <a:t>: Call (invoke), Schedule, Run, Prioritize, Close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Background tasks: Synchronization, waiting, joining, locking, notification, and dead lock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/>
              <a:t>  Allows programmer to focus on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864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Arrays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14399"/>
            <a:ext cx="11430000" cy="592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Holds more than one variable at a time.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array_name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item1, item2, . . 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colors = [“Red”, “Blue”, “Green”, “Orange”];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array_name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new Array(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item1, item2, . . 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colors = new Array(“Red”, “Blue”, “Green”, “Orange”);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Reference by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index 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colors[0] = “Red”;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Referencing the full array will list all values with commas in between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have objects, functions, and arrays in an array: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myArray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[0]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Date.now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myArray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[1]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myFunction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myArray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[2]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myColors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Associative Arrays</a:t>
            </a:r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142999"/>
            <a:ext cx="11430000" cy="56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Many programming languages support arrays with named indexes.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Arrays with named indexes are called associative arrays (or hashes).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JavaScript does not support arrays with named indexes.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/>
              <a:t>In JavaScript, arrays always use numbered indexes.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/>
              <a:t>WARNING !!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/>
              <a:t>If named index is used, JavaScript will redefine array to a standard object.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/>
              <a:t>After that, some array methods and properties will produce incorrect results.</a:t>
            </a:r>
          </a:p>
        </p:txBody>
      </p:sp>
    </p:spTree>
    <p:extLst>
      <p:ext uri="{BB962C8B-B14F-4D97-AF65-F5344CB8AC3E}">
        <p14:creationId xmlns:p14="http://schemas.microsoft.com/office/powerpoint/2010/main" val="31128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Associative Arrays</a:t>
            </a:r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0" y="1142999"/>
            <a:ext cx="11809413" cy="56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Many programming languages support arrays with named indexes.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Arrays with named indexes are called associative arrays (or hashes).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JavaScript always uses numbered indexes &amp; does not support named indexes.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person = [];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person[0] = "John";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person[1] = "Doe";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person[2] = 46;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person.length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;       	//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person.length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will return 3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 = person[0];             	// person[0] will return "John"</a:t>
            </a:r>
          </a:p>
        </p:txBody>
      </p:sp>
    </p:spTree>
    <p:extLst>
      <p:ext uri="{BB962C8B-B14F-4D97-AF65-F5344CB8AC3E}">
        <p14:creationId xmlns:p14="http://schemas.microsoft.com/office/powerpoint/2010/main" val="19935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Associative Arrays</a:t>
            </a:r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142999"/>
            <a:ext cx="11430000" cy="56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/>
              <a:t>In JavaScript, arrays always use numbered indexes.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/>
              <a:t>WARNING !!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/>
              <a:t>If named index is used, JavaScript will redefine array to a standard object.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/>
              <a:t>After that, some array methods and properties will produce incorrect results.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&lt;script&gt;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var</a:t>
            </a:r>
            <a:r>
              <a:rPr lang="en-US" sz="2400" dirty="0"/>
              <a:t> person = [];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person["</a:t>
            </a:r>
            <a:r>
              <a:rPr lang="en-US" sz="2400" dirty="0" err="1"/>
              <a:t>firstName</a:t>
            </a:r>
            <a:r>
              <a:rPr lang="en-US" sz="2400" dirty="0"/>
              <a:t>"] = "John";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person["</a:t>
            </a:r>
            <a:r>
              <a:rPr lang="en-US" sz="2400" dirty="0" err="1"/>
              <a:t>lastName</a:t>
            </a:r>
            <a:r>
              <a:rPr lang="en-US" sz="2400" dirty="0"/>
              <a:t>"] = "Doe";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person["age"] = 46; 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person[0] + " " + </a:t>
            </a:r>
            <a:r>
              <a:rPr lang="en-US" sz="2400" dirty="0" err="1"/>
              <a:t>person.length</a:t>
            </a:r>
            <a:r>
              <a:rPr lang="en-US" sz="2400" dirty="0"/>
              <a:t>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&lt;/script&gt;</a:t>
            </a:r>
          </a:p>
          <a:p>
            <a:pPr marL="458787" lvl="2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 above code </a:t>
            </a:r>
            <a:r>
              <a:rPr lang="en-US" sz="2400"/>
              <a:t>returns </a:t>
            </a:r>
            <a:r>
              <a:rPr lang="en-US" sz="2400" b="1"/>
              <a:t>undefined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7BBDCD20-1EC1-43AF-A589-21B19CD93CF3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12188825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15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for Loop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1217612" y="1295400"/>
            <a:ext cx="10591799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for (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statement 1; statement 2; statement 3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    code block to be executed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Statement 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executed before the loop (the code block) starts.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Statement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defines the condition for running the loop (the code block).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Statement 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executed each time after the loop (the code block) has been executed.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for Loop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1217611" y="990600"/>
            <a:ext cx="10591799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&lt;p id="demo"&gt;&lt;/p&gt;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trucks = ["Ford F150", "Honda Ridgeline", "Dodge Ram 1500", "Chevy Silverado", "Toyota Tundra"];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text = "";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trucks.length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text += trucks[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] + "&lt;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("demo").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innerHTML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81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for/in Loop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1217611" y="990600"/>
            <a:ext cx="10591799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&lt;p id="demo"&gt;&lt;/p&gt;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txt = "";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person = {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:"Friedman",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:"Michael", age:22};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(x in person)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txt += person[x] + "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("demo").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innerHTML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txt;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274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while Loop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684212" y="1295400"/>
            <a:ext cx="11504612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condition)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    code block to be executed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defines the condition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running the loop (code block).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Code block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executed.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while Loop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1217611" y="990600"/>
            <a:ext cx="10591799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&lt;p id="demo"&gt;&lt;/p&gt;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text = "";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&lt; 10)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text += "&lt;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&gt;The number is " +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("demo").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innerHTML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077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do/while Loop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684212" y="1295400"/>
            <a:ext cx="11125199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    code block to be executed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Code block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executed.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defines the condition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running the loop (code block).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4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do/while Loop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1217611" y="990599"/>
            <a:ext cx="10591799" cy="5849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&lt;p id="demo"&gt;&lt;/p&gt;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text =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text += "&lt;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&gt;The number is " +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&lt; 10);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("demo").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innerHTML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738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900</TotalTime>
  <Words>1686</Words>
  <Application>Microsoft Office PowerPoint</Application>
  <PresentationFormat>Custom</PresentationFormat>
  <Paragraphs>280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Digital Blue Tunnel 16x9</vt:lpstr>
      <vt:lpstr>Code Topic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Navigation</dc:title>
  <dc:creator>Laura Friedman</dc:creator>
  <cp:lastModifiedBy>Laura Friedman</cp:lastModifiedBy>
  <cp:revision>127</cp:revision>
  <dcterms:created xsi:type="dcterms:W3CDTF">2017-01-14T23:17:51Z</dcterms:created>
  <dcterms:modified xsi:type="dcterms:W3CDTF">2018-01-23T01:02:44Z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