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54" r:id="rId6"/>
    <p:sldId id="383" r:id="rId7"/>
    <p:sldId id="387" r:id="rId8"/>
    <p:sldId id="386" r:id="rId9"/>
    <p:sldId id="388" r:id="rId10"/>
    <p:sldId id="389" r:id="rId11"/>
    <p:sldId id="36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29" autoAdjust="0"/>
  </p:normalViewPr>
  <p:slideViewPr>
    <p:cSldViewPr showGuides="1">
      <p:cViewPr varScale="1">
        <p:scale>
          <a:sx n="61" d="100"/>
          <a:sy n="61" d="100"/>
        </p:scale>
        <p:origin x="108" y="10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2438400"/>
            <a:ext cx="10896598" cy="1752600"/>
          </a:xfrm>
        </p:spPr>
        <p:txBody>
          <a:bodyPr>
            <a:normAutofit/>
          </a:bodyPr>
          <a:lstStyle/>
          <a:p>
            <a:r>
              <a:rPr lang="en-US" sz="6000" dirty="0"/>
              <a:t>Java Collections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A1506B4B-2AC1-4C81-A4FD-BAA459042BB5}"/>
              </a:ext>
            </a:extLst>
          </p:cNvPr>
          <p:cNvSpPr txBox="1">
            <a:spLocks/>
          </p:cNvSpPr>
          <p:nvPr/>
        </p:nvSpPr>
        <p:spPr>
          <a:xfrm>
            <a:off x="1065213" y="5715000"/>
            <a:ext cx="10591799" cy="8113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Laura Friedman</a:t>
            </a:r>
          </a:p>
          <a:p>
            <a:endParaRPr lang="it-IT" dirty="0"/>
          </a:p>
          <a:p>
            <a:r>
              <a:rPr lang="it-IT" sz="1600" dirty="0"/>
              <a:t>cit 360:01 (Online)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Overview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90600"/>
            <a:ext cx="114300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 Also called a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Container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A general framework for storing and using data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Group similar elements into a single unit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NOT persistent</a:t>
            </a:r>
          </a:p>
          <a:p>
            <a:pPr marL="915987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Memory resident</a:t>
            </a:r>
          </a:p>
          <a:p>
            <a:pPr marL="915987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Only during program execution</a:t>
            </a:r>
          </a:p>
          <a:p>
            <a:pPr marL="915987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Data is gone when the application ends</a:t>
            </a:r>
          </a:p>
        </p:txBody>
      </p:sp>
    </p:spTree>
    <p:extLst>
      <p:ext uri="{BB962C8B-B14F-4D97-AF65-F5344CB8AC3E}">
        <p14:creationId xmlns:p14="http://schemas.microsoft.com/office/powerpoint/2010/main" val="812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Collections Framework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914399"/>
            <a:ext cx="11430000" cy="592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/>
              <a:t>Each collection type consists of: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– abstract data types that allow collections to be manipulated independent of the details of their representation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Implementations</a:t>
            </a:r>
            <a:r>
              <a:rPr lang="en-US" sz="3200" dirty="0"/>
              <a:t> – reusable data structures that allow for a concrete implementation of the collection interfaces.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Algorithms</a:t>
            </a:r>
            <a:r>
              <a:rPr lang="en-US" sz="3200" dirty="0"/>
              <a:t> – methods that perform computations, such as searching and sorting. They are reusable functionality and polymorphic, meaning the same method can be used on different implementations.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The </a:t>
            </a:r>
            <a:r>
              <a:rPr lang="en-US" sz="3200" i="1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are in the package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java.util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Benefits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2192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indent="-346075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Gives the programmer access to prepackaged data structures and algorithms to manipulate them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Reduce programming effort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Increase program speed and quality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Allows interoperability among unrelated APIs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Reduce effort to learn and use new APIs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Reduce effort to design new APIs</a:t>
            </a:r>
          </a:p>
          <a:p>
            <a:pPr marL="346075" indent="-346075">
              <a:lnSpc>
                <a:spcPct val="150000"/>
              </a:lnSpc>
              <a:spcBef>
                <a:spcPts val="0"/>
              </a:spcBef>
            </a:pPr>
            <a:r>
              <a:rPr lang="en-US" sz="3200" dirty="0"/>
              <a:t>Fosters software reuse</a:t>
            </a:r>
          </a:p>
          <a:p>
            <a:pPr marL="915987" lvl="2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7925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5 Basic Types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1" y="1219200"/>
            <a:ext cx="11430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sz="2800" dirty="0"/>
              <a:t> – an ordered collection of objects that can contain duplicate values. It allows positional access and insertion of elements.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/>
              <a:t> – an unordered collection of objects that can not contain duplicate values. If a duplicate is introduced, the older value will be replaced.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Queue</a:t>
            </a:r>
            <a:r>
              <a:rPr lang="en-US" sz="2800" dirty="0"/>
              <a:t> –  similar to a List, but is slightly different. Elements are inserted at the end and removed from the beginning. (FIFO)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en-US" sz="2800" dirty="0"/>
              <a:t> – non-linear data structure organized hierarchically. Each element is stored in a node. The topmost node is called the root node.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2800" dirty="0"/>
              <a:t> (not a true Collection) – an object that maps keys to values. Cannot have duplicate keys, but can have duplicate values. Three main implementations: </a:t>
            </a:r>
            <a:r>
              <a:rPr lang="en-US" sz="2800" b="1" dirty="0"/>
              <a:t>HashMap</a:t>
            </a:r>
            <a:r>
              <a:rPr lang="en-US" sz="2800" dirty="0"/>
              <a:t>, </a:t>
            </a:r>
            <a:r>
              <a:rPr lang="en-US" sz="2800" b="1" dirty="0" err="1"/>
              <a:t>TreeMap</a:t>
            </a:r>
            <a:r>
              <a:rPr lang="en-US" sz="2800" dirty="0"/>
              <a:t>, and </a:t>
            </a:r>
            <a:r>
              <a:rPr lang="en-US" sz="2800" b="1" dirty="0" err="1"/>
              <a:t>LinkedHashMap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26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D5ED2790-BF21-41B9-ACC3-1E13121F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Example of Each Type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23BAACF7-CFF6-4C1C-AE22-39BBA518A25A}"/>
              </a:ext>
            </a:extLst>
          </p:cNvPr>
          <p:cNvSpPr txBox="1">
            <a:spLocks/>
          </p:cNvSpPr>
          <p:nvPr/>
        </p:nvSpPr>
        <p:spPr>
          <a:xfrm>
            <a:off x="379410" y="1600200"/>
            <a:ext cx="11658601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sz="3200" dirty="0"/>
              <a:t> – A student’s transcript, which can list duplicate courses.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3200" dirty="0"/>
              <a:t> – a deck of cards.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Queue</a:t>
            </a:r>
            <a:r>
              <a:rPr lang="en-US" sz="3200" dirty="0"/>
              <a:t> –  Distribution of calls in a call center.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en-US" sz="3200" dirty="0"/>
              <a:t> – A family tree or business organizational chart.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Map</a:t>
            </a:r>
            <a:r>
              <a:rPr lang="en-US" sz="3200" dirty="0"/>
              <a:t> (not a true Collection) – Grouping students by major or employees by department.</a:t>
            </a:r>
          </a:p>
        </p:txBody>
      </p:sp>
    </p:spTree>
    <p:extLst>
      <p:ext uri="{BB962C8B-B14F-4D97-AF65-F5344CB8AC3E}">
        <p14:creationId xmlns:p14="http://schemas.microsoft.com/office/powerpoint/2010/main" val="38319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D747DF4C-1B47-4151-A919-D7B5A2CA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929"/>
            <a:ext cx="12188825" cy="1582271"/>
          </a:xfrm>
        </p:spPr>
        <p:txBody>
          <a:bodyPr>
            <a:normAutofit/>
          </a:bodyPr>
          <a:lstStyle/>
          <a:p>
            <a:pPr marL="458787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/>
              <a:t>Diagram</a:t>
            </a:r>
          </a:p>
          <a:p>
            <a:pPr marL="1201737" lvl="2" indent="-7429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7200" dirty="0"/>
          </a:p>
          <a:p>
            <a:pPr marL="461962" indent="0">
              <a:buNone/>
            </a:pPr>
            <a:endParaRPr lang="en-US" sz="7200" dirty="0"/>
          </a:p>
          <a:p>
            <a:endParaRPr lang="en-US" sz="7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4C0DA-7126-4CE1-BEC9-B29A0BEA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0" y="1185505"/>
            <a:ext cx="9486901" cy="5654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ED184-73F5-444C-BC43-D8F3C8361ABA}"/>
              </a:ext>
            </a:extLst>
          </p:cNvPr>
          <p:cNvSpPr txBox="1"/>
          <p:nvPr/>
        </p:nvSpPr>
        <p:spPr>
          <a:xfrm>
            <a:off x="6506942" y="655175"/>
            <a:ext cx="565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https://en.proft.me/2013/11/3/java-collection-framework-cheat-sheet/</a:t>
            </a:r>
          </a:p>
        </p:txBody>
      </p:sp>
    </p:spTree>
    <p:extLst>
      <p:ext uri="{BB962C8B-B14F-4D97-AF65-F5344CB8AC3E}">
        <p14:creationId xmlns:p14="http://schemas.microsoft.com/office/powerpoint/2010/main" val="418737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7BBDCD20-1EC1-43AF-A589-21B19CD93CF3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1218882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54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797</TotalTime>
  <Words>389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Digital Blue Tunnel 16x9</vt:lpstr>
      <vt:lpstr>Java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Navigation</dc:title>
  <dc:creator>Laura Friedman</dc:creator>
  <cp:lastModifiedBy>Laura Friedman</cp:lastModifiedBy>
  <cp:revision>119</cp:revision>
  <dcterms:created xsi:type="dcterms:W3CDTF">2017-01-14T23:17:51Z</dcterms:created>
  <dcterms:modified xsi:type="dcterms:W3CDTF">2018-05-09T22:06:42Z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