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54" r:id="rId6"/>
    <p:sldId id="387" r:id="rId7"/>
    <p:sldId id="396" r:id="rId8"/>
    <p:sldId id="391" r:id="rId9"/>
    <p:sldId id="392" r:id="rId10"/>
    <p:sldId id="393" r:id="rId11"/>
    <p:sldId id="384" r:id="rId12"/>
    <p:sldId id="394" r:id="rId13"/>
    <p:sldId id="395" r:id="rId14"/>
    <p:sldId id="397" r:id="rId15"/>
    <p:sldId id="398" r:id="rId16"/>
    <p:sldId id="385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29" autoAdjust="0"/>
  </p:normalViewPr>
  <p:slideViewPr>
    <p:cSldViewPr showGuides="1">
      <p:cViewPr varScale="1">
        <p:scale>
          <a:sx n="61" d="100"/>
          <a:sy n="61" d="100"/>
        </p:scale>
        <p:origin x="108" y="109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rbool.com/working-with-java-executor-framework-in-multithreaded-application/2756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2438400"/>
            <a:ext cx="10896598" cy="1752600"/>
          </a:xfrm>
        </p:spPr>
        <p:txBody>
          <a:bodyPr>
            <a:normAutofit/>
          </a:bodyPr>
          <a:lstStyle/>
          <a:p>
            <a:r>
              <a:rPr lang="en-US" sz="6000" dirty="0"/>
              <a:t>Threads, Executors &amp; </a:t>
            </a:r>
            <a:r>
              <a:rPr lang="en-US" sz="6000" dirty="0" err="1"/>
              <a:t>Runnables</a:t>
            </a:r>
            <a:endParaRPr lang="en-US" sz="60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1506B4B-2AC1-4C81-A4FD-BAA459042BB5}"/>
              </a:ext>
            </a:extLst>
          </p:cNvPr>
          <p:cNvSpPr txBox="1">
            <a:spLocks/>
          </p:cNvSpPr>
          <p:nvPr/>
        </p:nvSpPr>
        <p:spPr>
          <a:xfrm>
            <a:off x="1065213" y="5715000"/>
            <a:ext cx="10591799" cy="8113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Laura Friedman</a:t>
            </a:r>
          </a:p>
          <a:p>
            <a:endParaRPr lang="it-IT" dirty="0"/>
          </a:p>
          <a:p>
            <a:r>
              <a:rPr lang="it-IT" sz="1600" dirty="0"/>
              <a:t>cit 360:01 (Online)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Executor - Sample Code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2398710" y="1219201"/>
            <a:ext cx="8420101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ExecutorService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executor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Executors.newSingleThreadExecutor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executor.submit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(() -&gt; {</a:t>
            </a:r>
          </a:p>
          <a:p>
            <a:pPr marL="4572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Thread.currentThread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(“Hello “ +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(“Finished Creating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ExecutorService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Thread!”);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F2DD65B-2ED1-4DA0-BB00-83D3CA4D653E}"/>
              </a:ext>
            </a:extLst>
          </p:cNvPr>
          <p:cNvSpPr txBox="1">
            <a:spLocks/>
          </p:cNvSpPr>
          <p:nvPr/>
        </p:nvSpPr>
        <p:spPr>
          <a:xfrm>
            <a:off x="0" y="5410201"/>
            <a:ext cx="5027612" cy="104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787" lvl="2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4800" dirty="0"/>
              <a:t>Possible Output: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484C7B-DB0F-47EE-9A46-AA9D426B28A3}"/>
              </a:ext>
            </a:extLst>
          </p:cNvPr>
          <p:cNvCxnSpPr/>
          <p:nvPr/>
        </p:nvCxnSpPr>
        <p:spPr>
          <a:xfrm>
            <a:off x="-1" y="5410201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0666728-1BA8-4219-BEA8-20D5259DC064}"/>
              </a:ext>
            </a:extLst>
          </p:cNvPr>
          <p:cNvSpPr txBox="1">
            <a:spLocks/>
          </p:cNvSpPr>
          <p:nvPr/>
        </p:nvSpPr>
        <p:spPr>
          <a:xfrm>
            <a:off x="5031279" y="5418083"/>
            <a:ext cx="7157545" cy="1421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Hello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(whatever the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threadname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is)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Hello main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Finished Creating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ExecutorService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Thread!</a:t>
            </a:r>
          </a:p>
        </p:txBody>
      </p:sp>
    </p:spTree>
    <p:extLst>
      <p:ext uri="{BB962C8B-B14F-4D97-AF65-F5344CB8AC3E}">
        <p14:creationId xmlns:p14="http://schemas.microsoft.com/office/powerpoint/2010/main" val="15426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Executors – Shutdown Facts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0EB3388-9E5C-4FEB-9D92-099C2E6A5ED0}"/>
              </a:ext>
            </a:extLst>
          </p:cNvPr>
          <p:cNvSpPr txBox="1">
            <a:spLocks/>
          </p:cNvSpPr>
          <p:nvPr/>
        </p:nvSpPr>
        <p:spPr>
          <a:xfrm>
            <a:off x="379411" y="1371600"/>
            <a:ext cx="11430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Executor</a:t>
            </a:r>
            <a:r>
              <a:rPr lang="en-US" sz="3200" dirty="0"/>
              <a:t> code never stops running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Keep listening for new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tasks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Must be explicitly stopped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i="1" dirty="0"/>
              <a:t>Two methods </a:t>
            </a:r>
            <a:r>
              <a:rPr lang="en-US" sz="3200" dirty="0"/>
              <a:t>to stop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Executor</a:t>
            </a:r>
            <a:r>
              <a:rPr lang="en-US" sz="3200" dirty="0"/>
              <a:t> code from running</a:t>
            </a:r>
          </a:p>
          <a:p>
            <a:pPr marL="9144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shutdown()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dirty="0"/>
              <a:t>– waits for currently running tasks to finish</a:t>
            </a:r>
          </a:p>
          <a:p>
            <a:pPr marL="9144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shutdownNow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en-US" sz="3200" dirty="0"/>
              <a:t>– interrupts all running tasks and immediately shuts down the executor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Executors – Shutdown Code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58E432DC-9EF5-44D3-A524-0C3C73D989B2}"/>
              </a:ext>
            </a:extLst>
          </p:cNvPr>
          <p:cNvSpPr txBox="1">
            <a:spLocks/>
          </p:cNvSpPr>
          <p:nvPr/>
        </p:nvSpPr>
        <p:spPr>
          <a:xfrm>
            <a:off x="2398710" y="1219200"/>
            <a:ext cx="8801101" cy="4876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{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(“Attempting to shutdown the executor”);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executor.shutdown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executor.awaitTermination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(10,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TimeUnit.SECONDS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catch(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InterruptedException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 {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System.err.println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(“All tasks interrupted”);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finally {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if(!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executor.isTermindated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()) {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System.err.println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(“Successfully terminated current tasks”);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executor.shutdownNow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(“Forced shutdown finished”);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533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Executors - Summary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143000"/>
            <a:ext cx="114300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Interface; abstraction layer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Manage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Threads</a:t>
            </a:r>
            <a:r>
              <a:rPr lang="en-US" sz="3200" dirty="0"/>
              <a:t> and their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Runnables</a:t>
            </a:r>
            <a:r>
              <a:rPr lang="en-US" sz="3200" dirty="0"/>
              <a:t>:</a:t>
            </a:r>
          </a:p>
          <a:p>
            <a:pPr marL="13716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/>
              <a:t>Call (invoke), Schedule, Run, Prioritize, Close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Background tasks:</a:t>
            </a:r>
          </a:p>
          <a:p>
            <a:pPr marL="13716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Synchronization</a:t>
            </a:r>
            <a:r>
              <a:rPr lang="en-US" sz="3200" dirty="0"/>
              <a:t>, waiting, joining, locking, notification, and dead lock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Allows programmer to focus on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10525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Threads &amp; </a:t>
            </a:r>
            <a:r>
              <a:rPr lang="en-US" sz="7200" dirty="0" err="1"/>
              <a:t>Runnables</a:t>
            </a: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143000"/>
            <a:ext cx="11430000" cy="569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Operating Systems support concurrency through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processes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threads</a:t>
            </a:r>
            <a:r>
              <a:rPr lang="en-US" sz="2800" dirty="0"/>
              <a:t> to optimize the available cores of the CPU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Processes or Tasks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Instances of programs in execution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Can run </a:t>
            </a:r>
            <a:r>
              <a:rPr lang="en-US" sz="2800" b="1" i="1" dirty="0"/>
              <a:t>independent</a:t>
            </a:r>
            <a:r>
              <a:rPr lang="en-US" sz="2800" dirty="0"/>
              <a:t> and </a:t>
            </a:r>
            <a:r>
              <a:rPr lang="en-US" sz="2800" b="1" i="1" dirty="0"/>
              <a:t>parallel</a:t>
            </a:r>
            <a:r>
              <a:rPr lang="en-US" sz="2800" dirty="0"/>
              <a:t> to each other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Code to be executed by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Thread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Implemented through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Runnables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Threads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Run inside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processes (tasks)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Execute code concurrently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Similar to multi-tasking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More threads = less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812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Threads &amp; </a:t>
            </a:r>
            <a:r>
              <a:rPr lang="en-US" sz="7200" dirty="0" err="1"/>
              <a:t>Runnables</a:t>
            </a: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371600"/>
            <a:ext cx="11430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Runnable</a:t>
            </a:r>
          </a:p>
          <a:p>
            <a:pPr marL="914400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Specify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process (task) </a:t>
            </a:r>
            <a:r>
              <a:rPr lang="en-US" sz="2800" dirty="0"/>
              <a:t>first before the runnable</a:t>
            </a:r>
          </a:p>
          <a:p>
            <a:pPr marL="914400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The code that runs in a </a:t>
            </a:r>
            <a:r>
              <a:rPr lang="en-US" sz="2800" b="1" dirty="0"/>
              <a:t>thread</a:t>
            </a:r>
          </a:p>
          <a:p>
            <a:pPr marL="914400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Great for repetitive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tasks</a:t>
            </a:r>
            <a:r>
              <a:rPr lang="en-US" sz="2800" dirty="0"/>
              <a:t>, i.e. searching an array</a:t>
            </a:r>
          </a:p>
          <a:p>
            <a:pPr marL="914400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Interface class object</a:t>
            </a:r>
          </a:p>
          <a:p>
            <a:pPr marL="914400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Passed to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Thread</a:t>
            </a:r>
            <a:r>
              <a:rPr lang="en-US" sz="2800" dirty="0"/>
              <a:t> constructor</a:t>
            </a:r>
          </a:p>
          <a:p>
            <a:pPr marL="914400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Tells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Thread</a:t>
            </a:r>
            <a:r>
              <a:rPr lang="en-US" sz="2800" dirty="0"/>
              <a:t> what to do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Functional interface defining a single void, no-</a:t>
            </a:r>
            <a:r>
              <a:rPr lang="en-US" sz="2800" dirty="0" err="1"/>
              <a:t>args</a:t>
            </a:r>
            <a:r>
              <a:rPr lang="en-US" sz="2800" dirty="0"/>
              <a:t> method</a:t>
            </a:r>
          </a:p>
          <a:p>
            <a:pPr marL="18288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run()</a:t>
            </a:r>
          </a:p>
          <a:p>
            <a:pPr marL="0" lvl="1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Supported in Java since JDK 1.0</a:t>
            </a:r>
          </a:p>
          <a:p>
            <a:pPr marL="18288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Thread - Sample Code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2398710" y="1219201"/>
            <a:ext cx="8420101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Runnable task = () -&gt; {</a:t>
            </a:r>
          </a:p>
          <a:p>
            <a:pPr marL="4572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Thread.currentThread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(“Hello “ +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ask.run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new Thread(task);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thread.start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(“Finished Creating Thread!”);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F2DD65B-2ED1-4DA0-BB00-83D3CA4D653E}"/>
              </a:ext>
            </a:extLst>
          </p:cNvPr>
          <p:cNvSpPr txBox="1">
            <a:spLocks/>
          </p:cNvSpPr>
          <p:nvPr/>
        </p:nvSpPr>
        <p:spPr>
          <a:xfrm>
            <a:off x="0" y="5410201"/>
            <a:ext cx="5027612" cy="104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787" lvl="2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4800" dirty="0"/>
              <a:t>Possible Output: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484C7B-DB0F-47EE-9A46-AA9D426B28A3}"/>
              </a:ext>
            </a:extLst>
          </p:cNvPr>
          <p:cNvCxnSpPr/>
          <p:nvPr/>
        </p:nvCxnSpPr>
        <p:spPr>
          <a:xfrm>
            <a:off x="-1" y="5410201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0666728-1BA8-4219-BEA8-20D5259DC064}"/>
              </a:ext>
            </a:extLst>
          </p:cNvPr>
          <p:cNvSpPr txBox="1">
            <a:spLocks/>
          </p:cNvSpPr>
          <p:nvPr/>
        </p:nvSpPr>
        <p:spPr>
          <a:xfrm>
            <a:off x="5031279" y="5418083"/>
            <a:ext cx="7157545" cy="1421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Hello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(whatever the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threadname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is)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Hello main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Finished Creating Thread!</a:t>
            </a:r>
          </a:p>
        </p:txBody>
      </p:sp>
    </p:spTree>
    <p:extLst>
      <p:ext uri="{BB962C8B-B14F-4D97-AF65-F5344CB8AC3E}">
        <p14:creationId xmlns:p14="http://schemas.microsoft.com/office/powerpoint/2010/main" val="145455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Concurrent Execution Facts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371600"/>
            <a:ext cx="11430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Non-deterministic Order</a:t>
            </a:r>
          </a:p>
          <a:p>
            <a:pPr marL="914400" indent="-457200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It is not possible to predict when the runnable is invoked</a:t>
            </a:r>
          </a:p>
          <a:p>
            <a:pPr marL="914400" indent="-457200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Either before or after printing “Finished Creating Thread!”.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A complex task for large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85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Runnable – Sample Code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2675554-4F0C-4225-9EF8-755F1B041AE4}"/>
              </a:ext>
            </a:extLst>
          </p:cNvPr>
          <p:cNvSpPr txBox="1">
            <a:spLocks/>
          </p:cNvSpPr>
          <p:nvPr/>
        </p:nvSpPr>
        <p:spPr>
          <a:xfrm>
            <a:off x="2398710" y="1219201"/>
            <a:ext cx="8801101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Runnable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runnable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() -&gt; {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{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Thread.currentThread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getName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(“Awake”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TimeUnit.SECONDS.sleep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(3);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(“Sleep “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catch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InterruptedException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 {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e.printStackTrace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new Thread(runnable);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thread.start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BC540469-A1D2-42F8-BE32-49732DD94F74}"/>
              </a:ext>
            </a:extLst>
          </p:cNvPr>
          <p:cNvSpPr txBox="1">
            <a:spLocks/>
          </p:cNvSpPr>
          <p:nvPr/>
        </p:nvSpPr>
        <p:spPr>
          <a:xfrm>
            <a:off x="1" y="5410201"/>
            <a:ext cx="2970212" cy="104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787" lvl="2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4800" dirty="0"/>
              <a:t>Facts: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6465ACA4-C63A-43CD-BF7C-E838AF39191B}"/>
              </a:ext>
            </a:extLst>
          </p:cNvPr>
          <p:cNvSpPr txBox="1">
            <a:spLocks/>
          </p:cNvSpPr>
          <p:nvPr/>
        </p:nvSpPr>
        <p:spPr>
          <a:xfrm>
            <a:off x="2394494" y="5531069"/>
            <a:ext cx="7543800" cy="1326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Threads can be put to sleep. The above code has a 3 second delay between the first (“Awake) and second (“Sleep”) print statements.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err="1"/>
              <a:t>Thread.sleep</a:t>
            </a:r>
            <a:r>
              <a:rPr lang="en-US" sz="1800" dirty="0"/>
              <a:t>(3000) can be used instead of </a:t>
            </a:r>
            <a:r>
              <a:rPr lang="en-US" sz="1800" dirty="0" err="1"/>
              <a:t>TimeUnit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380BFD-E9B8-4F24-83E1-BF79967B3164}"/>
              </a:ext>
            </a:extLst>
          </p:cNvPr>
          <p:cNvCxnSpPr/>
          <p:nvPr/>
        </p:nvCxnSpPr>
        <p:spPr>
          <a:xfrm>
            <a:off x="-1" y="5410201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4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Concurrency API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0EB3388-9E5C-4FEB-9D92-099C2E6A5ED0}"/>
              </a:ext>
            </a:extLst>
          </p:cNvPr>
          <p:cNvSpPr txBox="1">
            <a:spLocks/>
          </p:cNvSpPr>
          <p:nvPr/>
        </p:nvSpPr>
        <p:spPr>
          <a:xfrm>
            <a:off x="379411" y="1371600"/>
            <a:ext cx="11430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Introduced with Java 5 in 2004.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Addresses tedious and error-prone process of working with Thread class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Package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java.util.concurrent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Enhanced with every release of Java, through Java 8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Most Important aspect is </a:t>
            </a:r>
            <a:r>
              <a:rPr lang="en-US" sz="3200" b="1" dirty="0">
                <a:solidFill>
                  <a:srgbClr val="00B0F0"/>
                </a:solidFill>
              </a:rPr>
              <a:t>Executor Services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841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Executors</a:t>
            </a:r>
          </a:p>
          <a:p>
            <a:pPr marL="1201737" lvl="2" indent="-742950" algn="ctr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 algn="ctr">
              <a:buNone/>
            </a:pPr>
            <a:endParaRPr lang="en-US" sz="7200" dirty="0"/>
          </a:p>
          <a:p>
            <a:pPr algn="ctr"/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3" y="1600200"/>
            <a:ext cx="114300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“the first concurrent utility framework in java and used for standardizing invocation, scheduling, execution and control of asynchronous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tasks</a:t>
            </a:r>
            <a:r>
              <a:rPr lang="en-US" sz="4400" dirty="0"/>
              <a:t> in parallel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threads</a:t>
            </a:r>
            <a:r>
              <a:rPr lang="en-US" sz="4400" dirty="0"/>
              <a:t>.”</a:t>
            </a:r>
            <a:br>
              <a:rPr lang="en-US" dirty="0"/>
            </a:b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http://mrbool.com/working-with-java-executor-framework-in-multithreaded-application/27560</a:t>
            </a:r>
            <a:endParaRPr lang="en-US" sz="28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/>
              <a:t>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112186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Executors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0EB3388-9E5C-4FEB-9D92-099C2E6A5ED0}"/>
              </a:ext>
            </a:extLst>
          </p:cNvPr>
          <p:cNvSpPr txBox="1">
            <a:spLocks/>
          </p:cNvSpPr>
          <p:nvPr/>
        </p:nvSpPr>
        <p:spPr>
          <a:xfrm>
            <a:off x="379411" y="1371600"/>
            <a:ext cx="11430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</a:rPr>
              <a:t>ExecutorService</a:t>
            </a:r>
            <a:r>
              <a:rPr lang="en-US" sz="3200" dirty="0"/>
              <a:t> – higher level replacement for working directly with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Threads</a:t>
            </a:r>
            <a:r>
              <a:rPr lang="en-US" sz="32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Capable of running asynchronous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Tasks</a:t>
            </a:r>
            <a:r>
              <a:rPr lang="en-US" sz="3200" dirty="0"/>
              <a:t> (background, and even-driven or indefinite)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Typically manage a pool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threads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Threads </a:t>
            </a:r>
            <a:r>
              <a:rPr lang="en-US" sz="3200" dirty="0"/>
              <a:t>are created and managed dynamically, not manually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Threads</a:t>
            </a:r>
            <a:r>
              <a:rPr lang="en-US" sz="3200" dirty="0"/>
              <a:t> are reused under the umbrella of relevant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tasks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A single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Executor</a:t>
            </a:r>
            <a:r>
              <a:rPr lang="en-US" sz="3200" dirty="0"/>
              <a:t> service will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sz="3200" dirty="0"/>
              <a:t> as many concurrent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tasks</a:t>
            </a:r>
            <a:r>
              <a:rPr lang="en-US" sz="3200" dirty="0"/>
              <a:t> as needed for the application’s life-cycle.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06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935</TotalTime>
  <Words>750</Words>
  <Application>Microsoft Office PowerPoint</Application>
  <PresentationFormat>Custom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Digital Blue Tunnel 16x9</vt:lpstr>
      <vt:lpstr>Threads, Executors &amp; Runnables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Navigation</dc:title>
  <dc:creator>Laura Friedman</dc:creator>
  <cp:lastModifiedBy>Laura A. Friedman</cp:lastModifiedBy>
  <cp:revision>124</cp:revision>
  <dcterms:created xsi:type="dcterms:W3CDTF">2017-01-14T23:17:51Z</dcterms:created>
  <dcterms:modified xsi:type="dcterms:W3CDTF">2018-05-24T00:57:25Z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